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70" r:id="rId3"/>
    <p:sldId id="282" r:id="rId4"/>
    <p:sldId id="269" r:id="rId5"/>
    <p:sldId id="292" r:id="rId6"/>
    <p:sldId id="287" r:id="rId7"/>
    <p:sldId id="260" r:id="rId8"/>
    <p:sldId id="286" r:id="rId9"/>
    <p:sldId id="291" r:id="rId10"/>
    <p:sldId id="294" r:id="rId11"/>
    <p:sldId id="295" r:id="rId12"/>
    <p:sldId id="285" r:id="rId13"/>
    <p:sldId id="276" r:id="rId14"/>
    <p:sldId id="293" r:id="rId15"/>
    <p:sldId id="288" r:id="rId16"/>
    <p:sldId id="267" r:id="rId17"/>
    <p:sldId id="289" r:id="rId18"/>
    <p:sldId id="279" r:id="rId19"/>
    <p:sldId id="280" r:id="rId20"/>
    <p:sldId id="284" r:id="rId21"/>
    <p:sldId id="257" r:id="rId22"/>
    <p:sldId id="273" r:id="rId23"/>
    <p:sldId id="274" r:id="rId24"/>
    <p:sldId id="272" r:id="rId25"/>
    <p:sldId id="290" r:id="rId26"/>
    <p:sldId id="264"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23220-D3F0-4B36-8D8D-7A1BA731C203}" v="2" dt="2024-03-08T15:55:05.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9D2252AF-67CA-413F-87E3-BAB755E5A453}"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4787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252AF-67CA-413F-87E3-BAB755E5A453}"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5781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252AF-67CA-413F-87E3-BAB755E5A453}"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40890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820DB48B-332E-44C0-A803-22D680C02590}" type="datetimeFigureOut">
              <a:rPr lang="en-US" smtClean="0"/>
              <a:t>3/8/2024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9D2252AF-67CA-413F-87E3-BAB755E5A453}"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7600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252AF-67CA-413F-87E3-BAB755E5A453}"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0181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2252AF-67CA-413F-87E3-BAB755E5A453}"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3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2252AF-67CA-413F-87E3-BAB755E5A453}"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4206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2252AF-67CA-413F-87E3-BAB755E5A453}"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5208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2252AF-67CA-413F-87E3-BAB755E5A453}" type="slidenum">
              <a:rPr lang="en-US" smtClean="0"/>
              <a:t>‹#›</a:t>
            </a:fld>
            <a:endParaRPr lang="en-US" dirty="0"/>
          </a:p>
        </p:txBody>
      </p:sp>
    </p:spTree>
    <p:extLst>
      <p:ext uri="{BB962C8B-B14F-4D97-AF65-F5344CB8AC3E}">
        <p14:creationId xmlns:p14="http://schemas.microsoft.com/office/powerpoint/2010/main" val="100010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0DB48B-332E-44C0-A803-22D680C025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2252AF-67CA-413F-87E3-BAB755E5A453}"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189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820DB48B-332E-44C0-A803-22D680C02590}" type="datetimeFigureOut">
              <a:rPr lang="en-US" smtClean="0"/>
              <a:t>3/8/2024</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9D2252AF-67CA-413F-87E3-BAB755E5A453}"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11652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48B-332E-44C0-A803-22D680C02590}" type="datetimeFigureOut">
              <a:rPr lang="en-US" smtClean="0"/>
              <a:t>3/8/2024</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D2252AF-67CA-413F-87E3-BAB755E5A453}" type="slidenum">
              <a:rPr lang="en-US" smtClean="0"/>
              <a:t>‹#›</a:t>
            </a:fld>
            <a:endParaRPr lang="en-US" dirty="0"/>
          </a:p>
        </p:txBody>
      </p:sp>
    </p:spTree>
    <p:extLst>
      <p:ext uri="{BB962C8B-B14F-4D97-AF65-F5344CB8AC3E}">
        <p14:creationId xmlns:p14="http://schemas.microsoft.com/office/powerpoint/2010/main" val="134503246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hyperlink" Target="https://teachhub.schools.nyc/Home/Inde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35A8-3434-E428-19B7-6133A8CFDA6F}"/>
              </a:ext>
            </a:extLst>
          </p:cNvPr>
          <p:cNvSpPr>
            <a:spLocks noGrp="1"/>
          </p:cNvSpPr>
          <p:nvPr>
            <p:ph type="ctrTitle"/>
          </p:nvPr>
        </p:nvSpPr>
        <p:spPr>
          <a:xfrm>
            <a:off x="315925" y="1612953"/>
            <a:ext cx="11370365" cy="1816047"/>
          </a:xfrm>
        </p:spPr>
        <p:txBody>
          <a:bodyPr>
            <a:noAutofit/>
          </a:bodyPr>
          <a:lstStyle/>
          <a:p>
            <a:pPr algn="ctr"/>
            <a:r>
              <a:rPr lang="en-US" sz="5400" b="1" dirty="0">
                <a:solidFill>
                  <a:schemeClr val="accent1"/>
                </a:solidFill>
                <a:latin typeface="Aptos" panose="020B0004020202020204" pitchFamily="34" charset="0"/>
              </a:rPr>
              <a:t>P.S. 102 </a:t>
            </a:r>
            <a:br>
              <a:rPr lang="en-US" sz="5400" b="1" dirty="0">
                <a:solidFill>
                  <a:schemeClr val="accent1"/>
                </a:solidFill>
                <a:latin typeface="Aptos" panose="020B0004020202020204" pitchFamily="34" charset="0"/>
              </a:rPr>
            </a:br>
            <a:r>
              <a:rPr lang="en-US" sz="5400" b="1" dirty="0">
                <a:solidFill>
                  <a:schemeClr val="accent1"/>
                </a:solidFill>
                <a:latin typeface="Aptos" panose="020B0004020202020204" pitchFamily="34" charset="0"/>
              </a:rPr>
              <a:t>Parent Information Session</a:t>
            </a:r>
            <a:br>
              <a:rPr lang="en-US" sz="5400" b="1" dirty="0">
                <a:solidFill>
                  <a:schemeClr val="accent1"/>
                </a:solidFill>
                <a:latin typeface="Aptos" panose="020B0004020202020204" pitchFamily="34" charset="0"/>
              </a:rPr>
            </a:br>
            <a:r>
              <a:rPr lang="en-US" sz="5400" b="1" dirty="0">
                <a:solidFill>
                  <a:schemeClr val="accent1"/>
                </a:solidFill>
                <a:latin typeface="Aptos" panose="020B0004020202020204" pitchFamily="34" charset="0"/>
              </a:rPr>
              <a:t>Grades K-2</a:t>
            </a:r>
          </a:p>
        </p:txBody>
      </p:sp>
      <p:sp>
        <p:nvSpPr>
          <p:cNvPr id="3" name="Subtitle 2">
            <a:extLst>
              <a:ext uri="{FF2B5EF4-FFF2-40B4-BE49-F238E27FC236}">
                <a16:creationId xmlns:a16="http://schemas.microsoft.com/office/drawing/2014/main" id="{B1EA08D4-9BF4-90E3-8911-989AA0BA2450}"/>
              </a:ext>
            </a:extLst>
          </p:cNvPr>
          <p:cNvSpPr>
            <a:spLocks noGrp="1"/>
          </p:cNvSpPr>
          <p:nvPr>
            <p:ph type="subTitle" idx="1"/>
          </p:nvPr>
        </p:nvSpPr>
        <p:spPr>
          <a:xfrm>
            <a:off x="1820549" y="3666541"/>
            <a:ext cx="9106783" cy="1319091"/>
          </a:xfrm>
        </p:spPr>
        <p:txBody>
          <a:bodyPr>
            <a:normAutofit/>
          </a:bodyPr>
          <a:lstStyle/>
          <a:p>
            <a:r>
              <a:rPr lang="en-US" sz="3600" dirty="0">
                <a:solidFill>
                  <a:srgbClr val="FF0000"/>
                </a:solidFill>
              </a:rPr>
              <a:t>        </a:t>
            </a:r>
            <a:r>
              <a:rPr lang="en-US" sz="3600" dirty="0">
                <a:solidFill>
                  <a:srgbClr val="FF0000"/>
                </a:solidFill>
                <a:latin typeface="open-sans"/>
              </a:rPr>
              <a:t>The HMH Into Reading Curriculum</a:t>
            </a:r>
          </a:p>
          <a:p>
            <a:endParaRPr lang="en-US" sz="3600" dirty="0">
              <a:solidFill>
                <a:schemeClr val="accent1">
                  <a:lumMod val="75000"/>
                </a:schemeClr>
              </a:solidFill>
            </a:endParaRPr>
          </a:p>
        </p:txBody>
      </p:sp>
      <p:sp>
        <p:nvSpPr>
          <p:cNvPr id="4" name="TextBox 3">
            <a:extLst>
              <a:ext uri="{FF2B5EF4-FFF2-40B4-BE49-F238E27FC236}">
                <a16:creationId xmlns:a16="http://schemas.microsoft.com/office/drawing/2014/main" id="{9B26B223-5B68-F3DB-D7CC-D696DFD39CA9}"/>
              </a:ext>
            </a:extLst>
          </p:cNvPr>
          <p:cNvSpPr txBox="1"/>
          <p:nvPr/>
        </p:nvSpPr>
        <p:spPr>
          <a:xfrm>
            <a:off x="982784" y="4632383"/>
            <a:ext cx="9501808" cy="861774"/>
          </a:xfrm>
          <a:prstGeom prst="rect">
            <a:avLst/>
          </a:prstGeom>
          <a:noFill/>
        </p:spPr>
        <p:txBody>
          <a:bodyPr wrap="square" rtlCol="0">
            <a:spAutoFit/>
          </a:bodyPr>
          <a:lstStyle/>
          <a:p>
            <a:pPr algn="ctr"/>
            <a:r>
              <a:rPr lang="en-US" sz="3200" dirty="0"/>
              <a:t>   </a:t>
            </a:r>
            <a:r>
              <a:rPr lang="en-US" sz="3200" dirty="0">
                <a:latin typeface="open-sans"/>
              </a:rPr>
              <a:t>March 11, 2024</a:t>
            </a:r>
          </a:p>
          <a:p>
            <a:r>
              <a:rPr lang="en-US" dirty="0"/>
              <a:t> </a:t>
            </a:r>
          </a:p>
        </p:txBody>
      </p:sp>
    </p:spTree>
    <p:extLst>
      <p:ext uri="{BB962C8B-B14F-4D97-AF65-F5344CB8AC3E}">
        <p14:creationId xmlns:p14="http://schemas.microsoft.com/office/powerpoint/2010/main" val="136995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4034-F5AB-CE71-9704-48AE2C381366}"/>
              </a:ext>
            </a:extLst>
          </p:cNvPr>
          <p:cNvSpPr>
            <a:spLocks noGrp="1"/>
          </p:cNvSpPr>
          <p:nvPr>
            <p:ph type="title"/>
          </p:nvPr>
        </p:nvSpPr>
        <p:spPr>
          <a:xfrm>
            <a:off x="1104182" y="996457"/>
            <a:ext cx="9663870" cy="677068"/>
          </a:xfrm>
        </p:spPr>
        <p:txBody>
          <a:bodyPr>
            <a:normAutofit fontScale="90000"/>
          </a:bodyPr>
          <a:lstStyle/>
          <a:p>
            <a:r>
              <a:rPr lang="en-US" sz="3600" b="0" dirty="0">
                <a:effectLst/>
                <a:latin typeface="open-sans"/>
              </a:rPr>
              <a:t>Fluency</a:t>
            </a:r>
            <a:br>
              <a:rPr lang="en-US" b="0" dirty="0">
                <a:effectLst/>
              </a:rPr>
            </a:br>
            <a:br>
              <a:rPr lang="en-US" b="0" dirty="0">
                <a:effectLst/>
              </a:rPr>
            </a:br>
            <a:r>
              <a:rPr lang="en-US" sz="2700" b="0" dirty="0">
                <a:effectLst/>
                <a:latin typeface="open-sans"/>
              </a:rPr>
              <a:t>Fluent reading sounds smooth and natural and mimics how people sound when they are talking. </a:t>
            </a:r>
            <a:br>
              <a:rPr lang="en-US" sz="4400" b="0" dirty="0">
                <a:effectLst/>
                <a:latin typeface="open-sans"/>
              </a:rPr>
            </a:br>
            <a:br>
              <a:rPr lang="en-US" sz="4400" b="0" dirty="0">
                <a:effectLst/>
                <a:latin typeface="open-sans"/>
              </a:rPr>
            </a:br>
            <a:r>
              <a:rPr lang="en-US" sz="2700" b="0" dirty="0">
                <a:solidFill>
                  <a:srgbClr val="FF0000"/>
                </a:solidFill>
                <a:effectLst/>
                <a:latin typeface="open-sans"/>
              </a:rPr>
              <a:t>How do children develop fluency? </a:t>
            </a:r>
            <a:br>
              <a:rPr lang="en-US" sz="2200" b="0" dirty="0">
                <a:effectLst/>
                <a:latin typeface="open-sans"/>
              </a:rPr>
            </a:br>
            <a:r>
              <a:rPr lang="en-US" sz="2200" b="0" dirty="0">
                <a:effectLst/>
                <a:latin typeface="open-sans"/>
              </a:rPr>
              <a:t>The first step is mastering basic decoding skills. This happens gradually in early elementary school. When young children are first learning to read, fluency is not </a:t>
            </a:r>
            <a:r>
              <a:rPr lang="en-US" sz="2200" dirty="0">
                <a:latin typeface="open-sans"/>
              </a:rPr>
              <a:t>the</a:t>
            </a:r>
            <a:r>
              <a:rPr lang="en-US" sz="2200" b="0" dirty="0">
                <a:effectLst/>
                <a:latin typeface="open-sans"/>
              </a:rPr>
              <a:t> major focus. Their focus is on sounding out words, so their reading is naturally slow and choppy. You will know your child is reading fluently when their reading is accurate, it moves at a good pace, and it becomes expressive.</a:t>
            </a:r>
            <a:br>
              <a:rPr lang="en-US" sz="2200" b="0" dirty="0">
                <a:effectLst/>
                <a:latin typeface="open-sans"/>
              </a:rPr>
            </a:br>
            <a:r>
              <a:rPr lang="en-US" sz="2200" b="0" dirty="0">
                <a:effectLst/>
                <a:latin typeface="open-sans"/>
              </a:rPr>
              <a:t>However, as they are learning how to read it is important to start practicing fluency early on. Achieving fluency has a tremendous impact on your child’s reading, especially their reading comprehension. </a:t>
            </a:r>
            <a:br>
              <a:rPr lang="en-US" sz="2200" b="0" dirty="0">
                <a:effectLst/>
                <a:latin typeface="open-sans"/>
              </a:rPr>
            </a:br>
            <a:br>
              <a:rPr lang="en-US" sz="2000" b="0" dirty="0">
                <a:effectLst/>
                <a:latin typeface="open-sans"/>
              </a:rPr>
            </a:br>
            <a:r>
              <a:rPr lang="en-US" sz="2000" b="0" dirty="0">
                <a:effectLst/>
                <a:latin typeface="open-sans"/>
              </a:rPr>
              <a:t>	</a:t>
            </a:r>
            <a:br>
              <a:rPr lang="en-US" sz="2000" b="0" dirty="0">
                <a:effectLst/>
                <a:latin typeface="open-sans"/>
              </a:rPr>
            </a:br>
            <a:br>
              <a:rPr lang="en-US" sz="2000" b="0" dirty="0">
                <a:effectLst/>
                <a:latin typeface="open-sans"/>
              </a:rPr>
            </a:br>
            <a:br>
              <a:rPr lang="en-US" sz="2000" b="0" dirty="0">
                <a:effectLst/>
                <a:latin typeface="open-sans"/>
              </a:rPr>
            </a:br>
            <a:endParaRPr lang="en-US" dirty="0">
              <a:latin typeface="open-sans"/>
            </a:endParaRPr>
          </a:p>
        </p:txBody>
      </p:sp>
    </p:spTree>
    <p:extLst>
      <p:ext uri="{BB962C8B-B14F-4D97-AF65-F5344CB8AC3E}">
        <p14:creationId xmlns:p14="http://schemas.microsoft.com/office/powerpoint/2010/main" val="427471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54B48-ADC1-B727-45DB-4396BDEC3940}"/>
              </a:ext>
            </a:extLst>
          </p:cNvPr>
          <p:cNvSpPr>
            <a:spLocks noGrp="1"/>
          </p:cNvSpPr>
          <p:nvPr>
            <p:ph type="title"/>
          </p:nvPr>
        </p:nvSpPr>
        <p:spPr/>
        <p:txBody>
          <a:bodyPr/>
          <a:lstStyle/>
          <a:p>
            <a:r>
              <a:rPr lang="en-US" dirty="0">
                <a:latin typeface="open-sans"/>
              </a:rPr>
              <a:t>How can you help your child become a fluent reader?</a:t>
            </a:r>
          </a:p>
        </p:txBody>
      </p:sp>
      <p:sp>
        <p:nvSpPr>
          <p:cNvPr id="3" name="Content Placeholder 2">
            <a:extLst>
              <a:ext uri="{FF2B5EF4-FFF2-40B4-BE49-F238E27FC236}">
                <a16:creationId xmlns:a16="http://schemas.microsoft.com/office/drawing/2014/main" id="{231274E4-88BB-A172-F06B-545FE5F2D04C}"/>
              </a:ext>
            </a:extLst>
          </p:cNvPr>
          <p:cNvSpPr>
            <a:spLocks noGrp="1"/>
          </p:cNvSpPr>
          <p:nvPr>
            <p:ph idx="1"/>
          </p:nvPr>
        </p:nvSpPr>
        <p:spPr>
          <a:xfrm>
            <a:off x="949116" y="1700635"/>
            <a:ext cx="9603275" cy="3294576"/>
          </a:xfrm>
        </p:spPr>
        <p:txBody>
          <a:bodyPr>
            <a:noAutofit/>
          </a:bodyPr>
          <a:lstStyle/>
          <a:p>
            <a:r>
              <a:rPr lang="en-US" sz="1800" dirty="0">
                <a:latin typeface="open-sans"/>
              </a:rPr>
              <a:t>Model fluent reading – Your child will learn fluency quicker by listening to good models of fluent reading. Children will learn how a reader’s voice can help written text make sense. </a:t>
            </a:r>
          </a:p>
          <a:p>
            <a:r>
              <a:rPr lang="en-US" sz="1800" dirty="0">
                <a:latin typeface="open-sans"/>
              </a:rPr>
              <a:t>Read aloud daily to your child. By reading effortlessly and with expression, you are modeling how a fluent reader sounds during reading.</a:t>
            </a:r>
          </a:p>
          <a:p>
            <a:r>
              <a:rPr lang="en-US" sz="1800" b="0" i="0" dirty="0">
                <a:solidFill>
                  <a:srgbClr val="191919"/>
                </a:solidFill>
                <a:effectLst/>
                <a:latin typeface="open-sans"/>
              </a:rPr>
              <a:t>After you model how to read the text, you must have the child reread it back. By doing so, the </a:t>
            </a:r>
            <a:r>
              <a:rPr lang="en-US" sz="1800" dirty="0">
                <a:solidFill>
                  <a:srgbClr val="191919"/>
                </a:solidFill>
                <a:latin typeface="open-sans"/>
              </a:rPr>
              <a:t>child is then </a:t>
            </a:r>
            <a:r>
              <a:rPr lang="en-US" sz="1800" b="0" i="0" dirty="0">
                <a:solidFill>
                  <a:srgbClr val="191919"/>
                </a:solidFill>
                <a:effectLst/>
                <a:latin typeface="open-sans"/>
              </a:rPr>
              <a:t>engaging in repeated reading.</a:t>
            </a:r>
          </a:p>
          <a:p>
            <a:r>
              <a:rPr lang="en-US" sz="1800" b="0" i="0" dirty="0">
                <a:solidFill>
                  <a:srgbClr val="191919"/>
                </a:solidFill>
                <a:effectLst/>
                <a:latin typeface="open-sans"/>
              </a:rPr>
              <a:t>Have other adults read aloud to children. Encourage other family members to read aloud to your child at home. The more models of fluent reading the children hear, the better. </a:t>
            </a:r>
          </a:p>
          <a:p>
            <a:r>
              <a:rPr lang="en-US" sz="1800" dirty="0">
                <a:solidFill>
                  <a:srgbClr val="191919"/>
                </a:solidFill>
                <a:latin typeface="open-sans"/>
              </a:rPr>
              <a:t>Re-visit the same books over long periods of time to build on fluent reading. This will help your child become familiar with the parts of the book (characters, setting, plot), which will help build connections and will increase their comprehension.</a:t>
            </a:r>
            <a:endParaRPr lang="en-US" sz="1800" dirty="0">
              <a:latin typeface="open-sans"/>
            </a:endParaRPr>
          </a:p>
        </p:txBody>
      </p:sp>
    </p:spTree>
    <p:extLst>
      <p:ext uri="{BB962C8B-B14F-4D97-AF65-F5344CB8AC3E}">
        <p14:creationId xmlns:p14="http://schemas.microsoft.com/office/powerpoint/2010/main" val="335074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130270" y="2171769"/>
            <a:ext cx="9603275" cy="1257231"/>
          </a:xfrm>
        </p:spPr>
        <p:txBody>
          <a:bodyPr>
            <a:normAutofit/>
          </a:bodyPr>
          <a:lstStyle/>
          <a:p>
            <a:pPr marL="0" indent="0" algn="ctr">
              <a:buNone/>
            </a:pPr>
            <a:r>
              <a:rPr lang="en-US" sz="4000" b="1" dirty="0">
                <a:solidFill>
                  <a:schemeClr val="accent1"/>
                </a:solidFill>
              </a:rPr>
              <a:t>Vocabulary Instruction  </a:t>
            </a:r>
          </a:p>
        </p:txBody>
      </p:sp>
    </p:spTree>
    <p:extLst>
      <p:ext uri="{BB962C8B-B14F-4D97-AF65-F5344CB8AC3E}">
        <p14:creationId xmlns:p14="http://schemas.microsoft.com/office/powerpoint/2010/main" val="386533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5650-197E-D448-B0A3-B76A7C049B61}"/>
              </a:ext>
            </a:extLst>
          </p:cNvPr>
          <p:cNvSpPr>
            <a:spLocks noGrp="1"/>
          </p:cNvSpPr>
          <p:nvPr>
            <p:ph type="title"/>
          </p:nvPr>
        </p:nvSpPr>
        <p:spPr>
          <a:xfrm>
            <a:off x="1130270" y="953324"/>
            <a:ext cx="9603275" cy="763333"/>
          </a:xfrm>
        </p:spPr>
        <p:txBody>
          <a:bodyPr/>
          <a:lstStyle/>
          <a:p>
            <a:r>
              <a:rPr lang="en-US" dirty="0">
                <a:latin typeface="open-sans"/>
              </a:rPr>
              <a:t>Vocabulary Instruction </a:t>
            </a:r>
          </a:p>
        </p:txBody>
      </p:sp>
      <p:sp>
        <p:nvSpPr>
          <p:cNvPr id="3" name="Content Placeholder 2">
            <a:extLst>
              <a:ext uri="{FF2B5EF4-FFF2-40B4-BE49-F238E27FC236}">
                <a16:creationId xmlns:a16="http://schemas.microsoft.com/office/drawing/2014/main" id="{0C1EA121-174B-13A9-6967-7270FEC74EFC}"/>
              </a:ext>
            </a:extLst>
          </p:cNvPr>
          <p:cNvSpPr>
            <a:spLocks noGrp="1"/>
          </p:cNvSpPr>
          <p:nvPr>
            <p:ph idx="1"/>
          </p:nvPr>
        </p:nvSpPr>
        <p:spPr>
          <a:xfrm>
            <a:off x="1130269" y="2002559"/>
            <a:ext cx="9603275" cy="3294576"/>
          </a:xfrm>
        </p:spPr>
        <p:txBody>
          <a:bodyPr>
            <a:normAutofit fontScale="92500"/>
          </a:bodyPr>
          <a:lstStyle/>
          <a:p>
            <a:pPr lvl="1">
              <a:spcBef>
                <a:spcPts val="1000"/>
              </a:spcBef>
              <a:defRPr/>
            </a:pPr>
            <a:r>
              <a:rPr lang="en-US" sz="2000" dirty="0">
                <a:solidFill>
                  <a:prstClr val="black"/>
                </a:solidFill>
                <a:latin typeface="open-sans"/>
              </a:rPr>
              <a:t>Each grade begins the modules by introducing new vocabulary words. This is taught through visual instruction, </a:t>
            </a:r>
            <a:r>
              <a:rPr kumimoji="0" lang="en-US" sz="2000" b="0" i="0" u="none" strike="noStrike" kern="1200" cap="none" spc="0" normalizeH="0" baseline="0" noProof="0" dirty="0">
                <a:ln>
                  <a:noFill/>
                </a:ln>
                <a:solidFill>
                  <a:prstClr val="black"/>
                </a:solidFill>
                <a:effectLst/>
                <a:uLnTx/>
                <a:uFillTx/>
                <a:latin typeface="open-sans"/>
              </a:rPr>
              <a:t>parts of speech, pronunciation, meaning, and sentence examples.</a:t>
            </a:r>
          </a:p>
          <a:p>
            <a:pPr lvl="1">
              <a:spcBef>
                <a:spcPts val="1000"/>
              </a:spcBef>
              <a:defRPr/>
            </a:pPr>
            <a:r>
              <a:rPr lang="en-US" sz="2000" b="0" i="0" dirty="0">
                <a:solidFill>
                  <a:srgbClr val="000000"/>
                </a:solidFill>
                <a:effectLst/>
                <a:latin typeface="open-sans"/>
              </a:rPr>
              <a:t>We then use the vocabulary words in class when the students are listening, speaking, reading, and writing.</a:t>
            </a:r>
          </a:p>
          <a:p>
            <a:pPr lvl="1">
              <a:spcBef>
                <a:spcPts val="1000"/>
              </a:spcBef>
              <a:defRPr/>
            </a:pPr>
            <a:r>
              <a:rPr kumimoji="0" lang="en-US" sz="2000" u="none" strike="noStrike" kern="1200" cap="none" spc="0" normalizeH="0" baseline="0" noProof="0" dirty="0">
                <a:ln>
                  <a:noFill/>
                </a:ln>
                <a:solidFill>
                  <a:srgbClr val="000000"/>
                </a:solidFill>
                <a:uLnTx/>
                <a:uFillTx/>
                <a:latin typeface="open-sans"/>
              </a:rPr>
              <a:t>Repetitive </a:t>
            </a:r>
            <a:r>
              <a:rPr lang="en-US" sz="2000" dirty="0">
                <a:solidFill>
                  <a:srgbClr val="000000"/>
                </a:solidFill>
                <a:latin typeface="open-sans"/>
              </a:rPr>
              <a:t>exposure to new words builds on comprehension. </a:t>
            </a:r>
          </a:p>
          <a:p>
            <a:pPr lvl="1">
              <a:spcBef>
                <a:spcPts val="1000"/>
              </a:spcBef>
              <a:defRPr/>
            </a:pPr>
            <a:r>
              <a:rPr lang="en-US" sz="2000" dirty="0">
                <a:solidFill>
                  <a:srgbClr val="000000"/>
                </a:solidFill>
                <a:latin typeface="open-sans"/>
              </a:rPr>
              <a:t>S</a:t>
            </a:r>
            <a:r>
              <a:rPr lang="en-US" sz="2000" b="0" i="0" dirty="0">
                <a:solidFill>
                  <a:srgbClr val="000000"/>
                </a:solidFill>
                <a:effectLst/>
                <a:latin typeface="open-sans"/>
              </a:rPr>
              <a:t>peaking and listening plays a crucial role in learning to read, as emergent readers use the words they hear spoken aloud to make sense of words they encounter in print.</a:t>
            </a:r>
            <a:endParaRPr lang="en-US" sz="2000" dirty="0">
              <a:latin typeface="open-sans"/>
            </a:endParaRPr>
          </a:p>
        </p:txBody>
      </p:sp>
    </p:spTree>
    <p:extLst>
      <p:ext uri="{BB962C8B-B14F-4D97-AF65-F5344CB8AC3E}">
        <p14:creationId xmlns:p14="http://schemas.microsoft.com/office/powerpoint/2010/main" val="350911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D11E4C3-B2CB-4105-9B42-B5E438A19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35" name="Picture 34">
            <a:extLst>
              <a:ext uri="{FF2B5EF4-FFF2-40B4-BE49-F238E27FC236}">
                <a16:creationId xmlns:a16="http://schemas.microsoft.com/office/drawing/2014/main" id="{D801A41D-49C4-4F95-AA12-FE7B943A50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0073EB83-C81E-44B9-8EF1-2975C77B94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41C09AD-6955-E291-D01A-D7DDF4B859C0}"/>
              </a:ext>
            </a:extLst>
          </p:cNvPr>
          <p:cNvPicPr>
            <a:picLocks noChangeAspect="1"/>
          </p:cNvPicPr>
          <p:nvPr/>
        </p:nvPicPr>
        <p:blipFill rotWithShape="1">
          <a:blip r:embed="rId3"/>
          <a:srcRect l="14409" r="6849" b="2"/>
          <a:stretch/>
        </p:blipFill>
        <p:spPr>
          <a:xfrm>
            <a:off x="643467" y="643467"/>
            <a:ext cx="5130799" cy="5571066"/>
          </a:xfrm>
          <a:prstGeom prst="rect">
            <a:avLst/>
          </a:prstGeom>
        </p:spPr>
      </p:pic>
      <p:sp>
        <p:nvSpPr>
          <p:cNvPr id="70" name="Rectangle 69">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AA0B259-93C3-2E56-CBE5-444EFF72D6B9}"/>
              </a:ext>
            </a:extLst>
          </p:cNvPr>
          <p:cNvPicPr>
            <a:picLocks noChangeAspect="1"/>
          </p:cNvPicPr>
          <p:nvPr/>
        </p:nvPicPr>
        <p:blipFill rotWithShape="1">
          <a:blip r:embed="rId4"/>
          <a:srcRect l="6988" r="11736"/>
          <a:stretch/>
        </p:blipFill>
        <p:spPr>
          <a:xfrm>
            <a:off x="6423321" y="643467"/>
            <a:ext cx="5130799" cy="5571066"/>
          </a:xfrm>
          <a:prstGeom prst="rect">
            <a:avLst/>
          </a:prstGeom>
        </p:spPr>
      </p:pic>
    </p:spTree>
    <p:extLst>
      <p:ext uri="{BB962C8B-B14F-4D97-AF65-F5344CB8AC3E}">
        <p14:creationId xmlns:p14="http://schemas.microsoft.com/office/powerpoint/2010/main" val="238593758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130270" y="2171769"/>
            <a:ext cx="9603275" cy="1257231"/>
          </a:xfrm>
        </p:spPr>
        <p:txBody>
          <a:bodyPr>
            <a:normAutofit/>
          </a:bodyPr>
          <a:lstStyle/>
          <a:p>
            <a:pPr marL="0" indent="0" algn="ctr">
              <a:buNone/>
            </a:pPr>
            <a:r>
              <a:rPr lang="en-US" sz="3600" b="1" dirty="0">
                <a:solidFill>
                  <a:schemeClr val="accent1"/>
                </a:solidFill>
              </a:rPr>
              <a:t>Rigby Library Books </a:t>
            </a:r>
          </a:p>
        </p:txBody>
      </p:sp>
    </p:spTree>
    <p:extLst>
      <p:ext uri="{BB962C8B-B14F-4D97-AF65-F5344CB8AC3E}">
        <p14:creationId xmlns:p14="http://schemas.microsoft.com/office/powerpoint/2010/main" val="409239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EF7B-EB5E-B1EB-1F77-734F3052B82D}"/>
              </a:ext>
            </a:extLst>
          </p:cNvPr>
          <p:cNvSpPr>
            <a:spLocks noGrp="1"/>
          </p:cNvSpPr>
          <p:nvPr>
            <p:ph type="title"/>
          </p:nvPr>
        </p:nvSpPr>
        <p:spPr/>
        <p:txBody>
          <a:bodyPr/>
          <a:lstStyle/>
          <a:p>
            <a:r>
              <a:rPr lang="en-US" dirty="0">
                <a:latin typeface="open-sans"/>
              </a:rPr>
              <a:t>Rigby Library Books</a:t>
            </a:r>
          </a:p>
        </p:txBody>
      </p:sp>
      <p:sp>
        <p:nvSpPr>
          <p:cNvPr id="3" name="Content Placeholder 2">
            <a:extLst>
              <a:ext uri="{FF2B5EF4-FFF2-40B4-BE49-F238E27FC236}">
                <a16:creationId xmlns:a16="http://schemas.microsoft.com/office/drawing/2014/main" id="{E2C4360D-B769-2E81-EAE7-584A86D97C03}"/>
              </a:ext>
            </a:extLst>
          </p:cNvPr>
          <p:cNvSpPr>
            <a:spLocks noGrp="1"/>
          </p:cNvSpPr>
          <p:nvPr>
            <p:ph idx="1"/>
          </p:nvPr>
        </p:nvSpPr>
        <p:spPr>
          <a:xfrm>
            <a:off x="1058226" y="2002560"/>
            <a:ext cx="9675319" cy="3216422"/>
          </a:xfrm>
        </p:spPr>
        <p:txBody>
          <a:bodyPr>
            <a:normAutofit/>
          </a:bodyPr>
          <a:lstStyle/>
          <a:p>
            <a:pPr marL="0" marR="0">
              <a:spcBef>
                <a:spcPts val="0"/>
              </a:spcBef>
              <a:spcAft>
                <a:spcPts val="0"/>
              </a:spcAft>
            </a:pPr>
            <a:r>
              <a:rPr lang="en-US" sz="2000" dirty="0">
                <a:solidFill>
                  <a:srgbClr val="000000"/>
                </a:solidFill>
                <a:effectLst/>
                <a:latin typeface="open-sans"/>
                <a:ea typeface="Times New Roman" panose="02020603050405020304" pitchFamily="18" charset="0"/>
                <a:cs typeface="Aptos" panose="020B0004020202020204" pitchFamily="34" charset="0"/>
              </a:rPr>
              <a:t>Classroom libraries are arranged by themes and topics connected to the core curriculum.</a:t>
            </a:r>
          </a:p>
          <a:p>
            <a:pPr marL="0" marR="0">
              <a:spcBef>
                <a:spcPts val="0"/>
              </a:spcBef>
              <a:spcAft>
                <a:spcPts val="0"/>
              </a:spcAft>
            </a:pPr>
            <a:r>
              <a:rPr lang="en-US" sz="2000" dirty="0">
                <a:solidFill>
                  <a:srgbClr val="000000"/>
                </a:solidFill>
                <a:effectLst/>
                <a:latin typeface="open-sans"/>
                <a:ea typeface="Times New Roman" panose="02020603050405020304" pitchFamily="18" charset="0"/>
                <a:cs typeface="Aptos" panose="020B0004020202020204" pitchFamily="34" charset="0"/>
              </a:rPr>
              <a:t>HMH provides a wide variety of Rigby </a:t>
            </a:r>
            <a:r>
              <a:rPr lang="en-US" dirty="0">
                <a:solidFill>
                  <a:srgbClr val="000000"/>
                </a:solidFill>
                <a:latin typeface="open-sans"/>
                <a:ea typeface="Times New Roman" panose="02020603050405020304" pitchFamily="18" charset="0"/>
                <a:cs typeface="Aptos" panose="020B0004020202020204" pitchFamily="34" charset="0"/>
              </a:rPr>
              <a:t>B</a:t>
            </a:r>
            <a:r>
              <a:rPr lang="en-US" sz="2000" dirty="0">
                <a:solidFill>
                  <a:srgbClr val="000000"/>
                </a:solidFill>
                <a:effectLst/>
                <a:latin typeface="open-sans"/>
                <a:ea typeface="Times New Roman" panose="02020603050405020304" pitchFamily="18" charset="0"/>
                <a:cs typeface="Aptos" panose="020B0004020202020204" pitchFamily="34" charset="0"/>
              </a:rPr>
              <a:t>ooks which are recommended to enhance your child’s library book choices in the classroom and at home for student enjoyment and building fluency. </a:t>
            </a:r>
            <a:endParaRPr lang="en-US" sz="1600" dirty="0">
              <a:effectLst/>
              <a:latin typeface="open-sans"/>
              <a:ea typeface="Aptos" panose="020B0004020202020204" pitchFamily="34" charset="0"/>
              <a:cs typeface="Aptos" panose="020B0004020202020204" pitchFamily="34" charset="0"/>
            </a:endParaRPr>
          </a:p>
          <a:p>
            <a:pPr marL="0" marR="0">
              <a:spcBef>
                <a:spcPts val="0"/>
              </a:spcBef>
              <a:spcAft>
                <a:spcPts val="0"/>
              </a:spcAft>
            </a:pPr>
            <a:r>
              <a:rPr lang="en-US" sz="2000" dirty="0">
                <a:solidFill>
                  <a:srgbClr val="000000"/>
                </a:solidFill>
                <a:effectLst/>
                <a:latin typeface="open-sans"/>
                <a:ea typeface="Times New Roman" panose="02020603050405020304" pitchFamily="18" charset="0"/>
                <a:cs typeface="Aptos" panose="020B0004020202020204" pitchFamily="34" charset="0"/>
              </a:rPr>
              <a:t>Rigby books consist of fiction and non-fiction texts, predictable language, progressive high-frequency words and repetition to build fluency.</a:t>
            </a:r>
          </a:p>
          <a:p>
            <a:pPr marL="0" marR="0">
              <a:spcBef>
                <a:spcPts val="0"/>
              </a:spcBef>
              <a:spcAft>
                <a:spcPts val="0"/>
              </a:spcAft>
            </a:pPr>
            <a:r>
              <a:rPr lang="en-US" dirty="0">
                <a:solidFill>
                  <a:srgbClr val="000000"/>
                </a:solidFill>
                <a:latin typeface="open-sans"/>
                <a:ea typeface="Aptos" panose="020B0004020202020204" pitchFamily="34" charset="0"/>
                <a:cs typeface="Aptos" panose="020B0004020202020204" pitchFamily="34" charset="0"/>
              </a:rPr>
              <a:t>Each of the books connects to the genres of study taught in the classroom throughout the modules. </a:t>
            </a:r>
            <a:endParaRPr lang="en-US" sz="1600" dirty="0">
              <a:effectLst/>
              <a:latin typeface="open-sans"/>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240744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104391" y="2158829"/>
            <a:ext cx="9603275" cy="1270171"/>
          </a:xfrm>
        </p:spPr>
        <p:txBody>
          <a:bodyPr>
            <a:normAutofit fontScale="62500" lnSpcReduction="20000"/>
          </a:bodyPr>
          <a:lstStyle/>
          <a:p>
            <a:pPr marL="0" indent="0" algn="ctr">
              <a:buNone/>
            </a:pPr>
            <a:r>
              <a:rPr lang="en-US" sz="6400" b="1" dirty="0">
                <a:solidFill>
                  <a:schemeClr val="accent1"/>
                </a:solidFill>
                <a:latin typeface="open-sans"/>
              </a:rPr>
              <a:t>Module Family Letters </a:t>
            </a:r>
          </a:p>
          <a:p>
            <a:pPr marL="0" indent="0" algn="ctr">
              <a:buNone/>
            </a:pPr>
            <a:r>
              <a:rPr lang="en-US" sz="4000" b="1" dirty="0">
                <a:solidFill>
                  <a:schemeClr val="accent1"/>
                </a:solidFill>
              </a:rPr>
              <a:t>  </a:t>
            </a:r>
          </a:p>
        </p:txBody>
      </p:sp>
    </p:spTree>
    <p:extLst>
      <p:ext uri="{BB962C8B-B14F-4D97-AF65-F5344CB8AC3E}">
        <p14:creationId xmlns:p14="http://schemas.microsoft.com/office/powerpoint/2010/main" val="384056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BEFE-A076-B934-435A-630E6D58C408}"/>
              </a:ext>
            </a:extLst>
          </p:cNvPr>
          <p:cNvSpPr>
            <a:spLocks noGrp="1"/>
          </p:cNvSpPr>
          <p:nvPr>
            <p:ph type="title"/>
          </p:nvPr>
        </p:nvSpPr>
        <p:spPr>
          <a:xfrm>
            <a:off x="1130270" y="953324"/>
            <a:ext cx="9603275" cy="694321"/>
          </a:xfrm>
        </p:spPr>
        <p:txBody>
          <a:bodyPr/>
          <a:lstStyle/>
          <a:p>
            <a:r>
              <a:rPr lang="en-US" dirty="0">
                <a:latin typeface="open-sans"/>
              </a:rPr>
              <a:t>Family Letter </a:t>
            </a:r>
          </a:p>
        </p:txBody>
      </p:sp>
      <p:sp>
        <p:nvSpPr>
          <p:cNvPr id="3" name="Content Placeholder 2">
            <a:extLst>
              <a:ext uri="{FF2B5EF4-FFF2-40B4-BE49-F238E27FC236}">
                <a16:creationId xmlns:a16="http://schemas.microsoft.com/office/drawing/2014/main" id="{3D368DDC-787F-1C1F-027F-83A14AB83CD2}"/>
              </a:ext>
            </a:extLst>
          </p:cNvPr>
          <p:cNvSpPr>
            <a:spLocks noGrp="1"/>
          </p:cNvSpPr>
          <p:nvPr>
            <p:ph idx="1"/>
          </p:nvPr>
        </p:nvSpPr>
        <p:spPr>
          <a:xfrm>
            <a:off x="1009292" y="2009955"/>
            <a:ext cx="9724254" cy="3157268"/>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open-sans"/>
                <a:ea typeface="Times New Roman" panose="02020603050405020304" pitchFamily="18" charset="0"/>
                <a:cs typeface="Aptos" panose="020B0004020202020204" pitchFamily="34" charset="0"/>
              </a:rPr>
              <a:t>Letters are sent home on or before the beginning of each new module.</a:t>
            </a:r>
            <a:endParaRPr lang="en-US" sz="1600" dirty="0">
              <a:solidFill>
                <a:srgbClr val="000000"/>
              </a:solidFill>
              <a:effectLst/>
              <a:latin typeface="open-sans"/>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open-sans"/>
                <a:ea typeface="Times New Roman" panose="02020603050405020304" pitchFamily="18" charset="0"/>
                <a:cs typeface="Aptos" panose="020B0004020202020204" pitchFamily="34" charset="0"/>
              </a:rPr>
              <a:t>The purpose is to inform families about the topic, genre focus, types of texts, and writing expectations.</a:t>
            </a:r>
            <a:endParaRPr lang="en-US" sz="1600" dirty="0">
              <a:solidFill>
                <a:srgbClr val="000000"/>
              </a:solidFill>
              <a:effectLst/>
              <a:latin typeface="open-sans"/>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open-sans"/>
                <a:ea typeface="Times New Roman" panose="02020603050405020304" pitchFamily="18" charset="0"/>
                <a:cs typeface="Aptos" panose="020B0004020202020204" pitchFamily="34" charset="0"/>
              </a:rPr>
              <a:t>This i</a:t>
            </a:r>
            <a:r>
              <a:rPr lang="en-US" dirty="0">
                <a:solidFill>
                  <a:srgbClr val="000000"/>
                </a:solidFill>
                <a:effectLst/>
                <a:latin typeface="open-sans"/>
                <a:ea typeface="Times New Roman" panose="02020603050405020304" pitchFamily="18" charset="0"/>
                <a:cs typeface="Aptos" panose="020B0004020202020204" pitchFamily="34" charset="0"/>
              </a:rPr>
              <a:t>ncludes </a:t>
            </a:r>
            <a:r>
              <a:rPr lang="en-US" dirty="0">
                <a:solidFill>
                  <a:srgbClr val="000000"/>
                </a:solidFill>
                <a:latin typeface="open-sans"/>
                <a:ea typeface="Times New Roman" panose="02020603050405020304" pitchFamily="18" charset="0"/>
                <a:cs typeface="Aptos" panose="020B0004020202020204" pitchFamily="34" charset="0"/>
              </a:rPr>
              <a:t>at home </a:t>
            </a:r>
            <a:r>
              <a:rPr lang="en-US" dirty="0">
                <a:solidFill>
                  <a:srgbClr val="000000"/>
                </a:solidFill>
                <a:effectLst/>
                <a:latin typeface="open-sans"/>
                <a:ea typeface="Times New Roman" panose="02020603050405020304" pitchFamily="18" charset="0"/>
                <a:cs typeface="Aptos" panose="020B0004020202020204" pitchFamily="34" charset="0"/>
              </a:rPr>
              <a:t>suggestions, that can help connect learning </a:t>
            </a:r>
            <a:r>
              <a:rPr lang="en-US" dirty="0">
                <a:solidFill>
                  <a:srgbClr val="000000"/>
                </a:solidFill>
                <a:latin typeface="open-sans"/>
                <a:ea typeface="Times New Roman" panose="02020603050405020304" pitchFamily="18" charset="0"/>
                <a:cs typeface="Aptos" panose="020B0004020202020204" pitchFamily="34" charset="0"/>
              </a:rPr>
              <a:t>to the</a:t>
            </a:r>
            <a:r>
              <a:rPr lang="en-US" dirty="0">
                <a:solidFill>
                  <a:srgbClr val="000000"/>
                </a:solidFill>
                <a:effectLst/>
                <a:latin typeface="open-sans"/>
                <a:ea typeface="Times New Roman" panose="02020603050405020304" pitchFamily="18" charset="0"/>
                <a:cs typeface="Aptos" panose="020B0004020202020204" pitchFamily="34" charset="0"/>
              </a:rPr>
              <a:t> classroom instruction, such as discussing the topic, helpful ideas to build knowledge and vocabulary, and exploring the genre of focus.</a:t>
            </a:r>
            <a:endParaRPr lang="en-US" sz="1600" dirty="0">
              <a:effectLst/>
              <a:latin typeface="open-sans"/>
              <a:ea typeface="Aptos" panose="020B0004020202020204" pitchFamily="34" charset="0"/>
              <a:cs typeface="Aptos" panose="020B0004020202020204" pitchFamily="34" charset="0"/>
            </a:endParaRPr>
          </a:p>
          <a:p>
            <a:pPr marL="0" marR="0">
              <a:spcBef>
                <a:spcPts val="0"/>
              </a:spcBef>
              <a:spcAft>
                <a:spcPts val="0"/>
              </a:spcAft>
            </a:pPr>
            <a:r>
              <a:rPr lang="en-US" dirty="0">
                <a:solidFill>
                  <a:srgbClr val="000000"/>
                </a:solidFill>
                <a:effectLst/>
                <a:latin typeface="open-sans"/>
                <a:ea typeface="Times New Roman" panose="02020603050405020304" pitchFamily="18" charset="0"/>
                <a:cs typeface="Aptos" panose="020B0004020202020204" pitchFamily="34" charset="0"/>
              </a:rPr>
              <a:t>By encouraging children to explore different genres, we expose them to a variety of storytelling styles, themes, and perspectives.</a:t>
            </a:r>
            <a:endParaRPr lang="en-US" sz="1600" dirty="0">
              <a:effectLst/>
              <a:latin typeface="open-sans"/>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76812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B6CA-D480-2401-2376-FE8912D503E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F2195A1-AFDA-1E27-D32F-FF323BF64C02}"/>
              </a:ext>
            </a:extLst>
          </p:cNvPr>
          <p:cNvPicPr>
            <a:picLocks noGrp="1" noChangeAspect="1"/>
          </p:cNvPicPr>
          <p:nvPr>
            <p:ph idx="1"/>
          </p:nvPr>
        </p:nvPicPr>
        <p:blipFill>
          <a:blip r:embed="rId2"/>
          <a:stretch>
            <a:fillRect/>
          </a:stretch>
        </p:blipFill>
        <p:spPr>
          <a:xfrm>
            <a:off x="1034473" y="304800"/>
            <a:ext cx="9699071" cy="5599876"/>
          </a:xfrm>
        </p:spPr>
      </p:pic>
    </p:spTree>
    <p:extLst>
      <p:ext uri="{BB962C8B-B14F-4D97-AF65-F5344CB8AC3E}">
        <p14:creationId xmlns:p14="http://schemas.microsoft.com/office/powerpoint/2010/main" val="6526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C6D3-6FF6-77D1-3EAE-3AF483039D02}"/>
              </a:ext>
            </a:extLst>
          </p:cNvPr>
          <p:cNvSpPr>
            <a:spLocks noGrp="1"/>
          </p:cNvSpPr>
          <p:nvPr>
            <p:ph type="title"/>
          </p:nvPr>
        </p:nvSpPr>
        <p:spPr/>
        <p:txBody>
          <a:bodyPr/>
          <a:lstStyle/>
          <a:p>
            <a:r>
              <a:rPr lang="en-US" dirty="0">
                <a:solidFill>
                  <a:srgbClr val="FF0000"/>
                </a:solidFill>
                <a:latin typeface="open-sans"/>
              </a:rPr>
              <a:t>Agenda</a:t>
            </a:r>
            <a:r>
              <a:rPr lang="en-US" dirty="0"/>
              <a:t> </a:t>
            </a:r>
          </a:p>
        </p:txBody>
      </p:sp>
      <p:sp>
        <p:nvSpPr>
          <p:cNvPr id="3" name="Content Placeholder 2">
            <a:extLst>
              <a:ext uri="{FF2B5EF4-FFF2-40B4-BE49-F238E27FC236}">
                <a16:creationId xmlns:a16="http://schemas.microsoft.com/office/drawing/2014/main" id="{6E108CCF-424C-919B-FA86-8B04BCC56797}"/>
              </a:ext>
            </a:extLst>
          </p:cNvPr>
          <p:cNvSpPr>
            <a:spLocks noGrp="1"/>
          </p:cNvSpPr>
          <p:nvPr>
            <p:ph idx="1"/>
          </p:nvPr>
        </p:nvSpPr>
        <p:spPr>
          <a:xfrm>
            <a:off x="1033670" y="1669774"/>
            <a:ext cx="10204173" cy="3678603"/>
          </a:xfrm>
        </p:spPr>
        <p:txBody>
          <a:bodyPr>
            <a:normAutofit/>
          </a:bodyPr>
          <a:lstStyle/>
          <a:p>
            <a:r>
              <a:rPr lang="en-US" dirty="0">
                <a:latin typeface="open-sans"/>
              </a:rPr>
              <a:t>The Science of Reading and the connection to the HMH Into Reading Curriculum</a:t>
            </a:r>
          </a:p>
          <a:p>
            <a:r>
              <a:rPr lang="en-US" dirty="0">
                <a:latin typeface="open-sans"/>
              </a:rPr>
              <a:t>Grades K-5 Phonics Program – Orton-Gillingham </a:t>
            </a:r>
          </a:p>
          <a:p>
            <a:r>
              <a:rPr lang="en-US" dirty="0">
                <a:latin typeface="open-sans"/>
              </a:rPr>
              <a:t>Fluency and Decodables</a:t>
            </a:r>
          </a:p>
          <a:p>
            <a:pPr marL="228600" marR="0" lvl="0" indent="-228600" algn="l" defTabSz="914400" rtl="0" eaLnBrk="1" fontAlgn="auto" latinLnBrk="0" hangingPunct="1">
              <a:lnSpc>
                <a:spcPct val="120000"/>
              </a:lnSpc>
              <a:spcBef>
                <a:spcPts val="1000"/>
              </a:spcBef>
              <a:spcAft>
                <a:spcPts val="0"/>
              </a:spcAft>
              <a:buClr>
                <a:srgbClr val="415588"/>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sans"/>
                <a:ea typeface="+mn-ea"/>
                <a:cs typeface="+mn-cs"/>
              </a:rPr>
              <a:t>Vocabulary Instruction </a:t>
            </a:r>
          </a:p>
          <a:p>
            <a:pPr marL="228600" marR="0" lvl="0" indent="-228600" algn="l" defTabSz="914400" rtl="0" eaLnBrk="1" fontAlgn="auto" latinLnBrk="0" hangingPunct="1">
              <a:lnSpc>
                <a:spcPct val="120000"/>
              </a:lnSpc>
              <a:spcBef>
                <a:spcPts val="1000"/>
              </a:spcBef>
              <a:spcAft>
                <a:spcPts val="0"/>
              </a:spcAft>
              <a:buClr>
                <a:srgbClr val="415588"/>
              </a:buClr>
              <a:buSzPct val="100000"/>
              <a:buFont typeface="Arial" panose="020B0604020202020204" pitchFamily="34" charset="0"/>
              <a:buChar char="•"/>
              <a:tabLst/>
              <a:defRPr/>
            </a:pPr>
            <a:r>
              <a:rPr lang="en-US" dirty="0">
                <a:latin typeface="open-sans"/>
              </a:rPr>
              <a:t>Rigby Library </a:t>
            </a:r>
          </a:p>
          <a:p>
            <a:pPr marL="228600" marR="0" lvl="0" indent="-228600" algn="l" defTabSz="914400" rtl="0" eaLnBrk="1" fontAlgn="auto" latinLnBrk="0" hangingPunct="1">
              <a:lnSpc>
                <a:spcPct val="120000"/>
              </a:lnSpc>
              <a:spcBef>
                <a:spcPts val="1000"/>
              </a:spcBef>
              <a:spcAft>
                <a:spcPts val="0"/>
              </a:spcAft>
              <a:buClr>
                <a:srgbClr val="415588"/>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sans"/>
                <a:ea typeface="+mn-ea"/>
                <a:cs typeface="+mn-cs"/>
              </a:rPr>
              <a:t>How to access curriculum resources</a:t>
            </a:r>
          </a:p>
          <a:p>
            <a:r>
              <a:rPr lang="en-US" dirty="0">
                <a:latin typeface="open-sans"/>
              </a:rPr>
              <a:t>Question and Answer Session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3388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052946" y="1939636"/>
            <a:ext cx="9680600" cy="3526709"/>
          </a:xfrm>
        </p:spPr>
        <p:txBody>
          <a:bodyPr>
            <a:normAutofit/>
          </a:bodyPr>
          <a:lstStyle/>
          <a:p>
            <a:pPr marL="0" indent="0" algn="ctr">
              <a:buNone/>
            </a:pPr>
            <a:r>
              <a:rPr lang="en-US" sz="3600" b="1" dirty="0">
                <a:solidFill>
                  <a:schemeClr val="accent1"/>
                </a:solidFill>
              </a:rPr>
              <a:t>How to Access </a:t>
            </a:r>
          </a:p>
          <a:p>
            <a:pPr marL="0" indent="0" algn="ctr">
              <a:buNone/>
            </a:pPr>
            <a:r>
              <a:rPr lang="en-US" sz="3600" b="1" dirty="0">
                <a:solidFill>
                  <a:schemeClr val="accent1"/>
                </a:solidFill>
              </a:rPr>
              <a:t>the HMH Program </a:t>
            </a:r>
          </a:p>
          <a:p>
            <a:pPr marL="0" indent="0" algn="ctr">
              <a:buNone/>
            </a:pPr>
            <a:r>
              <a:rPr lang="en-US" sz="3600" b="1" dirty="0">
                <a:solidFill>
                  <a:schemeClr val="accent1"/>
                </a:solidFill>
              </a:rPr>
              <a:t>at Home </a:t>
            </a:r>
          </a:p>
        </p:txBody>
      </p:sp>
    </p:spTree>
    <p:extLst>
      <p:ext uri="{BB962C8B-B14F-4D97-AF65-F5344CB8AC3E}">
        <p14:creationId xmlns:p14="http://schemas.microsoft.com/office/powerpoint/2010/main" val="396198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Path winding through a grassy field">
            <a:extLst>
              <a:ext uri="{FF2B5EF4-FFF2-40B4-BE49-F238E27FC236}">
                <a16:creationId xmlns:a16="http://schemas.microsoft.com/office/drawing/2014/main" id="{A5A10A65-8F48-138A-312E-8E334C4B9CE3}"/>
              </a:ext>
            </a:extLst>
          </p:cNvPr>
          <p:cNvPicPr>
            <a:picLocks noChangeAspect="1"/>
          </p:cNvPicPr>
          <p:nvPr/>
        </p:nvPicPr>
        <p:blipFill rotWithShape="1">
          <a:blip r:embed="rId2">
            <a:duotone>
              <a:schemeClr val="bg2">
                <a:shade val="45000"/>
                <a:satMod val="135000"/>
              </a:schemeClr>
              <a:prstClr val="white"/>
            </a:duotone>
            <a:alphaModFix amt="50000"/>
          </a:blip>
          <a:srcRect t="6329" r="-1" b="9398"/>
          <a:stretch/>
        </p:blipFill>
        <p:spPr>
          <a:xfrm>
            <a:off x="167722" y="-23868"/>
            <a:ext cx="12191695" cy="6857990"/>
          </a:xfrm>
          <a:prstGeom prst="rect">
            <a:avLst/>
          </a:prstGeom>
        </p:spPr>
      </p:pic>
      <p:sp>
        <p:nvSpPr>
          <p:cNvPr id="31" name="Rectangle 30">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41B169-1CA5-ABB7-9D16-DC0ABF6367E6}"/>
              </a:ext>
            </a:extLst>
          </p:cNvPr>
          <p:cNvSpPr>
            <a:spLocks noGrp="1"/>
          </p:cNvSpPr>
          <p:nvPr>
            <p:ph type="title"/>
          </p:nvPr>
        </p:nvSpPr>
        <p:spPr>
          <a:xfrm>
            <a:off x="795130" y="898746"/>
            <a:ext cx="10266600" cy="1049235"/>
          </a:xfrm>
        </p:spPr>
        <p:txBody>
          <a:bodyPr>
            <a:normAutofit/>
          </a:bodyPr>
          <a:lstStyle/>
          <a:p>
            <a:r>
              <a:rPr lang="en-US" dirty="0"/>
              <a:t>		</a:t>
            </a:r>
            <a:r>
              <a:rPr lang="en-US" dirty="0">
                <a:latin typeface="open-sans"/>
              </a:rPr>
              <a:t>Family Access to the HMH Program</a:t>
            </a:r>
          </a:p>
        </p:txBody>
      </p:sp>
      <p:pic>
        <p:nvPicPr>
          <p:cNvPr id="32" name="Picture 31">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Content Placeholder 2">
            <a:extLst>
              <a:ext uri="{FF2B5EF4-FFF2-40B4-BE49-F238E27FC236}">
                <a16:creationId xmlns:a16="http://schemas.microsoft.com/office/drawing/2014/main" id="{0A160729-9EBB-B5FF-0815-2ABE6D710E65}"/>
              </a:ext>
            </a:extLst>
          </p:cNvPr>
          <p:cNvSpPr>
            <a:spLocks noGrp="1"/>
          </p:cNvSpPr>
          <p:nvPr>
            <p:ph idx="1"/>
          </p:nvPr>
        </p:nvSpPr>
        <p:spPr>
          <a:xfrm>
            <a:off x="517585" y="1595888"/>
            <a:ext cx="11205841" cy="1564731"/>
          </a:xfrm>
        </p:spPr>
        <p:txBody>
          <a:bodyPr>
            <a:normAutofit lnSpcReduction="10000"/>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Step 1</a:t>
            </a:r>
            <a:r>
              <a:rPr lang="en-US" sz="2800" dirty="0">
                <a:effectLst/>
                <a:latin typeface="Calibri" panose="020F0502020204030204" pitchFamily="34" charset="0"/>
                <a:ea typeface="Calibri" panose="020F0502020204030204" pitchFamily="34" charset="0"/>
                <a:cs typeface="Times New Roman" panose="02020603050405020304" pitchFamily="18" charset="0"/>
              </a:rPr>
              <a:t>. Use the following link to access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TeachHub</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https://teachhub.schools.nyc/Home/Index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Step 2</a:t>
            </a:r>
            <a:r>
              <a:rPr lang="en-US" sz="2800" dirty="0">
                <a:effectLst/>
                <a:latin typeface="Calibri" panose="020F0502020204030204" pitchFamily="34" charset="0"/>
                <a:ea typeface="Calibri" panose="020F0502020204030204" pitchFamily="34" charset="0"/>
                <a:cs typeface="Times New Roman" panose="02020603050405020304" pitchFamily="18" charset="0"/>
              </a:rPr>
              <a:t>: Use your child’s login to access the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P.S. 102 Bayview Screen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33" name="Picture 32">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4" name="Straight Connector 33">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09E4156-9592-7CAA-0D88-0A72E7FE2E31}"/>
              </a:ext>
            </a:extLst>
          </p:cNvPr>
          <p:cNvPicPr>
            <a:picLocks noChangeAspect="1"/>
          </p:cNvPicPr>
          <p:nvPr/>
        </p:nvPicPr>
        <p:blipFill>
          <a:blip r:embed="rId6"/>
          <a:stretch>
            <a:fillRect/>
          </a:stretch>
        </p:blipFill>
        <p:spPr>
          <a:xfrm>
            <a:off x="1542502" y="3195685"/>
            <a:ext cx="7676173" cy="2691406"/>
          </a:xfrm>
          <a:prstGeom prst="rect">
            <a:avLst/>
          </a:prstGeom>
        </p:spPr>
      </p:pic>
    </p:spTree>
    <p:extLst>
      <p:ext uri="{BB962C8B-B14F-4D97-AF65-F5344CB8AC3E}">
        <p14:creationId xmlns:p14="http://schemas.microsoft.com/office/powerpoint/2010/main" val="421277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Path winding through a grassy field">
            <a:extLst>
              <a:ext uri="{FF2B5EF4-FFF2-40B4-BE49-F238E27FC236}">
                <a16:creationId xmlns:a16="http://schemas.microsoft.com/office/drawing/2014/main" id="{A5A10A65-8F48-138A-312E-8E334C4B9CE3}"/>
              </a:ext>
            </a:extLst>
          </p:cNvPr>
          <p:cNvPicPr>
            <a:picLocks noChangeAspect="1"/>
          </p:cNvPicPr>
          <p:nvPr/>
        </p:nvPicPr>
        <p:blipFill rotWithShape="1">
          <a:blip r:embed="rId2">
            <a:duotone>
              <a:schemeClr val="bg2">
                <a:shade val="45000"/>
                <a:satMod val="135000"/>
              </a:schemeClr>
              <a:prstClr val="white"/>
            </a:duotone>
            <a:alphaModFix amt="50000"/>
          </a:blip>
          <a:srcRect t="6329" r="-1" b="9398"/>
          <a:stretch/>
        </p:blipFill>
        <p:spPr>
          <a:xfrm>
            <a:off x="167722" y="-23868"/>
            <a:ext cx="12191695" cy="6857990"/>
          </a:xfrm>
          <a:prstGeom prst="rect">
            <a:avLst/>
          </a:prstGeom>
          <a:ln>
            <a:solidFill>
              <a:schemeClr val="accent6"/>
            </a:solidFill>
          </a:ln>
        </p:spPr>
      </p:pic>
      <p:sp>
        <p:nvSpPr>
          <p:cNvPr id="31" name="Rectangle 30">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41B169-1CA5-ABB7-9D16-DC0ABF6367E6}"/>
              </a:ext>
            </a:extLst>
          </p:cNvPr>
          <p:cNvSpPr>
            <a:spLocks noGrp="1"/>
          </p:cNvSpPr>
          <p:nvPr>
            <p:ph type="title"/>
          </p:nvPr>
        </p:nvSpPr>
        <p:spPr>
          <a:xfrm>
            <a:off x="371061" y="896437"/>
            <a:ext cx="12430539" cy="1049235"/>
          </a:xfrm>
        </p:spPr>
        <p:txBody>
          <a:bodyPr>
            <a:normAutofit/>
          </a:bodyPr>
          <a:lstStyle/>
          <a:p>
            <a:r>
              <a:rPr lang="en-US" dirty="0"/>
              <a:t>		Family Access to the HMH Program</a:t>
            </a:r>
          </a:p>
        </p:txBody>
      </p:sp>
      <p:pic>
        <p:nvPicPr>
          <p:cNvPr id="32" name="Picture 31">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Content Placeholder 2">
            <a:extLst>
              <a:ext uri="{FF2B5EF4-FFF2-40B4-BE49-F238E27FC236}">
                <a16:creationId xmlns:a16="http://schemas.microsoft.com/office/drawing/2014/main" id="{0A160729-9EBB-B5FF-0815-2ABE6D710E65}"/>
              </a:ext>
            </a:extLst>
          </p:cNvPr>
          <p:cNvSpPr>
            <a:spLocks noGrp="1"/>
          </p:cNvSpPr>
          <p:nvPr>
            <p:ph idx="1"/>
          </p:nvPr>
        </p:nvSpPr>
        <p:spPr>
          <a:xfrm>
            <a:off x="583096" y="1683026"/>
            <a:ext cx="10813774" cy="3783319"/>
          </a:xfrm>
        </p:spPr>
        <p:txBody>
          <a:bodyPr>
            <a:norm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Step 3</a:t>
            </a:r>
            <a:r>
              <a:rPr lang="en-US" sz="2800" dirty="0">
                <a:effectLst/>
                <a:latin typeface="Calibri" panose="020F0502020204030204" pitchFamily="34" charset="0"/>
                <a:ea typeface="Calibri" panose="020F0502020204030204" pitchFamily="34" charset="0"/>
                <a:cs typeface="Times New Roman" panose="02020603050405020304" pitchFamily="18" charset="0"/>
              </a:rPr>
              <a:t>. Click on the My School tab at the top of the page: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33" name="Picture 32">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4" name="Straight Connector 33">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09E4156-9592-7CAA-0D88-0A72E7FE2E31}"/>
              </a:ext>
            </a:extLst>
          </p:cNvPr>
          <p:cNvPicPr>
            <a:picLocks noChangeAspect="1"/>
          </p:cNvPicPr>
          <p:nvPr/>
        </p:nvPicPr>
        <p:blipFill>
          <a:blip r:embed="rId5"/>
          <a:stretch>
            <a:fillRect/>
          </a:stretch>
        </p:blipFill>
        <p:spPr>
          <a:xfrm>
            <a:off x="1125460" y="2438309"/>
            <a:ext cx="9126783" cy="3200015"/>
          </a:xfrm>
          <a:prstGeom prst="rect">
            <a:avLst/>
          </a:prstGeom>
        </p:spPr>
      </p:pic>
      <p:sp>
        <p:nvSpPr>
          <p:cNvPr id="4" name="Arrow: Up 3">
            <a:extLst>
              <a:ext uri="{FF2B5EF4-FFF2-40B4-BE49-F238E27FC236}">
                <a16:creationId xmlns:a16="http://schemas.microsoft.com/office/drawing/2014/main" id="{5B5C80A0-C2E1-C96F-F05B-E34F8C1E51C6}"/>
              </a:ext>
            </a:extLst>
          </p:cNvPr>
          <p:cNvSpPr/>
          <p:nvPr/>
        </p:nvSpPr>
        <p:spPr>
          <a:xfrm>
            <a:off x="3739487" y="3028291"/>
            <a:ext cx="409432" cy="1361606"/>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92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C7B9-E69B-E274-A669-7E23FD58D6C6}"/>
              </a:ext>
            </a:extLst>
          </p:cNvPr>
          <p:cNvSpPr>
            <a:spLocks noGrp="1"/>
          </p:cNvSpPr>
          <p:nvPr>
            <p:ph type="title"/>
          </p:nvPr>
        </p:nvSpPr>
        <p:spPr/>
        <p:txBody>
          <a:bodyPr/>
          <a:lstStyle/>
          <a:p>
            <a:r>
              <a:rPr kumimoji="0" lang="en-US" sz="3200" b="0" i="0" u="none" strike="noStrike" kern="1200" cap="none" spc="0" normalizeH="0" baseline="0" noProof="0" dirty="0">
                <a:ln>
                  <a:noFill/>
                </a:ln>
                <a:solidFill>
                  <a:prstClr val="black"/>
                </a:solidFill>
                <a:effectLst/>
                <a:uLnTx/>
                <a:uFillTx/>
                <a:latin typeface="Century Gothic" panose="020B0502020202020204"/>
                <a:ea typeface="+mj-ea"/>
                <a:cs typeface="+mj-cs"/>
              </a:rPr>
              <a:t>Family Access to the HMH Program</a:t>
            </a:r>
            <a:endParaRPr lang="en-US" dirty="0"/>
          </a:p>
        </p:txBody>
      </p:sp>
      <p:pic>
        <p:nvPicPr>
          <p:cNvPr id="2050" name="Picture 4">
            <a:extLst>
              <a:ext uri="{FF2B5EF4-FFF2-40B4-BE49-F238E27FC236}">
                <a16:creationId xmlns:a16="http://schemas.microsoft.com/office/drawing/2014/main" id="{74B71794-AE11-5688-BA9F-EDAC30851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394" y="2423669"/>
            <a:ext cx="2735827" cy="1551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1274E7-7363-70B8-01B9-DB70E7C86F0B}"/>
              </a:ext>
            </a:extLst>
          </p:cNvPr>
          <p:cNvSpPr>
            <a:spLocks noChangeArrowheads="1"/>
          </p:cNvSpPr>
          <p:nvPr/>
        </p:nvSpPr>
        <p:spPr bwMode="auto">
          <a:xfrm>
            <a:off x="1054523" y="1795897"/>
            <a:ext cx="1008295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Step 4</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Scroll down to the </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HMH Into Reading App</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and click to enter.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7E8F869E-5C9A-F697-A5EF-83ADFE0A7C45}"/>
              </a:ext>
            </a:extLst>
          </p:cNvPr>
          <p:cNvSpPr>
            <a:spLocks noChangeArrowheads="1"/>
          </p:cNvSpPr>
          <p:nvPr/>
        </p:nvSpPr>
        <p:spPr bwMode="auto">
          <a:xfrm>
            <a:off x="1228298" y="3954818"/>
            <a:ext cx="836402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Step 5</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Click on the </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Discover</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icon at the top of the page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7833965-84EE-FF0C-230F-585E75880567}"/>
              </a:ext>
            </a:extLst>
          </p:cNvPr>
          <p:cNvSpPr>
            <a:spLocks noChangeArrowheads="1"/>
          </p:cNvSpPr>
          <p:nvPr/>
        </p:nvSpPr>
        <p:spPr bwMode="auto">
          <a:xfrm>
            <a:off x="1228298" y="49397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a:extLst>
              <a:ext uri="{FF2B5EF4-FFF2-40B4-BE49-F238E27FC236}">
                <a16:creationId xmlns:a16="http://schemas.microsoft.com/office/drawing/2014/main" id="{39EE66E8-E0C8-0918-8767-AAC6184E8D4F}"/>
              </a:ext>
            </a:extLst>
          </p:cNvPr>
          <p:cNvPicPr>
            <a:picLocks noChangeAspect="1"/>
          </p:cNvPicPr>
          <p:nvPr/>
        </p:nvPicPr>
        <p:blipFill>
          <a:blip r:embed="rId3"/>
          <a:stretch>
            <a:fillRect/>
          </a:stretch>
        </p:blipFill>
        <p:spPr>
          <a:xfrm>
            <a:off x="4127787" y="4626558"/>
            <a:ext cx="2650434" cy="1185353"/>
          </a:xfrm>
          <a:prstGeom prst="rect">
            <a:avLst/>
          </a:prstGeom>
        </p:spPr>
      </p:pic>
    </p:spTree>
    <p:extLst>
      <p:ext uri="{BB962C8B-B14F-4D97-AF65-F5344CB8AC3E}">
        <p14:creationId xmlns:p14="http://schemas.microsoft.com/office/powerpoint/2010/main" val="155068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35A8-3434-E428-19B7-6133A8CFDA6F}"/>
              </a:ext>
            </a:extLst>
          </p:cNvPr>
          <p:cNvSpPr>
            <a:spLocks noGrp="1"/>
          </p:cNvSpPr>
          <p:nvPr>
            <p:ph type="ctrTitle"/>
          </p:nvPr>
        </p:nvSpPr>
        <p:spPr>
          <a:xfrm>
            <a:off x="410816" y="1202884"/>
            <a:ext cx="11370365" cy="1816047"/>
          </a:xfrm>
        </p:spPr>
        <p:txBody>
          <a:bodyPr>
            <a:normAutofit fontScale="90000"/>
          </a:bodyPr>
          <a:lstStyle/>
          <a:p>
            <a:pPr algn="ctr"/>
            <a:br>
              <a:rPr lang="en-US" dirty="0"/>
            </a:br>
            <a:br>
              <a:rPr lang="en-US" dirty="0"/>
            </a:br>
            <a:endParaRPr lang="en-US" dirty="0"/>
          </a:p>
        </p:txBody>
      </p:sp>
      <p:pic>
        <p:nvPicPr>
          <p:cNvPr id="8" name="Picture 7" descr="A screenshot of a computer">
            <a:extLst>
              <a:ext uri="{FF2B5EF4-FFF2-40B4-BE49-F238E27FC236}">
                <a16:creationId xmlns:a16="http://schemas.microsoft.com/office/drawing/2014/main" id="{36DE40EF-09AF-3CC6-3D27-F6A8A6DED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27" y="662609"/>
            <a:ext cx="11500782" cy="5327374"/>
          </a:xfrm>
          <a:prstGeom prst="rect">
            <a:avLst/>
          </a:prstGeom>
        </p:spPr>
      </p:pic>
    </p:spTree>
    <p:extLst>
      <p:ext uri="{BB962C8B-B14F-4D97-AF65-F5344CB8AC3E}">
        <p14:creationId xmlns:p14="http://schemas.microsoft.com/office/powerpoint/2010/main" val="398382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D2B08FE-4E47-B062-18FD-D805582642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8838" y="1162075"/>
            <a:ext cx="6508568" cy="412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9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563AF-7745-3A9C-BADD-81E3CB5D7F08}"/>
              </a:ext>
            </a:extLst>
          </p:cNvPr>
          <p:cNvSpPr txBox="1"/>
          <p:nvPr/>
        </p:nvSpPr>
        <p:spPr>
          <a:xfrm>
            <a:off x="3051313" y="3247647"/>
            <a:ext cx="6102626" cy="369332"/>
          </a:xfrm>
          <a:prstGeom prst="rect">
            <a:avLst/>
          </a:prstGeom>
          <a:noFill/>
        </p:spPr>
        <p:txBody>
          <a:bodyPr wrap="square">
            <a:spAutoFit/>
          </a:bodyPr>
          <a:lstStyle/>
          <a:p>
            <a:r>
              <a:rPr lang="en-US" b="0" dirty="0">
                <a:effectLst/>
              </a:rPr>
              <a:t> </a:t>
            </a:r>
            <a:endParaRPr lang="en-US" dirty="0"/>
          </a:p>
        </p:txBody>
      </p:sp>
      <p:pic>
        <p:nvPicPr>
          <p:cNvPr id="3074" name="Picture 2">
            <a:extLst>
              <a:ext uri="{FF2B5EF4-FFF2-40B4-BE49-F238E27FC236}">
                <a16:creationId xmlns:a16="http://schemas.microsoft.com/office/drawing/2014/main" id="{17C43833-13F1-6E47-DCDC-D3ACE202EF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4163" y="1585790"/>
            <a:ext cx="8903673" cy="332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8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026754" y="1852591"/>
            <a:ext cx="9603275" cy="3294576"/>
          </a:xfrm>
        </p:spPr>
        <p:txBody>
          <a:bodyPr>
            <a:normAutofit/>
          </a:bodyPr>
          <a:lstStyle/>
          <a:p>
            <a:pPr marL="0" indent="0" algn="ctr">
              <a:buNone/>
            </a:pPr>
            <a:r>
              <a:rPr lang="en-US" sz="3600" b="1" dirty="0">
                <a:solidFill>
                  <a:schemeClr val="accent1"/>
                </a:solidFill>
              </a:rPr>
              <a:t>The Science of Reading </a:t>
            </a:r>
          </a:p>
          <a:p>
            <a:pPr marL="0" indent="0" algn="ctr">
              <a:buNone/>
            </a:pPr>
            <a:r>
              <a:rPr lang="en-US" sz="3600" b="1" dirty="0">
                <a:solidFill>
                  <a:schemeClr val="accent1"/>
                </a:solidFill>
              </a:rPr>
              <a:t>and the </a:t>
            </a:r>
          </a:p>
          <a:p>
            <a:pPr marL="0" indent="0" algn="ctr">
              <a:buNone/>
            </a:pPr>
            <a:r>
              <a:rPr lang="en-US" sz="3600" b="1" dirty="0">
                <a:solidFill>
                  <a:schemeClr val="accent1"/>
                </a:solidFill>
              </a:rPr>
              <a:t>HMH Into Reading Curriculum </a:t>
            </a:r>
          </a:p>
        </p:txBody>
      </p:sp>
    </p:spTree>
    <p:extLst>
      <p:ext uri="{BB962C8B-B14F-4D97-AF65-F5344CB8AC3E}">
        <p14:creationId xmlns:p14="http://schemas.microsoft.com/office/powerpoint/2010/main" val="418204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9DBE-0D39-6544-B93E-507FF3935BE5}"/>
              </a:ext>
            </a:extLst>
          </p:cNvPr>
          <p:cNvSpPr>
            <a:spLocks noGrp="1"/>
          </p:cNvSpPr>
          <p:nvPr>
            <p:ph type="title"/>
          </p:nvPr>
        </p:nvSpPr>
        <p:spPr/>
        <p:txBody>
          <a:bodyPr/>
          <a:lstStyle/>
          <a:p>
            <a:r>
              <a:rPr lang="en-US" dirty="0">
                <a:latin typeface="open-sans"/>
              </a:rPr>
              <a:t>The Science of Reading – Making Connections with the HMH Into Reading Curriculum</a:t>
            </a:r>
          </a:p>
        </p:txBody>
      </p:sp>
      <p:sp>
        <p:nvSpPr>
          <p:cNvPr id="3" name="Content Placeholder 2">
            <a:extLst>
              <a:ext uri="{FF2B5EF4-FFF2-40B4-BE49-F238E27FC236}">
                <a16:creationId xmlns:a16="http://schemas.microsoft.com/office/drawing/2014/main" id="{1C75CA23-9773-863B-DA6E-B53596C36847}"/>
              </a:ext>
            </a:extLst>
          </p:cNvPr>
          <p:cNvSpPr>
            <a:spLocks noGrp="1"/>
          </p:cNvSpPr>
          <p:nvPr>
            <p:ph idx="1"/>
          </p:nvPr>
        </p:nvSpPr>
        <p:spPr/>
        <p:txBody>
          <a:bodyPr>
            <a:normAutofit/>
          </a:bodyPr>
          <a:lstStyle/>
          <a:p>
            <a:r>
              <a:rPr lang="en-US" dirty="0">
                <a:latin typeface="open-sans"/>
              </a:rPr>
              <a:t>In partnership with all schools in District 20, P.S. 102 has implemented the HMH Into Reading Curriculum for Grades K-5.</a:t>
            </a:r>
          </a:p>
          <a:p>
            <a:r>
              <a:rPr lang="en-US" dirty="0">
                <a:latin typeface="open-sans"/>
              </a:rPr>
              <a:t>All staff has received extensive training and workshops from the district and school level on the Science of Reading and the HMH Into Reading Curriculum. Our informational and hands-on workshops are ongoing throughout the year.</a:t>
            </a:r>
          </a:p>
          <a:p>
            <a:r>
              <a:rPr lang="en-US" dirty="0">
                <a:latin typeface="open-sans"/>
              </a:rPr>
              <a:t>HMH Into Reading presents instruction that is explicit, systematic, sequential, multisensory, and cumulative. The purpose of this program is to develop students into successful readers, writers, and communicators.</a:t>
            </a:r>
          </a:p>
          <a:p>
            <a:endParaRPr lang="en-US" dirty="0">
              <a:latin typeface="open-sans"/>
            </a:endParaRPr>
          </a:p>
          <a:p>
            <a:endParaRPr lang="en-US" dirty="0"/>
          </a:p>
          <a:p>
            <a:pPr marL="0" indent="0">
              <a:buNone/>
            </a:pPr>
            <a:endParaRPr lang="en-US" dirty="0"/>
          </a:p>
        </p:txBody>
      </p:sp>
    </p:spTree>
    <p:extLst>
      <p:ext uri="{BB962C8B-B14F-4D97-AF65-F5344CB8AC3E}">
        <p14:creationId xmlns:p14="http://schemas.microsoft.com/office/powerpoint/2010/main" val="381988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AF8C27-2772-FA9B-98DB-3BD37E320F76}"/>
              </a:ext>
            </a:extLst>
          </p:cNvPr>
          <p:cNvPicPr>
            <a:picLocks noGrp="1" noChangeAspect="1"/>
          </p:cNvPicPr>
          <p:nvPr>
            <p:ph idx="1"/>
          </p:nvPr>
        </p:nvPicPr>
        <p:blipFill>
          <a:blip r:embed="rId2"/>
          <a:stretch>
            <a:fillRect/>
          </a:stretch>
        </p:blipFill>
        <p:spPr>
          <a:xfrm>
            <a:off x="1505527" y="572655"/>
            <a:ext cx="8903855" cy="5320144"/>
          </a:xfrm>
          <a:prstGeom prst="rect">
            <a:avLst/>
          </a:prstGeom>
        </p:spPr>
      </p:pic>
    </p:spTree>
    <p:extLst>
      <p:ext uri="{BB962C8B-B14F-4D97-AF65-F5344CB8AC3E}">
        <p14:creationId xmlns:p14="http://schemas.microsoft.com/office/powerpoint/2010/main" val="149639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130270" y="2171769"/>
            <a:ext cx="9603275" cy="1753250"/>
          </a:xfrm>
        </p:spPr>
        <p:txBody>
          <a:bodyPr>
            <a:normAutofit/>
          </a:bodyPr>
          <a:lstStyle/>
          <a:p>
            <a:pPr marL="0" indent="0" algn="ctr">
              <a:buNone/>
            </a:pPr>
            <a:r>
              <a:rPr lang="en-US" sz="3600" b="1" dirty="0">
                <a:solidFill>
                  <a:schemeClr val="accent1"/>
                </a:solidFill>
              </a:rPr>
              <a:t>Foundational Program</a:t>
            </a:r>
          </a:p>
          <a:p>
            <a:pPr marL="0" indent="0" algn="ctr">
              <a:buNone/>
            </a:pPr>
            <a:r>
              <a:rPr lang="en-US" sz="3600" b="1" dirty="0">
                <a:solidFill>
                  <a:schemeClr val="accent1"/>
                </a:solidFill>
              </a:rPr>
              <a:t>Orton-Gillingham  </a:t>
            </a:r>
          </a:p>
        </p:txBody>
      </p:sp>
    </p:spTree>
    <p:extLst>
      <p:ext uri="{BB962C8B-B14F-4D97-AF65-F5344CB8AC3E}">
        <p14:creationId xmlns:p14="http://schemas.microsoft.com/office/powerpoint/2010/main" val="4123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E57F0-EC82-7F16-6EFC-349F2C837724}"/>
              </a:ext>
            </a:extLst>
          </p:cNvPr>
          <p:cNvSpPr>
            <a:spLocks noGrp="1"/>
          </p:cNvSpPr>
          <p:nvPr>
            <p:ph idx="1"/>
          </p:nvPr>
        </p:nvSpPr>
        <p:spPr>
          <a:xfrm>
            <a:off x="748145" y="1108101"/>
            <a:ext cx="10695709" cy="4775200"/>
          </a:xfrm>
        </p:spPr>
        <p:txBody>
          <a:bodyPr>
            <a:normAutofit lnSpcReduction="10000"/>
          </a:bodyPr>
          <a:lstStyle/>
          <a:p>
            <a:pPr marL="0" indent="0">
              <a:buNone/>
            </a:pPr>
            <a:r>
              <a:rPr lang="en-US" sz="3600" dirty="0">
                <a:solidFill>
                  <a:srgbClr val="FF0000"/>
                </a:solidFill>
                <a:latin typeface="open-sans"/>
              </a:rPr>
              <a:t>What is Orton-Gillingham?</a:t>
            </a:r>
          </a:p>
          <a:p>
            <a:pPr marL="0" indent="0">
              <a:buNone/>
            </a:pPr>
            <a:r>
              <a:rPr lang="en-US" sz="1900" dirty="0">
                <a:latin typeface="open-sans"/>
              </a:rPr>
              <a:t>It is an evidence-based phonics program which provides reading instruction methods by breaking down reading and spelling into smaller tasks. This involves learning and identifying the letters and sounds. This teaching occurs </a:t>
            </a:r>
            <a:r>
              <a:rPr kumimoji="0" lang="en-US" sz="1900" b="0" i="0" u="none" strike="noStrike" kern="1200" cap="none" spc="0" normalizeH="0" baseline="0" noProof="0" dirty="0">
                <a:ln>
                  <a:noFill/>
                </a:ln>
                <a:solidFill>
                  <a:prstClr val="black"/>
                </a:solidFill>
                <a:effectLst/>
                <a:uLnTx/>
                <a:uFillTx/>
                <a:latin typeface="open-sans"/>
              </a:rPr>
              <a:t>in a “direct and explicit” manner in Grades K-2</a:t>
            </a:r>
            <a:r>
              <a:rPr lang="en-US" sz="1900" dirty="0">
                <a:latin typeface="open-sans"/>
              </a:rPr>
              <a:t>.  Students learn the structure of a given sound or word and how it fits into the greater framework of the English language. The Orton-Gillingham program teaches:</a:t>
            </a:r>
          </a:p>
          <a:p>
            <a:r>
              <a:rPr lang="en-US" sz="1900" dirty="0">
                <a:latin typeface="open-sans"/>
              </a:rPr>
              <a:t>Phonemic awareness</a:t>
            </a:r>
          </a:p>
          <a:p>
            <a:r>
              <a:rPr lang="en-US" sz="1900" dirty="0">
                <a:latin typeface="open-sans"/>
              </a:rPr>
              <a:t>Identifying letters and sounds to create words</a:t>
            </a:r>
          </a:p>
          <a:p>
            <a:r>
              <a:rPr lang="en-US" sz="1900" dirty="0">
                <a:latin typeface="open-sans"/>
              </a:rPr>
              <a:t>Reading fluency through repetitive texts and passages</a:t>
            </a:r>
          </a:p>
          <a:p>
            <a:r>
              <a:rPr lang="en-US" sz="1900" dirty="0">
                <a:latin typeface="open-sans"/>
              </a:rPr>
              <a:t>Blending </a:t>
            </a:r>
          </a:p>
          <a:p>
            <a:r>
              <a:rPr lang="en-US" sz="1900" dirty="0">
                <a:latin typeface="open-sans"/>
              </a:rPr>
              <a:t>Segmentation</a:t>
            </a:r>
          </a:p>
          <a:p>
            <a:endParaRPr lang="en-US" dirty="0"/>
          </a:p>
        </p:txBody>
      </p:sp>
    </p:spTree>
    <p:extLst>
      <p:ext uri="{BB962C8B-B14F-4D97-AF65-F5344CB8AC3E}">
        <p14:creationId xmlns:p14="http://schemas.microsoft.com/office/powerpoint/2010/main" val="182957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BB997-9DFD-0F0B-A75B-E4BA745FB888}"/>
              </a:ext>
            </a:extLst>
          </p:cNvPr>
          <p:cNvSpPr>
            <a:spLocks noGrp="1"/>
          </p:cNvSpPr>
          <p:nvPr>
            <p:ph idx="1"/>
          </p:nvPr>
        </p:nvSpPr>
        <p:spPr>
          <a:xfrm>
            <a:off x="1130270" y="1781712"/>
            <a:ext cx="9603275" cy="3294576"/>
          </a:xfrm>
        </p:spPr>
        <p:txBody>
          <a:bodyPr>
            <a:normAutofit/>
          </a:bodyPr>
          <a:lstStyle/>
          <a:p>
            <a:pPr marL="0" indent="0" algn="ctr">
              <a:buNone/>
            </a:pPr>
            <a:r>
              <a:rPr lang="en-US" sz="4000" b="1" dirty="0">
                <a:solidFill>
                  <a:schemeClr val="accent1"/>
                </a:solidFill>
              </a:rPr>
              <a:t>Decodable Texts</a:t>
            </a:r>
            <a:r>
              <a:rPr lang="en-US" sz="4800" b="1" dirty="0">
                <a:solidFill>
                  <a:schemeClr val="accent1"/>
                </a:solidFill>
              </a:rPr>
              <a:t>  </a:t>
            </a:r>
          </a:p>
          <a:p>
            <a:pPr marL="0" indent="0" algn="ctr">
              <a:buNone/>
            </a:pPr>
            <a:r>
              <a:rPr lang="en-US" sz="4000" b="1" dirty="0">
                <a:solidFill>
                  <a:schemeClr val="accent1"/>
                </a:solidFill>
              </a:rPr>
              <a:t>and </a:t>
            </a:r>
          </a:p>
          <a:p>
            <a:pPr marL="0" indent="0" algn="ctr">
              <a:buNone/>
            </a:pPr>
            <a:r>
              <a:rPr lang="en-US" sz="4000" b="1" dirty="0">
                <a:solidFill>
                  <a:schemeClr val="accent1"/>
                </a:solidFill>
              </a:rPr>
              <a:t>Fluency</a:t>
            </a:r>
            <a:endParaRPr lang="en-US" sz="4800" b="1" dirty="0">
              <a:solidFill>
                <a:schemeClr val="accent1"/>
              </a:solidFill>
            </a:endParaRPr>
          </a:p>
        </p:txBody>
      </p:sp>
    </p:spTree>
    <p:extLst>
      <p:ext uri="{BB962C8B-B14F-4D97-AF65-F5344CB8AC3E}">
        <p14:creationId xmlns:p14="http://schemas.microsoft.com/office/powerpoint/2010/main" val="75335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picture of a cat&#10;&#10;Description automatically generated">
            <a:extLst>
              <a:ext uri="{FF2B5EF4-FFF2-40B4-BE49-F238E27FC236}">
                <a16:creationId xmlns:a16="http://schemas.microsoft.com/office/drawing/2014/main" id="{8012F798-3389-0DC9-E2EC-8148B2B3AB20}"/>
              </a:ext>
            </a:extLst>
          </p:cNvPr>
          <p:cNvPicPr>
            <a:picLocks noChangeAspect="1"/>
          </p:cNvPicPr>
          <p:nvPr/>
        </p:nvPicPr>
        <p:blipFill>
          <a:blip r:embed="rId2"/>
          <a:stretch>
            <a:fillRect/>
          </a:stretch>
        </p:blipFill>
        <p:spPr>
          <a:xfrm>
            <a:off x="900775" y="2478239"/>
            <a:ext cx="4068040" cy="3149311"/>
          </a:xfrm>
          <a:prstGeom prst="rect">
            <a:avLst/>
          </a:prstGeom>
        </p:spPr>
      </p:pic>
      <p:sp>
        <p:nvSpPr>
          <p:cNvPr id="2" name="TextBox 1">
            <a:extLst>
              <a:ext uri="{FF2B5EF4-FFF2-40B4-BE49-F238E27FC236}">
                <a16:creationId xmlns:a16="http://schemas.microsoft.com/office/drawing/2014/main" id="{6492EFB3-7610-5DBC-7BDE-A405952C299D}"/>
              </a:ext>
            </a:extLst>
          </p:cNvPr>
          <p:cNvSpPr txBox="1"/>
          <p:nvPr/>
        </p:nvSpPr>
        <p:spPr>
          <a:xfrm>
            <a:off x="6241602" y="1166657"/>
            <a:ext cx="5119387" cy="4524315"/>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191919"/>
                </a:solidFill>
                <a:effectLst/>
                <a:latin typeface="open-sans"/>
              </a:rPr>
              <a:t>Decodable books play an important role in phonics instruction and building confidence in young readers.</a:t>
            </a:r>
          </a:p>
          <a:p>
            <a:pPr marL="285750" indent="-285750">
              <a:buFont typeface="Arial" panose="020B0604020202020204" pitchFamily="34" charset="0"/>
              <a:buChar char="•"/>
            </a:pPr>
            <a:r>
              <a:rPr lang="en-US" b="0" i="0" dirty="0">
                <a:solidFill>
                  <a:srgbClr val="191919"/>
                </a:solidFill>
                <a:effectLst/>
                <a:latin typeface="open-sans"/>
              </a:rPr>
              <a:t> They are simple books that are written for the beginning reader and contain the specific </a:t>
            </a:r>
            <a:r>
              <a:rPr lang="en-US" b="0" i="0" dirty="0">
                <a:effectLst/>
                <a:latin typeface="open-sans"/>
              </a:rPr>
              <a:t>graphem</a:t>
            </a:r>
            <a:r>
              <a:rPr lang="en-US" dirty="0">
                <a:latin typeface="open-sans"/>
              </a:rPr>
              <a:t>e </a:t>
            </a:r>
            <a:r>
              <a:rPr lang="en-US" b="0" i="0" dirty="0">
                <a:solidFill>
                  <a:srgbClr val="191919"/>
                </a:solidFill>
                <a:effectLst/>
                <a:latin typeface="open-sans"/>
              </a:rPr>
              <a:t>phoneme correspondences students have learned.</a:t>
            </a:r>
          </a:p>
          <a:p>
            <a:pPr marL="285750" indent="-285750">
              <a:buFont typeface="Arial" panose="020B0604020202020204" pitchFamily="34" charset="0"/>
              <a:buChar char="•"/>
            </a:pPr>
            <a:r>
              <a:rPr lang="en-US" dirty="0">
                <a:latin typeface="open-sans"/>
              </a:rPr>
              <a:t>These books reinforce separating a word into smaller units, such as syllables, onset-rimes, or individual phonemes.</a:t>
            </a:r>
          </a:p>
          <a:p>
            <a:pPr marL="285750" indent="-285750">
              <a:buFont typeface="Arial" panose="020B0604020202020204" pitchFamily="34" charset="0"/>
              <a:buChar char="•"/>
            </a:pPr>
            <a:r>
              <a:rPr lang="en-US" dirty="0">
                <a:latin typeface="open-sans"/>
              </a:rPr>
              <a:t>The students practice blending skills to read words in order to develop automaticity.</a:t>
            </a:r>
          </a:p>
          <a:p>
            <a:pPr marL="285750" indent="-285750">
              <a:buFont typeface="Arial" panose="020B0604020202020204" pitchFamily="34" charset="0"/>
              <a:buChar char="•"/>
            </a:pPr>
            <a:r>
              <a:rPr lang="en-US" dirty="0">
                <a:latin typeface="open-sans"/>
              </a:rPr>
              <a:t>This allows for the ability to decode words in print correctly and instantly and to recognize words quickly and effortlessly while experiencing independent reading success.</a:t>
            </a:r>
          </a:p>
        </p:txBody>
      </p:sp>
      <p:sp>
        <p:nvSpPr>
          <p:cNvPr id="3" name="TextBox 2">
            <a:extLst>
              <a:ext uri="{FF2B5EF4-FFF2-40B4-BE49-F238E27FC236}">
                <a16:creationId xmlns:a16="http://schemas.microsoft.com/office/drawing/2014/main" id="{782318BA-0A53-8EB2-567C-36F89D80B293}"/>
              </a:ext>
            </a:extLst>
          </p:cNvPr>
          <p:cNvSpPr txBox="1"/>
          <p:nvPr/>
        </p:nvSpPr>
        <p:spPr>
          <a:xfrm>
            <a:off x="1707507" y="1785668"/>
            <a:ext cx="2786332" cy="461665"/>
          </a:xfrm>
          <a:prstGeom prst="rect">
            <a:avLst/>
          </a:prstGeom>
          <a:noFill/>
        </p:spPr>
        <p:txBody>
          <a:bodyPr wrap="square" rtlCol="0">
            <a:spAutoFit/>
          </a:bodyPr>
          <a:lstStyle/>
          <a:p>
            <a:pPr algn="ctr"/>
            <a:r>
              <a:rPr lang="en-US" sz="2400" b="1" dirty="0"/>
              <a:t>My Cat Sam </a:t>
            </a:r>
          </a:p>
        </p:txBody>
      </p:sp>
      <p:sp>
        <p:nvSpPr>
          <p:cNvPr id="5" name="TextBox 4">
            <a:extLst>
              <a:ext uri="{FF2B5EF4-FFF2-40B4-BE49-F238E27FC236}">
                <a16:creationId xmlns:a16="http://schemas.microsoft.com/office/drawing/2014/main" id="{B2D1B8B0-EE3D-7442-33CB-9C0A7DB2AC11}"/>
              </a:ext>
            </a:extLst>
          </p:cNvPr>
          <p:cNvSpPr txBox="1"/>
          <p:nvPr/>
        </p:nvSpPr>
        <p:spPr>
          <a:xfrm>
            <a:off x="1395652" y="938062"/>
            <a:ext cx="4554747" cy="584775"/>
          </a:xfrm>
          <a:prstGeom prst="rect">
            <a:avLst/>
          </a:prstGeom>
          <a:noFill/>
        </p:spPr>
        <p:txBody>
          <a:bodyPr wrap="square" rtlCol="0">
            <a:spAutoFit/>
          </a:bodyPr>
          <a:lstStyle/>
          <a:p>
            <a:r>
              <a:rPr kumimoji="0" lang="en-US" sz="3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Decodable Texts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7307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477</TotalTime>
  <Words>1118</Words>
  <Application>Microsoft Office PowerPoint</Application>
  <PresentationFormat>Widescreen</PresentationFormat>
  <Paragraphs>80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Century Gothic</vt:lpstr>
      <vt:lpstr>open-sans</vt:lpstr>
      <vt:lpstr>Symbol</vt:lpstr>
      <vt:lpstr>Gallery</vt:lpstr>
      <vt:lpstr>P.S. 102  Parent Information Session Grades K-2</vt:lpstr>
      <vt:lpstr>Agenda </vt:lpstr>
      <vt:lpstr>PowerPoint Presentation</vt:lpstr>
      <vt:lpstr>The Science of Reading – Making Connections with the HMH Into Reading Curriculum</vt:lpstr>
      <vt:lpstr>PowerPoint Presentation</vt:lpstr>
      <vt:lpstr>PowerPoint Presentation</vt:lpstr>
      <vt:lpstr>PowerPoint Presentation</vt:lpstr>
      <vt:lpstr>PowerPoint Presentation</vt:lpstr>
      <vt:lpstr>PowerPoint Presentation</vt:lpstr>
      <vt:lpstr>Fluency  Fluent reading sounds smooth and natural and mimics how people sound when they are talking.   How do children develop fluency?  The first step is mastering basic decoding skills. This happens gradually in early elementary school. When young children are first learning to read, fluency is not the major focus. Their focus is on sounding out words, so their reading is naturally slow and choppy. You will know your child is reading fluently when their reading is accurate, it moves at a good pace, and it becomes expressive. However, as they are learning how to read it is important to start practicing fluency early on. Achieving fluency has a tremendous impact on your child’s reading, especially their reading comprehension.       </vt:lpstr>
      <vt:lpstr>How can you help your child become a fluent reader?</vt:lpstr>
      <vt:lpstr>PowerPoint Presentation</vt:lpstr>
      <vt:lpstr>Vocabulary Instruction </vt:lpstr>
      <vt:lpstr>PowerPoint Presentation</vt:lpstr>
      <vt:lpstr>PowerPoint Presentation</vt:lpstr>
      <vt:lpstr>Rigby Library Books</vt:lpstr>
      <vt:lpstr>PowerPoint Presentation</vt:lpstr>
      <vt:lpstr>Family Letter </vt:lpstr>
      <vt:lpstr>PowerPoint Presentation</vt:lpstr>
      <vt:lpstr>PowerPoint Presentation</vt:lpstr>
      <vt:lpstr>  Family Access to the HMH Program</vt:lpstr>
      <vt:lpstr>  Family Access to the HMH Program</vt:lpstr>
      <vt:lpstr>Family Access to the HMH Program</vt:lpstr>
      <vt:lpstr>  </vt:lpstr>
      <vt:lpstr>PowerPoint Presentation</vt:lpstr>
      <vt:lpstr>PowerPoint Presentation</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Workshop</dc:title>
  <dc:creator>Mcgibbon Lynda</dc:creator>
  <cp:lastModifiedBy>Mcgibbon Lynda</cp:lastModifiedBy>
  <cp:revision>57</cp:revision>
  <cp:lastPrinted>2024-03-08T15:35:08Z</cp:lastPrinted>
  <dcterms:created xsi:type="dcterms:W3CDTF">2024-03-04T18:56:52Z</dcterms:created>
  <dcterms:modified xsi:type="dcterms:W3CDTF">2024-03-08T16:22:34Z</dcterms:modified>
</cp:coreProperties>
</file>