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05" r:id="rId2"/>
    <p:sldId id="404" r:id="rId3"/>
    <p:sldId id="407" r:id="rId4"/>
    <p:sldId id="408" r:id="rId5"/>
    <p:sldId id="409" r:id="rId6"/>
    <p:sldId id="410" r:id="rId7"/>
    <p:sldId id="415" r:id="rId8"/>
    <p:sldId id="421" r:id="rId9"/>
    <p:sldId id="413" r:id="rId10"/>
    <p:sldId id="414" r:id="rId11"/>
    <p:sldId id="418" r:id="rId12"/>
    <p:sldId id="419" r:id="rId13"/>
    <p:sldId id="416" r:id="rId14"/>
    <p:sldId id="417" r:id="rId15"/>
    <p:sldId id="420" r:id="rId16"/>
    <p:sldId id="411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AE"/>
    <a:srgbClr val="FEC425"/>
    <a:srgbClr val="009A42"/>
    <a:srgbClr val="004C97"/>
    <a:srgbClr val="008000"/>
    <a:srgbClr val="C6D9F1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ECCA29-B018-E040-86CF-B59A1AC5F95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52A564F-4EBB-6841-85A9-6AA468DED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12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02C995-D74D-BE43-964E-B93F95ECB3B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7D3ADA-FB5C-254E-818F-5082FA0DE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7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ACA6-6C49-4BF4-96A8-83DFC5C499C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B38D-D39C-49F3-A59F-086768CF9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ACA6-6C49-4BF4-96A8-83DFC5C499C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B38D-D39C-49F3-A59F-086768CF9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0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ACA6-6C49-4BF4-96A8-83DFC5C499C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B38D-D39C-49F3-A59F-086768CF9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6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ACA6-6C49-4BF4-96A8-83DFC5C499C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B38D-D39C-49F3-A59F-086768CF9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9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ACA6-6C49-4BF4-96A8-83DFC5C499C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B38D-D39C-49F3-A59F-086768CF9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6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ACA6-6C49-4BF4-96A8-83DFC5C499C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B38D-D39C-49F3-A59F-086768CF9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7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ACA6-6C49-4BF4-96A8-83DFC5C499C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B38D-D39C-49F3-A59F-086768CF9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8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ACA6-6C49-4BF4-96A8-83DFC5C499C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B38D-D39C-49F3-A59F-086768CF9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3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ACA6-6C49-4BF4-96A8-83DFC5C499C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B38D-D39C-49F3-A59F-086768CF9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6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ACA6-6C49-4BF4-96A8-83DFC5C499C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B38D-D39C-49F3-A59F-086768CF9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0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ACA6-6C49-4BF4-96A8-83DFC5C499C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B38D-D39C-49F3-A59F-086768CF9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8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6ACA6-6C49-4BF4-96A8-83DFC5C499C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2B38D-D39C-49F3-A59F-086768CF9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"/><Relationship Id="rId5" Type="http://schemas.openxmlformats.org/officeDocument/2006/relationships/hyperlink" Target="http://www.sctech.edu/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hyperlink" Target="http://www.sctech.edu/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3D535-0807-44B4-A75E-E73C28267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32482"/>
            <a:ext cx="12192000" cy="9418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F59AD6A-95BD-41A0-87BA-B64A81139D29}"/>
              </a:ext>
            </a:extLst>
          </p:cNvPr>
          <p:cNvSpPr txBox="1">
            <a:spLocks/>
          </p:cNvSpPr>
          <p:nvPr/>
        </p:nvSpPr>
        <p:spPr>
          <a:xfrm>
            <a:off x="0" y="2760955"/>
            <a:ext cx="12192000" cy="23703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0052AE"/>
                </a:solidFill>
                <a:latin typeface="+mn-lt"/>
              </a:rPr>
              <a:t>Building Strong Students, </a:t>
            </a:r>
          </a:p>
          <a:p>
            <a:pPr algn="ctr"/>
            <a:r>
              <a:rPr lang="en-US" sz="5400" dirty="0">
                <a:solidFill>
                  <a:srgbClr val="0052AE"/>
                </a:solidFill>
                <a:latin typeface="+mn-lt"/>
              </a:rPr>
              <a:t>Strong Careers, </a:t>
            </a:r>
          </a:p>
          <a:p>
            <a:pPr algn="ctr"/>
            <a:r>
              <a:rPr lang="en-US" sz="5400" dirty="0">
                <a:solidFill>
                  <a:srgbClr val="0052AE"/>
                </a:solidFill>
                <a:latin typeface="+mn-lt"/>
              </a:rPr>
              <a:t>and Strong Communities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B80D3-E240-4172-BC60-DBE732A6E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43" y="313986"/>
            <a:ext cx="4936192" cy="196269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D30E9E8-37D8-4393-ADC4-3BB90B9E8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9"/>
    </mc:Choice>
    <mc:Fallback xmlns="">
      <p:transition spd="slow" advTm="7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13A39-1020-470E-96B3-099FDAF5DB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435"/>
            <a:ext cx="12192000" cy="8138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7CB5E0-3C7F-40C1-852B-2700B4E0CE58}"/>
              </a:ext>
            </a:extLst>
          </p:cNvPr>
          <p:cNvSpPr txBox="1"/>
          <p:nvPr/>
        </p:nvSpPr>
        <p:spPr>
          <a:xfrm>
            <a:off x="1402671" y="6027003"/>
            <a:ext cx="5397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Welding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Griffin Campus/Flint River Campus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14019F-FA98-4DBA-A07A-8B2ED909C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3"/>
    </mc:Choice>
    <mc:Fallback xmlns="">
      <p:transition spd="slow" advTm="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0788E6-5BB2-402D-AC6A-849CEA9F8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99" y="-1178511"/>
            <a:ext cx="13822534" cy="9215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BB3F33-9835-4CB5-AA03-D763AEE36CE7}"/>
              </a:ext>
            </a:extLst>
          </p:cNvPr>
          <p:cNvSpPr txBox="1"/>
          <p:nvPr/>
        </p:nvSpPr>
        <p:spPr>
          <a:xfrm>
            <a:off x="967665" y="5945339"/>
            <a:ext cx="427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Automotive Lab</a:t>
            </a:r>
          </a:p>
          <a:p>
            <a:r>
              <a:rPr lang="en-US" sz="2400" dirty="0">
                <a:solidFill>
                  <a:schemeClr val="bg1"/>
                </a:solidFill>
              </a:rPr>
              <a:t>Henry County Center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0B9652-4A67-4F9F-97E4-DED43443B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7"/>
    </mc:Choice>
    <mc:Fallback xmlns="">
      <p:transition spd="slow" advTm="5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01FAA-4C20-467B-BD58-42033011D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095" y="-980340"/>
            <a:ext cx="13446710" cy="8978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13225E-046D-4269-900B-8D9F831DECA4}"/>
              </a:ext>
            </a:extLst>
          </p:cNvPr>
          <p:cNvSpPr txBox="1"/>
          <p:nvPr/>
        </p:nvSpPr>
        <p:spPr>
          <a:xfrm>
            <a:off x="967665" y="5945339"/>
            <a:ext cx="4864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Piedmont Henry Healthcare Wing</a:t>
            </a:r>
          </a:p>
          <a:p>
            <a:r>
              <a:rPr lang="en-US" sz="2400" dirty="0"/>
              <a:t>Henry County Center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E937EF-F43C-40E9-930E-A455E539D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7"/>
    </mc:Choice>
    <mc:Fallback xmlns="">
      <p:transition spd="slow" advTm="12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053B5-945F-4FBB-B3DF-106801087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28935" cy="7206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20E608-E7F3-45ED-9251-6D8A892EAC5E}"/>
              </a:ext>
            </a:extLst>
          </p:cNvPr>
          <p:cNvSpPr txBox="1"/>
          <p:nvPr/>
        </p:nvSpPr>
        <p:spPr>
          <a:xfrm>
            <a:off x="967665" y="5945339"/>
            <a:ext cx="427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Surgical Technology Lab</a:t>
            </a:r>
          </a:p>
          <a:p>
            <a:r>
              <a:rPr lang="en-US" sz="2400" dirty="0">
                <a:solidFill>
                  <a:schemeClr val="bg1"/>
                </a:solidFill>
              </a:rPr>
              <a:t>Griffin Campus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16719A-D190-4ED0-A3C6-3DAC92973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8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5"/>
    </mc:Choice>
    <mc:Fallback xmlns="">
      <p:transition spd="slow" advTm="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9AE55-16B8-43D1-B712-72B8C56AE0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F244B3-F59F-4799-AF16-8484A36D121F}"/>
              </a:ext>
            </a:extLst>
          </p:cNvPr>
          <p:cNvSpPr txBox="1"/>
          <p:nvPr/>
        </p:nvSpPr>
        <p:spPr>
          <a:xfrm>
            <a:off x="967665" y="5945339"/>
            <a:ext cx="427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Culinary Arts Lab</a:t>
            </a:r>
          </a:p>
          <a:p>
            <a:r>
              <a:rPr lang="en-US" sz="2400" dirty="0">
                <a:solidFill>
                  <a:schemeClr val="bg1"/>
                </a:solidFill>
              </a:rPr>
              <a:t>Griffin Campus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41F718-9A0B-41B5-A0C8-443DA438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6"/>
    </mc:Choice>
    <mc:Fallback xmlns="">
      <p:transition spd="slow" advTm="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2AFBE-D90C-4FB0-81C6-503E47C292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26" y="-655714"/>
            <a:ext cx="12449452" cy="82996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F9CDEF-3E39-4E5B-BD2A-638CD1750D87}"/>
              </a:ext>
            </a:extLst>
          </p:cNvPr>
          <p:cNvSpPr txBox="1"/>
          <p:nvPr/>
        </p:nvSpPr>
        <p:spPr>
          <a:xfrm>
            <a:off x="967665" y="5945339"/>
            <a:ext cx="427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Early Childhood Education</a:t>
            </a:r>
          </a:p>
          <a:p>
            <a:r>
              <a:rPr lang="en-US" sz="2400" dirty="0"/>
              <a:t>Henry County Center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8051F8-D077-4784-82C7-38D9E2288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1"/>
    </mc:Choice>
    <mc:Fallback xmlns="">
      <p:transition spd="slow" advTm="5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B7B7E7-6E1B-4032-84E5-3EBA5B9F2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32482"/>
            <a:ext cx="12192000" cy="9418320"/>
          </a:xfrm>
          <a:prstGeom prst="rect">
            <a:avLst/>
          </a:prstGeom>
        </p:spPr>
      </p:pic>
      <p:sp>
        <p:nvSpPr>
          <p:cNvPr id="5123" name="TextBox 4">
            <a:extLst>
              <a:ext uri="{FF2B5EF4-FFF2-40B4-BE49-F238E27FC236}">
                <a16:creationId xmlns:a16="http://schemas.microsoft.com/office/drawing/2014/main" id="{20B4D395-4B15-49E4-8044-B110D90B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95" y="744582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spc="300" dirty="0">
                <a:solidFill>
                  <a:srgbClr val="0052AE"/>
                </a:solidFill>
                <a:latin typeface="Impact" panose="020B0806030902050204" pitchFamily="34" charset="0"/>
              </a:rPr>
              <a:t>Contact Me!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A5A57B7-9DF5-4E3E-8B25-2421DB4CF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2120949"/>
            <a:ext cx="5921407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altLang="en-US" sz="4800" b="1" dirty="0">
                <a:solidFill>
                  <a:srgbClr val="009A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Sonya Lawrence</a:t>
            </a:r>
          </a:p>
          <a:p>
            <a:pPr algn="ctr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altLang="en-US" sz="3600" b="1" dirty="0">
                <a:solidFill>
                  <a:srgbClr val="009A42"/>
                </a:solidFill>
                <a:latin typeface="Franklin Gothic Medium Cond" panose="020B0606030402020204" pitchFamily="34" charset="0"/>
              </a:rPr>
              <a:t>High School Coordinator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D433484-90BA-49B1-885F-6882B677E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693" y="1989326"/>
            <a:ext cx="60220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9A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Drew Todd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9900"/>
                </a:solidFill>
                <a:latin typeface="Franklin Gothic Medium Cond" panose="020B0606030402020204" pitchFamily="34" charset="0"/>
              </a:rPr>
              <a:t>Associate Vice President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9900"/>
                </a:solidFill>
                <a:latin typeface="Franklin Gothic Medium Cond" panose="020B0606030402020204" pitchFamily="34" charset="0"/>
              </a:rPr>
              <a:t>of Enrollment Management</a:t>
            </a:r>
            <a:endParaRPr lang="en-US" altLang="en-US" sz="4400" dirty="0">
              <a:solidFill>
                <a:srgbClr val="3333FF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70D50CB-D6A4-4C0A-9AFF-972091B14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981" y="3736776"/>
            <a:ext cx="6022019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Franklin Gothic Medium Cond" panose="020B0606030402020204" pitchFamily="34" charset="0"/>
              </a:rPr>
              <a:t>E:  Drew.Todd@sctech.edu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Franklin Gothic Medium Cond" panose="020B0606030402020204" pitchFamily="34" charset="0"/>
              </a:rPr>
              <a:t>P:  678-603-5988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400" dirty="0">
              <a:solidFill>
                <a:srgbClr val="3333FF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E8803426-57B5-40B7-A761-4EC09C18E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" y="3740771"/>
            <a:ext cx="59214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Franklin Gothic Medium Cond" panose="020B0606030402020204" pitchFamily="34" charset="0"/>
              </a:rPr>
              <a:t>E:  Sonya.Lawrence@sctech.edu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Franklin Gothic Medium Cond" panose="020B0606030402020204" pitchFamily="34" charset="0"/>
              </a:rPr>
              <a:t>P:  770-412-5739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40966D-7800-49FF-A329-59E3E92FD48C}"/>
              </a:ext>
            </a:extLst>
          </p:cNvPr>
          <p:cNvCxnSpPr>
            <a:cxnSpLocks/>
          </p:cNvCxnSpPr>
          <p:nvPr/>
        </p:nvCxnSpPr>
        <p:spPr>
          <a:xfrm>
            <a:off x="6462943" y="2171202"/>
            <a:ext cx="0" cy="2963454"/>
          </a:xfrm>
          <a:prstGeom prst="line">
            <a:avLst/>
          </a:prstGeom>
          <a:ln w="38100">
            <a:solidFill>
              <a:srgbClr val="FEC425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6DA9066-4EE5-4EE6-8BBF-46EA3676D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25" y="740812"/>
            <a:ext cx="1809354" cy="12753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C71694-2D4E-4F5F-9986-69E03543F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0637"/>
      </p:ext>
    </p:extLst>
  </p:cSld>
  <p:clrMapOvr>
    <a:masterClrMapping/>
  </p:clrMapOvr>
  <p:transition spd="med" advTm="18308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B7B7E7-6E1B-4032-84E5-3EBA5B9F2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32482"/>
            <a:ext cx="12192000" cy="9418320"/>
          </a:xfrm>
          <a:prstGeom prst="rect">
            <a:avLst/>
          </a:prstGeom>
        </p:spPr>
      </p:pic>
      <p:sp>
        <p:nvSpPr>
          <p:cNvPr id="5123" name="TextBox 4">
            <a:extLst>
              <a:ext uri="{FF2B5EF4-FFF2-40B4-BE49-F238E27FC236}">
                <a16:creationId xmlns:a16="http://schemas.microsoft.com/office/drawing/2014/main" id="{20B4D395-4B15-49E4-8044-B110D90B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31" y="1331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spc="300" dirty="0">
                <a:solidFill>
                  <a:srgbClr val="0052AE"/>
                </a:solidFill>
                <a:latin typeface="Impact" panose="020B0806030902050204" pitchFamily="34" charset="0"/>
              </a:rPr>
              <a:t>Overview</a:t>
            </a:r>
          </a:p>
        </p:txBody>
      </p:sp>
      <p:sp>
        <p:nvSpPr>
          <p:cNvPr id="11268" name="Content Placeholder 1">
            <a:extLst>
              <a:ext uri="{FF2B5EF4-FFF2-40B4-BE49-F238E27FC236}">
                <a16:creationId xmlns:a16="http://schemas.microsoft.com/office/drawing/2014/main" id="{4B370C80-97F9-4BA2-A23D-CAEE4A2FB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31" y="1087137"/>
            <a:ext cx="6355946" cy="3637718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buNone/>
              <a:defRPr/>
            </a:pPr>
            <a:r>
              <a:rPr lang="en-US" altLang="en-US" sz="3600" dirty="0">
                <a:cs typeface="Arial" charset="0"/>
              </a:rPr>
              <a:t>Southern Crescent Technical College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600" dirty="0">
                <a:cs typeface="Arial" charset="0"/>
              </a:rPr>
              <a:t>We are YOUR technical college!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600" dirty="0">
                <a:cs typeface="Arial" charset="0"/>
              </a:rPr>
              <a:t>Serve 8 counties: Henry, Fayette, Spalding, Butts, Jasper, Pike, Lamar, Upson</a:t>
            </a:r>
          </a:p>
          <a:p>
            <a:pPr marL="457200" lvl="1" indent="0" eaLnBrk="1" hangingPunct="1">
              <a:buNone/>
              <a:defRPr/>
            </a:pPr>
            <a:endParaRPr lang="en-US" altLang="en-US" sz="2600" dirty="0">
              <a:cs typeface="Arial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600" dirty="0">
                <a:cs typeface="Arial" charset="0"/>
              </a:rPr>
              <a:t>Five locations to serve you: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600" dirty="0">
                <a:cs typeface="Arial" charset="0"/>
              </a:rPr>
              <a:t>Griffin Campus/GRCCA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600" dirty="0">
                <a:cs typeface="Arial" charset="0"/>
              </a:rPr>
              <a:t>Flint River Campus (Thomaston)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600" dirty="0">
                <a:cs typeface="Arial" charset="0"/>
              </a:rPr>
              <a:t>Butts County Center (Jackson)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600" dirty="0">
                <a:cs typeface="Arial" charset="0"/>
              </a:rPr>
              <a:t>Jasper County Center (Monticello)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600" dirty="0">
                <a:cs typeface="Arial" charset="0"/>
              </a:rPr>
              <a:t>Henry County Center (McDonough)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600" dirty="0">
                <a:cs typeface="Arial" charset="0"/>
              </a:rPr>
              <a:t>Online</a:t>
            </a:r>
            <a:endParaRPr lang="en-US" alt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F26640-67C8-4B00-8660-24389A122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822" y="448456"/>
            <a:ext cx="5277853" cy="3958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3346F01-FFF2-41DC-B700-CC6263B579E2}"/>
              </a:ext>
            </a:extLst>
          </p:cNvPr>
          <p:cNvSpPr txBox="1">
            <a:spLocks/>
          </p:cNvSpPr>
          <p:nvPr/>
        </p:nvSpPr>
        <p:spPr>
          <a:xfrm>
            <a:off x="1" y="4731798"/>
            <a:ext cx="12192000" cy="621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2600" b="1" dirty="0">
                <a:solidFill>
                  <a:srgbClr val="009A42"/>
                </a:solidFill>
                <a:latin typeface="+mj-lt"/>
                <a:cs typeface="Arial" charset="0"/>
              </a:rPr>
              <a:t>Our mission is to deliver relevant technical education in the SCTC service delivery area.</a:t>
            </a:r>
            <a:endParaRPr lang="en-US" altLang="en-US" sz="2600" b="1" dirty="0">
              <a:solidFill>
                <a:srgbClr val="009A42"/>
              </a:solidFill>
              <a:latin typeface="+mj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27B60D-4ED2-40F6-8B21-754795426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395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B7B7E7-6E1B-4032-84E5-3EBA5B9F2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32482"/>
            <a:ext cx="12192000" cy="9418320"/>
          </a:xfrm>
          <a:prstGeom prst="rect">
            <a:avLst/>
          </a:prstGeom>
        </p:spPr>
      </p:pic>
      <p:sp>
        <p:nvSpPr>
          <p:cNvPr id="5123" name="TextBox 4">
            <a:extLst>
              <a:ext uri="{FF2B5EF4-FFF2-40B4-BE49-F238E27FC236}">
                <a16:creationId xmlns:a16="http://schemas.microsoft.com/office/drawing/2014/main" id="{20B4D395-4B15-49E4-8044-B110D90B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10" y="432616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spc="300" dirty="0">
                <a:solidFill>
                  <a:srgbClr val="0052AE"/>
                </a:solidFill>
                <a:latin typeface="Impact" panose="020B0806030902050204" pitchFamily="34" charset="0"/>
              </a:rPr>
              <a:t>Programs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EF39EB4-CC9D-46AB-852B-5E32CCA942FE}"/>
              </a:ext>
            </a:extLst>
          </p:cNvPr>
          <p:cNvSpPr txBox="1">
            <a:spLocks/>
          </p:cNvSpPr>
          <p:nvPr/>
        </p:nvSpPr>
        <p:spPr>
          <a:xfrm>
            <a:off x="94599" y="1129469"/>
            <a:ext cx="6517690" cy="3673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Why should high schoolers be interested?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College is needed for most jobs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High school courses lay the foundation for success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Grades matter—getting into college and getting scholarships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Dual Enrollment could be or not be the best option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SCTC offers three types of academic credentials: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Technical Certificates of Credit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Diplomas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Associate of Applied Science Degrees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E1F7374-6CDF-45FB-A11C-4ECFDF187B87}"/>
              </a:ext>
            </a:extLst>
          </p:cNvPr>
          <p:cNvSpPr txBox="1">
            <a:spLocks/>
          </p:cNvSpPr>
          <p:nvPr/>
        </p:nvSpPr>
        <p:spPr>
          <a:xfrm>
            <a:off x="6371910" y="1013018"/>
            <a:ext cx="5225579" cy="367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r>
              <a:rPr lang="en-US" altLang="en-US" sz="2000" dirty="0">
                <a:solidFill>
                  <a:srgbClr val="008000"/>
                </a:solidFill>
                <a:cs typeface="Calibri Light" panose="020F0302020204030204" pitchFamily="34" charset="0"/>
              </a:rPr>
              <a:t>Wide variety of programs (</a:t>
            </a:r>
            <a:r>
              <a:rPr lang="en-US" altLang="en-US" sz="2000" dirty="0">
                <a:solidFill>
                  <a:srgbClr val="008000"/>
                </a:solidFill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www.sctech.edu</a:t>
            </a:r>
            <a:r>
              <a:rPr lang="en-US" altLang="en-US" sz="2000" dirty="0">
                <a:solidFill>
                  <a:srgbClr val="008000"/>
                </a:solidFill>
                <a:cs typeface="Calibri Light" panose="020F0302020204030204" pitchFamily="34" charset="0"/>
              </a:rPr>
              <a:t>):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solidFill>
                  <a:srgbClr val="008000"/>
                </a:solidFill>
                <a:cs typeface="Calibri Light" panose="020F0302020204030204" pitchFamily="34" charset="0"/>
              </a:rPr>
              <a:t>Allied Health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solidFill>
                  <a:srgbClr val="008000"/>
                </a:solidFill>
                <a:cs typeface="Calibri Light" panose="020F0302020204030204" pitchFamily="34" charset="0"/>
              </a:rPr>
              <a:t>Business Technology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solidFill>
                  <a:srgbClr val="008000"/>
                </a:solidFill>
                <a:cs typeface="Calibri Light" panose="020F0302020204030204" pitchFamily="34" charset="0"/>
              </a:rPr>
              <a:t>Computer Information Systems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solidFill>
                  <a:srgbClr val="008000"/>
                </a:solidFill>
                <a:cs typeface="Calibri Light" panose="020F0302020204030204" pitchFamily="34" charset="0"/>
              </a:rPr>
              <a:t>Film and Television Production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solidFill>
                  <a:srgbClr val="008000"/>
                </a:solidFill>
                <a:cs typeface="Calibri Light" panose="020F0302020204030204" pitchFamily="34" charset="0"/>
              </a:rPr>
              <a:t>Professional Services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solidFill>
                  <a:srgbClr val="008000"/>
                </a:solidFill>
                <a:cs typeface="Calibri Light" panose="020F0302020204030204" pitchFamily="34" charset="0"/>
              </a:rPr>
              <a:t>Public Safety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solidFill>
                  <a:srgbClr val="008000"/>
                </a:solidFill>
                <a:cs typeface="Calibri Light" panose="020F0302020204030204" pitchFamily="34" charset="0"/>
              </a:rPr>
              <a:t>Technical and Industrial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000" dirty="0">
                <a:solidFill>
                  <a:srgbClr val="008000"/>
                </a:solidFill>
                <a:cs typeface="Calibri Light" panose="020F0302020204030204" pitchFamily="34" charset="0"/>
              </a:rPr>
              <a:t>Why these programs?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D261D-6C07-4D80-B8E0-C0D2499A14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10" y="1202947"/>
            <a:ext cx="5404104" cy="3602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ABA3E6-4D8E-47C5-BDF6-DF045F2C4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62138"/>
      </p:ext>
    </p:extLst>
  </p:cSld>
  <p:clrMapOvr>
    <a:masterClrMapping/>
  </p:clrMapOvr>
  <p:transition spd="med" advTm="53734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B7B7E7-6E1B-4032-84E5-3EBA5B9F2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32482"/>
            <a:ext cx="12192000" cy="9418320"/>
          </a:xfrm>
          <a:prstGeom prst="rect">
            <a:avLst/>
          </a:prstGeom>
        </p:spPr>
      </p:pic>
      <p:sp>
        <p:nvSpPr>
          <p:cNvPr id="5123" name="TextBox 4">
            <a:extLst>
              <a:ext uri="{FF2B5EF4-FFF2-40B4-BE49-F238E27FC236}">
                <a16:creationId xmlns:a16="http://schemas.microsoft.com/office/drawing/2014/main" id="{20B4D395-4B15-49E4-8044-B110D90B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07" y="398353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spc="300" dirty="0">
                <a:solidFill>
                  <a:srgbClr val="0052AE"/>
                </a:solidFill>
                <a:latin typeface="Impact" panose="020B0806030902050204" pitchFamily="34" charset="0"/>
              </a:rPr>
              <a:t>Programs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E1F7374-6CDF-45FB-A11C-4ECFDF187B87}"/>
              </a:ext>
            </a:extLst>
          </p:cNvPr>
          <p:cNvSpPr txBox="1">
            <a:spLocks/>
          </p:cNvSpPr>
          <p:nvPr/>
        </p:nvSpPr>
        <p:spPr>
          <a:xfrm>
            <a:off x="210807" y="1110672"/>
            <a:ext cx="5225579" cy="367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Wide variety of programs (</a:t>
            </a:r>
            <a:r>
              <a:rPr lang="en-US" altLang="en-US" sz="2000" dirty="0"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www.sctech.edu</a:t>
            </a:r>
            <a:r>
              <a:rPr lang="en-US" altLang="en-US" sz="2000" dirty="0">
                <a:cs typeface="Calibri Light" panose="020F0302020204030204" pitchFamily="34" charset="0"/>
              </a:rPr>
              <a:t>):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Allied Health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Business Technology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Computer Information Systems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Film and Television Production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Professional Services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Public Safety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Technical and Industrial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000" dirty="0">
                <a:cs typeface="Calibri Light" panose="020F0302020204030204" pitchFamily="34" charset="0"/>
              </a:rPr>
              <a:t>Why these programs?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C292181-F814-4CE9-9CB7-A0E654961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" b="3935"/>
          <a:stretch/>
        </p:blipFill>
        <p:spPr bwMode="auto">
          <a:xfrm>
            <a:off x="5991098" y="860018"/>
            <a:ext cx="610634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904CC06-EEB6-4AC4-B386-C432F2752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30832"/>
      </p:ext>
    </p:extLst>
  </p:cSld>
  <p:clrMapOvr>
    <a:masterClrMapping/>
  </p:clrMapOvr>
  <p:transition spd="med" advTm="34373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B7B7E7-6E1B-4032-84E5-3EBA5B9F2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32482"/>
            <a:ext cx="12192000" cy="9418320"/>
          </a:xfrm>
          <a:prstGeom prst="rect">
            <a:avLst/>
          </a:prstGeom>
        </p:spPr>
      </p:pic>
      <p:sp>
        <p:nvSpPr>
          <p:cNvPr id="5123" name="TextBox 4">
            <a:extLst>
              <a:ext uri="{FF2B5EF4-FFF2-40B4-BE49-F238E27FC236}">
                <a16:creationId xmlns:a16="http://schemas.microsoft.com/office/drawing/2014/main" id="{20B4D395-4B15-49E4-8044-B110D90B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07" y="398353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spc="300" dirty="0">
                <a:solidFill>
                  <a:srgbClr val="0052AE"/>
                </a:solidFill>
                <a:latin typeface="Impact" panose="020B0806030902050204" pitchFamily="34" charset="0"/>
              </a:rPr>
              <a:t>Dual Enrollment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A2E1F90-0165-4213-A21F-E3BA3DDF5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37" y="1321683"/>
            <a:ext cx="6354193" cy="238030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en-US" sz="2000" dirty="0">
                <a:latin typeface="Franklin Gothic Medium Cond" pitchFamily="34" charset="0"/>
                <a:cs typeface="Arial" charset="0"/>
              </a:rPr>
              <a:t>Dual Enrollment students take college classes while still in high school—these courses can be either academic or technical.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sz="2000" dirty="0">
                <a:latin typeface="Franklin Gothic Medium Cond" pitchFamily="34" charset="0"/>
                <a:cs typeface="Arial" charset="0"/>
              </a:rPr>
              <a:t>Dual Enrollment students receive both high school and college credit.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sz="2000" dirty="0">
                <a:latin typeface="Franklin Gothic Medium Cond" pitchFamily="34" charset="0"/>
                <a:cs typeface="Arial" charset="0"/>
              </a:rPr>
              <a:t>All Georgia high school students eligible for Dual Enrollment receive funds for up to 30 credit hours—covers tuition, fees, and book costs.</a:t>
            </a:r>
            <a:endParaRPr lang="en-US" altLang="en-US" dirty="0">
              <a:latin typeface="Franklin Gothic Medium Cond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692B2-F54A-4348-AA0D-BC293E686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937" y="1321683"/>
            <a:ext cx="4816531" cy="3865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44918D-C809-4C53-9E15-D1872A081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76096"/>
      </p:ext>
    </p:extLst>
  </p:cSld>
  <p:clrMapOvr>
    <a:masterClrMapping/>
  </p:clrMapOvr>
  <p:transition spd="med" advTm="47209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B7B7E7-6E1B-4032-84E5-3EBA5B9F2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32482"/>
            <a:ext cx="12192000" cy="9418320"/>
          </a:xfrm>
          <a:prstGeom prst="rect">
            <a:avLst/>
          </a:prstGeom>
        </p:spPr>
      </p:pic>
      <p:sp>
        <p:nvSpPr>
          <p:cNvPr id="5123" name="TextBox 4">
            <a:extLst>
              <a:ext uri="{FF2B5EF4-FFF2-40B4-BE49-F238E27FC236}">
                <a16:creationId xmlns:a16="http://schemas.microsoft.com/office/drawing/2014/main" id="{20B4D395-4B15-49E4-8044-B110D90B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07" y="398353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spc="300" dirty="0">
                <a:solidFill>
                  <a:srgbClr val="0052AE"/>
                </a:solidFill>
                <a:latin typeface="Impact" panose="020B0806030902050204" pitchFamily="34" charset="0"/>
              </a:rPr>
              <a:t>Dual Enrollment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A2E1F90-0165-4213-A21F-E3BA3DDF5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07" y="1321683"/>
            <a:ext cx="6332413" cy="5509871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dirty="0">
                <a:latin typeface="Franklin Gothic Medium Cond" pitchFamily="34" charset="0"/>
                <a:cs typeface="Arial" charset="0"/>
              </a:rPr>
              <a:t>Eligibility: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000" dirty="0">
                <a:latin typeface="Franklin Gothic Medium Cond" pitchFamily="34" charset="0"/>
                <a:cs typeface="Arial" charset="0"/>
              </a:rPr>
              <a:t>Must be a high school junior, or senior.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000" dirty="0">
                <a:latin typeface="Franklin Gothic Medium Cond" pitchFamily="34" charset="0"/>
                <a:cs typeface="Arial" charset="0"/>
              </a:rPr>
              <a:t>Sophomores who meet SAT score of 1200 or an ACT score of 26 prior to the term may enroll in any approved Dual Enrollment courses at a TCSG, USG or private eligible participating postsecondary institution. 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000" dirty="0">
                <a:latin typeface="Franklin Gothic Medium Cond" pitchFamily="34" charset="0"/>
                <a:cs typeface="Arial" charset="0"/>
              </a:rPr>
              <a:t>Must have minimum 2.0 </a:t>
            </a:r>
            <a:r>
              <a:rPr lang="en-US" altLang="en-US" sz="2000" dirty="0" err="1">
                <a:latin typeface="Franklin Gothic Medium Cond" pitchFamily="34" charset="0"/>
                <a:cs typeface="Arial" charset="0"/>
              </a:rPr>
              <a:t>gpa</a:t>
            </a:r>
            <a:r>
              <a:rPr lang="en-US" altLang="en-US" sz="2000" dirty="0">
                <a:latin typeface="Franklin Gothic Medium Cond" pitchFamily="34" charset="0"/>
                <a:cs typeface="Arial" charset="0"/>
              </a:rPr>
              <a:t> or make minimum test scores on SAT, ACT, or Accuplacer test.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000" dirty="0">
                <a:latin typeface="Franklin Gothic Medium Cond" pitchFamily="34" charset="0"/>
                <a:cs typeface="Arial" charset="0"/>
              </a:rPr>
              <a:t>Must speak with high school counselor to complete necessary steps to be enrolled.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000" dirty="0">
                <a:latin typeface="Franklin Gothic Medium Cond" pitchFamily="34" charset="0"/>
                <a:cs typeface="Arial" charset="0"/>
              </a:rPr>
              <a:t>Must submit an SCTC application for admissions and be accepted.</a:t>
            </a:r>
          </a:p>
          <a:p>
            <a:pPr marL="457200" lvl="1" indent="0" eaLnBrk="1" hangingPunct="1">
              <a:buNone/>
              <a:defRPr/>
            </a:pPr>
            <a:endParaRPr lang="en-US" altLang="en-US" dirty="0">
              <a:latin typeface="Franklin Gothic Medium Cond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5EB1B-8D07-4EEB-85CC-A78C67281B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8" b="8865"/>
          <a:stretch/>
        </p:blipFill>
        <p:spPr>
          <a:xfrm>
            <a:off x="6726727" y="2370338"/>
            <a:ext cx="5254466" cy="2672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A8E5BD-FBD9-498F-B4AF-FA8F522DC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87316"/>
      </p:ext>
    </p:extLst>
  </p:cSld>
  <p:clrMapOvr>
    <a:masterClrMapping/>
  </p:clrMapOvr>
  <p:transition spd="med" advTm="58344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298B4D-8A46-4B1E-9432-044D2F4C8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544" y="-62144"/>
            <a:ext cx="12987544" cy="8007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32FFD-5DB6-4232-8AAF-1CD6FA9E0C10}"/>
              </a:ext>
            </a:extLst>
          </p:cNvPr>
          <p:cNvSpPr txBox="1"/>
          <p:nvPr/>
        </p:nvSpPr>
        <p:spPr>
          <a:xfrm>
            <a:off x="967665" y="5945339"/>
            <a:ext cx="427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Paramedicine</a:t>
            </a:r>
          </a:p>
          <a:p>
            <a:r>
              <a:rPr lang="en-US" sz="2400" dirty="0"/>
              <a:t>Griffin Campus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C02886-D3F4-44AD-A369-9CE26C042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4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4"/>
    </mc:Choice>
    <mc:Fallback xmlns="">
      <p:transition spd="slow" advTm="1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50444E-D01C-4792-B22A-8400CD2D1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6033D4-F9AB-4327-B368-0AB601A13C01}"/>
              </a:ext>
            </a:extLst>
          </p:cNvPr>
          <p:cNvSpPr txBox="1"/>
          <p:nvPr/>
        </p:nvSpPr>
        <p:spPr>
          <a:xfrm>
            <a:off x="967665" y="5945339"/>
            <a:ext cx="427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CT &amp; MRI Lab</a:t>
            </a:r>
          </a:p>
          <a:p>
            <a:r>
              <a:rPr lang="en-US" sz="2400" dirty="0"/>
              <a:t>Henry County Center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2E1EDE-166B-40FA-AE00-B84C303B2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0"/>
    </mc:Choice>
    <mc:Fallback xmlns="">
      <p:transition spd="slow" advTm="4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060C93-3A85-4C45-AAF2-1975B8D7E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657"/>
            <a:ext cx="12192000" cy="8138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3FA88C-38D7-4672-9B9F-414C3291B8B4}"/>
              </a:ext>
            </a:extLst>
          </p:cNvPr>
          <p:cNvSpPr txBox="1"/>
          <p:nvPr/>
        </p:nvSpPr>
        <p:spPr>
          <a:xfrm>
            <a:off x="958787" y="5936462"/>
            <a:ext cx="427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Cosmetology</a:t>
            </a:r>
          </a:p>
          <a:p>
            <a:r>
              <a:rPr lang="en-US" sz="2400" dirty="0">
                <a:solidFill>
                  <a:schemeClr val="bg1"/>
                </a:solidFill>
              </a:rPr>
              <a:t>Griffin Campus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1D150F-46E0-4581-A0BD-7F60F90EB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8"/>
    </mc:Choice>
    <mc:Fallback xmlns="">
      <p:transition spd="slow" advTm="4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3979</TotalTime>
  <Words>460</Words>
  <Application>Microsoft Office PowerPoint</Application>
  <PresentationFormat>Widescreen</PresentationFormat>
  <Paragraphs>87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Franklin Gothic Medium Cond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Kate</dc:creator>
  <cp:lastModifiedBy>Bobby Childs</cp:lastModifiedBy>
  <cp:revision>130</cp:revision>
  <cp:lastPrinted>2018-04-04T15:05:57Z</cp:lastPrinted>
  <dcterms:created xsi:type="dcterms:W3CDTF">2018-04-02T15:04:37Z</dcterms:created>
  <dcterms:modified xsi:type="dcterms:W3CDTF">2022-01-20T14:07:54Z</dcterms:modified>
</cp:coreProperties>
</file>