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3"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5353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showGuides="1">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0349"/>
          <c:y val="0.13075000000000001"/>
          <c:w val="0.85465100000000005"/>
          <c:h val="0.66636600000000001"/>
        </c:manualLayout>
      </c:layout>
      <c:barChart>
        <c:barDir val="col"/>
        <c:grouping val="clustered"/>
        <c:varyColors val="0"/>
        <c:ser>
          <c:idx val="0"/>
          <c:order val="0"/>
          <c:tx>
            <c:strRef>
              <c:f>Sheet1!$A$2</c:f>
              <c:strCache>
                <c:ptCount val="1"/>
                <c:pt idx="0">
                  <c:v>Region 1</c:v>
                </c:pt>
              </c:strCache>
            </c:strRef>
          </c:tx>
          <c:spPr>
            <a:solidFill>
              <a:srgbClr val="71894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8th Graders</c:v>
                </c:pt>
                <c:pt idx="1">
                  <c:v>10th Graders</c:v>
                </c:pt>
                <c:pt idx="2">
                  <c:v>12th Graders</c:v>
                </c:pt>
              </c:strCache>
            </c:strRef>
          </c:cat>
          <c:val>
            <c:numRef>
              <c:f>Sheet1!$B$2:$D$2</c:f>
              <c:numCache>
                <c:formatCode>General</c:formatCode>
                <c:ptCount val="3"/>
                <c:pt idx="0">
                  <c:v>0.13300000000000001</c:v>
                </c:pt>
                <c:pt idx="1">
                  <c:v>0.23899999999999999</c:v>
                </c:pt>
                <c:pt idx="2">
                  <c:v>0.27800000000000002</c:v>
                </c:pt>
              </c:numCache>
            </c:numRef>
          </c:val>
          <c:extLst>
            <c:ext xmlns:c16="http://schemas.microsoft.com/office/drawing/2014/chart" uri="{C3380CC4-5D6E-409C-BE32-E72D297353CC}">
              <c16:uniqueId val="{00000000-78C0-41AA-ACC6-760AE1AD1DDA}"/>
            </c:ext>
          </c:extLst>
        </c:ser>
        <c:dLbls>
          <c:showLegendKey val="0"/>
          <c:showVal val="0"/>
          <c:showCatName val="0"/>
          <c:showSerName val="0"/>
          <c:showPercent val="0"/>
          <c:showBubbleSize val="0"/>
        </c:dLbls>
        <c:gapWidth val="150"/>
        <c:axId val="171235968"/>
        <c:axId val="171237760"/>
      </c:barChart>
      <c:catAx>
        <c:axId val="17123596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171237760"/>
        <c:crosses val="autoZero"/>
        <c:auto val="1"/>
        <c:lblAlgn val="ctr"/>
        <c:lblOffset val="100"/>
        <c:noMultiLvlLbl val="1"/>
      </c:catAx>
      <c:valAx>
        <c:axId val="171237760"/>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1235968"/>
        <c:crosses val="autoZero"/>
        <c:crossBetween val="between"/>
        <c:majorUnit val="7.0000000000000007E-2"/>
        <c:minorUnit val="3.5000000000000003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0208599999999999"/>
          <c:y val="0.14319699999999999"/>
          <c:w val="0.79291400000000001"/>
          <c:h val="0.61968199999999996"/>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0.08</c:v>
                </c:pt>
                <c:pt idx="1">
                  <c:v>0.16</c:v>
                </c:pt>
                <c:pt idx="2">
                  <c:v>0.19</c:v>
                </c:pt>
              </c:numCache>
            </c:numRef>
          </c:val>
          <c:extLst>
            <c:ext xmlns:c16="http://schemas.microsoft.com/office/drawing/2014/chart" uri="{C3380CC4-5D6E-409C-BE32-E72D297353CC}">
              <c16:uniqueId val="{00000000-7A43-4BA0-A8D7-470D419D6613}"/>
            </c:ext>
          </c:extLst>
        </c:ser>
        <c:dLbls>
          <c:showLegendKey val="0"/>
          <c:showVal val="0"/>
          <c:showCatName val="0"/>
          <c:showSerName val="0"/>
          <c:showPercent val="0"/>
          <c:showBubbleSize val="0"/>
        </c:dLbls>
        <c:gapWidth val="150"/>
        <c:axId val="171958656"/>
        <c:axId val="171960192"/>
      </c:barChart>
      <c:catAx>
        <c:axId val="17195865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1960192"/>
        <c:crosses val="autoZero"/>
        <c:auto val="1"/>
        <c:lblAlgn val="ctr"/>
        <c:lblOffset val="100"/>
        <c:noMultiLvlLbl val="1"/>
      </c:catAx>
      <c:valAx>
        <c:axId val="17196019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1958656"/>
        <c:crosses val="autoZero"/>
        <c:crossBetween val="between"/>
        <c:majorUnit val="0.05"/>
        <c:minorUnit val="2.5000000000000001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9129"/>
          <c:y val="0.15359900000000001"/>
          <c:w val="0.76587099999999997"/>
          <c:h val="0.612006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0.03</c:v>
                </c:pt>
                <c:pt idx="1">
                  <c:v>0.08</c:v>
                </c:pt>
                <c:pt idx="2">
                  <c:v>0.1</c:v>
                </c:pt>
              </c:numCache>
            </c:numRef>
          </c:val>
          <c:extLst>
            <c:ext xmlns:c16="http://schemas.microsoft.com/office/drawing/2014/chart" uri="{C3380CC4-5D6E-409C-BE32-E72D297353CC}">
              <c16:uniqueId val="{00000000-2B6A-4C08-B3F5-711AA0D8D3ED}"/>
            </c:ext>
          </c:extLst>
        </c:ser>
        <c:dLbls>
          <c:showLegendKey val="0"/>
          <c:showVal val="0"/>
          <c:showCatName val="0"/>
          <c:showSerName val="0"/>
          <c:showPercent val="0"/>
          <c:showBubbleSize val="0"/>
        </c:dLbls>
        <c:gapWidth val="150"/>
        <c:axId val="172017152"/>
        <c:axId val="172018688"/>
      </c:barChart>
      <c:catAx>
        <c:axId val="1720171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018688"/>
        <c:crosses val="autoZero"/>
        <c:auto val="1"/>
        <c:lblAlgn val="ctr"/>
        <c:lblOffset val="100"/>
        <c:noMultiLvlLbl val="1"/>
      </c:catAx>
      <c:valAx>
        <c:axId val="172018688"/>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017152"/>
        <c:crosses val="autoZero"/>
        <c:crossBetween val="between"/>
        <c:majorUnit val="2.5000000000000001E-2"/>
        <c:minorUnit val="1.2500000000000001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4075"/>
          <c:y val="0.15359900000000001"/>
          <c:w val="0.77092499999999997"/>
          <c:h val="0.612006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0.12</c:v>
                </c:pt>
                <c:pt idx="1">
                  <c:v>0.19</c:v>
                </c:pt>
                <c:pt idx="2">
                  <c:v>0.21</c:v>
                </c:pt>
              </c:numCache>
            </c:numRef>
          </c:val>
          <c:extLst>
            <c:ext xmlns:c16="http://schemas.microsoft.com/office/drawing/2014/chart" uri="{C3380CC4-5D6E-409C-BE32-E72D297353CC}">
              <c16:uniqueId val="{00000000-0D26-42B0-9295-E7830953B43C}"/>
            </c:ext>
          </c:extLst>
        </c:ser>
        <c:dLbls>
          <c:showLegendKey val="0"/>
          <c:showVal val="0"/>
          <c:showCatName val="0"/>
          <c:showSerName val="0"/>
          <c:showPercent val="0"/>
          <c:showBubbleSize val="0"/>
        </c:dLbls>
        <c:gapWidth val="150"/>
        <c:axId val="172305024"/>
        <c:axId val="172315008"/>
      </c:barChart>
      <c:catAx>
        <c:axId val="172305024"/>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315008"/>
        <c:crosses val="autoZero"/>
        <c:auto val="1"/>
        <c:lblAlgn val="ctr"/>
        <c:lblOffset val="100"/>
        <c:noMultiLvlLbl val="1"/>
      </c:catAx>
      <c:valAx>
        <c:axId val="172315008"/>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305024"/>
        <c:crosses val="autoZero"/>
        <c:crossBetween val="between"/>
        <c:majorUnit val="5.2499999999999998E-2"/>
        <c:minorUnit val="2.6249999999999999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9412300000000002"/>
          <c:y val="0.131795"/>
          <c:w val="0.70087699999999997"/>
          <c:h val="0.651505"/>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1996</c:v>
                </c:pt>
                <c:pt idx="1">
                  <c:v>2017</c:v>
                </c:pt>
              </c:strCache>
            </c:strRef>
          </c:cat>
          <c:val>
            <c:numRef>
              <c:f>Sheet1!$B$2:$C$2</c:f>
              <c:numCache>
                <c:formatCode>General</c:formatCode>
                <c:ptCount val="2"/>
                <c:pt idx="0">
                  <c:v>0.49</c:v>
                </c:pt>
                <c:pt idx="1">
                  <c:v>0.09</c:v>
                </c:pt>
              </c:numCache>
            </c:numRef>
          </c:val>
          <c:extLst>
            <c:ext xmlns:c16="http://schemas.microsoft.com/office/drawing/2014/chart" uri="{C3380CC4-5D6E-409C-BE32-E72D297353CC}">
              <c16:uniqueId val="{00000000-BBA0-42EC-A535-8D479E64EC59}"/>
            </c:ext>
          </c:extLst>
        </c:ser>
        <c:dLbls>
          <c:showLegendKey val="0"/>
          <c:showVal val="0"/>
          <c:showCatName val="0"/>
          <c:showSerName val="0"/>
          <c:showPercent val="0"/>
          <c:showBubbleSize val="0"/>
        </c:dLbls>
        <c:gapWidth val="150"/>
        <c:axId val="172121088"/>
        <c:axId val="172147456"/>
      </c:barChart>
      <c:catAx>
        <c:axId val="17212108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147456"/>
        <c:crosses val="autoZero"/>
        <c:auto val="1"/>
        <c:lblAlgn val="ctr"/>
        <c:lblOffset val="100"/>
        <c:noMultiLvlLbl val="1"/>
      </c:catAx>
      <c:valAx>
        <c:axId val="172147456"/>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121088"/>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815000000000001"/>
          <c:y val="0.130389"/>
          <c:w val="0.77685000000000004"/>
          <c:h val="0.652580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6.0000000000000001E-3</c:v>
                </c:pt>
                <c:pt idx="1">
                  <c:v>2.1999999999999999E-2</c:v>
                </c:pt>
                <c:pt idx="2">
                  <c:v>4.2000000000000003E-2</c:v>
                </c:pt>
              </c:numCache>
            </c:numRef>
          </c:val>
          <c:extLst>
            <c:ext xmlns:c16="http://schemas.microsoft.com/office/drawing/2014/chart" uri="{C3380CC4-5D6E-409C-BE32-E72D297353CC}">
              <c16:uniqueId val="{00000000-26DE-46CA-A9FA-B65BD075995C}"/>
            </c:ext>
          </c:extLst>
        </c:ser>
        <c:dLbls>
          <c:showLegendKey val="0"/>
          <c:showVal val="0"/>
          <c:showCatName val="0"/>
          <c:showSerName val="0"/>
          <c:showPercent val="0"/>
          <c:showBubbleSize val="0"/>
        </c:dLbls>
        <c:gapWidth val="150"/>
        <c:axId val="172286336"/>
        <c:axId val="172287872"/>
      </c:barChart>
      <c:catAx>
        <c:axId val="17228633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287872"/>
        <c:crosses val="autoZero"/>
        <c:auto val="1"/>
        <c:lblAlgn val="ctr"/>
        <c:lblOffset val="100"/>
        <c:noMultiLvlLbl val="1"/>
      </c:catAx>
      <c:valAx>
        <c:axId val="17228787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286336"/>
        <c:crosses val="autoZero"/>
        <c:crossBetween val="between"/>
        <c:majorUnit val="1.2500000000000001E-2"/>
        <c:minorUnit val="6.2500000000000003E-3"/>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004700000000001"/>
          <c:y val="0.130389"/>
          <c:w val="0.78495300000000001"/>
          <c:h val="0.652580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0.04</c:v>
                </c:pt>
                <c:pt idx="1">
                  <c:v>0.1</c:v>
                </c:pt>
                <c:pt idx="2">
                  <c:v>0.17</c:v>
                </c:pt>
              </c:numCache>
            </c:numRef>
          </c:val>
          <c:extLst>
            <c:ext xmlns:c16="http://schemas.microsoft.com/office/drawing/2014/chart" uri="{C3380CC4-5D6E-409C-BE32-E72D297353CC}">
              <c16:uniqueId val="{00000000-E2D9-414B-B349-635C038F02E1}"/>
            </c:ext>
          </c:extLst>
        </c:ser>
        <c:dLbls>
          <c:showLegendKey val="0"/>
          <c:showVal val="0"/>
          <c:showCatName val="0"/>
          <c:showSerName val="0"/>
          <c:showPercent val="0"/>
          <c:showBubbleSize val="0"/>
        </c:dLbls>
        <c:gapWidth val="150"/>
        <c:axId val="172204416"/>
        <c:axId val="172205952"/>
      </c:barChart>
      <c:catAx>
        <c:axId val="17220441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205952"/>
        <c:crosses val="autoZero"/>
        <c:auto val="1"/>
        <c:lblAlgn val="ctr"/>
        <c:lblOffset val="100"/>
        <c:noMultiLvlLbl val="1"/>
      </c:catAx>
      <c:valAx>
        <c:axId val="1722059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204416"/>
        <c:crosses val="autoZero"/>
        <c:crossBetween val="between"/>
        <c:majorUnit val="4.4999999999999998E-2"/>
        <c:minorUnit val="2.2499999999999999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004700000000001"/>
          <c:y val="0.133713"/>
          <c:w val="0.78495300000000001"/>
          <c:h val="0.650038"/>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8.0000000000000002E-3</c:v>
                </c:pt>
                <c:pt idx="1">
                  <c:v>2.9000000000000001E-2</c:v>
                </c:pt>
                <c:pt idx="2">
                  <c:v>5.8999999999999997E-2</c:v>
                </c:pt>
              </c:numCache>
            </c:numRef>
          </c:val>
          <c:extLst>
            <c:ext xmlns:c16="http://schemas.microsoft.com/office/drawing/2014/chart" uri="{C3380CC4-5D6E-409C-BE32-E72D297353CC}">
              <c16:uniqueId val="{00000000-E37D-429E-8934-2A0E0C6AD6FC}"/>
            </c:ext>
          </c:extLst>
        </c:ser>
        <c:dLbls>
          <c:showLegendKey val="0"/>
          <c:showVal val="0"/>
          <c:showCatName val="0"/>
          <c:showSerName val="0"/>
          <c:showPercent val="0"/>
          <c:showBubbleSize val="0"/>
        </c:dLbls>
        <c:gapWidth val="150"/>
        <c:axId val="172453888"/>
        <c:axId val="172455424"/>
      </c:barChart>
      <c:catAx>
        <c:axId val="17245388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455424"/>
        <c:crosses val="autoZero"/>
        <c:auto val="1"/>
        <c:lblAlgn val="ctr"/>
        <c:lblOffset val="100"/>
        <c:noMultiLvlLbl val="1"/>
      </c:catAx>
      <c:valAx>
        <c:axId val="172455424"/>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453888"/>
        <c:crosses val="autoZero"/>
        <c:crossBetween val="between"/>
        <c:majorUnit val="1.4999999999999999E-2"/>
        <c:minorUnit val="7.4999999999999997E-3"/>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55888B-C449-4788-852A-79716475E3A0}" type="datetimeFigureOut">
              <a:rPr lang="en-US" smtClean="0"/>
              <a:t>12/21/2018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B50445-AFD4-408E-8409-817C768B46C4}" type="slidenum">
              <a:rPr lang="en-US" smtClean="0"/>
              <a:t>‹#›</a:t>
            </a:fld>
            <a:endParaRPr lang="en-US" dirty="0"/>
          </a:p>
        </p:txBody>
      </p:sp>
    </p:spTree>
    <p:extLst>
      <p:ext uri="{BB962C8B-B14F-4D97-AF65-F5344CB8AC3E}">
        <p14:creationId xmlns:p14="http://schemas.microsoft.com/office/powerpoint/2010/main" val="120965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12566570"/>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ECTION">
    <p:bg>
      <p:bgPr>
        <a:solidFill>
          <a:srgbClr val="FFFFFF"/>
        </a:solidFill>
        <a:effectLst/>
      </p:bgPr>
    </p:bg>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extLst/>
          </a:blip>
          <a:stretch>
            <a:fillRect/>
          </a:stretch>
        </p:blipFill>
        <p:spPr>
          <a:xfrm>
            <a:off x="2028" y="0"/>
            <a:ext cx="9139943" cy="6858000"/>
          </a:xfrm>
          <a:prstGeom prst="rect">
            <a:avLst/>
          </a:prstGeom>
          <a:ln w="12700">
            <a:miter lim="400000"/>
          </a:ln>
        </p:spPr>
      </p:pic>
      <p:sp>
        <p:nvSpPr>
          <p:cNvPr id="12" name="Body Level One…"/>
          <p:cNvSpPr txBox="1">
            <a:spLocks noGrp="1"/>
          </p:cNvSpPr>
          <p:nvPr>
            <p:ph type="body" sz="quarter" idx="1"/>
          </p:nvPr>
        </p:nvSpPr>
        <p:spPr>
          <a:xfrm>
            <a:off x="1174481" y="2506732"/>
            <a:ext cx="6703133" cy="1621020"/>
          </a:xfrm>
          <a:prstGeom prst="rect">
            <a:avLst/>
          </a:prstGeom>
        </p:spPr>
        <p:txBody>
          <a:bodyPr/>
          <a:lstStyle>
            <a:lvl1pPr>
              <a:spcBef>
                <a:spcPts val="600"/>
              </a:spcBef>
              <a:defRPr sz="5500" b="0">
                <a:solidFill>
                  <a:srgbClr val="F2F2F2"/>
                </a:solidFill>
                <a:latin typeface="Arial"/>
                <a:ea typeface="Arial"/>
                <a:cs typeface="Arial"/>
                <a:sym typeface="Arial"/>
              </a:defRPr>
            </a:lvl1pPr>
            <a:lvl2pPr>
              <a:spcBef>
                <a:spcPts val="600"/>
              </a:spcBef>
              <a:defRPr sz="5500" b="0">
                <a:solidFill>
                  <a:srgbClr val="F2F2F2"/>
                </a:solidFill>
                <a:latin typeface="Arial"/>
                <a:ea typeface="Arial"/>
                <a:cs typeface="Arial"/>
                <a:sym typeface="Arial"/>
              </a:defRPr>
            </a:lvl2pPr>
            <a:lvl3pPr>
              <a:spcBef>
                <a:spcPts val="600"/>
              </a:spcBef>
              <a:defRPr sz="5500" b="0">
                <a:solidFill>
                  <a:srgbClr val="F2F2F2"/>
                </a:solidFill>
                <a:latin typeface="Arial"/>
                <a:ea typeface="Arial"/>
                <a:cs typeface="Arial"/>
                <a:sym typeface="Arial"/>
              </a:defRPr>
            </a:lvl3pPr>
            <a:lvl4pPr>
              <a:spcBef>
                <a:spcPts val="600"/>
              </a:spcBef>
              <a:defRPr sz="5500" b="0">
                <a:solidFill>
                  <a:srgbClr val="F2F2F2"/>
                </a:solidFill>
                <a:latin typeface="Arial"/>
                <a:ea typeface="Arial"/>
                <a:cs typeface="Arial"/>
                <a:sym typeface="Arial"/>
              </a:defRPr>
            </a:lvl4pPr>
            <a:lvl5pPr>
              <a:spcBef>
                <a:spcPts val="600"/>
              </a:spcBef>
              <a:defRPr sz="5500" b="0">
                <a:solidFill>
                  <a:srgbClr val="F2F2F2"/>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PICAL">
    <p:bg>
      <p:bgPr>
        <a:solidFill>
          <a:srgbClr val="FFFFFF"/>
        </a:solidFill>
        <a:effectLst/>
      </p:bgPr>
    </p:bg>
    <p:spTree>
      <p:nvGrpSpPr>
        <p:cNvPr id="1" name=""/>
        <p:cNvGrpSpPr/>
        <p:nvPr/>
      </p:nvGrpSpPr>
      <p:grpSpPr>
        <a:xfrm>
          <a:off x="0" y="0"/>
          <a:ext cx="0" cy="0"/>
          <a:chOff x="0" y="0"/>
          <a:chExt cx="0" cy="0"/>
        </a:xfrm>
      </p:grpSpPr>
      <p:pic>
        <p:nvPicPr>
          <p:cNvPr id="20" name="Picture 1" descr="Picture 1"/>
          <p:cNvPicPr>
            <a:picLocks noChangeAspect="1"/>
          </p:cNvPicPr>
          <p:nvPr/>
        </p:nvPicPr>
        <p:blipFill>
          <a:blip r:embed="rId2">
            <a:extLst/>
          </a:blip>
          <a:stretch>
            <a:fillRect/>
          </a:stretch>
        </p:blipFill>
        <p:spPr>
          <a:xfrm>
            <a:off x="2028" y="0"/>
            <a:ext cx="9139943" cy="6858000"/>
          </a:xfrm>
          <a:prstGeom prst="rect">
            <a:avLst/>
          </a:prstGeom>
          <a:ln w="12700">
            <a:miter lim="400000"/>
          </a:ln>
        </p:spPr>
      </p:pic>
      <p:sp>
        <p:nvSpPr>
          <p:cNvPr id="21" name="Body Level One…"/>
          <p:cNvSpPr txBox="1">
            <a:spLocks noGrp="1"/>
          </p:cNvSpPr>
          <p:nvPr>
            <p:ph type="body" sz="quarter" idx="1"/>
          </p:nvPr>
        </p:nvSpPr>
        <p:spPr>
          <a:xfrm>
            <a:off x="325438" y="108624"/>
            <a:ext cx="8480426" cy="979872"/>
          </a:xfrm>
          <a:prstGeom prst="rect">
            <a:avLst/>
          </a:prstGeom>
        </p:spPr>
        <p:txBody>
          <a:bodyPr/>
          <a:lstStyle>
            <a:lvl1pPr>
              <a:defRPr sz="3500" b="0">
                <a:solidFill>
                  <a:srgbClr val="F2F2F2"/>
                </a:solidFill>
                <a:latin typeface="Arial"/>
                <a:ea typeface="Arial"/>
                <a:cs typeface="Arial"/>
                <a:sym typeface="Arial"/>
              </a:defRPr>
            </a:lvl1pPr>
            <a:lvl2pPr>
              <a:defRPr sz="3500" b="0">
                <a:solidFill>
                  <a:srgbClr val="F2F2F2"/>
                </a:solidFill>
                <a:latin typeface="Arial"/>
                <a:ea typeface="Arial"/>
                <a:cs typeface="Arial"/>
                <a:sym typeface="Arial"/>
              </a:defRPr>
            </a:lvl2pPr>
            <a:lvl3pPr>
              <a:defRPr sz="3500" b="0">
                <a:solidFill>
                  <a:srgbClr val="F2F2F2"/>
                </a:solidFill>
                <a:latin typeface="Arial"/>
                <a:ea typeface="Arial"/>
                <a:cs typeface="Arial"/>
                <a:sym typeface="Arial"/>
              </a:defRPr>
            </a:lvl3pPr>
            <a:lvl4pPr>
              <a:defRPr sz="3500" b="0">
                <a:solidFill>
                  <a:srgbClr val="F2F2F2"/>
                </a:solidFill>
                <a:latin typeface="Arial"/>
                <a:ea typeface="Arial"/>
                <a:cs typeface="Arial"/>
                <a:sym typeface="Arial"/>
              </a:defRPr>
            </a:lvl4pPr>
            <a:lvl5pPr>
              <a:defRPr sz="3500" b="0">
                <a:solidFill>
                  <a:srgbClr val="F2F2F2"/>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WORDS">
    <p:spTree>
      <p:nvGrpSpPr>
        <p:cNvPr id="1" name=""/>
        <p:cNvGrpSpPr/>
        <p:nvPr/>
      </p:nvGrpSpPr>
      <p:grpSpPr>
        <a:xfrm>
          <a:off x="0" y="0"/>
          <a:ext cx="0" cy="0"/>
          <a:chOff x="0" y="0"/>
          <a:chExt cx="0" cy="0"/>
        </a:xfrm>
      </p:grpSpPr>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325438" y="904850"/>
            <a:ext cx="8480426" cy="4562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1pPr>
      <a:lvl2pPr marL="0" marR="0" indent="4572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2pPr>
      <a:lvl3pPr marL="0" marR="0" indent="9144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3pPr>
      <a:lvl4pPr marL="0" marR="0" indent="13716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4pPr>
      <a:lvl5pPr marL="0" marR="0" indent="18288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5pPr>
      <a:lvl6pPr marL="33832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6pPr>
      <a:lvl7pPr marL="38404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7pPr>
      <a:lvl8pPr marL="42976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8pPr>
      <a:lvl9pPr marL="47548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1"/>
          <p:cNvSpPr txBox="1">
            <a:spLocks noGrp="1"/>
          </p:cNvSpPr>
          <p:nvPr>
            <p:ph type="body" idx="1"/>
          </p:nvPr>
        </p:nvSpPr>
        <p:spPr>
          <a:xfrm>
            <a:off x="325438" y="801614"/>
            <a:ext cx="8480426" cy="4562250"/>
          </a:xfrm>
          <a:prstGeom prst="rect">
            <a:avLst/>
          </a:prstGeom>
        </p:spPr>
        <p:txBody>
          <a:bodyPr>
            <a:normAutofit/>
          </a:bodyPr>
          <a:lstStyle>
            <a:lvl1pPr>
              <a:defRPr sz="6400">
                <a:latin typeface="Arial"/>
                <a:ea typeface="Arial"/>
                <a:cs typeface="Arial"/>
                <a:sym typeface="Arial"/>
              </a:defRPr>
            </a:lvl1pPr>
          </a:lstStyle>
          <a:p>
            <a:r>
              <a:rPr sz="7200" dirty="0">
                <a:latin typeface="Rockwell" panose="02060603020205020403" pitchFamily="18" charset="0"/>
              </a:rPr>
              <a:t>Vaping and Juuling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a:spLocks noGrp="1"/>
          </p:cNvSpPr>
          <p:nvPr>
            <p:ph type="body" sz="quarter" idx="1"/>
          </p:nvPr>
        </p:nvSpPr>
        <p:spPr>
          <a:prstGeom prst="rect">
            <a:avLst/>
          </a:prstGeom>
        </p:spPr>
        <p:txBody>
          <a:bodyPr/>
          <a:lstStyle/>
          <a:p>
            <a:r>
              <a:rPr dirty="0"/>
              <a:t>Popularity Among Young People </a:t>
            </a:r>
          </a:p>
        </p:txBody>
      </p:sp>
      <p:sp>
        <p:nvSpPr>
          <p:cNvPr id="103" name="Rectangle 4"/>
          <p:cNvSpPr/>
          <p:nvPr/>
        </p:nvSpPr>
        <p:spPr>
          <a:xfrm flipH="1">
            <a:off x="218818" y="1470921"/>
            <a:ext cx="99010" cy="6937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04" name="JUUL’s original marketing campaign included billboards, YouTube videos, launch parties and a sampling tour. JUUL has updated its marketing code with the stated goal of limiting youth exposure to its advertising.…"/>
          <p:cNvSpPr txBox="1"/>
          <p:nvPr/>
        </p:nvSpPr>
        <p:spPr>
          <a:xfrm>
            <a:off x="326989" y="1567782"/>
            <a:ext cx="4254065" cy="38113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3100"/>
              </a:lnSpc>
              <a:spcBef>
                <a:spcPts val="1200"/>
              </a:spcBef>
              <a:defRPr sz="1333">
                <a:latin typeface="Arial"/>
                <a:ea typeface="Arial"/>
                <a:cs typeface="Arial"/>
                <a:sym typeface="Arial"/>
              </a:defRPr>
            </a:pPr>
            <a:endParaRPr dirty="0"/>
          </a:p>
          <a:p>
            <a:pPr>
              <a:lnSpc>
                <a:spcPts val="3100"/>
              </a:lnSpc>
              <a:spcBef>
                <a:spcPts val="1200"/>
              </a:spcBef>
              <a:defRPr sz="1333">
                <a:latin typeface="Arial"/>
                <a:ea typeface="Arial"/>
                <a:cs typeface="Arial"/>
                <a:sym typeface="Arial"/>
              </a:defRPr>
            </a:pPr>
            <a:endParaRPr dirty="0"/>
          </a:p>
          <a:p>
            <a:pPr>
              <a:spcBef>
                <a:spcPts val="1200"/>
              </a:spcBef>
              <a:defRPr sz="2000">
                <a:solidFill>
                  <a:srgbClr val="009193"/>
                </a:solidFill>
                <a:latin typeface="Arial"/>
                <a:ea typeface="Arial"/>
                <a:cs typeface="Arial"/>
                <a:sym typeface="Arial"/>
              </a:defRPr>
            </a:pPr>
            <a:r>
              <a:rPr dirty="0"/>
              <a:t>JUUL’s original marketing campaign included billboards, YouTube videos, launch parties</a:t>
            </a:r>
            <a:r>
              <a:rPr lang="en-US" dirty="0"/>
              <a:t>,</a:t>
            </a:r>
            <a:r>
              <a:rPr dirty="0"/>
              <a:t> and a sampling tour. JUUL has updated its marketing code</a:t>
            </a:r>
            <a:r>
              <a:rPr baseline="26666" dirty="0"/>
              <a:t> </a:t>
            </a:r>
            <a:r>
              <a:rPr dirty="0"/>
              <a:t>with the stated goal of limiting youth exposure to its advertising. </a:t>
            </a:r>
          </a:p>
          <a:p>
            <a:pPr>
              <a:spcBef>
                <a:spcPts val="1200"/>
              </a:spcBef>
              <a:defRPr sz="2000">
                <a:solidFill>
                  <a:srgbClr val="009193"/>
                </a:solidFill>
                <a:latin typeface="Arial"/>
                <a:ea typeface="Arial"/>
                <a:cs typeface="Arial"/>
                <a:sym typeface="Arial"/>
              </a:defRPr>
            </a:pPr>
            <a:r>
              <a:rPr dirty="0"/>
              <a:t>However, social media continue</a:t>
            </a:r>
            <a:r>
              <a:rPr lang="en-US" dirty="0"/>
              <a:t>s</a:t>
            </a:r>
            <a:r>
              <a:rPr dirty="0"/>
              <a:t> to help fuel JUUL’s popularity. </a:t>
            </a:r>
          </a:p>
        </p:txBody>
      </p:sp>
      <p:sp>
        <p:nvSpPr>
          <p:cNvPr id="105" name="Social media continues to help fuel popularity of juuling."/>
          <p:cNvSpPr txBox="1"/>
          <p:nvPr/>
        </p:nvSpPr>
        <p:spPr>
          <a:xfrm>
            <a:off x="354119" y="1396245"/>
            <a:ext cx="4931862" cy="8617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Social media continues to help fuel popularity of </a:t>
            </a:r>
            <a:r>
              <a:rPr lang="en-US" dirty="0"/>
              <a:t>J</a:t>
            </a:r>
            <a:r>
              <a:rPr dirty="0"/>
              <a:t>uuling.</a:t>
            </a:r>
          </a:p>
        </p:txBody>
      </p:sp>
      <p:sp>
        <p:nvSpPr>
          <p:cNvPr id="106" name="Tobacco Free Kids, “JUUL and Youth: Rising E-Cigarette Popularity”"/>
          <p:cNvSpPr txBox="1"/>
          <p:nvPr/>
        </p:nvSpPr>
        <p:spPr>
          <a:xfrm>
            <a:off x="384183" y="5627821"/>
            <a:ext cx="7709801"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a:solidFill>
                  <a:srgbClr val="424242"/>
                </a:solidFill>
                <a:latin typeface="Georgia"/>
                <a:ea typeface="Georgia"/>
                <a:cs typeface="Georgia"/>
                <a:sym typeface="Georgia"/>
              </a:defRPr>
            </a:lvl1pPr>
          </a:lstStyle>
          <a:p>
            <a:r>
              <a:rPr lang="en-US" dirty="0"/>
              <a:t>Campaign for </a:t>
            </a:r>
            <a:r>
              <a:rPr dirty="0"/>
              <a:t>Tobacco</a:t>
            </a:r>
            <a:r>
              <a:rPr lang="en-US" dirty="0"/>
              <a:t>-</a:t>
            </a:r>
            <a:r>
              <a:rPr dirty="0"/>
              <a:t>Free Kids, “JUUL and Youth: Rising E-Cigarette Popularity”</a:t>
            </a:r>
          </a:p>
        </p:txBody>
      </p:sp>
      <p:pic>
        <p:nvPicPr>
          <p:cNvPr id="3" name="Picture 2">
            <a:extLst>
              <a:ext uri="{FF2B5EF4-FFF2-40B4-BE49-F238E27FC236}">
                <a16:creationId xmlns:a16="http://schemas.microsoft.com/office/drawing/2014/main" id="{67AC4878-6F3B-470F-B1EA-541056E5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801180"/>
            <a:ext cx="3723884" cy="222801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
          <p:cNvSpPr txBox="1">
            <a:spLocks noGrp="1"/>
          </p:cNvSpPr>
          <p:nvPr>
            <p:ph type="body" sz="quarter" idx="1"/>
          </p:nvPr>
        </p:nvSpPr>
        <p:spPr>
          <a:prstGeom prst="rect">
            <a:avLst/>
          </a:prstGeom>
        </p:spPr>
        <p:txBody>
          <a:bodyPr/>
          <a:lstStyle/>
          <a:p>
            <a:r>
              <a:rPr dirty="0"/>
              <a:t>Popularity Among Young People </a:t>
            </a:r>
          </a:p>
        </p:txBody>
      </p:sp>
      <p:sp>
        <p:nvSpPr>
          <p:cNvPr id="111" name="Rectangle 4"/>
          <p:cNvSpPr/>
          <p:nvPr/>
        </p:nvSpPr>
        <p:spPr>
          <a:xfrm flipH="1">
            <a:off x="218818" y="1470921"/>
            <a:ext cx="95957" cy="6683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12" name="“… The F.D.A. can control the behavior of companies advertising nicotine for profit, but it can do nothing about teens advertising nicotine to one another for free.”…"/>
          <p:cNvSpPr txBox="1"/>
          <p:nvPr/>
        </p:nvSpPr>
        <p:spPr>
          <a:xfrm>
            <a:off x="354329" y="2271092"/>
            <a:ext cx="8157593" cy="30162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a:solidFill>
                  <a:srgbClr val="009193"/>
                </a:solidFill>
                <a:latin typeface="Arial"/>
                <a:ea typeface="Arial"/>
                <a:cs typeface="Arial"/>
                <a:sym typeface="Arial"/>
              </a:defRPr>
            </a:pPr>
            <a:r>
              <a:rPr dirty="0"/>
              <a:t>“The F.D.A. can control the behavior of companies advertising nicotine for profit, but it can do nothing about teens advertising nicotine to one another for free.”</a:t>
            </a:r>
            <a:endParaRPr lang="en-US" dirty="0"/>
          </a:p>
          <a:p>
            <a:pPr>
              <a:spcBef>
                <a:spcPts val="1200"/>
              </a:spcBef>
              <a:defRPr sz="2000">
                <a:solidFill>
                  <a:srgbClr val="009193"/>
                </a:solidFill>
                <a:latin typeface="Arial"/>
                <a:ea typeface="Arial"/>
                <a:cs typeface="Arial"/>
                <a:sym typeface="Arial"/>
              </a:defRPr>
            </a:pPr>
            <a:endParaRPr dirty="0"/>
          </a:p>
          <a:p>
            <a:pPr>
              <a:defRPr sz="2000">
                <a:solidFill>
                  <a:srgbClr val="009193"/>
                </a:solidFill>
                <a:latin typeface="+mn-lt"/>
                <a:ea typeface="+mn-ea"/>
                <a:cs typeface="+mn-cs"/>
                <a:sym typeface="Helvetica"/>
              </a:defRPr>
            </a:pPr>
            <a:r>
              <a:rPr dirty="0"/>
              <a:t>JUUL’s “official Instagram account, @juulvapor, is age-appropriate and fairly boring—it has an aesthetic reminiscent of </a:t>
            </a:r>
            <a:r>
              <a:rPr i="1" dirty="0"/>
              <a:t>Real Simple,</a:t>
            </a:r>
            <a:r>
              <a:rPr dirty="0"/>
              <a:t> and forty-four thousand followers. But viral, teen-centric Juul fan accounts like @doit4juul (a hundred and ten thousand followers) are populated with a different sort of imagery” that is appealing to today’s youth.</a:t>
            </a:r>
          </a:p>
        </p:txBody>
      </p:sp>
      <p:sp>
        <p:nvSpPr>
          <p:cNvPr id="113" name="Youth-fueled social media presence is beyond regulation"/>
          <p:cNvSpPr txBox="1"/>
          <p:nvPr/>
        </p:nvSpPr>
        <p:spPr>
          <a:xfrm>
            <a:off x="354119" y="1396245"/>
            <a:ext cx="7091155" cy="8617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Youth-fueled social media presence is beyond regulation</a:t>
            </a:r>
            <a:r>
              <a:rPr lang="en-US" dirty="0"/>
              <a:t>.</a:t>
            </a:r>
            <a:r>
              <a:rPr dirty="0"/>
              <a:t> </a:t>
            </a:r>
          </a:p>
        </p:txBody>
      </p:sp>
      <p:sp>
        <p:nvSpPr>
          <p:cNvPr id="114" name="Jia Tolentino, “The Promise of Vaping and the Rise of Juul,” The New Yorker (May 14, 2018)"/>
          <p:cNvSpPr txBox="1"/>
          <p:nvPr/>
        </p:nvSpPr>
        <p:spPr>
          <a:xfrm>
            <a:off x="384183" y="5627821"/>
            <a:ext cx="8460543" cy="574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solidFill>
                  <a:srgbClr val="424242"/>
                </a:solidFill>
                <a:latin typeface="Georgia"/>
                <a:ea typeface="Georgia"/>
                <a:cs typeface="Georgia"/>
                <a:sym typeface="Georgia"/>
              </a:defRPr>
            </a:pPr>
            <a:r>
              <a:rPr dirty="0"/>
              <a:t>Jia Tolentino, “The Promise of Vaping and the Rise of Juul,” </a:t>
            </a:r>
            <a:r>
              <a:rPr i="1" dirty="0"/>
              <a:t>The New Yorker </a:t>
            </a:r>
            <a:r>
              <a:rPr dirty="0"/>
              <a:t>(May 14, 2018)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1"/>
          <p:cNvSpPr txBox="1">
            <a:spLocks noGrp="1"/>
          </p:cNvSpPr>
          <p:nvPr>
            <p:ph type="body" sz="quarter" idx="1"/>
          </p:nvPr>
        </p:nvSpPr>
        <p:spPr>
          <a:xfrm>
            <a:off x="325438" y="121324"/>
            <a:ext cx="8480426" cy="979872"/>
          </a:xfrm>
          <a:prstGeom prst="rect">
            <a:avLst/>
          </a:prstGeom>
        </p:spPr>
        <p:txBody>
          <a:bodyPr/>
          <a:lstStyle/>
          <a:p>
            <a:r>
              <a:rPr dirty="0"/>
              <a:t>Popularity Among Young People </a:t>
            </a:r>
          </a:p>
        </p:txBody>
      </p:sp>
      <p:sp>
        <p:nvSpPr>
          <p:cNvPr id="117" name="Rectangle 4"/>
          <p:cNvSpPr/>
          <p:nvPr/>
        </p:nvSpPr>
        <p:spPr>
          <a:xfrm flipH="1">
            <a:off x="218818" y="1470921"/>
            <a:ext cx="100453" cy="6683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18" name="Text"/>
          <p:cNvSpPr txBox="1"/>
          <p:nvPr/>
        </p:nvSpPr>
        <p:spPr>
          <a:xfrm>
            <a:off x="373128" y="1430991"/>
            <a:ext cx="7751984" cy="1323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endParaRPr sz="1200" dirty="0">
              <a:latin typeface="Times"/>
              <a:ea typeface="Times"/>
              <a:cs typeface="Times"/>
              <a:sym typeface="Times"/>
            </a:endParaRPr>
          </a:p>
          <a:p>
            <a:pPr>
              <a:defRPr sz="2000">
                <a:solidFill>
                  <a:srgbClr val="009193"/>
                </a:solidFill>
                <a:latin typeface="Arial"/>
                <a:ea typeface="Arial"/>
                <a:cs typeface="Arial"/>
                <a:sym typeface="Arial"/>
              </a:defRPr>
            </a:pPr>
            <a:endParaRPr sz="1200" dirty="0">
              <a:latin typeface="Times"/>
              <a:ea typeface="Times"/>
              <a:cs typeface="Times"/>
              <a:sym typeface="Times"/>
            </a:endParaRPr>
          </a:p>
          <a:p>
            <a:pPr>
              <a:lnSpc>
                <a:spcPts val="4700"/>
              </a:lnSpc>
              <a:spcBef>
                <a:spcPts val="1200"/>
              </a:spcBef>
              <a:defRPr sz="2000">
                <a:solidFill>
                  <a:srgbClr val="31414F"/>
                </a:solidFill>
                <a:latin typeface="Times"/>
                <a:ea typeface="Times"/>
                <a:cs typeface="Times"/>
                <a:sym typeface="Times"/>
              </a:defRPr>
            </a:pPr>
            <a:endParaRPr sz="1200" dirty="0">
              <a:latin typeface="Times"/>
              <a:ea typeface="Times"/>
              <a:cs typeface="Times"/>
              <a:sym typeface="Times"/>
            </a:endParaRPr>
          </a:p>
        </p:txBody>
      </p:sp>
      <p:sp>
        <p:nvSpPr>
          <p:cNvPr id="119" name="“… American teenagers have become virtually puritanical… rates of illicit drug use have plummeted… rates of binge drinking… are well below what they were a decade ago…  even soda consumption has fallen…  [as has sexual activity]….   “Among affluent teenagers in and around Manhattan, particularly those in the private school world, where insurrection has largely meant coming home from college night and telling your parents that you are thinking about a big state school with great football, rather than, say, Wesleyan, Juul began to find its foothold about a year ago.”…"/>
          <p:cNvSpPr txBox="1"/>
          <p:nvPr/>
        </p:nvSpPr>
        <p:spPr>
          <a:xfrm>
            <a:off x="379783" y="1493870"/>
            <a:ext cx="8480426" cy="4549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3100"/>
              </a:lnSpc>
              <a:spcBef>
                <a:spcPts val="1200"/>
              </a:spcBef>
              <a:defRPr sz="1333">
                <a:latin typeface="Arial"/>
                <a:ea typeface="Arial"/>
                <a:cs typeface="Arial"/>
                <a:sym typeface="Arial"/>
              </a:defRPr>
            </a:pPr>
            <a:endParaRPr dirty="0"/>
          </a:p>
          <a:p>
            <a:pPr>
              <a:lnSpc>
                <a:spcPts val="3100"/>
              </a:lnSpc>
              <a:spcBef>
                <a:spcPts val="1200"/>
              </a:spcBef>
              <a:defRPr sz="1333">
                <a:latin typeface="Arial"/>
                <a:ea typeface="Arial"/>
                <a:cs typeface="Arial"/>
                <a:sym typeface="Arial"/>
              </a:defRPr>
            </a:pPr>
            <a:endParaRPr dirty="0"/>
          </a:p>
          <a:p>
            <a:pPr>
              <a:defRPr sz="2000">
                <a:solidFill>
                  <a:srgbClr val="009193"/>
                </a:solidFill>
                <a:latin typeface="+mn-lt"/>
                <a:ea typeface="+mn-ea"/>
                <a:cs typeface="+mn-cs"/>
                <a:sym typeface="Helvetica"/>
              </a:defRPr>
            </a:pPr>
            <a:r>
              <a:rPr dirty="0"/>
              <a:t>“American teenagers have become virtually puritanical… rates of illicit drug use have plummeted… rates of binge drinking… are well below what they were a decade ago…  even soda consumption has fallen…  [as has sexual activity]…. </a:t>
            </a:r>
            <a:br>
              <a:rPr dirty="0"/>
            </a:br>
            <a:r>
              <a:rPr dirty="0"/>
              <a:t>“Among </a:t>
            </a:r>
            <a:r>
              <a:rPr b="1" dirty="0"/>
              <a:t>affluent teenagers in and around Manhattan, particularly those in the private school world</a:t>
            </a:r>
            <a:r>
              <a:rPr dirty="0"/>
              <a:t>, where insurrection has largely meant coming home from college night and telling your parents that you are thinking about a big state school with great football, rather than, say, Wesleyan, Juul began to find its foothold about a year ago.” </a:t>
            </a:r>
          </a:p>
          <a:p>
            <a:pPr>
              <a:defRPr sz="1600">
                <a:solidFill>
                  <a:srgbClr val="333333"/>
                </a:solidFill>
                <a:latin typeface="Georgia"/>
                <a:ea typeface="Georgia"/>
                <a:cs typeface="Georgia"/>
                <a:sym typeface="Georgia"/>
              </a:defRPr>
            </a:pPr>
            <a:r>
              <a:rPr dirty="0"/>
              <a:t/>
            </a:r>
            <a:br>
              <a:rPr dirty="0"/>
            </a:br>
            <a:r>
              <a:rPr dirty="0"/>
              <a:t>Ginia Bellafante, “Cool-Looking and Sweet, Juul Is a Vice Teens Can’t Resist,” </a:t>
            </a:r>
            <a:r>
              <a:rPr i="1" dirty="0"/>
              <a:t>The New York Times</a:t>
            </a:r>
            <a:r>
              <a:rPr dirty="0"/>
              <a:t> (Feb. 16, 2018)</a:t>
            </a:r>
          </a:p>
        </p:txBody>
      </p:sp>
      <p:sp>
        <p:nvSpPr>
          <p:cNvPr id="120" name="Juuling trend grows despite overall “good behavior” among teens."/>
          <p:cNvSpPr txBox="1"/>
          <p:nvPr/>
        </p:nvSpPr>
        <p:spPr>
          <a:xfrm>
            <a:off x="354119" y="1396245"/>
            <a:ext cx="8435762" cy="8176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Juuling trend grows despite overall “good behavior” among teens.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1"/>
          <p:cNvSpPr txBox="1">
            <a:spLocks noGrp="1"/>
          </p:cNvSpPr>
          <p:nvPr>
            <p:ph type="body" sz="quarter" idx="1"/>
          </p:nvPr>
        </p:nvSpPr>
        <p:spPr>
          <a:prstGeom prst="rect">
            <a:avLst/>
          </a:prstGeom>
        </p:spPr>
        <p:txBody>
          <a:bodyPr/>
          <a:lstStyle/>
          <a:p>
            <a:r>
              <a:rPr dirty="0"/>
              <a:t>Health Concerns</a:t>
            </a:r>
          </a:p>
        </p:txBody>
      </p:sp>
      <p:sp>
        <p:nvSpPr>
          <p:cNvPr id="123" name="Teens’ developing brains are uniquely susceptible to effects of nicotine.…"/>
          <p:cNvSpPr txBox="1"/>
          <p:nvPr/>
        </p:nvSpPr>
        <p:spPr>
          <a:xfrm>
            <a:off x="317122" y="1404443"/>
            <a:ext cx="7892598" cy="480131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500">
                <a:solidFill>
                  <a:srgbClr val="009193"/>
                </a:solidFill>
                <a:latin typeface="Arial"/>
                <a:ea typeface="Arial"/>
                <a:cs typeface="Arial"/>
                <a:sym typeface="Arial"/>
              </a:defRPr>
            </a:pPr>
            <a:r>
              <a:rPr b="1" dirty="0">
                <a:solidFill>
                  <a:srgbClr val="005493"/>
                </a:solidFill>
              </a:rPr>
              <a:t>Teens’ developing brains are uniquely susceptible to </a:t>
            </a:r>
            <a:r>
              <a:rPr lang="en-US" b="1" dirty="0">
                <a:solidFill>
                  <a:srgbClr val="005493"/>
                </a:solidFill>
              </a:rPr>
              <a:t>the </a:t>
            </a:r>
            <a:r>
              <a:rPr b="1" dirty="0">
                <a:solidFill>
                  <a:srgbClr val="005493"/>
                </a:solidFill>
              </a:rPr>
              <a:t>effects of nicotine.</a:t>
            </a:r>
          </a:p>
          <a:p>
            <a:pPr>
              <a:defRPr sz="2000">
                <a:solidFill>
                  <a:srgbClr val="009193"/>
                </a:solidFill>
                <a:latin typeface="Arial"/>
                <a:ea typeface="Arial"/>
                <a:cs typeface="Arial"/>
                <a:sym typeface="Arial"/>
              </a:defRPr>
            </a:pPr>
            <a:r>
              <a:rPr dirty="0"/>
              <a:t>“The teen years are critical for brain development, which continues into young adulthood…</a:t>
            </a:r>
            <a:r>
              <a:rPr lang="en-US" dirty="0"/>
              <a:t>. </a:t>
            </a:r>
            <a:r>
              <a:rPr dirty="0"/>
              <a:t>Because nicotine affects the development of the brain</a:t>
            </a:r>
            <a:r>
              <a:rPr lang="en-US" sz="2000" dirty="0">
                <a:solidFill>
                  <a:srgbClr val="009193"/>
                </a:solidFill>
                <a:latin typeface="Arial"/>
                <a:ea typeface="Arial"/>
                <a:cs typeface="Arial"/>
              </a:rPr>
              <a:t>’</a:t>
            </a:r>
            <a:r>
              <a:rPr sz="2000" dirty="0">
                <a:solidFill>
                  <a:srgbClr val="009193"/>
                </a:solidFill>
                <a:latin typeface="Arial"/>
                <a:ea typeface="Arial"/>
                <a:cs typeface="Arial"/>
              </a:rPr>
              <a:t>s</a:t>
            </a:r>
            <a:r>
              <a:rPr dirty="0"/>
              <a:t> reward system, continued e-cigarette use can </a:t>
            </a:r>
            <a:r>
              <a:rPr b="1" dirty="0"/>
              <a:t>not only lead to nicotine addiction, but it also can make other drugs such as cocaine and methamphetamine more pleasurable to a teen's developing brain. </a:t>
            </a:r>
            <a:r>
              <a:rPr dirty="0"/>
              <a:t>Nicotine also affects the development of brain circuits that control attention and learning. </a:t>
            </a:r>
          </a:p>
          <a:p>
            <a:pPr>
              <a:defRPr sz="2000">
                <a:solidFill>
                  <a:srgbClr val="0091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a:t>
            </a:r>
            <a:r>
              <a:rPr b="1" dirty="0"/>
              <a:t>Other risks include mood disorders and permanent problems with impulse control</a:t>
            </a:r>
            <a:r>
              <a:rPr dirty="0"/>
              <a:t>—failure to fight an urge or impulse that may harm oneself or others.”</a:t>
            </a:r>
            <a:endParaRPr lang="en-US" dirty="0"/>
          </a:p>
          <a:p>
            <a:pPr>
              <a:defRPr sz="2000">
                <a:solidFill>
                  <a:srgbClr val="009193"/>
                </a:solidFill>
                <a:latin typeface="Arial"/>
                <a:ea typeface="Arial"/>
                <a:cs typeface="Arial"/>
                <a:sym typeface="Arial"/>
              </a:defRPr>
            </a:pPr>
            <a:r>
              <a:rPr dirty="0"/>
              <a:t/>
            </a:r>
            <a:br>
              <a:rPr dirty="0"/>
            </a:br>
            <a:r>
              <a:rPr sz="1600" dirty="0">
                <a:solidFill>
                  <a:schemeClr val="tx1"/>
                </a:solidFill>
                <a:latin typeface="Georgia" pitchFamily="18" charset="0"/>
              </a:rPr>
              <a:t>National Institute on Drug Abuse, “</a:t>
            </a:r>
            <a:r>
              <a:rPr lang="en-US" sz="1600" dirty="0">
                <a:solidFill>
                  <a:schemeClr val="tx1"/>
                </a:solidFill>
                <a:latin typeface="Georgia" pitchFamily="18" charset="0"/>
              </a:rPr>
              <a:t>Electronic Cigarettes (E</a:t>
            </a:r>
            <a:r>
              <a:rPr sz="1600" dirty="0">
                <a:solidFill>
                  <a:schemeClr val="tx1"/>
                </a:solidFill>
                <a:latin typeface="Georgia" pitchFamily="18" charset="0"/>
              </a:rPr>
              <a:t>-</a:t>
            </a:r>
            <a:r>
              <a:rPr lang="en-US" sz="1600" dirty="0">
                <a:solidFill>
                  <a:schemeClr val="tx1"/>
                </a:solidFill>
                <a:latin typeface="Georgia" pitchFamily="18" charset="0"/>
              </a:rPr>
              <a:t>c</a:t>
            </a:r>
            <a:r>
              <a:rPr sz="1600" dirty="0">
                <a:solidFill>
                  <a:schemeClr val="tx1"/>
                </a:solidFill>
                <a:latin typeface="Georgia" pitchFamily="18" charset="0"/>
              </a:rPr>
              <a:t>igarettes</a:t>
            </a:r>
            <a:r>
              <a:rPr lang="en-US" sz="1600" dirty="0">
                <a:solidFill>
                  <a:schemeClr val="tx1"/>
                </a:solidFill>
                <a:latin typeface="Georgia" pitchFamily="18" charset="0"/>
              </a:rPr>
              <a:t>)</a:t>
            </a:r>
            <a:r>
              <a:rPr sz="1600" dirty="0">
                <a:solidFill>
                  <a:schemeClr val="tx1"/>
                </a:solidFill>
                <a:latin typeface="Georgia" pitchFamily="18" charset="0"/>
              </a:rPr>
              <a:t>” (March 2018)</a:t>
            </a:r>
          </a:p>
        </p:txBody>
      </p:sp>
      <p:sp>
        <p:nvSpPr>
          <p:cNvPr id="124" name="Rectangle 4"/>
          <p:cNvSpPr/>
          <p:nvPr/>
        </p:nvSpPr>
        <p:spPr>
          <a:xfrm flipH="1">
            <a:off x="180718" y="1470921"/>
            <a:ext cx="103770" cy="700934"/>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1"/>
          <p:cNvSpPr txBox="1">
            <a:spLocks noGrp="1"/>
          </p:cNvSpPr>
          <p:nvPr>
            <p:ph type="body" sz="quarter" idx="1"/>
          </p:nvPr>
        </p:nvSpPr>
        <p:spPr>
          <a:prstGeom prst="rect">
            <a:avLst/>
          </a:prstGeom>
        </p:spPr>
        <p:txBody>
          <a:bodyPr/>
          <a:lstStyle/>
          <a:p>
            <a:r>
              <a:rPr dirty="0"/>
              <a:t>Health Concerns</a:t>
            </a:r>
          </a:p>
        </p:txBody>
      </p:sp>
      <p:sp>
        <p:nvSpPr>
          <p:cNvPr id="127" name="Text"/>
          <p:cNvSpPr txBox="1"/>
          <p:nvPr/>
        </p:nvSpPr>
        <p:spPr>
          <a:xfrm>
            <a:off x="4290477" y="1409874"/>
            <a:ext cx="4738864" cy="1805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
            </a:r>
            <a:br>
              <a:rPr dirty="0"/>
            </a:br>
            <a:endParaRPr dirty="0"/>
          </a:p>
          <a:p>
            <a:pPr>
              <a:lnSpc>
                <a:spcPts val="4700"/>
              </a:lnSpc>
              <a:spcBef>
                <a:spcPts val="1200"/>
              </a:spcBef>
              <a:defRPr sz="2000">
                <a:solidFill>
                  <a:srgbClr val="31414F"/>
                </a:solidFill>
                <a:latin typeface="Times"/>
                <a:ea typeface="Times"/>
                <a:cs typeface="Times"/>
                <a:sym typeface="Times"/>
              </a:defRPr>
            </a:pPr>
            <a:endParaRPr dirty="0"/>
          </a:p>
        </p:txBody>
      </p:sp>
      <p:sp>
        <p:nvSpPr>
          <p:cNvPr id="128" name="Evidence is mounting for link between e-cigarettes and eventual smoking."/>
          <p:cNvSpPr txBox="1"/>
          <p:nvPr/>
        </p:nvSpPr>
        <p:spPr>
          <a:xfrm>
            <a:off x="380012" y="1381548"/>
            <a:ext cx="7848239" cy="8176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Evidence is mounting for link between e-cigarettes and eventual smoking.</a:t>
            </a:r>
          </a:p>
        </p:txBody>
      </p:sp>
      <p:sp>
        <p:nvSpPr>
          <p:cNvPr id="129" name="Rectangle 4"/>
          <p:cNvSpPr/>
          <p:nvPr/>
        </p:nvSpPr>
        <p:spPr>
          <a:xfrm flipH="1">
            <a:off x="218818" y="14328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pic>
        <p:nvPicPr>
          <p:cNvPr id="130" name="Screen Shot 2018-05-05 at 2.26.12 PM.png" descr="Screen Shot 2018-05-05 at 2.26.12 PM.png"/>
          <p:cNvPicPr>
            <a:picLocks noChangeAspect="1"/>
          </p:cNvPicPr>
          <p:nvPr/>
        </p:nvPicPr>
        <p:blipFill>
          <a:blip r:embed="rId2">
            <a:extLst/>
          </a:blip>
          <a:stretch>
            <a:fillRect/>
          </a:stretch>
        </p:blipFill>
        <p:spPr>
          <a:xfrm>
            <a:off x="246940" y="2364328"/>
            <a:ext cx="4971031" cy="1033432"/>
          </a:xfrm>
          <a:prstGeom prst="rect">
            <a:avLst/>
          </a:prstGeom>
          <a:ln w="12700">
            <a:miter lim="400000"/>
          </a:ln>
        </p:spPr>
      </p:pic>
      <p:pic>
        <p:nvPicPr>
          <p:cNvPr id="131" name="Screen Shot 2018-05-05 at 2.27.29 PM.png" descr="Screen Shot 2018-05-05 at 2.27.29 PM.png"/>
          <p:cNvPicPr>
            <a:picLocks noChangeAspect="1"/>
          </p:cNvPicPr>
          <p:nvPr/>
        </p:nvPicPr>
        <p:blipFill>
          <a:blip r:embed="rId3">
            <a:extLst/>
          </a:blip>
          <a:stretch>
            <a:fillRect/>
          </a:stretch>
        </p:blipFill>
        <p:spPr>
          <a:xfrm>
            <a:off x="212462" y="3724187"/>
            <a:ext cx="5365710" cy="615877"/>
          </a:xfrm>
          <a:prstGeom prst="rect">
            <a:avLst/>
          </a:prstGeom>
          <a:ln w="12700">
            <a:miter lim="400000"/>
          </a:ln>
        </p:spPr>
      </p:pic>
      <p:sp>
        <p:nvSpPr>
          <p:cNvPr id="132" name="NIH-funded study published in Pediatrics, Dec. 2017"/>
          <p:cNvSpPr txBox="1"/>
          <p:nvPr/>
        </p:nvSpPr>
        <p:spPr>
          <a:xfrm>
            <a:off x="358649" y="3214660"/>
            <a:ext cx="8795066" cy="313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solidFill>
                  <a:srgbClr val="005493"/>
                </a:solidFill>
                <a:latin typeface="Arial"/>
                <a:ea typeface="Arial"/>
                <a:cs typeface="Arial"/>
                <a:sym typeface="Arial"/>
              </a:defRPr>
            </a:pPr>
            <a:r>
              <a:rPr dirty="0"/>
              <a:t>NIH-funded study published in </a:t>
            </a:r>
            <a:r>
              <a:rPr i="1" dirty="0"/>
              <a:t>Pediatrics,</a:t>
            </a:r>
            <a:r>
              <a:rPr dirty="0"/>
              <a:t> Dec. 2017</a:t>
            </a:r>
          </a:p>
        </p:txBody>
      </p:sp>
      <p:sp>
        <p:nvSpPr>
          <p:cNvPr id="133" name="A consensus report by National Academies of Sciences, Engineering and Medicine, Jan. 2018"/>
          <p:cNvSpPr txBox="1"/>
          <p:nvPr/>
        </p:nvSpPr>
        <p:spPr>
          <a:xfrm>
            <a:off x="340209" y="4236619"/>
            <a:ext cx="5584839"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solidFill>
                  <a:srgbClr val="005493"/>
                </a:solidFill>
                <a:latin typeface="Arial"/>
                <a:ea typeface="Arial"/>
                <a:cs typeface="Arial"/>
                <a:sym typeface="Arial"/>
              </a:defRPr>
            </a:pPr>
            <a:r>
              <a:rPr dirty="0"/>
              <a:t>A consensus report by National Academies of Sciences, Engineering and Medicine, Jan</a:t>
            </a:r>
            <a:r>
              <a:rPr lang="en-US" dirty="0"/>
              <a:t>uary</a:t>
            </a:r>
            <a:r>
              <a:rPr dirty="0"/>
              <a:t> 2018</a:t>
            </a:r>
            <a:br>
              <a:rPr dirty="0"/>
            </a:br>
            <a:endParaRPr dirty="0"/>
          </a:p>
        </p:txBody>
      </p:sp>
      <p:pic>
        <p:nvPicPr>
          <p:cNvPr id="134" name="Screen Shot 2018-05-05 at 2.31.16 PM.png" descr="Screen Shot 2018-05-05 at 2.31.16 PM.png"/>
          <p:cNvPicPr>
            <a:picLocks noChangeAspect="1"/>
          </p:cNvPicPr>
          <p:nvPr/>
        </p:nvPicPr>
        <p:blipFill>
          <a:blip r:embed="rId4">
            <a:extLst/>
          </a:blip>
          <a:stretch>
            <a:fillRect/>
          </a:stretch>
        </p:blipFill>
        <p:spPr>
          <a:xfrm>
            <a:off x="304802" y="4968126"/>
            <a:ext cx="5584839" cy="564046"/>
          </a:xfrm>
          <a:prstGeom prst="rect">
            <a:avLst/>
          </a:prstGeom>
          <a:ln w="12700">
            <a:miter lim="400000"/>
          </a:ln>
        </p:spPr>
      </p:pic>
      <p:sp>
        <p:nvSpPr>
          <p:cNvPr id="135" name="A study by University of Pittsburgh School of the Health Sciences published in the American Journal of Medicine, 2017"/>
          <p:cNvSpPr txBox="1"/>
          <p:nvPr/>
        </p:nvSpPr>
        <p:spPr>
          <a:xfrm>
            <a:off x="312672" y="5442613"/>
            <a:ext cx="5816407"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005493"/>
                </a:solidFill>
                <a:latin typeface="Arial"/>
                <a:ea typeface="Arial"/>
                <a:cs typeface="Arial"/>
                <a:sym typeface="Arial"/>
              </a:defRPr>
            </a:lvl1pPr>
          </a:lstStyle>
          <a:p>
            <a:r>
              <a:rPr dirty="0"/>
              <a:t>A study by University of Pittsburgh School</a:t>
            </a:r>
            <a:r>
              <a:rPr lang="en-US" dirty="0"/>
              <a:t>s</a:t>
            </a:r>
            <a:r>
              <a:rPr dirty="0"/>
              <a:t> of the Health Sciences published in the </a:t>
            </a:r>
            <a:r>
              <a:rPr i="1" dirty="0"/>
              <a:t>American Journal of Medicine</a:t>
            </a:r>
            <a:r>
              <a:rPr dirty="0"/>
              <a:t>, 2017</a:t>
            </a:r>
          </a:p>
        </p:txBody>
      </p:sp>
      <p:sp>
        <p:nvSpPr>
          <p:cNvPr id="136" name="The U.S. Surgeon General reports that nearly 9 out of 10 cigarette smokers first tried smoking by age 18."/>
          <p:cNvSpPr txBox="1"/>
          <p:nvPr/>
        </p:nvSpPr>
        <p:spPr>
          <a:xfrm>
            <a:off x="6145786" y="2758145"/>
            <a:ext cx="2474461" cy="18357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005493"/>
                </a:solidFill>
                <a:latin typeface="Arial"/>
                <a:ea typeface="Arial"/>
                <a:cs typeface="Arial"/>
                <a:sym typeface="Arial"/>
              </a:defRPr>
            </a:lvl1pPr>
          </a:lstStyle>
          <a:p>
            <a:r>
              <a:rPr dirty="0"/>
              <a:t>The U.S. Surgeon General reports that nearly 9 out of 10 cigarette smokers first tried smoking by age 18.</a:t>
            </a:r>
          </a:p>
        </p:txBody>
      </p:sp>
      <p:sp>
        <p:nvSpPr>
          <p:cNvPr id="137" name="Line"/>
          <p:cNvSpPr/>
          <p:nvPr/>
        </p:nvSpPr>
        <p:spPr>
          <a:xfrm>
            <a:off x="387071" y="3676010"/>
            <a:ext cx="1873440" cy="1"/>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endParaRPr dirty="0"/>
          </a:p>
        </p:txBody>
      </p:sp>
      <p:sp>
        <p:nvSpPr>
          <p:cNvPr id="138" name="Line"/>
          <p:cNvSpPr/>
          <p:nvPr/>
        </p:nvSpPr>
        <p:spPr>
          <a:xfrm>
            <a:off x="372816" y="4980238"/>
            <a:ext cx="1873440" cy="1"/>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Placeholder 1"/>
          <p:cNvSpPr txBox="1">
            <a:spLocks noGrp="1"/>
          </p:cNvSpPr>
          <p:nvPr>
            <p:ph type="body" sz="quarter" idx="1"/>
          </p:nvPr>
        </p:nvSpPr>
        <p:spPr>
          <a:prstGeom prst="rect">
            <a:avLst/>
          </a:prstGeom>
        </p:spPr>
        <p:txBody>
          <a:bodyPr/>
          <a:lstStyle/>
          <a:p>
            <a:r>
              <a:rPr dirty="0"/>
              <a:t>Health Concerns</a:t>
            </a:r>
          </a:p>
        </p:txBody>
      </p:sp>
      <p:sp>
        <p:nvSpPr>
          <p:cNvPr id="141" name="Potentially harmful chemicals found in e-cigarettes…"/>
          <p:cNvSpPr txBox="1"/>
          <p:nvPr/>
        </p:nvSpPr>
        <p:spPr>
          <a:xfrm>
            <a:off x="357510" y="1409873"/>
            <a:ext cx="7301151" cy="358046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Potentially harmful chemicals found in </a:t>
            </a:r>
            <a:endParaRPr lang="en-US" dirty="0"/>
          </a:p>
          <a:p>
            <a:pPr>
              <a:defRPr sz="2500" b="1">
                <a:solidFill>
                  <a:srgbClr val="005493"/>
                </a:solidFill>
                <a:latin typeface="Arial"/>
                <a:ea typeface="Arial"/>
                <a:cs typeface="Arial"/>
                <a:sym typeface="Arial"/>
              </a:defRPr>
            </a:pPr>
            <a:r>
              <a:rPr dirty="0"/>
              <a:t>e-cigarettes</a:t>
            </a:r>
          </a:p>
          <a:p>
            <a:pPr defTabSz="914400">
              <a:spcBef>
                <a:spcPts val="1000"/>
              </a:spcBef>
              <a:defRPr sz="2000">
                <a:solidFill>
                  <a:srgbClr val="009193"/>
                </a:solidFill>
                <a:latin typeface="Arial"/>
                <a:ea typeface="Arial"/>
                <a:cs typeface="Arial"/>
                <a:sym typeface="Arial"/>
              </a:defRPr>
            </a:pPr>
            <a:r>
              <a:rPr dirty="0"/>
              <a:t>“Potentially harmful constituents</a:t>
            </a:r>
            <a:r>
              <a:rPr lang="en-US" dirty="0"/>
              <a:t> </a:t>
            </a:r>
            <a:r>
              <a:rPr dirty="0"/>
              <a:t>… have been documented in some e-cigarette cartridges, including </a:t>
            </a:r>
            <a:r>
              <a:rPr b="1" dirty="0"/>
              <a:t>irritants, genotoxins, and animal carcinogens</a:t>
            </a:r>
            <a:r>
              <a:rPr dirty="0"/>
              <a:t>. </a:t>
            </a:r>
          </a:p>
          <a:p>
            <a:pPr defTabSz="914400">
              <a:spcBef>
                <a:spcPts val="1000"/>
              </a:spcBef>
              <a:defRPr sz="2000">
                <a:solidFill>
                  <a:srgbClr val="009193"/>
                </a:solidFill>
                <a:latin typeface="Arial"/>
                <a:ea typeface="Arial"/>
                <a:cs typeface="Arial"/>
                <a:sym typeface="Arial"/>
              </a:defRPr>
            </a:pPr>
            <a:r>
              <a:rPr lang="en-US" dirty="0"/>
              <a:t>“</a:t>
            </a:r>
            <a:r>
              <a:rPr dirty="0"/>
              <a:t>There is also evidence that adjusting the heating element to higher ranges converts the prop</a:t>
            </a:r>
            <a:r>
              <a:rPr lang="en-US" dirty="0"/>
              <a:t>y</a:t>
            </a:r>
            <a:r>
              <a:rPr dirty="0"/>
              <a:t>l</a:t>
            </a:r>
            <a:r>
              <a:rPr lang="en-US" dirty="0"/>
              <a:t>e</a:t>
            </a:r>
            <a:r>
              <a:rPr dirty="0"/>
              <a:t>ne glycol and vegetable glycerin to formaldehyde and acetaldehyde. Both of those chemicals are suspected to be carcinogenic specifically when inhaled into the lungs.”</a:t>
            </a:r>
          </a:p>
        </p:txBody>
      </p:sp>
      <p:sp>
        <p:nvSpPr>
          <p:cNvPr id="142" name="Rectangle 4"/>
          <p:cNvSpPr/>
          <p:nvPr/>
        </p:nvSpPr>
        <p:spPr>
          <a:xfrm flipH="1">
            <a:off x="218818" y="1470921"/>
            <a:ext cx="106228" cy="7518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43" name="Centers for Disease Control, “Notes from the field: electronic cigarette use among middle and high school students - United States, 2011-2012” (2013)"/>
          <p:cNvSpPr txBox="1"/>
          <p:nvPr/>
        </p:nvSpPr>
        <p:spPr>
          <a:xfrm>
            <a:off x="358894" y="5303473"/>
            <a:ext cx="6876274"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14400">
              <a:spcBef>
                <a:spcPts val="1000"/>
              </a:spcBef>
              <a:defRPr sz="1600">
                <a:solidFill>
                  <a:srgbClr val="424242"/>
                </a:solidFill>
                <a:latin typeface="Georgia"/>
                <a:ea typeface="Georgia"/>
                <a:cs typeface="Georgia"/>
                <a:sym typeface="Georgia"/>
              </a:defRPr>
            </a:lvl1pPr>
          </a:lstStyle>
          <a:p>
            <a:r>
              <a:rPr dirty="0"/>
              <a:t>Centers for Disease Control, “Notes </a:t>
            </a:r>
            <a:r>
              <a:rPr lang="en-US" dirty="0"/>
              <a:t>From the Field: Electronic Cigarette Use Among Middle and High School Student</a:t>
            </a:r>
            <a:r>
              <a:rPr dirty="0"/>
              <a:t>s </a:t>
            </a:r>
            <a:r>
              <a:rPr lang="en-US" dirty="0"/>
              <a:t>–</a:t>
            </a:r>
            <a:r>
              <a:rPr dirty="0"/>
              <a:t> United States, 2011-2012” (2013)</a:t>
            </a:r>
            <a:endParaRPr sz="1200" dirty="0">
              <a:latin typeface="Times"/>
              <a:ea typeface="Times"/>
              <a:cs typeface="Times"/>
              <a:sym typeface="Times"/>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Placeholder 1"/>
          <p:cNvSpPr txBox="1">
            <a:spLocks noGrp="1"/>
          </p:cNvSpPr>
          <p:nvPr>
            <p:ph type="body" sz="quarter" idx="1"/>
          </p:nvPr>
        </p:nvSpPr>
        <p:spPr>
          <a:prstGeom prst="rect">
            <a:avLst/>
          </a:prstGeom>
        </p:spPr>
        <p:txBody>
          <a:bodyPr/>
          <a:lstStyle/>
          <a:p>
            <a:r>
              <a:rPr dirty="0"/>
              <a:t>Health Concerns</a:t>
            </a:r>
          </a:p>
        </p:txBody>
      </p:sp>
      <p:sp>
        <p:nvSpPr>
          <p:cNvPr id="146" name="Link between e-cigarettes and heart disease and cancer…"/>
          <p:cNvSpPr txBox="1"/>
          <p:nvPr/>
        </p:nvSpPr>
        <p:spPr>
          <a:xfrm>
            <a:off x="331726" y="1420803"/>
            <a:ext cx="4023729" cy="5819542"/>
          </a:xfrm>
          <a:prstGeom prst="rect">
            <a:avLst/>
          </a:prstGeom>
          <a:ln w="12700">
            <a:noFill/>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Link between e-cigarettes and heart disease and cancer </a:t>
            </a:r>
          </a:p>
          <a:p>
            <a:pPr>
              <a:defRPr sz="2000">
                <a:solidFill>
                  <a:srgbClr val="009193"/>
                </a:solidFill>
                <a:latin typeface="Arial"/>
                <a:ea typeface="Arial"/>
                <a:cs typeface="Arial"/>
                <a:sym typeface="Arial"/>
              </a:defRPr>
            </a:pPr>
            <a:r>
              <a:rPr dirty="0"/>
              <a:t/>
            </a:r>
            <a:br>
              <a:rPr dirty="0"/>
            </a:br>
            <a:r>
              <a:rPr dirty="0"/>
              <a:t>“An NYU School of Medicine’s</a:t>
            </a:r>
            <a:r>
              <a:rPr lang="en-US" dirty="0"/>
              <a:t> study</a:t>
            </a:r>
            <a:r>
              <a:rPr dirty="0"/>
              <a:t> ... found evidence to suggest a link between e-cigarette smoking and increased risk of heart disease and cancer. According to the researchers, these risks may also apply to second hand smoke.”</a:t>
            </a:r>
          </a:p>
          <a:p>
            <a:pPr>
              <a:defRPr sz="1600">
                <a:solidFill>
                  <a:srgbClr val="424242"/>
                </a:solidFill>
                <a:latin typeface="Georgia"/>
                <a:ea typeface="Georgia"/>
                <a:cs typeface="Georgia"/>
                <a:sym typeface="Georgia"/>
              </a:defRPr>
            </a:pPr>
            <a:r>
              <a:rPr dirty="0"/>
              <a:t>Mariana Castro and Christine Lee, “NYU Study Suggests Vaping Increases Risk of Cancer and Heart Diseases,” </a:t>
            </a:r>
            <a:r>
              <a:rPr lang="en-US" i="1" dirty="0"/>
              <a:t>Washington Square News </a:t>
            </a:r>
            <a:r>
              <a:rPr lang="en-US" dirty="0"/>
              <a:t>(NYU)</a:t>
            </a:r>
            <a:r>
              <a:rPr dirty="0"/>
              <a:t> (Feb</a:t>
            </a:r>
            <a:r>
              <a:rPr lang="en-US" dirty="0"/>
              <a:t>ruary</a:t>
            </a:r>
            <a:r>
              <a:rPr dirty="0"/>
              <a:t> 6, 2018)</a:t>
            </a:r>
            <a:endParaRPr dirty="0">
              <a:solidFill>
                <a:srgbClr val="000000"/>
              </a:solidFill>
            </a:endParaRPr>
          </a:p>
          <a:p>
            <a:pPr>
              <a:defRPr sz="1200">
                <a:solidFill>
                  <a:srgbClr val="222222"/>
                </a:solidFill>
                <a:latin typeface="+mn-lt"/>
                <a:ea typeface="+mn-ea"/>
                <a:cs typeface="+mn-cs"/>
                <a:sym typeface="Helvetica"/>
              </a:defRPr>
            </a:pPr>
            <a:endParaRPr dirty="0">
              <a:solidFill>
                <a:srgbClr val="000000"/>
              </a:solidFill>
            </a:endParaRPr>
          </a:p>
          <a:p>
            <a:pPr>
              <a:defRPr sz="1200">
                <a:solidFill>
                  <a:srgbClr val="222222"/>
                </a:solidFill>
                <a:latin typeface="+mn-lt"/>
                <a:ea typeface="+mn-ea"/>
                <a:cs typeface="+mn-cs"/>
                <a:sym typeface="Helvetica"/>
              </a:defRPr>
            </a:pPr>
            <a:endParaRPr dirty="0">
              <a:solidFill>
                <a:srgbClr val="000000"/>
              </a:solidFill>
            </a:endParaRPr>
          </a:p>
          <a:p>
            <a:pPr>
              <a:lnSpc>
                <a:spcPts val="4700"/>
              </a:lnSpc>
              <a:spcBef>
                <a:spcPts val="1200"/>
              </a:spcBef>
              <a:defRPr sz="2000">
                <a:solidFill>
                  <a:srgbClr val="31414F"/>
                </a:solidFill>
                <a:latin typeface="Times"/>
                <a:ea typeface="Times"/>
                <a:cs typeface="Times"/>
                <a:sym typeface="Times"/>
              </a:defRPr>
            </a:pPr>
            <a:endParaRPr dirty="0">
              <a:solidFill>
                <a:srgbClr val="000000"/>
              </a:solidFill>
            </a:endParaRPr>
          </a:p>
        </p:txBody>
      </p:sp>
      <p:sp>
        <p:nvSpPr>
          <p:cNvPr id="147" name="Link between e-cigarettes and respiratory disorder…"/>
          <p:cNvSpPr txBox="1"/>
          <p:nvPr/>
        </p:nvSpPr>
        <p:spPr>
          <a:xfrm>
            <a:off x="4718535" y="1351470"/>
            <a:ext cx="4203230" cy="464742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Link between e-cigarettes and respiratory disorder</a:t>
            </a:r>
          </a:p>
          <a:p>
            <a:pPr>
              <a:defRPr>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In a study by Harvard’s School of Public Health, “</a:t>
            </a:r>
            <a:r>
              <a:rPr lang="en-US" dirty="0"/>
              <a:t>C</a:t>
            </a:r>
            <a:r>
              <a:rPr dirty="0"/>
              <a:t>hemicals of concern were identified in common </a:t>
            </a:r>
            <a:endParaRPr lang="en-US" dirty="0"/>
          </a:p>
          <a:p>
            <a:pPr>
              <a:defRPr sz="2000">
                <a:solidFill>
                  <a:srgbClr val="009193"/>
                </a:solidFill>
                <a:latin typeface="Arial"/>
                <a:ea typeface="Arial"/>
                <a:cs typeface="Arial"/>
                <a:sym typeface="Arial"/>
              </a:defRPr>
            </a:pPr>
            <a:r>
              <a:rPr dirty="0"/>
              <a:t>e-cigarette flavors—including the buttery compound often found in microwave popcorn” and linked to a severe respiratory disorder sometimes referred to as </a:t>
            </a:r>
            <a:r>
              <a:rPr i="1" dirty="0"/>
              <a:t>popcorn lung</a:t>
            </a:r>
            <a:r>
              <a:rPr dirty="0"/>
              <a:t>.</a:t>
            </a:r>
            <a:br>
              <a:rPr dirty="0"/>
            </a:br>
            <a:r>
              <a:rPr sz="1600" dirty="0">
                <a:solidFill>
                  <a:srgbClr val="424242"/>
                </a:solidFill>
                <a:latin typeface="Georgia"/>
                <a:ea typeface="Georgia"/>
                <a:cs typeface="Georgia"/>
              </a:rPr>
              <a:t>Alexandra Sifferlin, “The Butter Flavor Chemical Used in Microwave Popcorn Is Also in E-Cigs,” </a:t>
            </a:r>
            <a:r>
              <a:rPr sz="1600" i="1" dirty="0">
                <a:solidFill>
                  <a:srgbClr val="424242"/>
                </a:solidFill>
                <a:latin typeface="Georgia"/>
                <a:ea typeface="Georgia"/>
                <a:cs typeface="Georgia"/>
              </a:rPr>
              <a:t>Time Magazine </a:t>
            </a:r>
            <a:r>
              <a:rPr sz="1600" dirty="0">
                <a:solidFill>
                  <a:srgbClr val="424242"/>
                </a:solidFill>
                <a:latin typeface="Georgia"/>
                <a:ea typeface="Georgia"/>
                <a:cs typeface="Georgia"/>
              </a:rPr>
              <a:t>(Dec. 8, 2015)</a:t>
            </a:r>
          </a:p>
        </p:txBody>
      </p:sp>
      <p:sp>
        <p:nvSpPr>
          <p:cNvPr id="148" name="Rectangle 4"/>
          <p:cNvSpPr/>
          <p:nvPr/>
        </p:nvSpPr>
        <p:spPr>
          <a:xfrm flipH="1">
            <a:off x="4586524" y="1413087"/>
            <a:ext cx="106228" cy="7518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49" name="Rectangle 4"/>
          <p:cNvSpPr/>
          <p:nvPr/>
        </p:nvSpPr>
        <p:spPr>
          <a:xfrm flipH="1">
            <a:off x="225498" y="1413087"/>
            <a:ext cx="106228" cy="1060400"/>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Placeholder 1"/>
          <p:cNvSpPr txBox="1">
            <a:spLocks noGrp="1"/>
          </p:cNvSpPr>
          <p:nvPr>
            <p:ph type="body" sz="quarter" idx="1"/>
          </p:nvPr>
        </p:nvSpPr>
        <p:spPr>
          <a:prstGeom prst="rect">
            <a:avLst/>
          </a:prstGeom>
        </p:spPr>
        <p:txBody>
          <a:bodyPr/>
          <a:lstStyle/>
          <a:p>
            <a:r>
              <a:rPr dirty="0"/>
              <a:t>Government Action</a:t>
            </a:r>
          </a:p>
        </p:txBody>
      </p:sp>
      <p:sp>
        <p:nvSpPr>
          <p:cNvPr id="152" name="Calls for government action in e-cigarette market…"/>
          <p:cNvSpPr txBox="1"/>
          <p:nvPr/>
        </p:nvSpPr>
        <p:spPr>
          <a:xfrm>
            <a:off x="345329" y="1412014"/>
            <a:ext cx="8480426" cy="44781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Calls for government action in e-cigarette market</a:t>
            </a:r>
          </a:p>
          <a:p>
            <a:pPr>
              <a:defRPr sz="2000">
                <a:solidFill>
                  <a:srgbClr val="009193"/>
                </a:solidFill>
                <a:latin typeface="Arial"/>
                <a:ea typeface="Arial"/>
                <a:cs typeface="Arial"/>
                <a:sym typeface="Arial"/>
              </a:defRPr>
            </a:pPr>
            <a:r>
              <a:rPr dirty="0"/>
              <a:t/>
            </a:r>
            <a:br>
              <a:rPr dirty="0"/>
            </a:br>
            <a:r>
              <a:rPr dirty="0"/>
              <a:t>“The F.D.A. did not regulate e-cigarettes as tobacco products until 2016. (Previously, it attempted to regulate them as ‘drug-delivery devices,’ but that approach was struck down in court.) Now e-cigarette companies must submit a premarket tobacco application, or P.M.T.A., in order to keep their products on the market…. The deadline for this application was planned for this year, then pushed back to 2022…</a:t>
            </a:r>
            <a:r>
              <a:rPr lang="en-US" dirty="0"/>
              <a:t>.</a:t>
            </a:r>
            <a:endParaRPr dirty="0"/>
          </a:p>
          <a:p>
            <a:pPr>
              <a:defRPr sz="2000">
                <a:solidFill>
                  <a:srgbClr val="009193"/>
                </a:solidFill>
                <a:latin typeface="+mn-lt"/>
                <a:ea typeface="+mn-ea"/>
                <a:cs typeface="+mn-cs"/>
                <a:sym typeface="Helvetica"/>
              </a:defRPr>
            </a:pPr>
            <a:r>
              <a:rPr lang="en-US" sz="2400" dirty="0">
                <a:solidFill>
                  <a:srgbClr val="009193"/>
                </a:solidFill>
                <a:sym typeface="Helvetica"/>
              </a:rPr>
              <a:t>“</a:t>
            </a:r>
            <a:r>
              <a:rPr dirty="0"/>
              <a:t>In March, the American Heart Association, the American Lung Association, and several other groups sued the F.D.A…</a:t>
            </a:r>
            <a:r>
              <a:rPr lang="en-US" dirty="0"/>
              <a:t>.</a:t>
            </a:r>
            <a:r>
              <a:rPr dirty="0"/>
              <a:t> In April, 11 senators sent an open letter to Juul Labs … asserting that Juul’s products are ‘putting an entire new generation of children at risk of nicotine addiction and other health consequences.’”</a:t>
            </a:r>
            <a:br>
              <a:rPr dirty="0"/>
            </a:br>
            <a:r>
              <a:rPr sz="1600" dirty="0">
                <a:solidFill>
                  <a:schemeClr val="tx1"/>
                </a:solidFill>
                <a:latin typeface="Georgia" pitchFamily="18" charset="0"/>
              </a:rPr>
              <a:t>Jia Tolentino, “The Promise of Vaping and the Rise of Juul,” </a:t>
            </a:r>
            <a:r>
              <a:rPr sz="1600" i="1" dirty="0">
                <a:solidFill>
                  <a:schemeClr val="tx1"/>
                </a:solidFill>
                <a:latin typeface="Georgia" pitchFamily="18" charset="0"/>
              </a:rPr>
              <a:t>The New Yorker</a:t>
            </a:r>
            <a:r>
              <a:rPr sz="1600" dirty="0">
                <a:solidFill>
                  <a:schemeClr val="tx1"/>
                </a:solidFill>
                <a:latin typeface="Georgia" pitchFamily="18" charset="0"/>
              </a:rPr>
              <a:t> (May 14, 2018)</a:t>
            </a:r>
          </a:p>
        </p:txBody>
      </p:sp>
      <p:sp>
        <p:nvSpPr>
          <p:cNvPr id="153" name="Text"/>
          <p:cNvSpPr txBox="1"/>
          <p:nvPr/>
        </p:nvSpPr>
        <p:spPr>
          <a:xfrm>
            <a:off x="898978" y="6377048"/>
            <a:ext cx="4738863" cy="1170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317500">
              <a:lnSpc>
                <a:spcPts val="2800"/>
              </a:lnSpc>
              <a:spcBef>
                <a:spcPts val="1200"/>
              </a:spcBef>
              <a:buClr>
                <a:srgbClr val="000000"/>
              </a:buClr>
              <a:buSzPct val="100000"/>
              <a:buFont typeface="Times"/>
              <a:buAutoNum type="arabicPeriod"/>
              <a:defRPr sz="1200">
                <a:latin typeface="Times"/>
                <a:ea typeface="Times"/>
                <a:cs typeface="Times"/>
                <a:sym typeface="Times"/>
              </a:defRPr>
            </a:pPr>
            <a:endParaRPr dirty="0"/>
          </a:p>
          <a:p>
            <a:pPr marL="457200" indent="-317500">
              <a:lnSpc>
                <a:spcPts val="2800"/>
              </a:lnSpc>
              <a:spcBef>
                <a:spcPts val="1200"/>
              </a:spcBef>
              <a:buClr>
                <a:srgbClr val="000000"/>
              </a:buClr>
              <a:buSzPct val="100000"/>
              <a:buFont typeface="Times"/>
              <a:buAutoNum type="arabicPeriod" startAt="2"/>
              <a:defRPr sz="1200">
                <a:latin typeface="Times"/>
                <a:ea typeface="Times"/>
                <a:cs typeface="Times"/>
                <a:sym typeface="Times"/>
              </a:defRPr>
            </a:pPr>
            <a:r>
              <a:rPr dirty="0"/>
              <a:t/>
            </a:r>
            <a:br>
              <a:rPr dirty="0"/>
            </a:br>
            <a:endParaRPr dirty="0"/>
          </a:p>
        </p:txBody>
      </p:sp>
      <p:sp>
        <p:nvSpPr>
          <p:cNvPr id="154" name="Rectangle 4"/>
          <p:cNvSpPr/>
          <p:nvPr/>
        </p:nvSpPr>
        <p:spPr>
          <a:xfrm flipH="1">
            <a:off x="218818" y="1449803"/>
            <a:ext cx="101897" cy="36753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 Placeholder 1"/>
          <p:cNvSpPr txBox="1">
            <a:spLocks noGrp="1"/>
          </p:cNvSpPr>
          <p:nvPr>
            <p:ph type="body" sz="quarter" idx="1"/>
          </p:nvPr>
        </p:nvSpPr>
        <p:spPr>
          <a:prstGeom prst="rect">
            <a:avLst/>
          </a:prstGeom>
        </p:spPr>
        <p:txBody>
          <a:bodyPr/>
          <a:lstStyle/>
          <a:p>
            <a:r>
              <a:rPr dirty="0"/>
              <a:t>Government Action</a:t>
            </a:r>
          </a:p>
        </p:txBody>
      </p:sp>
      <p:sp>
        <p:nvSpPr>
          <p:cNvPr id="157" name="FDA crackdown on sales to youth focuses on Juuls.…"/>
          <p:cNvSpPr txBox="1"/>
          <p:nvPr/>
        </p:nvSpPr>
        <p:spPr>
          <a:xfrm>
            <a:off x="408829" y="1390896"/>
            <a:ext cx="4453646" cy="476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FDA crackdown on sales to youth focuses on Juuls. </a:t>
            </a:r>
          </a:p>
          <a:p>
            <a:pPr>
              <a:defRPr sz="2000">
                <a:solidFill>
                  <a:srgbClr val="009193"/>
                </a:solidFill>
                <a:latin typeface="Arial"/>
                <a:ea typeface="Arial"/>
                <a:cs typeface="Arial"/>
                <a:sym typeface="Arial"/>
              </a:defRPr>
            </a:pPr>
            <a:r>
              <a:rPr dirty="0"/>
              <a:t>In April 2018, FDA announced plans to crack down on e-cigarette sales to youth. The</a:t>
            </a:r>
            <a:r>
              <a:rPr lang="en-US" dirty="0"/>
              <a:t> FDA is </a:t>
            </a:r>
            <a:r>
              <a:rPr dirty="0"/>
              <a:t>also demanding that J</a:t>
            </a:r>
            <a:r>
              <a:rPr lang="en-US" dirty="0"/>
              <a:t>uul</a:t>
            </a:r>
            <a:r>
              <a:rPr dirty="0"/>
              <a:t> Labs provide documents “including reports on focus groups and toxicology, to determine whether Juul is intentionally appealing to the youth market despite its statements to the contrary and despite knowing its addictive potential.”</a:t>
            </a:r>
          </a:p>
          <a:p>
            <a:pPr>
              <a:defRPr sz="1600">
                <a:solidFill>
                  <a:srgbClr val="424242"/>
                </a:solidFill>
                <a:latin typeface="Georgia"/>
                <a:ea typeface="Georgia"/>
                <a:cs typeface="Georgia"/>
                <a:sym typeface="Georgia"/>
              </a:defRPr>
            </a:pPr>
            <a:r>
              <a:rPr dirty="0"/>
              <a:t>Kate Zernike, “F.D.A. Cracks Down on ‘Juuling’ Among Teenagers,” </a:t>
            </a:r>
            <a:r>
              <a:rPr i="1" dirty="0"/>
              <a:t>The New York Times </a:t>
            </a:r>
            <a:r>
              <a:rPr dirty="0"/>
              <a:t>(April 24, 2018)</a:t>
            </a:r>
          </a:p>
        </p:txBody>
      </p:sp>
      <p:sp>
        <p:nvSpPr>
          <p:cNvPr id="158" name="FDA opens process for flavor regulation.…"/>
          <p:cNvSpPr txBox="1"/>
          <p:nvPr/>
        </p:nvSpPr>
        <p:spPr>
          <a:xfrm>
            <a:off x="5134167" y="1373860"/>
            <a:ext cx="3774701" cy="47397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FDA opens process for flavor regulation.</a:t>
            </a:r>
          </a:p>
          <a:p>
            <a:pPr>
              <a:defRPr sz="2000">
                <a:solidFill>
                  <a:srgbClr val="009193"/>
                </a:solidFill>
                <a:latin typeface="Helvetica Neue"/>
                <a:ea typeface="Helvetica Neue"/>
                <a:cs typeface="Helvetica Neue"/>
                <a:sym typeface="Helvetica Neue"/>
              </a:defRPr>
            </a:pPr>
            <a:r>
              <a:rPr dirty="0"/>
              <a:t/>
            </a:r>
            <a:br>
              <a:rPr dirty="0"/>
            </a:br>
            <a:r>
              <a:rPr dirty="0"/>
              <a:t>“FDA has already banned cigarettes with certain kid-appealing flavors and is examining options for regulating other flavored tobacco products, including menthol cigarettes. FDA is dedicated to understanding how flavors influence tobacco use and addiction</a:t>
            </a:r>
            <a:r>
              <a:rPr lang="en-US" dirty="0"/>
              <a:t>.</a:t>
            </a:r>
            <a:r>
              <a:rPr dirty="0"/>
              <a:t>”</a:t>
            </a:r>
            <a:br>
              <a:rPr dirty="0"/>
            </a:br>
            <a:r>
              <a:rPr sz="1600" dirty="0">
                <a:solidFill>
                  <a:srgbClr val="424242"/>
                </a:solidFill>
                <a:latin typeface="Georgia"/>
                <a:ea typeface="Georgia"/>
                <a:cs typeface="Georgia"/>
                <a:sym typeface="Georgia"/>
              </a:rPr>
              <a:t>FDA, “Menthol and Other Flavors in Tobacco Products” (March 2018)</a:t>
            </a:r>
          </a:p>
        </p:txBody>
      </p:sp>
      <p:sp>
        <p:nvSpPr>
          <p:cNvPr id="159" name="Rectangle 4"/>
          <p:cNvSpPr/>
          <p:nvPr/>
        </p:nvSpPr>
        <p:spPr>
          <a:xfrm flipH="1">
            <a:off x="218818" y="14709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60" name="Rectangle 4"/>
          <p:cNvSpPr/>
          <p:nvPr/>
        </p:nvSpPr>
        <p:spPr>
          <a:xfrm flipH="1">
            <a:off x="5006425" y="14455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63" name="2D Column Chart"/>
          <p:cNvGraphicFramePr/>
          <p:nvPr/>
        </p:nvGraphicFramePr>
        <p:xfrm>
          <a:off x="-309991" y="2189949"/>
          <a:ext cx="3417351" cy="1549983"/>
        </p:xfrm>
        <a:graphic>
          <a:graphicData uri="http://schemas.openxmlformats.org/drawingml/2006/chart">
            <c:chart xmlns:c="http://schemas.openxmlformats.org/drawingml/2006/chart" xmlns:r="http://schemas.openxmlformats.org/officeDocument/2006/relationships" r:id="rId2"/>
          </a:graphicData>
        </a:graphic>
      </p:graphicFrame>
      <p:sp>
        <p:nvSpPr>
          <p:cNvPr id="164" name="Nicotine Vaping (annual use)"/>
          <p:cNvSpPr txBox="1"/>
          <p:nvPr/>
        </p:nvSpPr>
        <p:spPr>
          <a:xfrm>
            <a:off x="318045" y="1987551"/>
            <a:ext cx="2938026"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Nicotine Vaping (annual use) </a:t>
            </a:r>
          </a:p>
        </p:txBody>
      </p:sp>
      <p:graphicFrame>
        <p:nvGraphicFramePr>
          <p:cNvPr id="165" name="2D Column Chart"/>
          <p:cNvGraphicFramePr/>
          <p:nvPr/>
        </p:nvGraphicFramePr>
        <p:xfrm>
          <a:off x="-369931" y="4253605"/>
          <a:ext cx="3537232" cy="1569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6" name="2D Column Chart"/>
          <p:cNvGraphicFramePr/>
          <p:nvPr/>
        </p:nvGraphicFramePr>
        <p:xfrm>
          <a:off x="4720289" y="2234002"/>
          <a:ext cx="3617001" cy="1569033"/>
        </p:xfrm>
        <a:graphic>
          <a:graphicData uri="http://schemas.openxmlformats.org/drawingml/2006/chart">
            <c:chart xmlns:c="http://schemas.openxmlformats.org/drawingml/2006/chart" xmlns:r="http://schemas.openxmlformats.org/officeDocument/2006/relationships" r:id="rId4"/>
          </a:graphicData>
        </a:graphic>
      </p:graphicFrame>
      <p:sp>
        <p:nvSpPr>
          <p:cNvPr id="167" name="Marijuana Vaping (annual use)"/>
          <p:cNvSpPr txBox="1"/>
          <p:nvPr/>
        </p:nvSpPr>
        <p:spPr>
          <a:xfrm>
            <a:off x="358347" y="4002488"/>
            <a:ext cx="3084970"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Marijuana Vaping (annual use) </a:t>
            </a:r>
          </a:p>
        </p:txBody>
      </p:sp>
      <p:sp>
        <p:nvSpPr>
          <p:cNvPr id="168" name="“Just Flavoring” (annual use)"/>
          <p:cNvSpPr txBox="1"/>
          <p:nvPr/>
        </p:nvSpPr>
        <p:spPr>
          <a:xfrm>
            <a:off x="5435580" y="1987551"/>
            <a:ext cx="2949338"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“Just Flavoring” (annual use)</a:t>
            </a:r>
          </a:p>
        </p:txBody>
      </p:sp>
      <p:sp>
        <p:nvSpPr>
          <p:cNvPr id="169" name="“Additional students may get nicotine in what they vape without being aware of it, so the estimates should be considered conservative.”"/>
          <p:cNvSpPr txBox="1"/>
          <p:nvPr/>
        </p:nvSpPr>
        <p:spPr>
          <a:xfrm>
            <a:off x="3224535" y="2167527"/>
            <a:ext cx="1831737" cy="16713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3400"/>
              </a:lnSpc>
              <a:spcBef>
                <a:spcPts val="1200"/>
              </a:spcBef>
              <a:defRPr sz="1466">
                <a:latin typeface="Times New Roman"/>
                <a:ea typeface="Times New Roman"/>
                <a:cs typeface="Times New Roman"/>
                <a:sym typeface="Times New Roman"/>
              </a:defRPr>
            </a:lvl1pPr>
          </a:lstStyle>
          <a:p>
            <a:pPr>
              <a:lnSpc>
                <a:spcPct val="100000"/>
              </a:lnSpc>
            </a:pPr>
            <a:r>
              <a:rPr dirty="0"/>
              <a:t>“Additional students may get nicotine in what they vape without being aware of it, so the estimates should be considered conservative.” </a:t>
            </a:r>
          </a:p>
        </p:txBody>
      </p:sp>
      <p:sp>
        <p:nvSpPr>
          <p:cNvPr id="170" name="“These annual levels are only 20% to 25% lower than the levels for lifetime prevalence of vaping marijuana, indicating that marijuana vaping is a recent phenomenon.”"/>
          <p:cNvSpPr txBox="1"/>
          <p:nvPr/>
        </p:nvSpPr>
        <p:spPr>
          <a:xfrm>
            <a:off x="3217553" y="4303413"/>
            <a:ext cx="2234234" cy="16713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1466">
                <a:latin typeface="Times New Roman"/>
                <a:ea typeface="Times New Roman"/>
                <a:cs typeface="Times New Roman"/>
                <a:sym typeface="Times New Roman"/>
              </a:defRPr>
            </a:pPr>
            <a:r>
              <a:rPr dirty="0"/>
              <a:t>“These annual levels are only 20% to 25% lower than the levels for </a:t>
            </a:r>
            <a:r>
              <a:rPr i="1" dirty="0">
                <a:latin typeface="Times"/>
                <a:ea typeface="Times"/>
                <a:cs typeface="Times"/>
                <a:sym typeface="Times"/>
              </a:rPr>
              <a:t>lifetime </a:t>
            </a:r>
            <a:r>
              <a:rPr dirty="0"/>
              <a:t>prevalence of vaping marijuana, indicating that marijuana vaping is a recent phenomenon.”</a:t>
            </a:r>
          </a:p>
        </p:txBody>
      </p:sp>
      <p:sp>
        <p:nvSpPr>
          <p:cNvPr id="171" name="Early tracking shows significant vaping use."/>
          <p:cNvSpPr txBox="1"/>
          <p:nvPr/>
        </p:nvSpPr>
        <p:spPr>
          <a:xfrm>
            <a:off x="384718" y="1396438"/>
            <a:ext cx="6967598" cy="6325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a:solidFill>
                  <a:srgbClr val="005493"/>
                </a:solidFill>
                <a:latin typeface="Arial"/>
                <a:ea typeface="Arial"/>
                <a:cs typeface="Arial"/>
                <a:sym typeface="Arial"/>
              </a:defRPr>
            </a:lvl1pPr>
          </a:lstStyle>
          <a:p>
            <a:r>
              <a:rPr dirty="0"/>
              <a:t>Early tracking shows significant vaping use. </a:t>
            </a:r>
          </a:p>
        </p:txBody>
      </p:sp>
      <p:sp>
        <p:nvSpPr>
          <p:cNvPr id="172" name="University of Michigan’s Institute for Social Research, “Monitoring the Future 2017”"/>
          <p:cNvSpPr txBox="1"/>
          <p:nvPr/>
        </p:nvSpPr>
        <p:spPr>
          <a:xfrm>
            <a:off x="6071616" y="5173789"/>
            <a:ext cx="2991173" cy="815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73"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
          <p:cNvSpPr txBox="1">
            <a:spLocks noGrp="1"/>
          </p:cNvSpPr>
          <p:nvPr>
            <p:ph type="subTitle" sz="half" idx="1"/>
          </p:nvPr>
        </p:nvSpPr>
        <p:spPr>
          <a:xfrm>
            <a:off x="713910" y="1675370"/>
            <a:ext cx="7596394" cy="3191070"/>
          </a:xfrm>
          <a:prstGeom prst="rect">
            <a:avLst/>
          </a:prstGeom>
        </p:spPr>
        <p:txBody>
          <a:bodyPr/>
          <a:lstStyle>
            <a:lvl1pPr indent="164592">
              <a:spcBef>
                <a:spcPts val="1000"/>
              </a:spcBef>
              <a:defRPr sz="4000">
                <a:solidFill>
                  <a:srgbClr val="FFFFFF"/>
                </a:solidFill>
              </a:defRPr>
            </a:lvl1pPr>
          </a:lstStyle>
          <a:p>
            <a:r>
              <a:rPr dirty="0"/>
              <a:t>What </a:t>
            </a:r>
            <a:r>
              <a:rPr lang="en-US" dirty="0"/>
              <a:t>should</a:t>
            </a:r>
            <a:r>
              <a:rPr dirty="0"/>
              <a:t> you and your community know about vaping and </a:t>
            </a:r>
            <a:r>
              <a:rPr lang="en-US" dirty="0"/>
              <a:t>J</a:t>
            </a:r>
            <a:r>
              <a:rPr dirty="0"/>
              <a:t>uuling?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
        <p:nvSpPr>
          <p:cNvPr id="176" name="“It takes quite some time for the public to comprehend adverse consequences of a particular drug, thus when a new one comes on the scene, it has a considerable honeymoon period before usage declines as awareness peaks.”"/>
          <p:cNvSpPr txBox="1"/>
          <p:nvPr/>
        </p:nvSpPr>
        <p:spPr>
          <a:xfrm>
            <a:off x="5095413" y="2355015"/>
            <a:ext cx="3378984" cy="2862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a:solidFill>
                  <a:srgbClr val="005493"/>
                </a:solidFill>
                <a:latin typeface="Arial"/>
                <a:ea typeface="Arial"/>
                <a:cs typeface="Arial"/>
                <a:sym typeface="Arial"/>
              </a:defRPr>
            </a:pPr>
            <a:r>
              <a:rPr dirty="0">
                <a:uFill>
                  <a:solidFill>
                    <a:srgbClr val="333333"/>
                  </a:solidFill>
                </a:uFill>
              </a:rPr>
              <a:t>“It takes quite some time for the public to comprehend adverse consequences of a particular drug, thus when a new one comes on the scene, it has a considerable </a:t>
            </a:r>
            <a:r>
              <a:rPr b="1" dirty="0">
                <a:uFill>
                  <a:solidFill>
                    <a:srgbClr val="333333"/>
                  </a:solidFill>
                </a:uFill>
              </a:rPr>
              <a:t>honeymoon period </a:t>
            </a:r>
            <a:r>
              <a:rPr dirty="0">
                <a:uFill>
                  <a:solidFill>
                    <a:srgbClr val="333333"/>
                  </a:solidFill>
                </a:uFill>
              </a:rPr>
              <a:t>before usage declines as awareness peaks.” </a:t>
            </a:r>
          </a:p>
        </p:txBody>
      </p:sp>
      <p:sp>
        <p:nvSpPr>
          <p:cNvPr id="177" name="University of Michigan’s Institute for Social Research, “Monitoring the Future 2017”"/>
          <p:cNvSpPr txBox="1"/>
          <p:nvPr/>
        </p:nvSpPr>
        <p:spPr>
          <a:xfrm>
            <a:off x="360617" y="5721443"/>
            <a:ext cx="8047464"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78" name="Youth perceive e-cigarettes as low in risk.…"/>
          <p:cNvSpPr txBox="1"/>
          <p:nvPr/>
        </p:nvSpPr>
        <p:spPr>
          <a:xfrm>
            <a:off x="371502" y="1490644"/>
            <a:ext cx="4227965" cy="370870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Youth perceive </a:t>
            </a:r>
            <a:endParaRPr lang="en-US" dirty="0"/>
          </a:p>
          <a:p>
            <a:pPr>
              <a:defRPr sz="2500" b="1">
                <a:solidFill>
                  <a:srgbClr val="005493"/>
                </a:solidFill>
                <a:latin typeface="Arial"/>
                <a:ea typeface="Arial"/>
                <a:cs typeface="Arial"/>
                <a:sym typeface="Arial"/>
              </a:defRPr>
            </a:pPr>
            <a:r>
              <a:rPr dirty="0"/>
              <a:t>e-cigarettes as low in risk.</a:t>
            </a:r>
            <a:r>
              <a:rPr lang="en-US" dirty="0"/>
              <a:t/>
            </a:r>
            <a:br>
              <a:rPr lang="en-US" dirty="0"/>
            </a:br>
            <a:endParaRPr dirty="0"/>
          </a:p>
          <a:p>
            <a:pPr>
              <a:defRPr sz="2000">
                <a:solidFill>
                  <a:srgbClr val="009193"/>
                </a:solidFill>
                <a:latin typeface="Arial"/>
                <a:ea typeface="Arial"/>
                <a:cs typeface="Arial"/>
                <a:sym typeface="Arial"/>
              </a:defRPr>
            </a:pPr>
            <a:r>
              <a:rPr dirty="0"/>
              <a:t>“E-cigarettes have one of the lowest levels of </a:t>
            </a:r>
            <a:r>
              <a:rPr b="1" dirty="0"/>
              <a:t>perceived risk </a:t>
            </a:r>
            <a:r>
              <a:rPr dirty="0"/>
              <a:t>for regular use of all drugs, including alcohol. </a:t>
            </a:r>
            <a:br>
              <a:rPr dirty="0"/>
            </a:br>
            <a:r>
              <a:rPr dirty="0"/>
              <a:t/>
            </a:r>
            <a:br>
              <a:rPr dirty="0"/>
            </a:br>
            <a:r>
              <a:rPr lang="en-US" sz="2000" b="1" dirty="0">
                <a:solidFill>
                  <a:srgbClr val="009193"/>
                </a:solidFill>
                <a:latin typeface="Arial"/>
                <a:ea typeface="Arial"/>
                <a:cs typeface="Arial"/>
              </a:rPr>
              <a:t>“</a:t>
            </a:r>
            <a:r>
              <a:rPr b="1" dirty="0"/>
              <a:t>Disapproval</a:t>
            </a:r>
            <a:r>
              <a:rPr dirty="0"/>
              <a:t> of regular use of </a:t>
            </a:r>
            <a:endParaRPr lang="en-US" dirty="0"/>
          </a:p>
          <a:p>
            <a:pPr>
              <a:defRPr sz="2000">
                <a:solidFill>
                  <a:srgbClr val="009193"/>
                </a:solidFill>
                <a:latin typeface="Arial"/>
                <a:ea typeface="Arial"/>
                <a:cs typeface="Arial"/>
                <a:sym typeface="Arial"/>
              </a:defRPr>
            </a:pPr>
            <a:r>
              <a:rPr dirty="0"/>
              <a:t>e-cigarettes also has been relatively low compared to most other substances.”</a:t>
            </a:r>
          </a:p>
        </p:txBody>
      </p:sp>
      <p:sp>
        <p:nvSpPr>
          <p:cNvPr id="179" name="Rectangle 4"/>
          <p:cNvSpPr/>
          <p:nvPr/>
        </p:nvSpPr>
        <p:spPr>
          <a:xfrm flipH="1">
            <a:off x="217869" y="1460362"/>
            <a:ext cx="100536" cy="66732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igarette use at lowest levels in survey’s history.…"/>
          <p:cNvSpPr txBox="1"/>
          <p:nvPr/>
        </p:nvSpPr>
        <p:spPr>
          <a:xfrm>
            <a:off x="351086" y="1470921"/>
            <a:ext cx="8237158" cy="19851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Cigarette use at lowest levels in survey’s history </a:t>
            </a:r>
          </a:p>
          <a:p>
            <a:pPr>
              <a:spcBef>
                <a:spcPts val="1200"/>
              </a:spcBef>
              <a:defRPr sz="2000">
                <a:solidFill>
                  <a:srgbClr val="009193"/>
                </a:solidFill>
                <a:latin typeface="Arial"/>
                <a:ea typeface="Arial"/>
                <a:cs typeface="Arial"/>
                <a:sym typeface="Arial"/>
              </a:defRPr>
            </a:pPr>
            <a:r>
              <a:rPr sz="800" dirty="0"/>
              <a:t/>
            </a:r>
            <a:br>
              <a:rPr sz="800" dirty="0"/>
            </a:br>
            <a:r>
              <a:rPr dirty="0"/>
              <a:t>Cigarette use peaked in the mid-1990s, and then started a sharp decline. That decline decelerated after 2002. Still, by 2017, 30-day prevalence levels had fallen from peak levels by 91%, 84%, and 74% in grades 8, 10, and 12, respectively.</a:t>
            </a:r>
          </a:p>
        </p:txBody>
      </p:sp>
      <p:sp>
        <p:nvSpPr>
          <p:cNvPr id="182"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83" name="2D Column Chart"/>
          <p:cNvGraphicFramePr/>
          <p:nvPr/>
        </p:nvGraphicFramePr>
        <p:xfrm>
          <a:off x="-316202" y="3901171"/>
          <a:ext cx="2755585" cy="1704992"/>
        </p:xfrm>
        <a:graphic>
          <a:graphicData uri="http://schemas.openxmlformats.org/drawingml/2006/chart">
            <c:chart xmlns:c="http://schemas.openxmlformats.org/drawingml/2006/chart" xmlns:r="http://schemas.openxmlformats.org/officeDocument/2006/relationships" r:id="rId2"/>
          </a:graphicData>
        </a:graphic>
      </p:graphicFrame>
      <p:sp>
        <p:nvSpPr>
          <p:cNvPr id="184" name="Smoking initiation by 8th graders"/>
          <p:cNvSpPr txBox="1"/>
          <p:nvPr/>
        </p:nvSpPr>
        <p:spPr>
          <a:xfrm>
            <a:off x="356145" y="3579846"/>
            <a:ext cx="3356045"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Smoking initiation by 8th</a:t>
            </a:r>
            <a:r>
              <a:rPr lang="en-US" dirty="0"/>
              <a:t>-</a:t>
            </a:r>
            <a:r>
              <a:rPr dirty="0"/>
              <a:t>graders</a:t>
            </a:r>
          </a:p>
        </p:txBody>
      </p:sp>
      <p:sp>
        <p:nvSpPr>
          <p:cNvPr id="185" name="University of Michigan’s Institute for Social Research, “Monitoring the Future 2017”"/>
          <p:cNvSpPr txBox="1"/>
          <p:nvPr/>
        </p:nvSpPr>
        <p:spPr>
          <a:xfrm>
            <a:off x="331081" y="5740497"/>
            <a:ext cx="8048511"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graphicFrame>
        <p:nvGraphicFramePr>
          <p:cNvPr id="186" name="2D Column Chart"/>
          <p:cNvGraphicFramePr/>
          <p:nvPr/>
        </p:nvGraphicFramePr>
        <p:xfrm>
          <a:off x="3436917" y="3827729"/>
          <a:ext cx="3715249" cy="1702234"/>
        </p:xfrm>
        <a:graphic>
          <a:graphicData uri="http://schemas.openxmlformats.org/drawingml/2006/chart">
            <c:chart xmlns:c="http://schemas.openxmlformats.org/drawingml/2006/chart" xmlns:r="http://schemas.openxmlformats.org/officeDocument/2006/relationships" r:id="rId3"/>
          </a:graphicData>
        </a:graphic>
      </p:graphicFrame>
      <p:sp>
        <p:nvSpPr>
          <p:cNvPr id="187" name="Percent who smoke cigarettes daily"/>
          <p:cNvSpPr txBox="1"/>
          <p:nvPr/>
        </p:nvSpPr>
        <p:spPr>
          <a:xfrm>
            <a:off x="4168198" y="3579846"/>
            <a:ext cx="4450896"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Percent who smoke</a:t>
            </a:r>
            <a:r>
              <a:rPr lang="en-US" dirty="0"/>
              <a:t>d</a:t>
            </a:r>
            <a:r>
              <a:rPr dirty="0"/>
              <a:t> cigarettes daily</a:t>
            </a:r>
            <a:r>
              <a:rPr lang="en-US" dirty="0"/>
              <a:t> in 2017</a:t>
            </a:r>
            <a:endParaRPr dirty="0"/>
          </a:p>
        </p:txBody>
      </p:sp>
      <p:sp>
        <p:nvSpPr>
          <p:cNvPr id="188"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lcohol use leveled off in 2017 after a long decline.…"/>
          <p:cNvSpPr txBox="1"/>
          <p:nvPr/>
        </p:nvSpPr>
        <p:spPr>
          <a:xfrm>
            <a:off x="351086" y="1397174"/>
            <a:ext cx="8137633" cy="19851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Alcohol use leveled off in 2017 after a long decline. </a:t>
            </a:r>
          </a:p>
          <a:p>
            <a:pPr>
              <a:spcBef>
                <a:spcPts val="1200"/>
              </a:spcBef>
              <a:defRPr sz="2000">
                <a:solidFill>
                  <a:srgbClr val="009193"/>
                </a:solidFill>
                <a:latin typeface="Arial"/>
                <a:ea typeface="Arial"/>
                <a:cs typeface="Arial"/>
                <a:sym typeface="Arial"/>
              </a:defRPr>
            </a:pPr>
            <a:r>
              <a:rPr sz="800" dirty="0"/>
              <a:t/>
            </a:r>
            <a:br>
              <a:rPr sz="800" dirty="0"/>
            </a:br>
            <a:r>
              <a:rPr dirty="0"/>
              <a:t>After a peak in 1979, binge drinking declined by almost a third from 1983 to 1992. A moderate increase in the 1990s was followed by a steady and significant decline. Rates in 2017 were up slightly from 2016, suggesting a leveling off of the decline. </a:t>
            </a:r>
          </a:p>
        </p:txBody>
      </p:sp>
      <p:sp>
        <p:nvSpPr>
          <p:cNvPr id="191"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92" name="2D Column Chart"/>
          <p:cNvGraphicFramePr/>
          <p:nvPr/>
        </p:nvGraphicFramePr>
        <p:xfrm>
          <a:off x="-303649" y="4069698"/>
          <a:ext cx="3858577" cy="1702234"/>
        </p:xfrm>
        <a:graphic>
          <a:graphicData uri="http://schemas.openxmlformats.org/drawingml/2006/chart">
            <c:chart xmlns:c="http://schemas.openxmlformats.org/drawingml/2006/chart" xmlns:r="http://schemas.openxmlformats.org/officeDocument/2006/relationships" r:id="rId2"/>
          </a:graphicData>
        </a:graphic>
      </p:graphicFrame>
      <p:sp>
        <p:nvSpPr>
          <p:cNvPr id="193" name="Binge drinking rates in 2017"/>
          <p:cNvSpPr txBox="1"/>
          <p:nvPr/>
        </p:nvSpPr>
        <p:spPr>
          <a:xfrm>
            <a:off x="465869" y="3789731"/>
            <a:ext cx="2814301"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Binge drinking rates in 2017</a:t>
            </a:r>
          </a:p>
        </p:txBody>
      </p:sp>
      <p:sp>
        <p:nvSpPr>
          <p:cNvPr id="194" name="University of Michigan’s Institute for Social Research, “Monitoring the Future 2017”"/>
          <p:cNvSpPr txBox="1"/>
          <p:nvPr/>
        </p:nvSpPr>
        <p:spPr>
          <a:xfrm>
            <a:off x="5621086" y="5131553"/>
            <a:ext cx="2991173" cy="815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95"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Key trend in 2017 marijuana use was vaping.…"/>
          <p:cNvSpPr txBox="1"/>
          <p:nvPr/>
        </p:nvSpPr>
        <p:spPr>
          <a:xfrm>
            <a:off x="351086" y="1422573"/>
            <a:ext cx="8225857" cy="62452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Key trend in 2017 marijuana use was vaping.</a:t>
            </a:r>
          </a:p>
          <a:p>
            <a:pPr>
              <a:defRPr sz="1200" b="1">
                <a:solidFill>
                  <a:srgbClr val="005493"/>
                </a:solidFill>
                <a:latin typeface="Arial"/>
                <a:ea typeface="Arial"/>
                <a:cs typeface="Arial"/>
                <a:sym typeface="Arial"/>
              </a:defRPr>
            </a:pPr>
            <a:r>
              <a:rPr dirty="0"/>
              <a:t>   </a:t>
            </a:r>
            <a:endParaRPr dirty="0">
              <a:latin typeface="Times"/>
              <a:ea typeface="Times"/>
              <a:cs typeface="Times"/>
              <a:sym typeface="Times"/>
            </a:endParaRPr>
          </a:p>
          <a:p>
            <a:pPr>
              <a:spcBef>
                <a:spcPts val="1200"/>
              </a:spcBef>
              <a:defRPr sz="2000">
                <a:solidFill>
                  <a:srgbClr val="009193"/>
                </a:solidFill>
                <a:latin typeface="Arial"/>
                <a:ea typeface="Arial"/>
                <a:cs typeface="Arial"/>
                <a:sym typeface="Arial"/>
              </a:defRPr>
            </a:pPr>
            <a:r>
              <a:rPr dirty="0"/>
              <a:t>More than one</a:t>
            </a:r>
            <a:r>
              <a:rPr lang="en-US" dirty="0"/>
              <a:t>-</a:t>
            </a:r>
            <a:r>
              <a:rPr dirty="0"/>
              <a:t>quarter of students who had used marijuana had experience vaping it; this is significant, considering that vaping was virtually unknown among adolescents just five years ago. This year, daily marijuana use exceeds daily cigarette use, reflecting a steep decline in daily cigarette use and fairly stable daily marijuana use.</a:t>
            </a:r>
          </a:p>
          <a:p>
            <a:pPr>
              <a:lnSpc>
                <a:spcPts val="3400"/>
              </a:lnSpc>
              <a:spcBef>
                <a:spcPts val="1200"/>
              </a:spcBef>
              <a:defRPr sz="1466">
                <a:latin typeface="Times New Roman"/>
                <a:ea typeface="Times New Roman"/>
                <a:cs typeface="Times New Roman"/>
                <a:sym typeface="Times New Roman"/>
              </a:defRPr>
            </a:pPr>
            <a:endParaRPr b="1" dirty="0"/>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defRPr sz="2500" b="1">
                <a:solidFill>
                  <a:srgbClr val="005493"/>
                </a:solidFill>
                <a:latin typeface="Arial"/>
                <a:ea typeface="Arial"/>
                <a:cs typeface="Arial"/>
                <a:sym typeface="Arial"/>
              </a:defRPr>
            </a:pPr>
            <a:endParaRPr sz="1200" dirty="0">
              <a:latin typeface="Times"/>
              <a:ea typeface="Times"/>
              <a:cs typeface="Times"/>
              <a:sym typeface="Times"/>
            </a:endParaRPr>
          </a:p>
          <a:p>
            <a:pPr>
              <a:lnSpc>
                <a:spcPts val="4700"/>
              </a:lnSpc>
              <a:spcBef>
                <a:spcPts val="1200"/>
              </a:spcBef>
              <a:defRPr sz="2000">
                <a:solidFill>
                  <a:srgbClr val="31414F"/>
                </a:solidFill>
                <a:latin typeface="Times"/>
                <a:ea typeface="Times"/>
                <a:cs typeface="Times"/>
                <a:sym typeface="Times"/>
              </a:defRPr>
            </a:pPr>
            <a:endParaRPr sz="1200" dirty="0">
              <a:latin typeface="Times"/>
              <a:ea typeface="Times"/>
              <a:cs typeface="Times"/>
              <a:sym typeface="Times"/>
            </a:endParaRPr>
          </a:p>
        </p:txBody>
      </p:sp>
      <p:sp>
        <p:nvSpPr>
          <p:cNvPr id="198" name="Rectangle 4"/>
          <p:cNvSpPr/>
          <p:nvPr/>
        </p:nvSpPr>
        <p:spPr>
          <a:xfrm flipH="1">
            <a:off x="218818" y="1470921"/>
            <a:ext cx="98391" cy="395048"/>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99" name="2D Column Chart"/>
          <p:cNvGraphicFramePr/>
          <p:nvPr/>
        </p:nvGraphicFramePr>
        <p:xfrm>
          <a:off x="-303649" y="4113967"/>
          <a:ext cx="3858577" cy="1708765"/>
        </p:xfrm>
        <a:graphic>
          <a:graphicData uri="http://schemas.openxmlformats.org/drawingml/2006/chart">
            <c:chart xmlns:c="http://schemas.openxmlformats.org/drawingml/2006/chart" xmlns:r="http://schemas.openxmlformats.org/officeDocument/2006/relationships" r:id="rId2"/>
          </a:graphicData>
        </a:graphic>
      </p:graphicFrame>
      <p:sp>
        <p:nvSpPr>
          <p:cNvPr id="200" name="Percent who smoke marijuana daily"/>
          <p:cNvSpPr txBox="1"/>
          <p:nvPr/>
        </p:nvSpPr>
        <p:spPr>
          <a:xfrm>
            <a:off x="465869" y="3802431"/>
            <a:ext cx="3548520"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Percent who smoke marijuana daily</a:t>
            </a:r>
          </a:p>
        </p:txBody>
      </p:sp>
      <p:sp>
        <p:nvSpPr>
          <p:cNvPr id="201" name="University of Michigan’s Institute for Social Research, “Monitoring the Future 2017”"/>
          <p:cNvSpPr txBox="1"/>
          <p:nvPr/>
        </p:nvSpPr>
        <p:spPr>
          <a:xfrm>
            <a:off x="5621086" y="5131553"/>
            <a:ext cx="2991173" cy="815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202"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prstGeom prst="rect">
            <a:avLst/>
          </a:prstGeom>
        </p:spPr>
        <p:txBody>
          <a:bodyPr/>
          <a:lstStyle/>
          <a:p>
            <a:r>
              <a:rPr dirty="0"/>
              <a:t>Resources to Share with Your Community</a:t>
            </a:r>
          </a:p>
        </p:txBody>
      </p:sp>
      <p:sp>
        <p:nvSpPr>
          <p:cNvPr id="212" name="Backgrounders and tips for discussion…"/>
          <p:cNvSpPr txBox="1"/>
          <p:nvPr/>
        </p:nvSpPr>
        <p:spPr>
          <a:xfrm>
            <a:off x="178345" y="1355386"/>
            <a:ext cx="8583073" cy="443198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300" b="1">
                <a:solidFill>
                  <a:srgbClr val="005493"/>
                </a:solidFill>
                <a:latin typeface="Arial"/>
                <a:ea typeface="Arial"/>
                <a:cs typeface="Arial"/>
                <a:sym typeface="Arial"/>
              </a:defRPr>
            </a:pPr>
            <a:r>
              <a:rPr dirty="0"/>
              <a:t>Backgrounders and tips for discussion</a:t>
            </a:r>
          </a:p>
          <a:p>
            <a:pPr marL="200526" indent="-200526">
              <a:buSzPct val="100000"/>
              <a:buChar char="•"/>
              <a:defRPr>
                <a:solidFill>
                  <a:srgbClr val="009193"/>
                </a:solidFill>
                <a:latin typeface="Arial"/>
                <a:ea typeface="Arial"/>
                <a:cs typeface="Arial"/>
                <a:sym typeface="Arial"/>
              </a:defRPr>
            </a:pPr>
            <a:r>
              <a:rPr dirty="0"/>
              <a:t>American Academy of Pediatrics, </a:t>
            </a:r>
            <a:r>
              <a:rPr b="1" dirty="0"/>
              <a:t>“JUULing: What Pediatricians </a:t>
            </a:r>
            <a:r>
              <a:rPr lang="en-US" b="1" dirty="0"/>
              <a:t>and Families </a:t>
            </a:r>
            <a:r>
              <a:rPr b="1" dirty="0"/>
              <a:t>Need to Know” </a:t>
            </a:r>
            <a:r>
              <a:rPr dirty="0"/>
              <a:t/>
            </a:r>
            <a:br>
              <a:rPr dirty="0"/>
            </a:br>
            <a:r>
              <a:rPr dirty="0"/>
              <a:t>https://www.aap.org/en-us/Documents/AAP-JUUL-Factsheet.pdf</a:t>
            </a:r>
          </a:p>
          <a:p>
            <a:pPr marL="200526" indent="-200526">
              <a:buSzPct val="100000"/>
              <a:buChar char="•"/>
              <a:defRPr>
                <a:solidFill>
                  <a:srgbClr val="009193"/>
                </a:solidFill>
                <a:latin typeface="Arial"/>
                <a:ea typeface="Arial"/>
                <a:cs typeface="Arial"/>
                <a:sym typeface="Arial"/>
              </a:defRPr>
            </a:pPr>
            <a:r>
              <a:rPr dirty="0"/>
              <a:t>National Institute on Drug Abuse, </a:t>
            </a:r>
            <a:r>
              <a:rPr b="1" dirty="0"/>
              <a:t>“Electronic Cigarettes</a:t>
            </a:r>
            <a:r>
              <a:rPr lang="en-US" b="1" dirty="0"/>
              <a:t> (E-cigarettes)</a:t>
            </a:r>
            <a:r>
              <a:rPr b="1" dirty="0"/>
              <a:t>”</a:t>
            </a:r>
            <a:r>
              <a:rPr dirty="0"/>
              <a:t/>
            </a:r>
            <a:br>
              <a:rPr dirty="0"/>
            </a:br>
            <a:r>
              <a:rPr dirty="0"/>
              <a:t>https://www.drugabuse.gov/publications/drugfacts/electronic-cigarettes-e-cigarettes</a:t>
            </a:r>
          </a:p>
          <a:p>
            <a:pPr marL="200526" indent="-200526">
              <a:buSzPct val="100000"/>
              <a:buChar char="•"/>
              <a:defRPr>
                <a:solidFill>
                  <a:srgbClr val="009193"/>
                </a:solidFill>
                <a:latin typeface="Arial"/>
                <a:ea typeface="Arial"/>
                <a:cs typeface="Arial"/>
                <a:sym typeface="Arial"/>
              </a:defRPr>
            </a:pPr>
            <a:r>
              <a:rPr dirty="0"/>
              <a:t>Partnership for Drug</a:t>
            </a:r>
            <a:r>
              <a:rPr lang="en-US" dirty="0"/>
              <a:t>-</a:t>
            </a:r>
            <a:r>
              <a:rPr dirty="0"/>
              <a:t>Free Kids, </a:t>
            </a:r>
            <a:r>
              <a:rPr b="1" dirty="0"/>
              <a:t>“Drug Prevention Tips for Every Age</a:t>
            </a:r>
            <a:r>
              <a:rPr lang="en-US" b="1" dirty="0"/>
              <a:t>”</a:t>
            </a:r>
            <a:r>
              <a:rPr b="1" dirty="0"/>
              <a:t> </a:t>
            </a:r>
            <a:r>
              <a:rPr dirty="0"/>
              <a:t/>
            </a:r>
            <a:br>
              <a:rPr dirty="0"/>
            </a:br>
            <a:r>
              <a:rPr dirty="0"/>
              <a:t>https://drugfree.org/article/prevention-tips-for-every-age/</a:t>
            </a:r>
          </a:p>
          <a:p>
            <a:pPr>
              <a:defRPr sz="2000" b="1">
                <a:solidFill>
                  <a:srgbClr val="005493"/>
                </a:solidFill>
                <a:latin typeface="Arial"/>
                <a:ea typeface="Arial"/>
                <a:cs typeface="Arial"/>
                <a:sym typeface="Arial"/>
              </a:defRPr>
            </a:pPr>
            <a:endParaRPr dirty="0"/>
          </a:p>
          <a:p>
            <a:pPr>
              <a:defRPr sz="2300" b="1">
                <a:solidFill>
                  <a:srgbClr val="005493"/>
                </a:solidFill>
                <a:latin typeface="Arial"/>
                <a:ea typeface="Arial"/>
                <a:cs typeface="Arial"/>
                <a:sym typeface="Arial"/>
              </a:defRPr>
            </a:pPr>
            <a:r>
              <a:rPr dirty="0"/>
              <a:t>Detailed information about the effects on the teenage brain</a:t>
            </a:r>
          </a:p>
          <a:p>
            <a:pPr marL="200526" indent="-200526">
              <a:buSzPct val="100000"/>
              <a:buChar char="•"/>
              <a:defRPr>
                <a:solidFill>
                  <a:srgbClr val="009193"/>
                </a:solidFill>
                <a:latin typeface="Arial"/>
                <a:ea typeface="Arial"/>
                <a:cs typeface="Arial"/>
                <a:sym typeface="Arial"/>
              </a:defRPr>
            </a:pPr>
            <a:r>
              <a:rPr dirty="0"/>
              <a:t>FCD’s Educational Services, </a:t>
            </a:r>
            <a:r>
              <a:rPr b="1" dirty="0"/>
              <a:t>“The Teenage Brain: Teens</a:t>
            </a:r>
            <a:r>
              <a:rPr lang="en-US" b="1" dirty="0">
                <a:solidFill>
                  <a:srgbClr val="009193"/>
                </a:solidFill>
                <a:latin typeface="Arial"/>
                <a:ea typeface="Arial"/>
                <a:cs typeface="Arial"/>
                <a:sym typeface="Arial"/>
              </a:rPr>
              <a:t>’</a:t>
            </a:r>
            <a:r>
              <a:rPr b="1" dirty="0"/>
              <a:t> Real Questions Answered</a:t>
            </a:r>
            <a:r>
              <a:rPr lang="en-US" b="1" dirty="0"/>
              <a:t>”</a:t>
            </a:r>
            <a:r>
              <a:rPr b="1" dirty="0"/>
              <a:t/>
            </a:r>
            <a:br>
              <a:rPr b="1" dirty="0"/>
            </a:br>
            <a:r>
              <a:rPr dirty="0"/>
              <a:t>http://myemail.constantcontact.com/E-Journal--The-Teenage-Brain--Teens--Real-Questions-Answered-by-FCD.html?soid=1101484057590&amp;aid=zAdETiv9iww</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Placeholder 1"/>
          <p:cNvSpPr txBox="1">
            <a:spLocks noGrp="1"/>
          </p:cNvSpPr>
          <p:nvPr>
            <p:ph type="body" sz="quarter" idx="1"/>
          </p:nvPr>
        </p:nvSpPr>
        <p:spPr>
          <a:prstGeom prst="rect">
            <a:avLst/>
          </a:prstGeom>
        </p:spPr>
        <p:txBody>
          <a:bodyPr/>
          <a:lstStyle/>
          <a:p>
            <a:r>
              <a:rPr dirty="0"/>
              <a:t>References </a:t>
            </a:r>
          </a:p>
        </p:txBody>
      </p:sp>
      <p:sp>
        <p:nvSpPr>
          <p:cNvPr id="218" name="Jia Tolentino, “The Promise of Vaping and the Rise of Juul,” The New Yorker…"/>
          <p:cNvSpPr txBox="1"/>
          <p:nvPr/>
        </p:nvSpPr>
        <p:spPr>
          <a:xfrm>
            <a:off x="64046" y="1372407"/>
            <a:ext cx="9015908" cy="461664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50394" indent="-150394">
              <a:buSzPct val="100000"/>
              <a:buChar char="•"/>
              <a:defRPr sz="1500">
                <a:solidFill>
                  <a:srgbClr val="424242"/>
                </a:solidFill>
                <a:latin typeface="Georgia"/>
                <a:ea typeface="Georgia"/>
                <a:cs typeface="Georgia"/>
                <a:sym typeface="Georgia"/>
              </a:defRPr>
            </a:pPr>
            <a:r>
              <a:rPr sz="1470" dirty="0"/>
              <a:t>Jia Tolentino, “The Promise of Vaping and the Rise of Juul,” </a:t>
            </a:r>
            <a:r>
              <a:rPr sz="1470" i="1" dirty="0"/>
              <a:t>The New Yorker </a:t>
            </a:r>
          </a:p>
          <a:p>
            <a:pPr marL="140368" indent="-140368">
              <a:buSzPct val="100000"/>
              <a:buChar char="•"/>
              <a:defRPr sz="1500">
                <a:solidFill>
                  <a:srgbClr val="424242"/>
                </a:solidFill>
                <a:latin typeface="Georgia"/>
                <a:ea typeface="Georgia"/>
                <a:cs typeface="Georgia"/>
                <a:sym typeface="Georgia"/>
              </a:defRPr>
            </a:pPr>
            <a:r>
              <a:rPr sz="1470" dirty="0"/>
              <a:t>American Academy of Pediatrics, “JUULing: What Pediatricians </a:t>
            </a:r>
            <a:r>
              <a:rPr lang="en-US" sz="1470" dirty="0"/>
              <a:t>and Families </a:t>
            </a:r>
            <a:r>
              <a:rPr sz="1470" dirty="0"/>
              <a:t>Need to Know”</a:t>
            </a:r>
          </a:p>
          <a:p>
            <a:pPr marL="140368" indent="-140368">
              <a:buSzPct val="100000"/>
              <a:buChar char="•"/>
              <a:defRPr sz="1500">
                <a:solidFill>
                  <a:srgbClr val="424242"/>
                </a:solidFill>
                <a:latin typeface="Georgia"/>
                <a:ea typeface="Georgia"/>
                <a:cs typeface="Georgia"/>
                <a:sym typeface="Georgia"/>
              </a:defRPr>
            </a:pPr>
            <a:r>
              <a:rPr sz="1470" dirty="0"/>
              <a:t>Ari Levi,</a:t>
            </a:r>
            <a:r>
              <a:rPr lang="en-US" sz="1470" dirty="0"/>
              <a:t> </a:t>
            </a:r>
            <a:r>
              <a:rPr sz="1470" dirty="0"/>
              <a:t>“E-cigarette </a:t>
            </a:r>
            <a:r>
              <a:rPr lang="en-US" sz="1470" dirty="0"/>
              <a:t>M</a:t>
            </a:r>
            <a:r>
              <a:rPr sz="1470" dirty="0"/>
              <a:t>aker Juul </a:t>
            </a:r>
            <a:r>
              <a:rPr lang="en-US" sz="1470" dirty="0"/>
              <a:t>Is Raising </a:t>
            </a:r>
            <a:r>
              <a:rPr sz="1470" dirty="0"/>
              <a:t>$150 million </a:t>
            </a:r>
            <a:r>
              <a:rPr lang="en-US" sz="1470" dirty="0"/>
              <a:t>After Spinning Out of Vaping Company</a:t>
            </a:r>
            <a:r>
              <a:rPr sz="1470" dirty="0"/>
              <a:t>,” CNBC.com</a:t>
            </a:r>
            <a:endParaRPr lang="en-US" sz="1470" dirty="0"/>
          </a:p>
          <a:p>
            <a:pPr marL="140368" indent="-140368">
              <a:buSzPct val="100000"/>
              <a:buChar char="•"/>
              <a:defRPr sz="1500">
                <a:solidFill>
                  <a:srgbClr val="424242"/>
                </a:solidFill>
                <a:latin typeface="Georgia"/>
                <a:ea typeface="Georgia"/>
                <a:cs typeface="Georgia"/>
                <a:sym typeface="Georgia"/>
              </a:defRPr>
            </a:pPr>
            <a:r>
              <a:rPr lang="en-US" sz="1470" dirty="0">
                <a:solidFill>
                  <a:srgbClr val="424242"/>
                </a:solidFill>
                <a:latin typeface="Georgia" panose="02040502050405020303" pitchFamily="18" charset="0"/>
                <a:ea typeface="Times New Roman" panose="02020603050405020304" pitchFamily="18" charset="0"/>
                <a:cs typeface="Helvetica" panose="020B0604020202020204" pitchFamily="34" charset="0"/>
              </a:rPr>
              <a:t>“Tobacco Companies Taking Over the E-Cigarette Industry,” Huffington Post </a:t>
            </a:r>
          </a:p>
          <a:p>
            <a:pPr marL="140368" indent="-140368">
              <a:buSzPct val="100000"/>
              <a:buChar char="•"/>
              <a:defRPr sz="1500">
                <a:solidFill>
                  <a:srgbClr val="424242"/>
                </a:solidFill>
                <a:latin typeface="Georgia"/>
                <a:ea typeface="Georgia"/>
                <a:cs typeface="Georgia"/>
                <a:sym typeface="Georgia"/>
              </a:defRPr>
            </a:pPr>
            <a:r>
              <a:rPr sz="1470" dirty="0"/>
              <a:t>U</a:t>
            </a:r>
            <a:r>
              <a:rPr lang="en-US" sz="1470" dirty="0"/>
              <a:t>.</a:t>
            </a:r>
            <a:r>
              <a:rPr sz="1470" dirty="0"/>
              <a:t>S</a:t>
            </a:r>
            <a:r>
              <a:rPr lang="en-US" sz="1470" dirty="0"/>
              <a:t>.</a:t>
            </a:r>
            <a:r>
              <a:rPr sz="1470" dirty="0"/>
              <a:t> Department of Health and Human Services, “E-Cigarette Use Among Youth and Young Adults: A Report of the Surgeon General”</a:t>
            </a:r>
          </a:p>
          <a:p>
            <a:pPr marL="140368" indent="-140368">
              <a:buSzPct val="100000"/>
              <a:buChar char="•"/>
              <a:defRPr sz="1500">
                <a:solidFill>
                  <a:srgbClr val="424242"/>
                </a:solidFill>
                <a:latin typeface="Georgia"/>
                <a:ea typeface="Georgia"/>
                <a:cs typeface="Georgia"/>
                <a:sym typeface="Georgia"/>
              </a:defRPr>
            </a:pPr>
            <a:r>
              <a:rPr sz="1470" dirty="0"/>
              <a:t>University of Michigan’s Institute for Social Research, “Monitoring the Future 2017”</a:t>
            </a:r>
          </a:p>
          <a:p>
            <a:pPr marL="140368" indent="-140368">
              <a:buSzPct val="100000"/>
              <a:buFontTx/>
              <a:buChar char="•"/>
              <a:defRPr sz="1500">
                <a:solidFill>
                  <a:srgbClr val="424242"/>
                </a:solidFill>
                <a:latin typeface="Georgia"/>
                <a:ea typeface="Georgia"/>
                <a:cs typeface="Georgia"/>
                <a:sym typeface="Georgia"/>
              </a:defRPr>
            </a:pPr>
            <a:r>
              <a:rPr lang="en-US" sz="1470" dirty="0"/>
              <a:t>Lisa Pawlak, “What Parents Need to Know About JUULing, the Disturbing New Vaping Trend”</a:t>
            </a:r>
          </a:p>
          <a:p>
            <a:pPr marL="140368" indent="-140368">
              <a:buSzPct val="100000"/>
              <a:buFontTx/>
              <a:buChar char="•"/>
              <a:defRPr sz="1500">
                <a:solidFill>
                  <a:srgbClr val="424242"/>
                </a:solidFill>
                <a:latin typeface="Georgia"/>
                <a:ea typeface="Georgia"/>
                <a:cs typeface="Georgia"/>
                <a:sym typeface="Georgia"/>
              </a:defRPr>
            </a:pPr>
            <a:r>
              <a:rPr lang="en-US" sz="1470" dirty="0"/>
              <a:t>TruthInitiative.org, “Juul E-cigarette Craze Highlights Why Flavored Tobacco Products Are So Dangerous”</a:t>
            </a:r>
          </a:p>
          <a:p>
            <a:pPr marL="140368" indent="-140368">
              <a:buSzPct val="100000"/>
              <a:buChar char="•"/>
              <a:defRPr sz="1500">
                <a:solidFill>
                  <a:srgbClr val="424242"/>
                </a:solidFill>
                <a:latin typeface="Georgia"/>
                <a:ea typeface="Georgia"/>
                <a:cs typeface="Georgia"/>
                <a:sym typeface="Georgia"/>
              </a:defRPr>
            </a:pPr>
            <a:r>
              <a:rPr lang="en-US" sz="1470" dirty="0"/>
              <a:t>Campaign for </a:t>
            </a:r>
            <a:r>
              <a:rPr sz="1470" dirty="0"/>
              <a:t>Tobacco</a:t>
            </a:r>
            <a:r>
              <a:rPr lang="en-US" sz="1470" dirty="0"/>
              <a:t>-</a:t>
            </a:r>
            <a:r>
              <a:rPr sz="1470" dirty="0"/>
              <a:t>Free Kids, “JUUL and Youth: Rising E-Cigarette Popularity”</a:t>
            </a:r>
          </a:p>
          <a:p>
            <a:pPr marL="140368" indent="-140368">
              <a:buSzPct val="100000"/>
              <a:buChar char="•"/>
              <a:defRPr sz="1500">
                <a:solidFill>
                  <a:srgbClr val="424242"/>
                </a:solidFill>
                <a:latin typeface="Georgia"/>
                <a:ea typeface="Georgia"/>
                <a:cs typeface="Georgia"/>
                <a:sym typeface="Georgia"/>
              </a:defRPr>
            </a:pPr>
            <a:r>
              <a:rPr sz="1470" dirty="0"/>
              <a:t>Ginia Bellafante, “Cool-Looking and Sweet, Juul Is a Vice Teens Can’t Resist,” </a:t>
            </a:r>
            <a:r>
              <a:rPr sz="1470" i="1" dirty="0"/>
              <a:t>New York Times</a:t>
            </a:r>
          </a:p>
          <a:p>
            <a:pPr marL="140368" indent="-140368">
              <a:buSzPct val="100000"/>
              <a:buChar char="•"/>
              <a:defRPr sz="1500">
                <a:solidFill>
                  <a:srgbClr val="424242"/>
                </a:solidFill>
                <a:latin typeface="Georgia"/>
                <a:ea typeface="Georgia"/>
                <a:cs typeface="Georgia"/>
                <a:sym typeface="Georgia"/>
              </a:defRPr>
            </a:pPr>
            <a:r>
              <a:rPr sz="1470" dirty="0"/>
              <a:t>National Institute on Drug Abuse, “</a:t>
            </a:r>
            <a:r>
              <a:rPr lang="en-US" sz="1470" dirty="0"/>
              <a:t>Electronic Cigarettes (</a:t>
            </a:r>
            <a:r>
              <a:rPr sz="1470" dirty="0"/>
              <a:t>E-</a:t>
            </a:r>
            <a:r>
              <a:rPr lang="en-US" sz="1470" dirty="0"/>
              <a:t>c</a:t>
            </a:r>
            <a:r>
              <a:rPr sz="1470" dirty="0"/>
              <a:t>igarettes</a:t>
            </a:r>
            <a:r>
              <a:rPr lang="en-US" sz="1470" dirty="0"/>
              <a:t>)</a:t>
            </a:r>
            <a:r>
              <a:rPr sz="1470" dirty="0"/>
              <a:t>”</a:t>
            </a:r>
          </a:p>
          <a:p>
            <a:pPr marL="140368" indent="-140368">
              <a:buSzPct val="100000"/>
              <a:buFontTx/>
              <a:buChar char="•"/>
              <a:defRPr sz="1500">
                <a:solidFill>
                  <a:srgbClr val="424242"/>
                </a:solidFill>
                <a:latin typeface="Georgia"/>
                <a:ea typeface="Georgia"/>
                <a:cs typeface="Georgia"/>
                <a:sym typeface="Georgia"/>
              </a:defRPr>
            </a:pPr>
            <a:r>
              <a:rPr sz="1470" dirty="0"/>
              <a:t>C</a:t>
            </a:r>
            <a:r>
              <a:rPr lang="en-US" sz="1470" dirty="0"/>
              <a:t>DC</a:t>
            </a:r>
            <a:r>
              <a:rPr sz="1470" dirty="0"/>
              <a:t>, </a:t>
            </a:r>
            <a:r>
              <a:rPr lang="en-US" sz="1470" dirty="0"/>
              <a:t>“Notes From the Field: Electronic Cigarette Use Among Middle and High School Students” </a:t>
            </a:r>
          </a:p>
          <a:p>
            <a:pPr marL="140368" indent="-140368">
              <a:buSzPct val="100000"/>
              <a:buFontTx/>
              <a:buChar char="•"/>
              <a:defRPr sz="1500">
                <a:solidFill>
                  <a:srgbClr val="424242"/>
                </a:solidFill>
                <a:latin typeface="Georgia"/>
                <a:ea typeface="Georgia"/>
                <a:cs typeface="Georgia"/>
                <a:sym typeface="Georgia"/>
              </a:defRPr>
            </a:pPr>
            <a:r>
              <a:rPr lang="en-US" sz="1470" dirty="0"/>
              <a:t>Mariana Castro and Christine Lee, “NYU Study Suggests Vaping Increases Risk of Cancer and Heart Diseases,” </a:t>
            </a:r>
            <a:r>
              <a:rPr lang="en-US" sz="1470" i="1" dirty="0"/>
              <a:t>Washington Square News </a:t>
            </a:r>
          </a:p>
          <a:p>
            <a:pPr marL="140368" indent="-140368">
              <a:buSzPct val="100000"/>
              <a:buFontTx/>
              <a:buChar char="•"/>
              <a:defRPr sz="1500">
                <a:solidFill>
                  <a:srgbClr val="424242"/>
                </a:solidFill>
                <a:latin typeface="Georgia"/>
                <a:ea typeface="Georgia"/>
                <a:cs typeface="Georgia"/>
                <a:sym typeface="Georgia"/>
              </a:defRPr>
            </a:pPr>
            <a:r>
              <a:rPr sz="1470" dirty="0"/>
              <a:t>Alexandra Sifferlin, “The Butter Flavor Chemical Used in Microwave Popcorn Is Also in E-Cigs,” </a:t>
            </a:r>
            <a:r>
              <a:rPr sz="1470" i="1" dirty="0"/>
              <a:t>Time</a:t>
            </a:r>
            <a:endParaRPr lang="en-US" sz="1470" i="1" dirty="0"/>
          </a:p>
          <a:p>
            <a:pPr marL="140368" indent="-140368">
              <a:buSzPct val="100000"/>
              <a:buChar char="•"/>
              <a:defRPr sz="1500">
                <a:solidFill>
                  <a:srgbClr val="282F2F"/>
                </a:solidFill>
                <a:latin typeface="Georgia"/>
                <a:ea typeface="Georgia"/>
                <a:cs typeface="Georgia"/>
                <a:sym typeface="Georgia"/>
              </a:defRPr>
            </a:pPr>
            <a:r>
              <a:rPr sz="1470" dirty="0"/>
              <a:t>Kate Zernike, “F.D.A. Cracks Down on ‘Juuling’ Among Teenagers,” </a:t>
            </a:r>
            <a:r>
              <a:rPr sz="1470" i="1" dirty="0"/>
              <a:t>New York Times</a:t>
            </a:r>
          </a:p>
          <a:p>
            <a:pPr marL="140368" indent="-140368">
              <a:buSzPct val="100000"/>
              <a:buChar char="•"/>
              <a:defRPr sz="1500">
                <a:solidFill>
                  <a:srgbClr val="424242"/>
                </a:solidFill>
                <a:latin typeface="Georgia"/>
                <a:ea typeface="Georgia"/>
                <a:cs typeface="Georgia"/>
                <a:sym typeface="Georgia"/>
              </a:defRPr>
            </a:pPr>
            <a:r>
              <a:rPr sz="1470" dirty="0"/>
              <a:t>FDA, “Menthol and Other Flavors in Tobacco Products”</a:t>
            </a:r>
          </a:p>
          <a:p>
            <a:pPr marL="140368" indent="-140368">
              <a:buSzPct val="100000"/>
              <a:buChar char="•"/>
              <a:defRPr sz="1500">
                <a:solidFill>
                  <a:srgbClr val="424242"/>
                </a:solidFill>
                <a:latin typeface="Georgia"/>
                <a:ea typeface="Georgia"/>
                <a:cs typeface="Georgia"/>
                <a:sym typeface="Georgia"/>
              </a:defRPr>
            </a:pPr>
            <a:r>
              <a:rPr sz="1470" dirty="0"/>
              <a:t>Donna Orem, “</a:t>
            </a:r>
            <a:r>
              <a:rPr sz="1470" dirty="0">
                <a:solidFill>
                  <a:srgbClr val="424242"/>
                </a:solidFill>
                <a:latin typeface="Georgia"/>
                <a:ea typeface="Georgia"/>
                <a:cs typeface="Georgia"/>
              </a:rPr>
              <a:t>Juuling: An Alarming Trend Reversing Decades of Health Gains,” </a:t>
            </a:r>
            <a:r>
              <a:rPr sz="1470" i="1" dirty="0">
                <a:solidFill>
                  <a:srgbClr val="424242"/>
                </a:solidFill>
                <a:latin typeface="Georgia"/>
                <a:ea typeface="Georgia"/>
                <a:cs typeface="Georgia"/>
              </a:rPr>
              <a:t>Independent Ideas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Young people have taken a technology that was supposed to help grownups stop smoking and invented a new kind of bad habit, one that they have molded in their own image.…"/>
          <p:cNvSpPr txBox="1"/>
          <p:nvPr/>
        </p:nvSpPr>
        <p:spPr>
          <a:xfrm>
            <a:off x="857002" y="2023223"/>
            <a:ext cx="7429997" cy="2785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a:solidFill>
                  <a:srgbClr val="009193"/>
                </a:solidFill>
                <a:latin typeface="Arial"/>
                <a:ea typeface="Arial"/>
                <a:cs typeface="Arial"/>
                <a:sym typeface="Arial"/>
              </a:defRPr>
            </a:pPr>
            <a:r>
              <a:rPr dirty="0"/>
              <a:t>“Young people have taken a technology that was supposed to help grownups stop smoking and invented a new kind of bad habit, one that they have molded in their own image.</a:t>
            </a:r>
            <a:r>
              <a:rPr lang="en-US" dirty="0"/>
              <a:t> </a:t>
            </a:r>
            <a:r>
              <a:rPr dirty="0"/>
              <a:t>The potential public-health benefit of the e-cigarette is being eclipsed by the unsettling prospect of a generation of children who may really love to vape.”</a:t>
            </a:r>
          </a:p>
        </p:txBody>
      </p:sp>
      <p:sp>
        <p:nvSpPr>
          <p:cNvPr id="52" name="Text Placeholder 1"/>
          <p:cNvSpPr txBox="1">
            <a:spLocks noGrp="1"/>
          </p:cNvSpPr>
          <p:nvPr>
            <p:ph type="body" sz="quarter" idx="1"/>
          </p:nvPr>
        </p:nvSpPr>
        <p:spPr>
          <a:prstGeom prst="rect">
            <a:avLst/>
          </a:prstGeom>
        </p:spPr>
        <p:txBody>
          <a:bodyPr/>
          <a:lstStyle/>
          <a:p>
            <a:r>
              <a:rPr dirty="0"/>
              <a:t>The Modern Debate </a:t>
            </a:r>
            <a:r>
              <a:rPr lang="en-US" dirty="0"/>
              <a:t>A</a:t>
            </a:r>
            <a:r>
              <a:rPr dirty="0"/>
              <a:t>bout E-Cigarettes</a:t>
            </a:r>
          </a:p>
        </p:txBody>
      </p:sp>
      <p:sp>
        <p:nvSpPr>
          <p:cNvPr id="53" name="Jia Tolentino, “The Promise of Vaping and the Rise of Juul,” The New Yorker (May 14, 2018)"/>
          <p:cNvSpPr txBox="1"/>
          <p:nvPr/>
        </p:nvSpPr>
        <p:spPr>
          <a:xfrm>
            <a:off x="521449" y="5617262"/>
            <a:ext cx="8411528" cy="332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solidFill>
                  <a:srgbClr val="424242"/>
                </a:solidFill>
                <a:latin typeface="Georgia"/>
                <a:ea typeface="Georgia"/>
                <a:cs typeface="Georgia"/>
                <a:sym typeface="Georgia"/>
              </a:defRPr>
            </a:pPr>
            <a:r>
              <a:rPr dirty="0"/>
              <a:t>Jia Tolentino, “The Promise of Vaping and the Rise of Juul,” </a:t>
            </a:r>
            <a:r>
              <a:rPr i="1" dirty="0"/>
              <a:t>The New Yorker</a:t>
            </a:r>
            <a:r>
              <a:rPr dirty="0"/>
              <a:t> (May 14, 2018)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1"/>
          <p:cNvSpPr txBox="1">
            <a:spLocks noGrp="1"/>
          </p:cNvSpPr>
          <p:nvPr>
            <p:ph type="body" sz="quarter" idx="1"/>
          </p:nvPr>
        </p:nvSpPr>
        <p:spPr>
          <a:prstGeom prst="rect">
            <a:avLst/>
          </a:prstGeom>
        </p:spPr>
        <p:txBody>
          <a:bodyPr/>
          <a:lstStyle/>
          <a:p>
            <a:r>
              <a:rPr dirty="0"/>
              <a:t>Background on Vaping and Juuling</a:t>
            </a:r>
          </a:p>
        </p:txBody>
      </p:sp>
      <p:sp>
        <p:nvSpPr>
          <p:cNvPr id="56" name="Vaping is an umbrella term describing the process of inhaling and exhaling the vapor produced by an electronic cigarette or similar device that heats a substance (such as nicotine) without smoke or tar.…"/>
          <p:cNvSpPr txBox="1"/>
          <p:nvPr/>
        </p:nvSpPr>
        <p:spPr>
          <a:xfrm>
            <a:off x="408115" y="2289924"/>
            <a:ext cx="4779055" cy="33239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200"/>
              </a:spcBef>
              <a:defRPr sz="2000">
                <a:solidFill>
                  <a:srgbClr val="009193"/>
                </a:solidFill>
                <a:latin typeface="Arial"/>
                <a:ea typeface="Arial"/>
                <a:cs typeface="Arial"/>
                <a:sym typeface="Arial"/>
              </a:defRPr>
            </a:pPr>
            <a:r>
              <a:rPr b="1" dirty="0"/>
              <a:t>Vaping</a:t>
            </a:r>
            <a:r>
              <a:rPr dirty="0"/>
              <a:t> is an umbrella term describing the process of inhaling and exhaling the vapor produced by an electronic cigarette or similar device that heats a substance (such as nicotine) without smoke or tar. </a:t>
            </a:r>
          </a:p>
          <a:p>
            <a:pPr>
              <a:spcBef>
                <a:spcPts val="1200"/>
              </a:spcBef>
              <a:defRPr sz="2000">
                <a:solidFill>
                  <a:srgbClr val="009193"/>
                </a:solidFill>
                <a:latin typeface="Arial"/>
                <a:ea typeface="Arial"/>
                <a:cs typeface="Arial"/>
                <a:sym typeface="Arial"/>
              </a:defRPr>
            </a:pPr>
            <a:r>
              <a:rPr b="1" dirty="0"/>
              <a:t>E-cigarettes</a:t>
            </a:r>
            <a:r>
              <a:rPr dirty="0"/>
              <a:t> are a type of vaping device. </a:t>
            </a:r>
          </a:p>
          <a:p>
            <a:pPr>
              <a:defRPr sz="2000">
                <a:solidFill>
                  <a:srgbClr val="009193"/>
                </a:solidFill>
                <a:latin typeface="Arial"/>
                <a:ea typeface="Arial"/>
                <a:cs typeface="Arial"/>
                <a:sym typeface="Arial"/>
              </a:defRPr>
            </a:pPr>
            <a:r>
              <a:rPr b="1" dirty="0"/>
              <a:t>Juul</a:t>
            </a:r>
            <a:r>
              <a:rPr dirty="0"/>
              <a:t> (pronounced “jewel”) is a brand of </a:t>
            </a:r>
            <a:endParaRPr lang="en-US" dirty="0"/>
          </a:p>
          <a:p>
            <a:pPr>
              <a:defRPr sz="2000">
                <a:solidFill>
                  <a:srgbClr val="009193"/>
                </a:solidFill>
                <a:latin typeface="Arial"/>
                <a:ea typeface="Arial"/>
                <a:cs typeface="Arial"/>
                <a:sym typeface="Arial"/>
              </a:defRPr>
            </a:pPr>
            <a:r>
              <a:rPr dirty="0"/>
              <a:t>e-cigarette produced by JUUL Labs, Inc., and marketed as a smoking cessation product.</a:t>
            </a:r>
          </a:p>
        </p:txBody>
      </p:sp>
      <p:sp>
        <p:nvSpPr>
          <p:cNvPr id="57" name="Rectangle 4"/>
          <p:cNvSpPr/>
          <p:nvPr/>
        </p:nvSpPr>
        <p:spPr>
          <a:xfrm flipH="1">
            <a:off x="218818" y="1470921"/>
            <a:ext cx="104372" cy="684628"/>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58" name="What is the difference between vaping, e-cigarettes, and Juuls?"/>
          <p:cNvSpPr txBox="1"/>
          <p:nvPr/>
        </p:nvSpPr>
        <p:spPr>
          <a:xfrm>
            <a:off x="374817" y="1404408"/>
            <a:ext cx="5422059" cy="8176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What is the difference between vaping, e-cigarettes, and Juuls? </a:t>
            </a:r>
          </a:p>
        </p:txBody>
      </p:sp>
      <p:pic>
        <p:nvPicPr>
          <p:cNvPr id="59" name="Image" descr="Image"/>
          <p:cNvPicPr>
            <a:picLocks noChangeAspect="1"/>
          </p:cNvPicPr>
          <p:nvPr/>
        </p:nvPicPr>
        <p:blipFill>
          <a:blip r:embed="rId2">
            <a:extLst/>
          </a:blip>
          <a:stretch>
            <a:fillRect/>
          </a:stretch>
        </p:blipFill>
        <p:spPr>
          <a:xfrm>
            <a:off x="5207993" y="2372573"/>
            <a:ext cx="3690775" cy="2460517"/>
          </a:xfrm>
          <a:prstGeom prst="rect">
            <a:avLst/>
          </a:prstGeom>
          <a:ln w="12700">
            <a:miter lim="400000"/>
          </a:ln>
        </p:spPr>
      </p:pic>
      <p:sp>
        <p:nvSpPr>
          <p:cNvPr id="60" name="Image of a Juul device and pods"/>
          <p:cNvSpPr txBox="1"/>
          <p:nvPr/>
        </p:nvSpPr>
        <p:spPr>
          <a:xfrm>
            <a:off x="5207993" y="4878013"/>
            <a:ext cx="376134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ts val="4200"/>
              </a:lnSpc>
              <a:spcBef>
                <a:spcPts val="1200"/>
              </a:spcBef>
              <a:defRPr sz="2000" i="1">
                <a:solidFill>
                  <a:srgbClr val="424242"/>
                </a:solidFill>
                <a:latin typeface="Arial"/>
                <a:ea typeface="Arial"/>
                <a:cs typeface="Arial"/>
                <a:sym typeface="Arial"/>
              </a:defRPr>
            </a:lvl1pPr>
          </a:lstStyle>
          <a:p>
            <a:r>
              <a:rPr dirty="0"/>
              <a:t>Image of a Juul device and pods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 Juul operates by heating a ‘pod’ of e-liquid containing nicotine, flavorings, and other substances. When heated, the e-liquid creates an aerosol which is inhaled by the user… The nicotine in a single Juul cartridge is roughly equal to a pack of cigarettes.”"/>
          <p:cNvSpPr txBox="1"/>
          <p:nvPr/>
        </p:nvSpPr>
        <p:spPr>
          <a:xfrm>
            <a:off x="412299" y="1936671"/>
            <a:ext cx="3279295" cy="3609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a:solidFill>
                  <a:srgbClr val="009193"/>
                </a:solidFill>
                <a:latin typeface="Arial"/>
                <a:ea typeface="Arial"/>
                <a:cs typeface="Arial"/>
                <a:sym typeface="Arial"/>
              </a:defRPr>
            </a:pPr>
            <a:r>
              <a:rPr dirty="0"/>
              <a:t>“A Juul operates by heating a ‘pod’ of e-liquid containing </a:t>
            </a:r>
            <a:r>
              <a:rPr b="1" dirty="0"/>
              <a:t>nicotine, flavorings, and other substances</a:t>
            </a:r>
            <a:r>
              <a:rPr dirty="0"/>
              <a:t>. When heated, the e-liquid creates an aerosol which is inhaled by the user…</a:t>
            </a:r>
            <a:r>
              <a:rPr lang="en-US" dirty="0"/>
              <a:t>.</a:t>
            </a:r>
            <a:r>
              <a:rPr dirty="0"/>
              <a:t> The</a:t>
            </a:r>
            <a:r>
              <a:rPr b="1" dirty="0"/>
              <a:t> nicotine in a single Juul cartridge is roughly equal to a pack of cigarettes.”</a:t>
            </a:r>
          </a:p>
          <a:p>
            <a:pPr>
              <a:defRPr sz="2000">
                <a:solidFill>
                  <a:srgbClr val="009193"/>
                </a:solidFill>
                <a:latin typeface="Arial"/>
                <a:ea typeface="Arial"/>
                <a:cs typeface="Arial"/>
                <a:sym typeface="Arial"/>
              </a:defRPr>
            </a:pPr>
            <a:endParaRPr b="1" dirty="0"/>
          </a:p>
        </p:txBody>
      </p:sp>
      <p:sp>
        <p:nvSpPr>
          <p:cNvPr id="63" name="American Academy of Pediatrics, “JUULing: What Pediatricians and Families Need to Know”"/>
          <p:cNvSpPr txBox="1"/>
          <p:nvPr/>
        </p:nvSpPr>
        <p:spPr>
          <a:xfrm>
            <a:off x="371854" y="5203105"/>
            <a:ext cx="384111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4100"/>
              </a:lnSpc>
              <a:spcBef>
                <a:spcPts val="1200"/>
              </a:spcBef>
              <a:defRPr sz="1600">
                <a:solidFill>
                  <a:srgbClr val="424242"/>
                </a:solidFill>
                <a:latin typeface="Georgia"/>
                <a:ea typeface="Georgia"/>
                <a:cs typeface="Georgia"/>
                <a:sym typeface="Georgia"/>
              </a:defRPr>
            </a:lvl1pPr>
          </a:lstStyle>
          <a:p>
            <a:pPr>
              <a:lnSpc>
                <a:spcPct val="100000"/>
              </a:lnSpc>
            </a:pPr>
            <a:r>
              <a:rPr dirty="0"/>
              <a:t>American Academy of Pediatrics, “JUULing: What Pediatricians and Families Need to Know” </a:t>
            </a:r>
          </a:p>
        </p:txBody>
      </p:sp>
      <p:sp>
        <p:nvSpPr>
          <p:cNvPr id="64" name="How do Juuls work?"/>
          <p:cNvSpPr txBox="1"/>
          <p:nvPr/>
        </p:nvSpPr>
        <p:spPr>
          <a:xfrm>
            <a:off x="374817" y="1417108"/>
            <a:ext cx="3279296"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a:solidFill>
                  <a:srgbClr val="005493"/>
                </a:solidFill>
                <a:latin typeface="Arial"/>
                <a:ea typeface="Arial"/>
                <a:cs typeface="Arial"/>
                <a:sym typeface="Arial"/>
              </a:defRPr>
            </a:lvl1pPr>
          </a:lstStyle>
          <a:p>
            <a:r>
              <a:rPr dirty="0"/>
              <a:t>How do Juuls work? </a:t>
            </a:r>
          </a:p>
        </p:txBody>
      </p:sp>
      <p:sp>
        <p:nvSpPr>
          <p:cNvPr id="65" name="Text Placeholder 1"/>
          <p:cNvSpPr txBox="1">
            <a:spLocks noGrp="1"/>
          </p:cNvSpPr>
          <p:nvPr>
            <p:ph type="body" sz="quarter" idx="1"/>
          </p:nvPr>
        </p:nvSpPr>
        <p:spPr>
          <a:prstGeom prst="rect">
            <a:avLst/>
          </a:prstGeom>
        </p:spPr>
        <p:txBody>
          <a:bodyPr/>
          <a:lstStyle/>
          <a:p>
            <a:r>
              <a:rPr dirty="0"/>
              <a:t>Background on Vaping and Juuling</a:t>
            </a:r>
          </a:p>
        </p:txBody>
      </p:sp>
      <p:sp>
        <p:nvSpPr>
          <p:cNvPr id="66" name="Rectangle 4"/>
          <p:cNvSpPr/>
          <p:nvPr/>
        </p:nvSpPr>
        <p:spPr>
          <a:xfrm flipH="1">
            <a:off x="3942305" y="1446497"/>
            <a:ext cx="96617" cy="39057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67" name="How do students get them?…"/>
          <p:cNvSpPr txBox="1"/>
          <p:nvPr/>
        </p:nvSpPr>
        <p:spPr>
          <a:xfrm>
            <a:off x="4093509" y="1394726"/>
            <a:ext cx="4700883" cy="45408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How do students get them?</a:t>
            </a:r>
          </a:p>
          <a:p>
            <a:pPr>
              <a:defRPr sz="2000">
                <a:solidFill>
                  <a:srgbClr val="009193"/>
                </a:solidFill>
                <a:latin typeface="Arial"/>
                <a:ea typeface="Arial"/>
                <a:cs typeface="Arial"/>
                <a:sym typeface="Arial"/>
              </a:defRPr>
            </a:pPr>
            <a:r>
              <a:rPr dirty="0"/>
              <a:t>Juul devices and pods are sold online from the company website and in stores and gas stations. The devices retail for $34.99, and a four-pack of pods costs $15.99. </a:t>
            </a:r>
          </a:p>
          <a:p>
            <a:pPr>
              <a:defRPr sz="2000">
                <a:solidFill>
                  <a:srgbClr val="0091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To prevent sales to underage users, JUUL’s website uses ID match and age verification technology</a:t>
            </a:r>
            <a:r>
              <a:rPr lang="en-US" dirty="0"/>
              <a:t>,</a:t>
            </a:r>
            <a:r>
              <a:rPr dirty="0"/>
              <a:t> and the company has monitoring systems and penalties in place for resellers. However, some kids acquire them through sources such as Craigslist and e</a:t>
            </a:r>
            <a:r>
              <a:rPr lang="en-US" dirty="0"/>
              <a:t>B</a:t>
            </a:r>
            <a:r>
              <a:rPr dirty="0"/>
              <a:t>ay and resell them.</a:t>
            </a:r>
          </a:p>
        </p:txBody>
      </p:sp>
      <p:sp>
        <p:nvSpPr>
          <p:cNvPr id="68" name="Rectangle 4"/>
          <p:cNvSpPr/>
          <p:nvPr/>
        </p:nvSpPr>
        <p:spPr>
          <a:xfrm flipH="1">
            <a:off x="267370" y="1446497"/>
            <a:ext cx="96618" cy="39057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1"/>
          <p:cNvSpPr txBox="1">
            <a:spLocks noGrp="1"/>
          </p:cNvSpPr>
          <p:nvPr>
            <p:ph type="body" sz="quarter" idx="1"/>
          </p:nvPr>
        </p:nvSpPr>
        <p:spPr>
          <a:prstGeom prst="rect">
            <a:avLst/>
          </a:prstGeom>
        </p:spPr>
        <p:txBody>
          <a:bodyPr/>
          <a:lstStyle/>
          <a:p>
            <a:r>
              <a:rPr dirty="0"/>
              <a:t>The E-</a:t>
            </a:r>
            <a:r>
              <a:rPr lang="en-US" dirty="0"/>
              <a:t>c</a:t>
            </a:r>
            <a:r>
              <a:rPr dirty="0"/>
              <a:t>igarette Market </a:t>
            </a:r>
          </a:p>
        </p:txBody>
      </p:sp>
      <p:sp>
        <p:nvSpPr>
          <p:cNvPr id="71" name="700%  JUUL’s increase in revenue in 2017, after two years on the market."/>
          <p:cNvSpPr txBox="1"/>
          <p:nvPr/>
        </p:nvSpPr>
        <p:spPr>
          <a:xfrm>
            <a:off x="364916" y="1339971"/>
            <a:ext cx="2404262" cy="14690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sz="4800" dirty="0"/>
              <a:t>700% </a:t>
            </a:r>
            <a:r>
              <a:rPr dirty="0"/>
              <a:t/>
            </a:r>
            <a:br>
              <a:rPr dirty="0"/>
            </a:br>
            <a:r>
              <a:rPr sz="1600" b="0" dirty="0"/>
              <a:t>JUUL’s</a:t>
            </a:r>
            <a:r>
              <a:rPr sz="1600" dirty="0"/>
              <a:t> </a:t>
            </a:r>
            <a:r>
              <a:rPr sz="1600" b="0" dirty="0"/>
              <a:t>increase in revenue in 2017, after two years on the market.</a:t>
            </a:r>
          </a:p>
        </p:txBody>
      </p:sp>
      <p:sp>
        <p:nvSpPr>
          <p:cNvPr id="72" name="7,700+  number of flavors available from 450+ makers of e-cigarettes"/>
          <p:cNvSpPr txBox="1"/>
          <p:nvPr/>
        </p:nvSpPr>
        <p:spPr>
          <a:xfrm>
            <a:off x="343945" y="2799904"/>
            <a:ext cx="2404262" cy="16337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sz="4800" dirty="0">
                <a:solidFill>
                  <a:srgbClr val="531B93"/>
                </a:solidFill>
              </a:rPr>
              <a:t>7,700+</a:t>
            </a:r>
            <a:r>
              <a:rPr sz="5400" dirty="0"/>
              <a:t> </a:t>
            </a:r>
            <a:r>
              <a:rPr dirty="0"/>
              <a:t/>
            </a:r>
            <a:br>
              <a:rPr dirty="0"/>
            </a:br>
            <a:r>
              <a:rPr sz="1700" b="0" dirty="0"/>
              <a:t>number of flavors available from 450+ makers of e-cigarettes</a:t>
            </a:r>
          </a:p>
        </p:txBody>
      </p:sp>
      <p:sp>
        <p:nvSpPr>
          <p:cNvPr id="73" name="Ari Levi,“E-cigarette maker Juul is raising $150 million after spinning out of vaping company,” CNBC.com (Dec. 19, 2017)"/>
          <p:cNvSpPr txBox="1"/>
          <p:nvPr/>
        </p:nvSpPr>
        <p:spPr>
          <a:xfrm>
            <a:off x="3404576" y="5263749"/>
            <a:ext cx="528222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600">
                <a:solidFill>
                  <a:srgbClr val="424242"/>
                </a:solidFill>
                <a:latin typeface="Georgia"/>
                <a:ea typeface="Georgia"/>
                <a:cs typeface="Georgia"/>
                <a:sym typeface="Georgia"/>
              </a:defRPr>
            </a:lvl1pPr>
          </a:lstStyle>
          <a:p>
            <a:r>
              <a:rPr dirty="0"/>
              <a:t>Ari Levi,</a:t>
            </a:r>
            <a:r>
              <a:rPr lang="en-US" dirty="0"/>
              <a:t> </a:t>
            </a:r>
            <a:r>
              <a:rPr dirty="0"/>
              <a:t>“E-</a:t>
            </a:r>
            <a:r>
              <a:rPr lang="en-US" dirty="0"/>
              <a:t>ci</a:t>
            </a:r>
            <a:r>
              <a:rPr dirty="0"/>
              <a:t>garette </a:t>
            </a:r>
            <a:r>
              <a:rPr lang="en-US" dirty="0"/>
              <a:t>M</a:t>
            </a:r>
            <a:r>
              <a:rPr dirty="0"/>
              <a:t>aker Juul </a:t>
            </a:r>
            <a:r>
              <a:rPr lang="en-US" dirty="0"/>
              <a:t>I</a:t>
            </a:r>
            <a:r>
              <a:rPr dirty="0"/>
              <a:t>s </a:t>
            </a:r>
            <a:r>
              <a:rPr lang="en-US" dirty="0"/>
              <a:t>R</a:t>
            </a:r>
            <a:r>
              <a:rPr dirty="0"/>
              <a:t>aising $150 </a:t>
            </a:r>
            <a:r>
              <a:rPr lang="en-US" dirty="0"/>
              <a:t>Million After Spinning Out of Vaping Company</a:t>
            </a:r>
            <a:r>
              <a:rPr dirty="0"/>
              <a:t>,” CNBC.com (Dec</a:t>
            </a:r>
            <a:r>
              <a:rPr lang="en-US" dirty="0"/>
              <a:t>ember</a:t>
            </a:r>
            <a:r>
              <a:rPr dirty="0"/>
              <a:t> 19, 2017)</a:t>
            </a:r>
          </a:p>
        </p:txBody>
      </p:sp>
      <p:sp>
        <p:nvSpPr>
          <p:cNvPr id="74" name="“Big Tobacco” companies now own half of e-cigarette market."/>
          <p:cNvSpPr txBox="1"/>
          <p:nvPr/>
        </p:nvSpPr>
        <p:spPr>
          <a:xfrm>
            <a:off x="3544750" y="1467146"/>
            <a:ext cx="5486400"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500" b="1">
                <a:solidFill>
                  <a:srgbClr val="005493"/>
                </a:solidFill>
                <a:latin typeface="Arial"/>
                <a:ea typeface="Arial"/>
                <a:cs typeface="Arial"/>
                <a:sym typeface="Arial"/>
              </a:defRPr>
            </a:lvl1pPr>
          </a:lstStyle>
          <a:p>
            <a:r>
              <a:rPr dirty="0"/>
              <a:t>“Big Tobacco” </a:t>
            </a:r>
            <a:r>
              <a:rPr lang="en-US" dirty="0"/>
              <a:t>taking over market</a:t>
            </a:r>
            <a:endParaRPr dirty="0"/>
          </a:p>
        </p:txBody>
      </p:sp>
      <p:sp>
        <p:nvSpPr>
          <p:cNvPr id="76" name="Rectangle 4"/>
          <p:cNvSpPr/>
          <p:nvPr/>
        </p:nvSpPr>
        <p:spPr>
          <a:xfrm flipH="1">
            <a:off x="3429596" y="1484743"/>
            <a:ext cx="115154" cy="459457"/>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77" name="2009 year the federal govt. banned flavors (except menthol) in cigarettes. Flavors are not currently banned in e-cigarettes."/>
          <p:cNvSpPr txBox="1"/>
          <p:nvPr/>
        </p:nvSpPr>
        <p:spPr>
          <a:xfrm>
            <a:off x="343090" y="4424521"/>
            <a:ext cx="3086506" cy="192629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solidFill>
                  <a:srgbClr val="005493"/>
                </a:solidFill>
                <a:latin typeface="Arial"/>
                <a:ea typeface="Arial"/>
                <a:cs typeface="Arial"/>
                <a:sym typeface="Arial"/>
              </a:defRPr>
            </a:pPr>
            <a:r>
              <a:rPr sz="4800" b="1" dirty="0">
                <a:solidFill>
                  <a:srgbClr val="4F8F00"/>
                </a:solidFill>
              </a:rPr>
              <a:t>2009</a:t>
            </a:r>
            <a:r>
              <a:rPr dirty="0"/>
              <a:t/>
            </a:r>
            <a:br>
              <a:rPr dirty="0"/>
            </a:br>
            <a:r>
              <a:rPr dirty="0"/>
              <a:t>year the federal govt. banned flavors (except menthol) in cigarettes. Flavors are not currently banned in e-cigarettes.</a:t>
            </a:r>
            <a:br>
              <a:rPr dirty="0"/>
            </a:br>
            <a:endParaRPr dirty="0"/>
          </a:p>
        </p:txBody>
      </p:sp>
      <p:sp>
        <p:nvSpPr>
          <p:cNvPr id="2" name="Rectangle 1">
            <a:extLst>
              <a:ext uri="{FF2B5EF4-FFF2-40B4-BE49-F238E27FC236}">
                <a16:creationId xmlns:a16="http://schemas.microsoft.com/office/drawing/2014/main" id="{14D0F58C-8250-4056-ADE1-E70732C19E96}"/>
              </a:ext>
            </a:extLst>
          </p:cNvPr>
          <p:cNvSpPr/>
          <p:nvPr/>
        </p:nvSpPr>
        <p:spPr>
          <a:xfrm>
            <a:off x="3352800" y="2133600"/>
            <a:ext cx="5562600" cy="3046988"/>
          </a:xfrm>
          <a:prstGeom prst="rect">
            <a:avLst/>
          </a:prstGeom>
        </p:spPr>
        <p:txBody>
          <a:bodyPr wrap="square">
            <a:spAutoFit/>
          </a:bodyPr>
          <a:lstStyle/>
          <a:p>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“[T]he recent explosion of e-cigarette popularity caught the attention of tobacco companies a few years ago.… The popular brand VUSE, is owned by R.J. Reynolds Vapor Company, a subsidiary of the tobacco giant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Reynolds America</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British American Tobacco (BAT)</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the largest tobacco company in the Europe, launched </a:t>
            </a:r>
            <a:r>
              <a:rPr lang="en-US" dirty="0" err="1">
                <a:solidFill>
                  <a:srgbClr val="009193"/>
                </a:solidFill>
                <a:latin typeface="Helvetica" panose="020B0604020202020204" pitchFamily="34" charset="0"/>
                <a:ea typeface="Times New Roman" panose="02020603050405020304" pitchFamily="18" charset="0"/>
                <a:cs typeface="Calibri" panose="020F0502020204030204" pitchFamily="34" charset="0"/>
              </a:rPr>
              <a:t>Vype</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around four years ago.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Altria (formerly Phillip Morris)</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owns </a:t>
            </a:r>
            <a:r>
              <a:rPr lang="en-US" dirty="0" err="1">
                <a:solidFill>
                  <a:srgbClr val="009193"/>
                </a:solidFill>
                <a:latin typeface="Helvetica" panose="020B0604020202020204" pitchFamily="34" charset="0"/>
                <a:ea typeface="Times New Roman" panose="02020603050405020304" pitchFamily="18" charset="0"/>
                <a:cs typeface="Calibri" panose="020F0502020204030204" pitchFamily="34" charset="0"/>
              </a:rPr>
              <a:t>MarkTen</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a:t>
            </a:r>
            <a:b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br>
            <a:r>
              <a:rPr lang="en-US" sz="1600" dirty="0">
                <a:latin typeface="Georgia" panose="02040502050405020303" pitchFamily="18" charset="0"/>
                <a:ea typeface="Times New Roman" panose="02020603050405020304" pitchFamily="18" charset="0"/>
                <a:cs typeface="Helvetica" panose="020B0604020202020204" pitchFamily="34" charset="0"/>
              </a:rPr>
              <a:t/>
            </a:r>
            <a:br>
              <a:rPr lang="en-US" sz="1600" dirty="0">
                <a:latin typeface="Georgia" panose="02040502050405020303" pitchFamily="18" charset="0"/>
                <a:ea typeface="Times New Roman" panose="02020603050405020304" pitchFamily="18" charset="0"/>
                <a:cs typeface="Helvetica" panose="020B0604020202020204" pitchFamily="34" charset="0"/>
              </a:rPr>
            </a:br>
            <a:r>
              <a:rPr lang="en-US" sz="1600" dirty="0">
                <a:solidFill>
                  <a:srgbClr val="424242"/>
                </a:solidFill>
                <a:latin typeface="Georgia" panose="02040502050405020303" pitchFamily="18" charset="0"/>
                <a:ea typeface="Times New Roman" panose="02020603050405020304" pitchFamily="18" charset="0"/>
                <a:cs typeface="Helvetica" panose="020B0604020202020204" pitchFamily="34" charset="0"/>
              </a:rPr>
              <a:t>“Tobacco Companies Taking Over the E-Cigarette Industry,” Huffington Post (Feb. 27, 2017) </a:t>
            </a:r>
            <a:endParaRPr lang="en-US" dirty="0">
              <a:solidFill>
                <a:srgbClr val="424242"/>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1"/>
          <p:cNvSpPr txBox="1">
            <a:spLocks noGrp="1"/>
          </p:cNvSpPr>
          <p:nvPr>
            <p:ph type="body" sz="quarter" idx="1"/>
          </p:nvPr>
        </p:nvSpPr>
        <p:spPr>
          <a:prstGeom prst="rect">
            <a:avLst/>
          </a:prstGeom>
        </p:spPr>
        <p:txBody>
          <a:bodyPr/>
          <a:lstStyle/>
          <a:p>
            <a:r>
              <a:rPr dirty="0"/>
              <a:t>Popularity Among Young People </a:t>
            </a:r>
          </a:p>
        </p:txBody>
      </p:sp>
      <p:sp>
        <p:nvSpPr>
          <p:cNvPr id="80" name="E-cigarette use grew 900% among high school students from 2011-2015."/>
          <p:cNvSpPr txBox="1"/>
          <p:nvPr/>
        </p:nvSpPr>
        <p:spPr>
          <a:xfrm>
            <a:off x="370063" y="1401309"/>
            <a:ext cx="3493591" cy="18466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E-cigarette use grew 900% among high school students from 2011</a:t>
            </a:r>
            <a:r>
              <a:rPr lang="en-US" dirty="0"/>
              <a:t> to </a:t>
            </a:r>
            <a:r>
              <a:rPr dirty="0"/>
              <a:t>2015.</a:t>
            </a:r>
          </a:p>
          <a:p>
            <a:pPr>
              <a:defRPr sz="1400">
                <a:latin typeface="+mn-lt"/>
                <a:ea typeface="+mn-ea"/>
                <a:cs typeface="+mn-cs"/>
                <a:sym typeface="Helvetica"/>
              </a:defRPr>
            </a:pPr>
            <a:endParaRPr dirty="0"/>
          </a:p>
        </p:txBody>
      </p:sp>
      <p:sp>
        <p:nvSpPr>
          <p:cNvPr id="81" name="Rectangle 4"/>
          <p:cNvSpPr/>
          <p:nvPr/>
        </p:nvSpPr>
        <p:spPr>
          <a:xfrm flipH="1">
            <a:off x="218818" y="1470921"/>
            <a:ext cx="97649" cy="14249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82" name="“E-cigarettes are now the most commonly used tobacco product among youth, surpassing conventional cigarettes in 2014.”…"/>
          <p:cNvSpPr txBox="1"/>
          <p:nvPr/>
        </p:nvSpPr>
        <p:spPr>
          <a:xfrm>
            <a:off x="325718" y="3036054"/>
            <a:ext cx="3582282" cy="31085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a:solidFill>
                  <a:srgbClr val="009193"/>
                </a:solidFill>
                <a:latin typeface="Arial"/>
                <a:ea typeface="Arial"/>
                <a:cs typeface="Arial"/>
                <a:sym typeface="Arial"/>
              </a:defRPr>
            </a:pPr>
            <a:r>
              <a:rPr dirty="0"/>
              <a:t>“E-cigarettes are now the </a:t>
            </a:r>
            <a:endParaRPr lang="en-US" dirty="0"/>
          </a:p>
          <a:p>
            <a:pPr>
              <a:defRPr sz="2000">
                <a:solidFill>
                  <a:srgbClr val="009193"/>
                </a:solidFill>
                <a:latin typeface="Arial"/>
                <a:ea typeface="Arial"/>
                <a:cs typeface="Arial"/>
                <a:sym typeface="Arial"/>
              </a:defRPr>
            </a:pPr>
            <a:r>
              <a:rPr dirty="0"/>
              <a:t>most commonly used </a:t>
            </a:r>
            <a:endParaRPr lang="en-US" dirty="0"/>
          </a:p>
          <a:p>
            <a:pPr>
              <a:defRPr sz="2000">
                <a:solidFill>
                  <a:srgbClr val="009193"/>
                </a:solidFill>
                <a:latin typeface="Arial"/>
                <a:ea typeface="Arial"/>
                <a:cs typeface="Arial"/>
                <a:sym typeface="Arial"/>
              </a:defRPr>
            </a:pPr>
            <a:r>
              <a:rPr dirty="0"/>
              <a:t>tobacco product among </a:t>
            </a:r>
            <a:endParaRPr lang="en-US" dirty="0"/>
          </a:p>
          <a:p>
            <a:pPr>
              <a:defRPr sz="2000">
                <a:solidFill>
                  <a:srgbClr val="009193"/>
                </a:solidFill>
                <a:latin typeface="Arial"/>
                <a:ea typeface="Arial"/>
                <a:cs typeface="Arial"/>
                <a:sym typeface="Arial"/>
              </a:defRPr>
            </a:pPr>
            <a:r>
              <a:rPr dirty="0"/>
              <a:t>youth, surpassing </a:t>
            </a:r>
            <a:endParaRPr lang="en-US" dirty="0"/>
          </a:p>
          <a:p>
            <a:pPr>
              <a:defRPr sz="2000">
                <a:solidFill>
                  <a:srgbClr val="009193"/>
                </a:solidFill>
                <a:latin typeface="Arial"/>
                <a:ea typeface="Arial"/>
                <a:cs typeface="Arial"/>
                <a:sym typeface="Arial"/>
              </a:defRPr>
            </a:pPr>
            <a:r>
              <a:rPr dirty="0"/>
              <a:t>conventional cigarettes </a:t>
            </a:r>
            <a:endParaRPr lang="en-US" dirty="0"/>
          </a:p>
          <a:p>
            <a:pPr>
              <a:defRPr sz="2000">
                <a:solidFill>
                  <a:srgbClr val="009193"/>
                </a:solidFill>
                <a:latin typeface="Arial"/>
                <a:ea typeface="Arial"/>
                <a:cs typeface="Arial"/>
                <a:sym typeface="Arial"/>
              </a:defRPr>
            </a:pPr>
            <a:r>
              <a:rPr dirty="0"/>
              <a:t>in 2014.”</a:t>
            </a:r>
            <a:endParaRPr sz="1200" dirty="0"/>
          </a:p>
          <a:p>
            <a:pPr>
              <a:defRPr sz="1600">
                <a:solidFill>
                  <a:srgbClr val="424242"/>
                </a:solidFill>
                <a:latin typeface="Georgia"/>
                <a:ea typeface="Georgia"/>
                <a:cs typeface="Georgia"/>
                <a:sym typeface="Georgia"/>
              </a:defRPr>
            </a:pPr>
            <a:r>
              <a:rPr sz="1200" dirty="0"/>
              <a:t/>
            </a:r>
            <a:br>
              <a:rPr sz="1200" dirty="0"/>
            </a:br>
            <a:r>
              <a:rPr dirty="0"/>
              <a:t>U</a:t>
            </a:r>
            <a:r>
              <a:rPr lang="en-US" dirty="0"/>
              <a:t>.</a:t>
            </a:r>
            <a:r>
              <a:rPr dirty="0"/>
              <a:t>S</a:t>
            </a:r>
            <a:r>
              <a:rPr lang="en-US" dirty="0"/>
              <a:t>.</a:t>
            </a:r>
            <a:r>
              <a:rPr dirty="0"/>
              <a:t> Department of Health and Human Services, “E-Cigarette Use Among Youth and Young Adults: A Report of the Surgeon General” (2016)</a:t>
            </a:r>
          </a:p>
        </p:txBody>
      </p:sp>
      <p:graphicFrame>
        <p:nvGraphicFramePr>
          <p:cNvPr id="83" name="2D Column Chart"/>
          <p:cNvGraphicFramePr/>
          <p:nvPr/>
        </p:nvGraphicFramePr>
        <p:xfrm>
          <a:off x="3656146" y="2663071"/>
          <a:ext cx="4920576" cy="2099000"/>
        </p:xfrm>
        <a:graphic>
          <a:graphicData uri="http://schemas.openxmlformats.org/drawingml/2006/chart">
            <c:chart xmlns:c="http://schemas.openxmlformats.org/drawingml/2006/chart" xmlns:r="http://schemas.openxmlformats.org/officeDocument/2006/relationships" r:id="rId2"/>
          </a:graphicData>
        </a:graphic>
      </p:graphicFrame>
      <p:sp>
        <p:nvSpPr>
          <p:cNvPr id="84" name="Nearly 1 in 3 students in 12th grade reported past- year use of e-vaporizers."/>
          <p:cNvSpPr txBox="1"/>
          <p:nvPr/>
        </p:nvSpPr>
        <p:spPr>
          <a:xfrm>
            <a:off x="4410607" y="1369321"/>
            <a:ext cx="4102254" cy="162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Nearly 1 in 3 students in 12th grade reported past- year use of e-vaporizers.</a:t>
            </a:r>
          </a:p>
          <a:p>
            <a:pPr>
              <a:defRPr sz="1400">
                <a:latin typeface="+mn-lt"/>
                <a:ea typeface="+mn-ea"/>
                <a:cs typeface="+mn-cs"/>
                <a:sym typeface="Helvetica"/>
              </a:defRPr>
            </a:pPr>
            <a:endParaRPr dirty="0"/>
          </a:p>
        </p:txBody>
      </p:sp>
      <p:sp>
        <p:nvSpPr>
          <p:cNvPr id="85" name="Rectangle 4"/>
          <p:cNvSpPr/>
          <p:nvPr/>
        </p:nvSpPr>
        <p:spPr>
          <a:xfrm flipH="1">
            <a:off x="4231490" y="1386743"/>
            <a:ext cx="97649" cy="1095759"/>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86" name="University of Michigan’s Institute for Social Research, “Monitoring the Future 2017”"/>
          <p:cNvSpPr txBox="1"/>
          <p:nvPr/>
        </p:nvSpPr>
        <p:spPr>
          <a:xfrm>
            <a:off x="4284212" y="5480613"/>
            <a:ext cx="4229975"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1"/>
          <p:cNvSpPr txBox="1">
            <a:spLocks noGrp="1"/>
          </p:cNvSpPr>
          <p:nvPr>
            <p:ph type="body" sz="quarter" idx="1"/>
          </p:nvPr>
        </p:nvSpPr>
        <p:spPr>
          <a:prstGeom prst="rect">
            <a:avLst/>
          </a:prstGeom>
        </p:spPr>
        <p:txBody>
          <a:bodyPr/>
          <a:lstStyle/>
          <a:p>
            <a:r>
              <a:rPr dirty="0"/>
              <a:t>Popularity Among Young People </a:t>
            </a:r>
          </a:p>
        </p:txBody>
      </p:sp>
      <p:sp>
        <p:nvSpPr>
          <p:cNvPr id="89" name="Rectangle 4"/>
          <p:cNvSpPr/>
          <p:nvPr/>
        </p:nvSpPr>
        <p:spPr>
          <a:xfrm flipH="1">
            <a:off x="218818" y="1445521"/>
            <a:ext cx="104477" cy="10439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0" name="Resembling a flash drive, juuls are sleek, easily concealed……"/>
          <p:cNvSpPr txBox="1"/>
          <p:nvPr/>
        </p:nvSpPr>
        <p:spPr>
          <a:xfrm>
            <a:off x="358855" y="1373038"/>
            <a:ext cx="3658069" cy="45525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Resembling a flash drive, </a:t>
            </a:r>
            <a:r>
              <a:rPr lang="en-US" dirty="0" err="1"/>
              <a:t>J</a:t>
            </a:r>
            <a:r>
              <a:rPr dirty="0" err="1"/>
              <a:t>uuls</a:t>
            </a:r>
            <a:r>
              <a:rPr dirty="0"/>
              <a:t> are sleek, easily concealed…</a:t>
            </a:r>
          </a:p>
          <a:p>
            <a:pPr>
              <a:spcBef>
                <a:spcPts val="1200"/>
              </a:spcBef>
              <a:defRPr sz="2000">
                <a:solidFill>
                  <a:srgbClr val="009193"/>
                </a:solidFill>
                <a:latin typeface="Arial"/>
                <a:ea typeface="Arial"/>
                <a:cs typeface="Arial"/>
                <a:sym typeface="Arial"/>
              </a:defRPr>
            </a:pPr>
            <a:r>
              <a:rPr dirty="0"/>
              <a:t>“Educators report that youth are using JUUL in classrooms, hallways, and restrooms, and are sharing devices with their peers. This social use encourages non-users to try Juul.”</a:t>
            </a:r>
            <a:endParaRPr sz="1200" dirty="0"/>
          </a:p>
          <a:p>
            <a:pPr>
              <a:lnSpc>
                <a:spcPts val="3700"/>
              </a:lnSpc>
              <a:spcBef>
                <a:spcPts val="1200"/>
              </a:spcBef>
              <a:defRPr sz="1600">
                <a:latin typeface="Times"/>
                <a:ea typeface="Times"/>
                <a:cs typeface="Times"/>
                <a:sym typeface="Times"/>
              </a:defRPr>
            </a:pPr>
            <a:endParaRPr sz="1200" dirty="0"/>
          </a:p>
          <a:p>
            <a:pPr>
              <a:defRPr sz="1600">
                <a:solidFill>
                  <a:srgbClr val="424242"/>
                </a:solidFill>
                <a:latin typeface="Georgia"/>
                <a:ea typeface="Georgia"/>
                <a:cs typeface="Georgia"/>
                <a:sym typeface="Georgia"/>
              </a:defRPr>
            </a:pPr>
            <a:r>
              <a:rPr sz="1200" dirty="0">
                <a:latin typeface="Times"/>
                <a:ea typeface="Times"/>
                <a:cs typeface="Times"/>
                <a:sym typeface="Times"/>
              </a:rPr>
              <a:t/>
            </a:r>
            <a:br>
              <a:rPr sz="1200" dirty="0">
                <a:latin typeface="Times"/>
                <a:ea typeface="Times"/>
                <a:cs typeface="Times"/>
                <a:sym typeface="Times"/>
              </a:rPr>
            </a:br>
            <a:endParaRPr sz="1200" dirty="0">
              <a:latin typeface="Times"/>
              <a:ea typeface="Times"/>
              <a:cs typeface="Times"/>
              <a:sym typeface="Times"/>
            </a:endParaRPr>
          </a:p>
        </p:txBody>
      </p:sp>
      <p:sp>
        <p:nvSpPr>
          <p:cNvPr id="91" name="… and difficult to detect.…"/>
          <p:cNvSpPr txBox="1"/>
          <p:nvPr/>
        </p:nvSpPr>
        <p:spPr>
          <a:xfrm>
            <a:off x="4454980" y="1409803"/>
            <a:ext cx="4405730" cy="476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 and difficult to detect.</a:t>
            </a:r>
          </a:p>
          <a:p>
            <a:pPr>
              <a:defRPr>
                <a:latin typeface="Arial"/>
                <a:ea typeface="Arial"/>
                <a:cs typeface="Arial"/>
                <a:sym typeface="Arial"/>
              </a:defRPr>
            </a:pPr>
            <a:endParaRPr dirty="0"/>
          </a:p>
          <a:p>
            <a:pPr>
              <a:defRPr sz="1900">
                <a:solidFill>
                  <a:srgbClr val="009193"/>
                </a:solidFill>
                <a:latin typeface="Arial"/>
                <a:ea typeface="Arial"/>
                <a:cs typeface="Arial"/>
                <a:sym typeface="Arial"/>
              </a:defRPr>
            </a:pPr>
            <a:r>
              <a:rPr dirty="0"/>
              <a:t>“Because JUULing puts off significantly </a:t>
            </a:r>
            <a:r>
              <a:rPr b="1" dirty="0"/>
              <a:t>less vapor </a:t>
            </a:r>
            <a:r>
              <a:rPr dirty="0"/>
              <a:t>than other e-cigarettes, it is extremely discreet. A rash of online videos show kids JUULing at school, exhaling into shirts or backpacks to hide the vapor, which disappears in an instant. JUUL puts off a </a:t>
            </a:r>
            <a:r>
              <a:rPr b="1" dirty="0"/>
              <a:t>sweet, fruity smell—easily mistakable as perfume or hair product</a:t>
            </a:r>
            <a:r>
              <a:rPr dirty="0"/>
              <a:t>, making it difficult for school officials and other adults to detect.”</a:t>
            </a:r>
          </a:p>
          <a:p>
            <a:pPr>
              <a:defRPr sz="1600">
                <a:solidFill>
                  <a:srgbClr val="424242"/>
                </a:solidFill>
                <a:latin typeface="Georgia"/>
                <a:ea typeface="Georgia"/>
                <a:cs typeface="Georgia"/>
                <a:sym typeface="Georgia"/>
              </a:defRPr>
            </a:pPr>
            <a:r>
              <a:rPr lang="en-US" dirty="0"/>
              <a:t>Lisa Pawlak</a:t>
            </a:r>
            <a:r>
              <a:rPr dirty="0"/>
              <a:t>, “What Parents Need to Know about JUULing, the Disturbing New Vaping Trend</a:t>
            </a:r>
            <a:r>
              <a:rPr lang="en-US" dirty="0"/>
              <a:t>,” WorkingMother.com</a:t>
            </a:r>
            <a:r>
              <a:rPr dirty="0"/>
              <a:t> (April 2, 2018)</a:t>
            </a:r>
          </a:p>
        </p:txBody>
      </p:sp>
      <p:sp>
        <p:nvSpPr>
          <p:cNvPr id="92" name="Rectangle 4"/>
          <p:cNvSpPr/>
          <p:nvPr/>
        </p:nvSpPr>
        <p:spPr>
          <a:xfrm flipH="1">
            <a:off x="4267250" y="1439244"/>
            <a:ext cx="92204" cy="448587"/>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3" name="American Academy of Pediatrics, “JUULing: What Pediatricians and Families Need to Know”"/>
          <p:cNvSpPr txBox="1"/>
          <p:nvPr/>
        </p:nvSpPr>
        <p:spPr>
          <a:xfrm>
            <a:off x="371854" y="5203105"/>
            <a:ext cx="384111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4100"/>
              </a:lnSpc>
              <a:spcBef>
                <a:spcPts val="1200"/>
              </a:spcBef>
              <a:defRPr sz="1600">
                <a:solidFill>
                  <a:srgbClr val="424242"/>
                </a:solidFill>
                <a:latin typeface="Georgia"/>
                <a:ea typeface="Georgia"/>
                <a:cs typeface="Georgia"/>
                <a:sym typeface="Georgia"/>
              </a:defRPr>
            </a:lvl1pPr>
          </a:lstStyle>
          <a:p>
            <a:pPr>
              <a:lnSpc>
                <a:spcPct val="100000"/>
              </a:lnSpc>
            </a:pPr>
            <a:r>
              <a:rPr dirty="0"/>
              <a:t>American Academy of Pediatrics, “JUULing: What Pediatricians and Families Need to Know”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1"/>
          <p:cNvSpPr txBox="1">
            <a:spLocks noGrp="1"/>
          </p:cNvSpPr>
          <p:nvPr>
            <p:ph type="body" sz="quarter" idx="1"/>
          </p:nvPr>
        </p:nvSpPr>
        <p:spPr>
          <a:prstGeom prst="rect">
            <a:avLst/>
          </a:prstGeom>
        </p:spPr>
        <p:txBody>
          <a:bodyPr/>
          <a:lstStyle/>
          <a:p>
            <a:r>
              <a:rPr dirty="0"/>
              <a:t>Health Concerns: Flavoring</a:t>
            </a:r>
          </a:p>
        </p:txBody>
      </p:sp>
      <p:sp>
        <p:nvSpPr>
          <p:cNvPr id="96" name="Youth-friendly flavors are a primary draw of e-cigarettes.…"/>
          <p:cNvSpPr txBox="1"/>
          <p:nvPr/>
        </p:nvSpPr>
        <p:spPr>
          <a:xfrm>
            <a:off x="333455" y="1373038"/>
            <a:ext cx="3328023" cy="370870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Youth-friendly flavors are a primary draw of e-cigarettes.</a:t>
            </a:r>
          </a:p>
          <a:p>
            <a:pPr>
              <a:defRPr sz="2000">
                <a:solidFill>
                  <a:srgbClr val="009193"/>
                </a:solidFill>
                <a:latin typeface="Arial"/>
                <a:ea typeface="Arial"/>
                <a:cs typeface="Arial"/>
                <a:sym typeface="Arial"/>
              </a:defRPr>
            </a:pPr>
            <a:r>
              <a:rPr dirty="0"/>
              <a:t/>
            </a:r>
            <a:br>
              <a:rPr dirty="0"/>
            </a:br>
            <a:r>
              <a:rPr dirty="0"/>
              <a:t>In a CDC/FDA survey, a third (31%) of middle and high school students cited the availability of flavors, such as mint, candy, fruit, or chocolate, as a reason for </a:t>
            </a:r>
            <a:endParaRPr lang="en-US" dirty="0"/>
          </a:p>
          <a:p>
            <a:pPr>
              <a:defRPr sz="2000">
                <a:solidFill>
                  <a:srgbClr val="009193"/>
                </a:solidFill>
                <a:latin typeface="Arial"/>
                <a:ea typeface="Arial"/>
                <a:cs typeface="Arial"/>
                <a:sym typeface="Arial"/>
              </a:defRPr>
            </a:pPr>
            <a:r>
              <a:rPr dirty="0"/>
              <a:t>e-cigarette use.</a:t>
            </a:r>
          </a:p>
        </p:txBody>
      </p:sp>
      <p:sp>
        <p:nvSpPr>
          <p:cNvPr id="97" name="Many kids incorrectly think they are only vaping flavor.…"/>
          <p:cNvSpPr txBox="1"/>
          <p:nvPr/>
        </p:nvSpPr>
        <p:spPr>
          <a:xfrm>
            <a:off x="3839837" y="1368902"/>
            <a:ext cx="5145638" cy="40164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005493"/>
                </a:solidFill>
                <a:latin typeface="Arial"/>
                <a:ea typeface="Arial"/>
                <a:cs typeface="Arial"/>
                <a:sym typeface="Arial"/>
              </a:defRPr>
            </a:pPr>
            <a:r>
              <a:rPr dirty="0"/>
              <a:t>Many kids incorrectly think they are only vaping flavor.</a:t>
            </a:r>
          </a:p>
          <a:p>
            <a:pPr>
              <a:defRPr sz="2500" b="1">
                <a:solidFill>
                  <a:srgbClr val="0054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A majority of youth surveyed in 2016 thought they were just vaping flavor. “Yet 99% of </a:t>
            </a:r>
            <a:endParaRPr lang="en-US" dirty="0"/>
          </a:p>
          <a:p>
            <a:pPr>
              <a:defRPr sz="2000">
                <a:solidFill>
                  <a:srgbClr val="009193"/>
                </a:solidFill>
                <a:latin typeface="Arial"/>
                <a:ea typeface="Arial"/>
                <a:cs typeface="Arial"/>
                <a:sym typeface="Arial"/>
              </a:defRPr>
            </a:pPr>
            <a:r>
              <a:rPr dirty="0"/>
              <a:t>e-cigarettes sold in U.S. convenience stores, supermarkets and similar outlets in 2015 contained nicotine, according to a CDC report.” Further, a new Truth Initiative® study found that </a:t>
            </a:r>
            <a:r>
              <a:rPr b="1" dirty="0"/>
              <a:t>63% of J</a:t>
            </a:r>
            <a:r>
              <a:rPr lang="en-US" b="1" dirty="0"/>
              <a:t>uul</a:t>
            </a:r>
            <a:r>
              <a:rPr b="1" dirty="0"/>
              <a:t> users 15 </a:t>
            </a:r>
            <a:r>
              <a:rPr lang="en-US" b="1" dirty="0"/>
              <a:t>to</a:t>
            </a:r>
            <a:r>
              <a:rPr b="1" dirty="0"/>
              <a:t> 24 years old did not know that the product always contains nicotine.</a:t>
            </a:r>
          </a:p>
        </p:txBody>
      </p:sp>
      <p:sp>
        <p:nvSpPr>
          <p:cNvPr id="98" name="Rectangle 4"/>
          <p:cNvSpPr/>
          <p:nvPr/>
        </p:nvSpPr>
        <p:spPr>
          <a:xfrm flipH="1">
            <a:off x="3699244" y="1392726"/>
            <a:ext cx="102827" cy="71693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9" name="TruthInitiative.org, “juul e-cigarette craze highlights why flavored tobacco products are so dangerous” (April 23, 2018)"/>
          <p:cNvSpPr txBox="1"/>
          <p:nvPr/>
        </p:nvSpPr>
        <p:spPr>
          <a:xfrm>
            <a:off x="322896" y="5484220"/>
            <a:ext cx="833883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TruthInitiative.org, “</a:t>
            </a:r>
            <a:r>
              <a:rPr lang="en-US" dirty="0"/>
              <a:t>Juul </a:t>
            </a:r>
            <a:r>
              <a:rPr dirty="0"/>
              <a:t>e-</a:t>
            </a:r>
            <a:r>
              <a:rPr lang="en-US" dirty="0"/>
              <a:t>C</a:t>
            </a:r>
            <a:r>
              <a:rPr dirty="0"/>
              <a:t>igarette </a:t>
            </a:r>
            <a:r>
              <a:rPr lang="en-US" dirty="0"/>
              <a:t>Craze Highlights Why Flavored Tobacco Products Are So Dangerou</a:t>
            </a:r>
            <a:r>
              <a:rPr dirty="0"/>
              <a:t>s” (April 23, 2018)</a:t>
            </a:r>
          </a:p>
        </p:txBody>
      </p:sp>
      <p:sp>
        <p:nvSpPr>
          <p:cNvPr id="100" name="Rectangle 4"/>
          <p:cNvSpPr/>
          <p:nvPr/>
        </p:nvSpPr>
        <p:spPr>
          <a:xfrm flipH="1">
            <a:off x="192861" y="1445521"/>
            <a:ext cx="102828" cy="97987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theme/theme1.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Calibri"/>
        <a:ea typeface="Calibri"/>
        <a:cs typeface="Calibri"/>
      </a:majorFont>
      <a:minorFont>
        <a:latin typeface="Helvetica"/>
        <a:ea typeface="Helvetica"/>
        <a:cs typeface="Helvetica"/>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Calibri"/>
        <a:ea typeface="Calibri"/>
        <a:cs typeface="Calibri"/>
      </a:majorFont>
      <a:minorFont>
        <a:latin typeface="Helvetica"/>
        <a:ea typeface="Helvetica"/>
        <a:cs typeface="Helvetica"/>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2243</Words>
  <Application>Microsoft Office PowerPoint</Application>
  <PresentationFormat>On-screen Show (4:3)</PresentationFormat>
  <Paragraphs>181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Georgia</vt:lpstr>
      <vt:lpstr>Helvetica</vt:lpstr>
      <vt:lpstr>Helvetica Neue</vt:lpstr>
      <vt:lpstr>Rockwell</vt:lpstr>
      <vt:lpstr>Times</vt:lpstr>
      <vt:lpstr>Times New Roman</vt:lpstr>
      <vt:lpstr>Section Divider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C Birchwood Taylor</cp:lastModifiedBy>
  <cp:revision>20</cp:revision>
  <cp:lastPrinted>2018-05-10T18:21:15Z</cp:lastPrinted>
  <dcterms:modified xsi:type="dcterms:W3CDTF">2018-12-21T12:33:03Z</dcterms:modified>
</cp:coreProperties>
</file>