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34" r:id="rId1"/>
    <p:sldMasterId id="2147483735" r:id="rId2"/>
    <p:sldMasterId id="2147483736" r:id="rId3"/>
    <p:sldMasterId id="2147483737" r:id="rId4"/>
    <p:sldMasterId id="2147483738" r:id="rId5"/>
    <p:sldMasterId id="2147483739" r:id="rId6"/>
    <p:sldMasterId id="2147483740" r:id="rId7"/>
  </p:sldMasterIdLst>
  <p:notesMasterIdLst>
    <p:notesMasterId r:id="rId30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3" r:id="rId20"/>
    <p:sldId id="276" r:id="rId21"/>
    <p:sldId id="274" r:id="rId22"/>
    <p:sldId id="277" r:id="rId23"/>
    <p:sldId id="275" r:id="rId24"/>
    <p:sldId id="278" r:id="rId25"/>
    <p:sldId id="279" r:id="rId26"/>
    <p:sldId id="268" r:id="rId27"/>
    <p:sldId id="269" r:id="rId28"/>
    <p:sldId id="271" r:id="rId29"/>
  </p:sldIdLst>
  <p:sldSz cx="12192000" cy="6858000"/>
  <p:notesSz cx="6858000" cy="9144000"/>
  <p:embeddedFontLst>
    <p:embeddedFont>
      <p:font typeface="Ubuntu Condense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buntu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0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c53b04c5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g22c53b04c5e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22c53b04c5e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f00ad6cbf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g1f00ad6cbff_0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2409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●"/>
            </a:pPr>
            <a:endParaRPr/>
          </a:p>
        </p:txBody>
      </p:sp>
      <p:sp>
        <p:nvSpPr>
          <p:cNvPr id="682" name="Google Shape;682;g1f00ad6cbff_0_2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2c53b04c5e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2c53b04c5e_0_8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g22c53b04c5e_0_8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106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54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319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81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735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392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f00ad6cb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f00ad6cb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f00ad6cb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8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2c53b04c5e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22c53b04c5e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b657281da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b657281da9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Based on Surveys, World Cafe’s </a:t>
            </a:r>
            <a:endParaRPr/>
          </a:p>
        </p:txBody>
      </p:sp>
      <p:sp>
        <p:nvSpPr>
          <p:cNvPr id="707" name="Google Shape;707;g2b657281da9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f00ad6cbff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g1f00ad6cbff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800"/>
              <a:t> </a:t>
            </a: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b657281da9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g2b657281da9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Equity Framework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3 key components to this Equity Framework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Inputs- What contributes to the System to ensure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Outcomes- Evidence of how our system is working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Core Processes- What we do with our resources- instruction and learning, Operational Planning, Prioritization, Decision Making and Consultation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Changing the system to get improved outcomes, we have to focus on the Core Processes.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Chronic Attendance is on the rise so we look at our core processes to determine root cause- Implement Intervention (Check and Connect), make changes in how we use our Inputs, and we monitor the impact in the outcomes- have we improved?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Equitable systems are created by a continuous improvement cycles, innovating over what outcomes that do not live up to the promises we make to our students and families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9" name="Google Shape;599;g2b657281da9_0_9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316dd98a3b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316dd98a3b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2316dd98a3b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b657281da9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2b657281da9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800"/>
              <a:t> </a:t>
            </a:r>
            <a:endParaRPr sz="1800" b="0" i="0" u="none" strike="noStrike" cap="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b657281d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g2b657281da9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2b657281da9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b657281da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b657281da9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2b657281da9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b657281da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g2b657281da9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2b657281da9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57281da9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g2b657281da9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800"/>
              <a:t> </a:t>
            </a:r>
            <a:endParaRPr sz="1800" b="0" i="0" u="none" strike="noStrike" cap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-13600" y="6217625"/>
            <a:ext cx="12192000" cy="64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5" y="6271575"/>
            <a:ext cx="2543551" cy="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50" y="6430900"/>
            <a:ext cx="1983454" cy="3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50" y="6430900"/>
            <a:ext cx="1983454" cy="3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50" y="6430900"/>
            <a:ext cx="1983454" cy="3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50" y="6430900"/>
            <a:ext cx="1983454" cy="3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6311625"/>
            <a:ext cx="12211200" cy="51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07415" y="6311613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25" y="6425650"/>
            <a:ext cx="1924099" cy="33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>
            <a:off x="-190500" y="6293825"/>
            <a:ext cx="12782700" cy="79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24"/>
          <p:cNvCxnSpPr/>
          <p:nvPr/>
        </p:nvCxnSpPr>
        <p:spPr>
          <a:xfrm>
            <a:off x="13506450" y="5105400"/>
            <a:ext cx="1658400" cy="16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9" name="Google Shape;209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/>
          <p:nvPr/>
        </p:nvSpPr>
        <p:spPr>
          <a:xfrm>
            <a:off x="-13600" y="6217625"/>
            <a:ext cx="12192000" cy="64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7" name="Google Shape;237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5" y="6271575"/>
            <a:ext cx="2543551" cy="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43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8" name="Google Shape;2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p44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46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p47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48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" name="Google Shape;298;p49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3" name="Google Shape;30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50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51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52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53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/>
          <p:nvPr/>
        </p:nvSpPr>
        <p:spPr>
          <a:xfrm>
            <a:off x="-5750" y="6176975"/>
            <a:ext cx="12192000" cy="75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57"/>
          <p:cNvSpPr/>
          <p:nvPr/>
        </p:nvSpPr>
        <p:spPr>
          <a:xfrm>
            <a:off x="128320" y="657022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81505" y="6176976"/>
            <a:ext cx="2458097" cy="59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" name="Google Shape;354;p58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Google Shape;360;p59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6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7" name="Google Shape;367;p60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0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2" name="Google Shape;372;p6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" name="Google Shape;374;p6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7" name="Google Shape;377;p61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1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3" name="Google Shape;383;p62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2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6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8" name="Google Shape;388;p6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89" name="Google Shape;38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1" name="Google Shape;391;p63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3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97" name="Google Shape;397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9" name="Google Shape;399;p64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4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6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6" name="Google Shape;406;p65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5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3" name="Google Shape;413;p66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40715" y="6299229"/>
            <a:ext cx="1771052" cy="47936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6"/>
          <p:cNvSpPr/>
          <p:nvPr/>
        </p:nvSpPr>
        <p:spPr>
          <a:xfrm>
            <a:off x="4232220" y="6444476"/>
            <a:ext cx="3727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TeamWorks International, Inc. All Rights Reserved.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rtl="0">
              <a:spcBef>
                <a:spcPts val="11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8" name="Google Shape;418;p6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rtl="0">
              <a:spcBef>
                <a:spcPts val="11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9" name="Google Shape;419;p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9" name="Google Shape;429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7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p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8" name="Google Shape;458;p7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7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2" name="Google Shape;472;p7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3" name="Google Shape;473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7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7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0" name="Google Shape;480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7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0"/>
          <p:cNvSpPr/>
          <p:nvPr/>
        </p:nvSpPr>
        <p:spPr>
          <a:xfrm>
            <a:off x="-13600" y="6217625"/>
            <a:ext cx="12192000" cy="64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8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8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0" name="Google Shape;500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7499" y="6364600"/>
            <a:ext cx="1695427" cy="4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1"/>
          <p:cNvSpPr txBox="1">
            <a:spLocks noGrp="1"/>
          </p:cNvSpPr>
          <p:nvPr>
            <p:ph type="title"/>
          </p:nvPr>
        </p:nvSpPr>
        <p:spPr>
          <a:xfrm>
            <a:off x="415567" y="1064800"/>
            <a:ext cx="8330400" cy="472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3" name="Google Shape;503;p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7" name="Google Shape;51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8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2" name="Google Shape;542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4" name="Google Shape;544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9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6" name="Google Shape;556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7" name="Google Shape;557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4" name="Google Shape;564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9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9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4127550" y="6446375"/>
            <a:ext cx="39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2023 TeamWorks International, Inc. All Rights Reserved.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2615" y="6354238"/>
            <a:ext cx="1884585" cy="4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75" y="6376157"/>
            <a:ext cx="1492875" cy="4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3"/>
          <p:cNvSpPr txBox="1"/>
          <p:nvPr/>
        </p:nvSpPr>
        <p:spPr>
          <a:xfrm>
            <a:off x="3886200" y="6432550"/>
            <a:ext cx="482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© 2023 TeamWorks International, Inc. All Rights Reserved.</a:t>
            </a:r>
            <a:endParaRPr sz="10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2" name="Google Shape;422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3" name="Google Shape;423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6" name="Google Shape;506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4"/>
          <p:cNvSpPr/>
          <p:nvPr/>
        </p:nvSpPr>
        <p:spPr>
          <a:xfrm>
            <a:off x="0" y="0"/>
            <a:ext cx="4628100" cy="6858000"/>
          </a:xfrm>
          <a:prstGeom prst="rect">
            <a:avLst/>
          </a:prstGeom>
          <a:solidFill>
            <a:srgbClr val="203C8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5" name="Google Shape;5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950" y="2612263"/>
            <a:ext cx="6799427" cy="16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94"/>
          <p:cNvSpPr txBox="1"/>
          <p:nvPr/>
        </p:nvSpPr>
        <p:spPr>
          <a:xfrm>
            <a:off x="265650" y="2140950"/>
            <a:ext cx="40968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Nyack Public Schools </a:t>
            </a:r>
            <a:endParaRPr sz="26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Strategic Planning: </a:t>
            </a:r>
            <a:endParaRPr sz="26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 b="1">
              <a:solidFill>
                <a:srgbClr val="BF9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8A117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School Board Update</a:t>
            </a:r>
            <a:endParaRPr sz="3600" b="1">
              <a:solidFill>
                <a:srgbClr val="C8A117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8A117"/>
                </a:solidFill>
                <a:latin typeface="Ubuntu Condensed"/>
                <a:ea typeface="Ubuntu Condensed"/>
                <a:cs typeface="Ubuntu Condensed"/>
                <a:sym typeface="Ubuntu Condensed"/>
              </a:rPr>
              <a:t>February 6, 2024</a:t>
            </a:r>
            <a:endParaRPr sz="3600" b="1">
              <a:solidFill>
                <a:srgbClr val="C8A117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48B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3"/>
          <p:cNvSpPr txBox="1">
            <a:spLocks noGrp="1"/>
          </p:cNvSpPr>
          <p:nvPr>
            <p:ph type="title"/>
          </p:nvPr>
        </p:nvSpPr>
        <p:spPr>
          <a:xfrm>
            <a:off x="352925" y="192505"/>
            <a:ext cx="113955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DESIRED DAILY EXPERIENCE</a:t>
            </a:r>
            <a:endParaRPr sz="46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5" name="Google Shape;685;p103"/>
          <p:cNvSpPr txBox="1">
            <a:spLocks noGrp="1"/>
          </p:cNvSpPr>
          <p:nvPr>
            <p:ph type="ftr" idx="11"/>
          </p:nvPr>
        </p:nvSpPr>
        <p:spPr>
          <a:xfrm>
            <a:off x="-243840" y="6538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2020 TeamWorks International, Inc. All Right Reserved</a:t>
            </a:r>
            <a:endParaRPr/>
          </a:p>
        </p:txBody>
      </p:sp>
      <p:sp>
        <p:nvSpPr>
          <p:cNvPr id="686" name="Google Shape;686;p103"/>
          <p:cNvSpPr txBox="1"/>
          <p:nvPr/>
        </p:nvSpPr>
        <p:spPr>
          <a:xfrm>
            <a:off x="4984900" y="1744577"/>
            <a:ext cx="6763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foundation strategic planning process is a clear articulation of the </a:t>
            </a:r>
            <a:r>
              <a:rPr lang="en-US" sz="2600" i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Desired Daily Experience</a:t>
            </a:r>
            <a:r>
              <a:rPr lang="en-US" sz="2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of students, staff and families - recognizing and giving voice to every member of the school district community. </a:t>
            </a:r>
            <a:endParaRPr sz="26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7" name="Google Shape;687;p10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744" y="1744563"/>
            <a:ext cx="3793968" cy="3847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48B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4"/>
          <p:cNvSpPr txBox="1"/>
          <p:nvPr/>
        </p:nvSpPr>
        <p:spPr>
          <a:xfrm>
            <a:off x="703375" y="319025"/>
            <a:ext cx="5656200" cy="59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Desired Daily Experiences-gathering  stakeholder feedback</a:t>
            </a:r>
            <a:endParaRPr sz="4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World Cafe and Thought Exchange were utilized to gather information with Nyack students, families, staff and community members. (Dec- January).  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Google Shape;694;p104"/>
          <p:cNvPicPr preferRelativeResize="0"/>
          <p:nvPr/>
        </p:nvPicPr>
        <p:blipFill rotWithShape="1">
          <a:blip r:embed="rId3">
            <a:alphaModFix/>
          </a:blip>
          <a:srcRect l="37750" t="-3550" r="25629" b="3550"/>
          <a:stretch/>
        </p:blipFill>
        <p:spPr>
          <a:xfrm>
            <a:off x="7316225" y="-76375"/>
            <a:ext cx="4875775" cy="67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lt1"/>
                </a:solidFill>
              </a:rPr>
              <a:t>Strategic Planning Process- Engagements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50" y="1856150"/>
            <a:ext cx="14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05"/>
          <p:cNvSpPr txBox="1"/>
          <p:nvPr/>
        </p:nvSpPr>
        <p:spPr>
          <a:xfrm>
            <a:off x="950175" y="1526675"/>
            <a:ext cx="99927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Hosted Six World Cafes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-Participants were from across the school community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-Building Connections bridged 200+ Parents/Guardians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Thought Exchange Surveys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-30,000 interactions from members of the school community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Desired Daily Experiences of Students, Families and Staff are in the process of getting drafted using the information gathered.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50" y="1856150"/>
            <a:ext cx="14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624" y="1140851"/>
            <a:ext cx="10904752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Students</a:t>
            </a:r>
          </a:p>
          <a:p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Identity and Voice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Knowing, Seeing, and Valuing Students with Respect for Students’ Identities and Voice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and School Environment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Welcoming, Safe, Affirming,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with Friends,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Inclusive, Joyous (Fun), Culturally Responsive, Respectful, School and Learning Environment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Experiences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Engaging, Hands-On, Collaborative, Culturally Responsive,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Relevant,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Adaptive, Supportive Learning Experiences 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Child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Development of Habits, Skills, Well-being, and Mindsets for Limitless Future Opportunities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Experience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Review of scheduling, policies, grading (including homework, quiz, projects, test) practices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59385" y="685800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To have a welcoming, culturally affirming, respectful, understanding, and inclusive school environment.</a:t>
            </a:r>
          </a:p>
          <a:p>
            <a:r>
              <a:rPr lang="en-US" dirty="0"/>
              <a:t>To feel known, heard, have input, and valued in school</a:t>
            </a:r>
          </a:p>
          <a:p>
            <a:r>
              <a:rPr lang="en-US" dirty="0"/>
              <a:t>To have a sense of belonging and more social emotional learning for personal growth and development</a:t>
            </a:r>
          </a:p>
          <a:p>
            <a:r>
              <a:rPr lang="en-US" dirty="0"/>
              <a:t>To have a focus on relevant learning and less on grades, homework and tests with exploration of alternative types of testing</a:t>
            </a:r>
          </a:p>
          <a:p>
            <a:r>
              <a:rPr lang="en-US" dirty="0"/>
              <a:t>To develop practical and professional life skills and knowledge</a:t>
            </a:r>
          </a:p>
          <a:p>
            <a:r>
              <a:rPr lang="en-US" dirty="0"/>
              <a:t>To experience engagement and collaborative interactions with peers during lessons</a:t>
            </a:r>
          </a:p>
          <a:p>
            <a:r>
              <a:rPr lang="en-US" dirty="0"/>
              <a:t>To have more opportunities for fun and hands-on learning </a:t>
            </a:r>
          </a:p>
          <a:p>
            <a:r>
              <a:rPr lang="en-US" dirty="0"/>
              <a:t>To understand all my limitless options for my future</a:t>
            </a:r>
          </a:p>
          <a:p>
            <a:r>
              <a:rPr lang="en-US" dirty="0"/>
              <a:t>To learn how to navigate diversity and equity in the real world</a:t>
            </a:r>
          </a:p>
          <a:p>
            <a:r>
              <a:rPr lang="en-US" dirty="0"/>
              <a:t>To have my individual learning needs considered, one size does not fit all</a:t>
            </a:r>
          </a:p>
          <a:p>
            <a:r>
              <a:rPr lang="en-US" dirty="0"/>
              <a:t>To have more opportunity for field trips and real world experiences</a:t>
            </a:r>
          </a:p>
          <a:p>
            <a:r>
              <a:rPr lang="en-US" dirty="0"/>
              <a:t>To have a later start time, longer lunch time for relaxation, stress-free spaces, time to complete homework and more quiet time during the school day</a:t>
            </a:r>
          </a:p>
          <a:p>
            <a:r>
              <a:rPr lang="en-US" dirty="0"/>
              <a:t>To have a clean and safe environment </a:t>
            </a:r>
          </a:p>
        </p:txBody>
      </p:sp>
    </p:spTree>
    <p:extLst>
      <p:ext uri="{BB962C8B-B14F-4D97-AF65-F5344CB8AC3E}">
        <p14:creationId xmlns:p14="http://schemas.microsoft.com/office/powerpoint/2010/main" val="394726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50" y="1856150"/>
            <a:ext cx="14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624" y="1140851"/>
            <a:ext cx="109047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Students</a:t>
            </a:r>
          </a:p>
          <a:p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59385" y="685800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To have a welcoming, culturally affirming, respectful, understanding, and inclusive school environment.</a:t>
            </a:r>
          </a:p>
          <a:p>
            <a:r>
              <a:rPr lang="en-US" dirty="0"/>
              <a:t>To feel known, heard, have input, and valued in school</a:t>
            </a:r>
          </a:p>
          <a:p>
            <a:r>
              <a:rPr lang="en-US" dirty="0"/>
              <a:t>To have a sense of belonging and more social emotional learning for personal growth and development</a:t>
            </a:r>
          </a:p>
          <a:p>
            <a:r>
              <a:rPr lang="en-US" dirty="0"/>
              <a:t>To have a focus on relevant learning and less on grades, homework and tests with exploration of alternative types of testing</a:t>
            </a:r>
          </a:p>
          <a:p>
            <a:r>
              <a:rPr lang="en-US" dirty="0"/>
              <a:t>To develop practical and professional life skills and knowledge</a:t>
            </a:r>
          </a:p>
          <a:p>
            <a:r>
              <a:rPr lang="en-US" dirty="0"/>
              <a:t>To experience engagement and collaborative interactions with peers during lessons</a:t>
            </a:r>
          </a:p>
          <a:p>
            <a:r>
              <a:rPr lang="en-US" dirty="0"/>
              <a:t>To have more opportunities for fun and hands-on learning </a:t>
            </a:r>
          </a:p>
          <a:p>
            <a:r>
              <a:rPr lang="en-US" dirty="0"/>
              <a:t>To understand all my limitless options for my future</a:t>
            </a:r>
          </a:p>
          <a:p>
            <a:r>
              <a:rPr lang="en-US" dirty="0"/>
              <a:t>To learn how to navigate diversity and equity in the real world</a:t>
            </a:r>
          </a:p>
          <a:p>
            <a:r>
              <a:rPr lang="en-US" dirty="0"/>
              <a:t>To have my individual learning needs considered, one size does not fit all</a:t>
            </a:r>
          </a:p>
          <a:p>
            <a:r>
              <a:rPr lang="en-US" dirty="0"/>
              <a:t>To have more opportunity for field trips and real world experiences</a:t>
            </a:r>
          </a:p>
          <a:p>
            <a:r>
              <a:rPr lang="en-US" dirty="0"/>
              <a:t>To have a later start time, longer lunch time for relaxation, stress-free spaces, time to complete homework and more quiet time during the school day</a:t>
            </a:r>
          </a:p>
          <a:p>
            <a:r>
              <a:rPr lang="en-US" dirty="0"/>
              <a:t>To have a clean and safe environment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2" r="28960" b="35284"/>
          <a:stretch/>
        </p:blipFill>
        <p:spPr>
          <a:xfrm>
            <a:off x="341586" y="1887334"/>
            <a:ext cx="6679016" cy="86233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/>
          <a:srcRect l="17548" t="41880" r="50479" b="50000"/>
          <a:stretch/>
        </p:blipFill>
        <p:spPr bwMode="auto">
          <a:xfrm>
            <a:off x="7332659" y="2259593"/>
            <a:ext cx="4316953" cy="902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17782" t="60305" r="37558" b="29770"/>
          <a:stretch/>
        </p:blipFill>
        <p:spPr bwMode="auto">
          <a:xfrm>
            <a:off x="580950" y="3101683"/>
            <a:ext cx="6400165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/>
          <a:srcRect l="18511" t="57835" r="39180" b="31765"/>
          <a:stretch/>
        </p:blipFill>
        <p:spPr bwMode="auto">
          <a:xfrm>
            <a:off x="7104685" y="3679703"/>
            <a:ext cx="4905901" cy="90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7"/>
          <a:srcRect l="18350" t="55271" r="44629" b="34899"/>
          <a:stretch/>
        </p:blipFill>
        <p:spPr bwMode="auto">
          <a:xfrm>
            <a:off x="1406012" y="4171035"/>
            <a:ext cx="5325864" cy="899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8"/>
          <a:srcRect l="18189" t="53419" r="58970" b="38317"/>
          <a:stretch/>
        </p:blipFill>
        <p:spPr bwMode="auto">
          <a:xfrm>
            <a:off x="7530168" y="4916417"/>
            <a:ext cx="4164965" cy="84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9"/>
          <a:srcRect l="18430" t="45584" r="36618" b="45441"/>
          <a:stretch/>
        </p:blipFill>
        <p:spPr bwMode="auto">
          <a:xfrm>
            <a:off x="984271" y="5340280"/>
            <a:ext cx="6276340" cy="704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439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50" y="1856150"/>
            <a:ext cx="14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623" y="955913"/>
            <a:ext cx="1132139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Parents and Caregivers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Environment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My Child is in a Safe, Caring, Welcoming, Supportive, Accepting, Culturally Responsive, Nurturing School Environment. 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Relationships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My Child has a positive, strong, kind, supportive relationship with their teacher and other staff as well as other students.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in Education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Being known, respected, informed, welcomed, included, invited, and valued as a partner in their child(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)’s education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Environment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Real-World, High Quality, Engaging, Active, Hands-On, Collaborative, Problem-Based, Differentiated, Academically Challenging Learning Environments that promote student voice/choice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 Workforce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 diverse and inclusive environment where their children can see staff members who represent their culture and identity so they feel a sense of belonging.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Collaboration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Access, opportunities, transparency, ongoing communication about their child’s progress, curriculum, activities and events. </a:t>
            </a:r>
          </a:p>
          <a:p>
            <a:pPr>
              <a:buClr>
                <a:schemeClr val="bg1"/>
              </a:buClr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6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50" y="1856150"/>
            <a:ext cx="14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623" y="955913"/>
            <a:ext cx="113213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Parents and Caregivers</a:t>
            </a:r>
          </a:p>
          <a:p>
            <a:pPr>
              <a:buClr>
                <a:schemeClr val="bg1"/>
              </a:buClr>
            </a:pP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7629" t="37465" r="36292" b="46190"/>
          <a:stretch/>
        </p:blipFill>
        <p:spPr bwMode="auto">
          <a:xfrm>
            <a:off x="378978" y="1596871"/>
            <a:ext cx="5925343" cy="139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7628" t="83153" r="37804" b="4550"/>
          <a:stretch/>
        </p:blipFill>
        <p:spPr bwMode="auto">
          <a:xfrm>
            <a:off x="530636" y="3119739"/>
            <a:ext cx="5730901" cy="114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18140" t="53300" r="36577" b="32718"/>
          <a:stretch/>
        </p:blipFill>
        <p:spPr bwMode="auto">
          <a:xfrm>
            <a:off x="2564387" y="5662250"/>
            <a:ext cx="7057834" cy="115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17789" t="65812" r="36859" b="23077"/>
          <a:stretch/>
        </p:blipFill>
        <p:spPr bwMode="auto">
          <a:xfrm>
            <a:off x="6567519" y="2880033"/>
            <a:ext cx="5134303" cy="1367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18696" t="81194" r="55970" b="12538"/>
          <a:stretch/>
        </p:blipFill>
        <p:spPr bwMode="auto">
          <a:xfrm>
            <a:off x="580950" y="4431251"/>
            <a:ext cx="3752330" cy="94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8189" t="30627" r="36292" b="59400"/>
          <a:stretch/>
        </p:blipFill>
        <p:spPr bwMode="auto">
          <a:xfrm>
            <a:off x="4598276" y="4403321"/>
            <a:ext cx="6605828" cy="1093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18189" t="57407" r="61294" b="34187"/>
          <a:stretch/>
        </p:blipFill>
        <p:spPr bwMode="auto">
          <a:xfrm>
            <a:off x="6595191" y="1694446"/>
            <a:ext cx="4916925" cy="980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490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49" y="1856150"/>
            <a:ext cx="10613895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650" y="1019835"/>
            <a:ext cx="109047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Staff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Work/School Environment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Welcoming, Safe, Supportive, Inclusive, Inspiring, Respected, Recognized, Appreciated, Valued, Kind,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Acknowledged as a </a:t>
            </a:r>
            <a:r>
              <a:rPr lang="en-US" sz="2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Professional, Positive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and School Environment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Staff-Student Relationships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For all students to know they are seen, cared for, responsive support.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Equity, Diversity, Inclusion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Understanding,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Embracing of Individual Characteristics of Staff, Students, and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Families, Advancing Excellence in Equity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Purpose/Shared Vision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Working together for positive change, inspiring collective and self efficacy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Development and Resources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Experience meaningful growth opportunities and abundant resources</a:t>
            </a:r>
          </a:p>
          <a:p>
            <a:pPr>
              <a:buClr>
                <a:schemeClr val="bg1"/>
              </a:buClr>
            </a:pPr>
            <a:endParaRPr lang="en-US" sz="2400" u="sng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4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Thought Exchange and 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49" y="1856150"/>
            <a:ext cx="10613895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435" y="1403498"/>
            <a:ext cx="10904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 for Desired Daily Experiences for Staff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8431" t="27636" r="36457" b="62249"/>
          <a:stretch/>
        </p:blipFill>
        <p:spPr bwMode="auto">
          <a:xfrm>
            <a:off x="612435" y="2049517"/>
            <a:ext cx="6376944" cy="1275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17949" t="42737" r="56321" b="49283"/>
          <a:stretch/>
        </p:blipFill>
        <p:spPr bwMode="auto">
          <a:xfrm>
            <a:off x="7217685" y="2371759"/>
            <a:ext cx="4558665" cy="795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18269" t="57554" r="44518" b="35998"/>
          <a:stretch/>
        </p:blipFill>
        <p:spPr bwMode="auto">
          <a:xfrm>
            <a:off x="612436" y="3612931"/>
            <a:ext cx="5494074" cy="880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/>
          <a:srcRect l="18430" t="71801" r="49430" b="22214"/>
          <a:stretch/>
        </p:blipFill>
        <p:spPr bwMode="auto">
          <a:xfrm>
            <a:off x="6411235" y="3545064"/>
            <a:ext cx="5365115" cy="561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18430" t="86047" r="37568" b="5689"/>
          <a:stretch/>
        </p:blipFill>
        <p:spPr bwMode="auto">
          <a:xfrm>
            <a:off x="538909" y="4669974"/>
            <a:ext cx="6250774" cy="1129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8431" t="59525" r="37015" b="30626"/>
          <a:stretch/>
        </p:blipFill>
        <p:spPr bwMode="auto">
          <a:xfrm>
            <a:off x="6989379" y="4324814"/>
            <a:ext cx="4924098" cy="1376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18350" t="44160" r="40943" b="47007"/>
          <a:stretch/>
        </p:blipFill>
        <p:spPr bwMode="auto">
          <a:xfrm>
            <a:off x="2962836" y="6016996"/>
            <a:ext cx="6203950" cy="756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392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5"/>
          <p:cNvSpPr txBox="1">
            <a:spLocks noGrp="1"/>
          </p:cNvSpPr>
          <p:nvPr>
            <p:ph type="title"/>
          </p:nvPr>
        </p:nvSpPr>
        <p:spPr>
          <a:xfrm>
            <a:off x="415650" y="1284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smtClean="0">
                <a:solidFill>
                  <a:schemeClr val="lt1"/>
                </a:solidFill>
              </a:rPr>
              <a:t>World Cafe Engagements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701" name="Google Shape;701;p105"/>
          <p:cNvCxnSpPr/>
          <p:nvPr/>
        </p:nvCxnSpPr>
        <p:spPr>
          <a:xfrm>
            <a:off x="580950" y="955913"/>
            <a:ext cx="11030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105"/>
          <p:cNvSpPr txBox="1"/>
          <p:nvPr/>
        </p:nvSpPr>
        <p:spPr>
          <a:xfrm>
            <a:off x="810849" y="1856150"/>
            <a:ext cx="10613895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992" y="1019835"/>
            <a:ext cx="1090475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 Alignment, Coherence for Equity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Centered, Culturally Responsive, Engaging, Fun, Hands-On Learning, Differentiated Rich Learning Experiences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Safe, Culturally Responsive Classroom and Inclusive, Belonging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Enrichment Opportunities for K-5 (STREAM, Foreign Language, Field Trips)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Emotional Learning, Mental Health, Student Well Being, Trauma Informed Practices with Integrated Support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Development for Staff and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Authentic Engagement Opportunities for Parents to be informed and provide input about curriculum, ways to support SEL and be involved.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8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95"/>
          <p:cNvPicPr preferRelativeResize="0"/>
          <p:nvPr/>
        </p:nvPicPr>
        <p:blipFill rotWithShape="1">
          <a:blip r:embed="rId3">
            <a:alphaModFix amt="81000"/>
          </a:blip>
          <a:srcRect r="12265" b="-1235"/>
          <a:stretch/>
        </p:blipFill>
        <p:spPr>
          <a:xfrm>
            <a:off x="3175000" y="20850"/>
            <a:ext cx="9017001" cy="70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95"/>
          <p:cNvSpPr txBox="1"/>
          <p:nvPr/>
        </p:nvSpPr>
        <p:spPr>
          <a:xfrm>
            <a:off x="634900" y="1943550"/>
            <a:ext cx="6057000" cy="31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E448B"/>
                </a:solidFill>
                <a:latin typeface="Calibri"/>
                <a:ea typeface="Calibri"/>
                <a:cs typeface="Calibri"/>
                <a:sym typeface="Calibri"/>
              </a:rPr>
              <a:t>Overview of Strategic Planning</a:t>
            </a:r>
            <a:endParaRPr sz="3300" b="1">
              <a:solidFill>
                <a:srgbClr val="1E44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E448B"/>
                </a:solidFill>
                <a:latin typeface="Calibri"/>
                <a:ea typeface="Calibri"/>
                <a:cs typeface="Calibri"/>
                <a:sym typeface="Calibri"/>
              </a:rPr>
              <a:t>Governance Work Update</a:t>
            </a:r>
            <a:endParaRPr sz="3300" b="1">
              <a:solidFill>
                <a:srgbClr val="1E44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E448B"/>
                </a:solidFill>
                <a:latin typeface="Calibri"/>
                <a:ea typeface="Calibri"/>
                <a:cs typeface="Calibri"/>
                <a:sym typeface="Calibri"/>
              </a:rPr>
              <a:t>Management Work Update</a:t>
            </a:r>
            <a:endParaRPr sz="3300" b="1">
              <a:solidFill>
                <a:srgbClr val="1E44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E448B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3300" b="1">
              <a:solidFill>
                <a:srgbClr val="1E44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rgbClr val="1E448B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000">
              <a:solidFill>
                <a:srgbClr val="1E448B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3" name="Google Shape;59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9079">
            <a:off x="8833150" y="5708035"/>
            <a:ext cx="2779627" cy="66775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5"/>
          <p:cNvSpPr txBox="1"/>
          <p:nvPr/>
        </p:nvSpPr>
        <p:spPr>
          <a:xfrm>
            <a:off x="634900" y="533550"/>
            <a:ext cx="30000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>
                <a:solidFill>
                  <a:srgbClr val="1E448B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5600" b="1">
              <a:solidFill>
                <a:srgbClr val="1E44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9821">
            <a:off x="9747725" y="2723538"/>
            <a:ext cx="1645150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48B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6"/>
          <p:cNvSpPr txBox="1"/>
          <p:nvPr/>
        </p:nvSpPr>
        <p:spPr>
          <a:xfrm>
            <a:off x="223575" y="116100"/>
            <a:ext cx="6572700" cy="6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Describing your Desired Daily Experiences: January 31 &amp; Feb 7, 2024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Administrative Strategic Planning </a:t>
            </a: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Team-13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members including Building Principals, Directors, Assistant Superintendents and  Superintendent.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Drafting DDE statements using the feedback to develop statements encompassing the </a:t>
            </a:r>
            <a:r>
              <a:rPr lang="en-US" sz="20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Whole System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through a lens of equity.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Guidance included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Describe what experiences </a:t>
            </a:r>
            <a:r>
              <a:rPr lang="en-US" sz="20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 be</a:t>
            </a: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the strategic plan is being successfully implemented in the future. 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aint the picture of what you want experiences to look like, feel like, and sound like.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Represents individual voice.  </a:t>
            </a: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Consensus is not needed.  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106"/>
          <p:cNvPicPr preferRelativeResize="0"/>
          <p:nvPr/>
        </p:nvPicPr>
        <p:blipFill rotWithShape="1">
          <a:blip r:embed="rId3">
            <a:alphaModFix/>
          </a:blip>
          <a:srcRect l="18774" r="38922"/>
          <a:stretch/>
        </p:blipFill>
        <p:spPr>
          <a:xfrm>
            <a:off x="7230925" y="37475"/>
            <a:ext cx="5037274" cy="67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7"/>
          <p:cNvSpPr/>
          <p:nvPr/>
        </p:nvSpPr>
        <p:spPr>
          <a:xfrm>
            <a:off x="-168525" y="6392875"/>
            <a:ext cx="9632400" cy="348900"/>
          </a:xfrm>
          <a:prstGeom prst="rect">
            <a:avLst/>
          </a:prstGeom>
          <a:solidFill>
            <a:srgbClr val="1E4A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07"/>
          <p:cNvSpPr txBox="1"/>
          <p:nvPr/>
        </p:nvSpPr>
        <p:spPr>
          <a:xfrm>
            <a:off x="952500" y="3333775"/>
            <a:ext cx="10742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717" name="Google Shape;717;p107"/>
          <p:cNvSpPr txBox="1"/>
          <p:nvPr/>
        </p:nvSpPr>
        <p:spPr>
          <a:xfrm>
            <a:off x="625225" y="439625"/>
            <a:ext cx="11195700" cy="5431800"/>
          </a:xfrm>
          <a:prstGeom prst="rect">
            <a:avLst/>
          </a:prstGeom>
          <a:solidFill>
            <a:srgbClr val="1E4A9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Board of Education (Governance)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Strategic Roadmap Draft -(Mission, Vision, Core Values, and Equity Statement)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Feedback will be gathered on draft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37160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Unify with the district’s 3 Year Operational Plan (inclusive of Equity Plan)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School Board 3-yr Governance Work Plan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Long Range District Model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Administrative Strategic Planning Team (Management)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District VisionCard - Communication of progress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District Theory of Action- Classroom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•"/>
            </a:pPr>
            <a:r>
              <a:rPr lang="en-U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District 3 Year Operational Plan 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09"/>
          <p:cNvPicPr preferRelativeResize="0"/>
          <p:nvPr/>
        </p:nvPicPr>
        <p:blipFill rotWithShape="1">
          <a:blip r:embed="rId3">
            <a:alphaModFix/>
          </a:blip>
          <a:srcRect t="25422" b="14180"/>
          <a:stretch/>
        </p:blipFill>
        <p:spPr>
          <a:xfrm>
            <a:off x="81248" y="79932"/>
            <a:ext cx="11993781" cy="48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09" descr="A picture containing devi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9646" y="386081"/>
            <a:ext cx="8672708" cy="433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1213" y="5036875"/>
            <a:ext cx="6913848" cy="16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/>
          <p:cNvSpPr txBox="1"/>
          <p:nvPr/>
        </p:nvSpPr>
        <p:spPr>
          <a:xfrm>
            <a:off x="11357357" y="358903"/>
            <a:ext cx="22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93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96"/>
          <p:cNvSpPr txBox="1"/>
          <p:nvPr/>
        </p:nvSpPr>
        <p:spPr>
          <a:xfrm>
            <a:off x="142503" y="211843"/>
            <a:ext cx="11831400" cy="1062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Equity, and Continuous Improvement in Core Processes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96"/>
          <p:cNvSpPr txBox="1"/>
          <p:nvPr/>
        </p:nvSpPr>
        <p:spPr>
          <a:xfrm>
            <a:off x="200065" y="1274759"/>
            <a:ext cx="3332400" cy="52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9456" marR="0" lvl="1" indent="-2116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 sz="180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Funding, people (students &amp; staff), physical structures and goods,  professional development, time</a:t>
            </a: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Core Processes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9456" marR="0" lvl="1" indent="-2116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 sz="180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One’s work &amp; position, resourcing, organizational structure, practices, adult behaviors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89456" marR="0" lvl="1" indent="-2116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 sz="180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 KEY leverage point for equity, and continuous improvement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84664" marR="0" lvl="0" indent="105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Outcomes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9456" marR="0" lvl="1" indent="-2116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 sz="180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Policy, laws, Race, income, achievement results, satisfaction</a:t>
            </a: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4" name="Google Shape;604;p96"/>
          <p:cNvGrpSpPr/>
          <p:nvPr/>
        </p:nvGrpSpPr>
        <p:grpSpPr>
          <a:xfrm>
            <a:off x="3770157" y="1306055"/>
            <a:ext cx="8204074" cy="3970741"/>
            <a:chOff x="0" y="0"/>
            <a:chExt cx="6762900" cy="3273218"/>
          </a:xfrm>
        </p:grpSpPr>
        <p:cxnSp>
          <p:nvCxnSpPr>
            <p:cNvPr id="605" name="Google Shape;605;p96"/>
            <p:cNvCxnSpPr/>
            <p:nvPr/>
          </p:nvCxnSpPr>
          <p:spPr>
            <a:xfrm>
              <a:off x="3283527" y="2466109"/>
              <a:ext cx="0" cy="7431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06" name="Google Shape;606;p96"/>
            <p:cNvGrpSpPr/>
            <p:nvPr/>
          </p:nvGrpSpPr>
          <p:grpSpPr>
            <a:xfrm>
              <a:off x="0" y="0"/>
              <a:ext cx="6762900" cy="3273218"/>
              <a:chOff x="0" y="0"/>
              <a:chExt cx="6762900" cy="3273218"/>
            </a:xfrm>
          </p:grpSpPr>
          <p:sp>
            <p:nvSpPr>
              <p:cNvPr id="607" name="Google Shape;607;p96"/>
              <p:cNvSpPr/>
              <p:nvPr/>
            </p:nvSpPr>
            <p:spPr>
              <a:xfrm>
                <a:off x="0" y="0"/>
                <a:ext cx="6762900" cy="30765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2CD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96"/>
              <p:cNvSpPr/>
              <p:nvPr/>
            </p:nvSpPr>
            <p:spPr>
              <a:xfrm>
                <a:off x="346364" y="665018"/>
                <a:ext cx="1828800" cy="1828800"/>
              </a:xfrm>
              <a:prstGeom prst="roundRect">
                <a:avLst>
                  <a:gd name="adj" fmla="val 16667"/>
                </a:avLst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Inputs</a:t>
                </a: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Financial Resources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Human Resources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Physical Resources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Students &amp; Families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Staff, Contracts, &amp; Time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Professional Develop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96"/>
              <p:cNvSpPr/>
              <p:nvPr/>
            </p:nvSpPr>
            <p:spPr>
              <a:xfrm>
                <a:off x="2369127" y="665018"/>
                <a:ext cx="1828800" cy="18288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Core Processes</a:t>
                </a: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Instruction/</a:t>
                </a: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Learning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Operations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Planning, Prioritization, Decision Making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Consultation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0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96"/>
              <p:cNvSpPr/>
              <p:nvPr/>
            </p:nvSpPr>
            <p:spPr>
              <a:xfrm>
                <a:off x="4391891" y="665018"/>
                <a:ext cx="1828800" cy="1828800"/>
              </a:xfrm>
              <a:prstGeom prst="roundRect">
                <a:avLst>
                  <a:gd name="adj" fmla="val 16667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Student </a:t>
                </a: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Learning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Financial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Operational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Engagement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Satisfaction</a:t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0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11" name="Google Shape;611;p96"/>
              <p:cNvCxnSpPr/>
              <p:nvPr/>
            </p:nvCxnSpPr>
            <p:spPr>
              <a:xfrm>
                <a:off x="5320145" y="2493818"/>
                <a:ext cx="0" cy="7791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2" name="Google Shape;612;p96"/>
              <p:cNvCxnSpPr/>
              <p:nvPr/>
            </p:nvCxnSpPr>
            <p:spPr>
              <a:xfrm rot="10800000">
                <a:off x="3228109" y="3241964"/>
                <a:ext cx="20955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3" name="Google Shape;613;p96"/>
              <p:cNvCxnSpPr/>
              <p:nvPr/>
            </p:nvCxnSpPr>
            <p:spPr>
              <a:xfrm>
                <a:off x="1233054" y="2493818"/>
                <a:ext cx="0" cy="7794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4" name="Google Shape;614;p96"/>
              <p:cNvCxnSpPr/>
              <p:nvPr/>
            </p:nvCxnSpPr>
            <p:spPr>
              <a:xfrm>
                <a:off x="1233054" y="3241964"/>
                <a:ext cx="21336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615" name="Google Shape;615;p96"/>
              <p:cNvSpPr/>
              <p:nvPr/>
            </p:nvSpPr>
            <p:spPr>
              <a:xfrm>
                <a:off x="1122218" y="2341418"/>
                <a:ext cx="225600" cy="1782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96"/>
              <p:cNvSpPr/>
              <p:nvPr/>
            </p:nvSpPr>
            <p:spPr>
              <a:xfrm>
                <a:off x="3172691" y="2341418"/>
                <a:ext cx="225600" cy="1782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7" name="Google Shape;617;p96"/>
          <p:cNvSpPr/>
          <p:nvPr/>
        </p:nvSpPr>
        <p:spPr>
          <a:xfrm>
            <a:off x="7988584" y="4945529"/>
            <a:ext cx="1999200" cy="5073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highlight>
                <a:srgbClr val="008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6"/>
          <p:cNvSpPr txBox="1"/>
          <p:nvPr/>
        </p:nvSpPr>
        <p:spPr>
          <a:xfrm>
            <a:off x="8089423" y="5045151"/>
            <a:ext cx="189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93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PLC- CI Structure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850" y="5862174"/>
            <a:ext cx="3332400" cy="73670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7"/>
          <p:cNvSpPr txBox="1"/>
          <p:nvPr/>
        </p:nvSpPr>
        <p:spPr>
          <a:xfrm>
            <a:off x="71625" y="3902550"/>
            <a:ext cx="37497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Assessing Our Reality</a:t>
            </a:r>
            <a:endParaRPr sz="24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World Cafe (</a:t>
            </a: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Nov/Jan 2024)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Thought Exchange       </a:t>
            </a: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(Dec/Jan 2024)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27" name="Google Shape;627;p97"/>
          <p:cNvSpPr txBox="1"/>
          <p:nvPr/>
        </p:nvSpPr>
        <p:spPr>
          <a:xfrm>
            <a:off x="3821425" y="3623575"/>
            <a:ext cx="3749700" cy="29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Describing Our Vision</a:t>
            </a:r>
            <a:endParaRPr sz="24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Desired Daily Experience</a:t>
            </a:r>
            <a:endParaRPr sz="17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(Jan /Feb 2024)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VisionCard</a:t>
            </a: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(Feb 2024)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Theory of Action </a:t>
            </a: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(March 2024)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•"/>
            </a:pPr>
            <a:r>
              <a:rPr lang="en-US" sz="17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3-Year Operational Plan</a:t>
            </a: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(April-May 2024)</a:t>
            </a:r>
            <a:endParaRPr sz="1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8" name="Google Shape;628;p97"/>
          <p:cNvSpPr txBox="1"/>
          <p:nvPr/>
        </p:nvSpPr>
        <p:spPr>
          <a:xfrm>
            <a:off x="7668475" y="3973825"/>
            <a:ext cx="44748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Setting Our Strategic Plan</a:t>
            </a:r>
            <a:endParaRPr sz="24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Strategic Roadmap </a:t>
            </a:r>
            <a:r>
              <a:rPr lang="en-U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(March 2024)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3-yr Board Agenda</a:t>
            </a:r>
            <a:r>
              <a:rPr lang="en-U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(April 2024)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Char char="•"/>
            </a:pPr>
            <a:r>
              <a:rPr lang="en-US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Long Range Plan </a:t>
            </a:r>
            <a:r>
              <a:rPr lang="en-U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(May 2024)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9" name="Google Shape;629;p97"/>
          <p:cNvPicPr preferRelativeResize="0"/>
          <p:nvPr/>
        </p:nvPicPr>
        <p:blipFill rotWithShape="1">
          <a:blip r:embed="rId3">
            <a:alphaModFix/>
          </a:blip>
          <a:srcRect l="11543" t="4634" r="10356"/>
          <a:stretch/>
        </p:blipFill>
        <p:spPr>
          <a:xfrm>
            <a:off x="1146750" y="1954052"/>
            <a:ext cx="1037250" cy="12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97"/>
          <p:cNvPicPr preferRelativeResize="0"/>
          <p:nvPr/>
        </p:nvPicPr>
        <p:blipFill rotWithShape="1">
          <a:blip r:embed="rId4">
            <a:alphaModFix/>
          </a:blip>
          <a:srcRect l="53284" r="7619"/>
          <a:stretch/>
        </p:blipFill>
        <p:spPr>
          <a:xfrm>
            <a:off x="4830650" y="1722410"/>
            <a:ext cx="1520128" cy="18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7425" y="1954037"/>
            <a:ext cx="1430025" cy="14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97"/>
          <p:cNvSpPr txBox="1"/>
          <p:nvPr/>
        </p:nvSpPr>
        <p:spPr>
          <a:xfrm>
            <a:off x="310525" y="1092150"/>
            <a:ext cx="3540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Superintendent’s Team </a:t>
            </a:r>
            <a:endParaRPr sz="2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p97"/>
          <p:cNvSpPr txBox="1"/>
          <p:nvPr/>
        </p:nvSpPr>
        <p:spPr>
          <a:xfrm>
            <a:off x="4155825" y="1032900"/>
            <a:ext cx="334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Strategic Planning Team</a:t>
            </a:r>
            <a:endParaRPr sz="2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1"/>
              </a:solidFill>
            </a:endParaRPr>
          </a:p>
        </p:txBody>
      </p:sp>
      <p:sp>
        <p:nvSpPr>
          <p:cNvPr id="634" name="Google Shape;634;p97"/>
          <p:cNvSpPr txBox="1"/>
          <p:nvPr/>
        </p:nvSpPr>
        <p:spPr>
          <a:xfrm>
            <a:off x="7704500" y="1092150"/>
            <a:ext cx="4438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School Board Strategic Planning </a:t>
            </a:r>
            <a:endParaRPr sz="2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635" name="Google Shape;635;p97"/>
          <p:cNvCxnSpPr/>
          <p:nvPr/>
        </p:nvCxnSpPr>
        <p:spPr>
          <a:xfrm>
            <a:off x="3821375" y="863550"/>
            <a:ext cx="0" cy="556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97"/>
          <p:cNvCxnSpPr/>
          <p:nvPr/>
        </p:nvCxnSpPr>
        <p:spPr>
          <a:xfrm>
            <a:off x="7571075" y="863550"/>
            <a:ext cx="0" cy="556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7" name="Google Shape;637;p97"/>
          <p:cNvSpPr txBox="1"/>
          <p:nvPr/>
        </p:nvSpPr>
        <p:spPr>
          <a:xfrm>
            <a:off x="2908660" y="194100"/>
            <a:ext cx="51492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STRATEGIC PLANNING Process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8"/>
          <p:cNvSpPr/>
          <p:nvPr/>
        </p:nvSpPr>
        <p:spPr>
          <a:xfrm>
            <a:off x="-168525" y="6392875"/>
            <a:ext cx="9632400" cy="348900"/>
          </a:xfrm>
          <a:prstGeom prst="rect">
            <a:avLst/>
          </a:prstGeom>
          <a:solidFill>
            <a:srgbClr val="1E4A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8"/>
          <p:cNvSpPr txBox="1"/>
          <p:nvPr/>
        </p:nvSpPr>
        <p:spPr>
          <a:xfrm>
            <a:off x="952500" y="3333775"/>
            <a:ext cx="10742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644" name="Google Shape;644;p98"/>
          <p:cNvSpPr txBox="1"/>
          <p:nvPr/>
        </p:nvSpPr>
        <p:spPr>
          <a:xfrm>
            <a:off x="615450" y="410300"/>
            <a:ext cx="11195700" cy="5431800"/>
          </a:xfrm>
          <a:prstGeom prst="rect">
            <a:avLst/>
          </a:prstGeom>
          <a:solidFill>
            <a:srgbClr val="1E4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Board of Education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on Strategic Work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425" y="1080500"/>
            <a:ext cx="1645150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9"/>
          <p:cNvSpPr txBox="1">
            <a:spLocks noGrp="1"/>
          </p:cNvSpPr>
          <p:nvPr>
            <p:ph type="title"/>
          </p:nvPr>
        </p:nvSpPr>
        <p:spPr>
          <a:xfrm>
            <a:off x="150" y="190500"/>
            <a:ext cx="12192000" cy="809700"/>
          </a:xfrm>
          <a:prstGeom prst="rect">
            <a:avLst/>
          </a:prstGeom>
          <a:solidFill>
            <a:srgbClr val="1E448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Education Leadership System: Oct 10, 2023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2" name="Google Shape;652;p99"/>
          <p:cNvSpPr txBox="1">
            <a:spLocks noGrp="1"/>
          </p:cNvSpPr>
          <p:nvPr>
            <p:ph type="body" idx="1"/>
          </p:nvPr>
        </p:nvSpPr>
        <p:spPr>
          <a:xfrm>
            <a:off x="378725" y="2058725"/>
            <a:ext cx="4734000" cy="3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3000"/>
              <a:t>Overview of Education Leadership System</a:t>
            </a:r>
            <a:endParaRPr sz="3000"/>
          </a:p>
          <a:p>
            <a:pPr marL="22860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/>
          </a:p>
          <a:p>
            <a:pPr marL="228600" lvl="0" indent="-2413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3000"/>
              <a:t>Excellence in Governance, Management, and Consultation</a:t>
            </a:r>
            <a:endParaRPr sz="3000"/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50"/>
          </a:p>
          <a:p>
            <a:pPr marL="228600" lvl="0" indent="-2413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3000"/>
              <a:t>Navigating between the three authorities</a:t>
            </a:r>
            <a:endParaRPr sz="3000"/>
          </a:p>
          <a:p>
            <a:pPr marL="2286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  <a:p>
            <a:pPr marL="228600" lvl="0" indent="-2413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3000"/>
              <a:t>What Is...What Ought To Be</a:t>
            </a:r>
            <a:endParaRPr sz="3000"/>
          </a:p>
        </p:txBody>
      </p:sp>
      <p:pic>
        <p:nvPicPr>
          <p:cNvPr id="653" name="Google Shape;65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475" y="1284475"/>
            <a:ext cx="6783101" cy="52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100" y="1244575"/>
            <a:ext cx="2646477" cy="63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0"/>
          <p:cNvSpPr txBox="1">
            <a:spLocks noGrp="1"/>
          </p:cNvSpPr>
          <p:nvPr>
            <p:ph type="title"/>
          </p:nvPr>
        </p:nvSpPr>
        <p:spPr>
          <a:xfrm>
            <a:off x="380975" y="136775"/>
            <a:ext cx="64458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Board Structures</a:t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1" name="Google Shape;661;p100"/>
          <p:cNvSpPr txBox="1">
            <a:spLocks noGrp="1"/>
          </p:cNvSpPr>
          <p:nvPr>
            <p:ph type="body" idx="1"/>
          </p:nvPr>
        </p:nvSpPr>
        <p:spPr>
          <a:xfrm>
            <a:off x="380975" y="946225"/>
            <a:ext cx="6799500" cy="512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BoE Committees Re-established: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Policy Committee 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lphaLcPeriod"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Updating policies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lphaLcPeriod"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Developing a 3 year review cycle 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rabicPeriod"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Public Engagement Committee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lphaLcPeriod"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Monthly meetings have begun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AutoNum type="alphaLcPeriod"/>
            </a:pPr>
            <a:r>
              <a:rPr lang="en-US" sz="2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Vehicle to gain insight on work</a:t>
            </a:r>
            <a:endParaRPr sz="2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Board of Education Member Handbook-Draft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Board Meetings held in throughout district to promote participation.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62" name="Google Shape;662;p100"/>
          <p:cNvPicPr preferRelativeResize="0"/>
          <p:nvPr/>
        </p:nvPicPr>
        <p:blipFill rotWithShape="1">
          <a:blip r:embed="rId3">
            <a:alphaModFix/>
          </a:blip>
          <a:srcRect l="36614" r="32804" b="13718"/>
          <a:stretch/>
        </p:blipFill>
        <p:spPr>
          <a:xfrm>
            <a:off x="7775000" y="374400"/>
            <a:ext cx="4094624" cy="610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A90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1"/>
          <p:cNvSpPr txBox="1">
            <a:spLocks noGrp="1"/>
          </p:cNvSpPr>
          <p:nvPr>
            <p:ph type="title"/>
          </p:nvPr>
        </p:nvSpPr>
        <p:spPr>
          <a:xfrm>
            <a:off x="476250" y="190500"/>
            <a:ext cx="105156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Board of Education Retreat: Jan. 20, 2024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9" name="Google Shape;669;p101"/>
          <p:cNvSpPr txBox="1">
            <a:spLocks noGrp="1"/>
          </p:cNvSpPr>
          <p:nvPr>
            <p:ph type="body" idx="1"/>
          </p:nvPr>
        </p:nvSpPr>
        <p:spPr>
          <a:xfrm>
            <a:off x="1420950" y="1260300"/>
            <a:ext cx="8626200" cy="48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Overview of Educational Leadership System-</a:t>
            </a:r>
            <a:endParaRPr sz="2400" b="1">
              <a:solidFill>
                <a:schemeClr val="lt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Governance, Management and Consultation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Applications-</a:t>
            </a:r>
            <a:endParaRPr sz="2400" b="1">
              <a:solidFill>
                <a:schemeClr val="lt1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Practice Processes- role playing communication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Governance in Management Elements of Strategic Planning</a:t>
            </a:r>
            <a:endParaRPr sz="2400">
              <a:solidFill>
                <a:schemeClr val="lt1"/>
              </a:solidFill>
            </a:endParaRPr>
          </a:p>
          <a:p>
            <a:pPr marL="685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▪"/>
            </a:pPr>
            <a:r>
              <a:rPr lang="en-US">
                <a:solidFill>
                  <a:schemeClr val="lt1"/>
                </a:solidFill>
              </a:rPr>
              <a:t>Sample- Desired Daily Experiences (DDE)-Draft</a:t>
            </a:r>
            <a:endParaRPr>
              <a:solidFill>
                <a:schemeClr val="lt1"/>
              </a:solidFill>
            </a:endParaRPr>
          </a:p>
          <a:p>
            <a:pPr marL="685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▪"/>
            </a:pPr>
            <a:r>
              <a:rPr lang="en-US">
                <a:solidFill>
                  <a:schemeClr val="lt1"/>
                </a:solidFill>
              </a:rPr>
              <a:t>Sample- District Vision Card-Draft</a:t>
            </a:r>
            <a:endParaRPr>
              <a:solidFill>
                <a:schemeClr val="lt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</a:rPr>
              <a:t>Governance Practices and Preferences</a:t>
            </a:r>
            <a:endParaRPr sz="2400" b="1">
              <a:solidFill>
                <a:schemeClr val="lt1"/>
              </a:solidFill>
            </a:endParaRPr>
          </a:p>
          <a:p>
            <a:pPr marL="685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▪"/>
            </a:pPr>
            <a:r>
              <a:rPr lang="en-US">
                <a:solidFill>
                  <a:schemeClr val="lt1"/>
                </a:solidFill>
              </a:rPr>
              <a:t>BoE Handbook-Draft </a:t>
            </a:r>
            <a:endParaRPr>
              <a:solidFill>
                <a:schemeClr val="lt1"/>
              </a:solidFill>
            </a:endParaRPr>
          </a:p>
          <a:p>
            <a:pPr marL="6858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▪"/>
            </a:pPr>
            <a:r>
              <a:rPr lang="en-US">
                <a:solidFill>
                  <a:schemeClr val="lt1"/>
                </a:solidFill>
              </a:rPr>
              <a:t>District Policy Basics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/>
          </a:p>
        </p:txBody>
      </p:sp>
      <p:pic>
        <p:nvPicPr>
          <p:cNvPr id="670" name="Google Shape;67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9075" y="5970724"/>
            <a:ext cx="3125002" cy="7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2"/>
          <p:cNvSpPr/>
          <p:nvPr/>
        </p:nvSpPr>
        <p:spPr>
          <a:xfrm>
            <a:off x="-168525" y="6392875"/>
            <a:ext cx="9632400" cy="348900"/>
          </a:xfrm>
          <a:prstGeom prst="rect">
            <a:avLst/>
          </a:prstGeom>
          <a:solidFill>
            <a:srgbClr val="1E4A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02"/>
          <p:cNvSpPr txBox="1"/>
          <p:nvPr/>
        </p:nvSpPr>
        <p:spPr>
          <a:xfrm>
            <a:off x="952500" y="3333775"/>
            <a:ext cx="10742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677" name="Google Shape;677;p102"/>
          <p:cNvSpPr txBox="1"/>
          <p:nvPr/>
        </p:nvSpPr>
        <p:spPr>
          <a:xfrm>
            <a:off x="615450" y="410300"/>
            <a:ext cx="11195700" cy="5431800"/>
          </a:xfrm>
          <a:prstGeom prst="rect">
            <a:avLst/>
          </a:prstGeom>
          <a:solidFill>
            <a:srgbClr val="1E4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Administrative Strategic Planning Team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on Strategic Work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8" name="Google Shape;67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425" y="1080500"/>
            <a:ext cx="1645150" cy="16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1743</Words>
  <Application>Microsoft Office PowerPoint</Application>
  <PresentationFormat>Widescreen</PresentationFormat>
  <Paragraphs>260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Noto Sans Symbols</vt:lpstr>
      <vt:lpstr>Arial</vt:lpstr>
      <vt:lpstr>Ubuntu Condensed</vt:lpstr>
      <vt:lpstr>Calibri</vt:lpstr>
      <vt:lpstr>Ubuntu</vt:lpstr>
      <vt:lpstr>Office Theme</vt:lpstr>
      <vt:lpstr>Simple Light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Leadership System: Oct 10, 2023</vt:lpstr>
      <vt:lpstr>Board Structures</vt:lpstr>
      <vt:lpstr>Board of Education Retreat: Jan. 20, 2024</vt:lpstr>
      <vt:lpstr>PowerPoint Presentation</vt:lpstr>
      <vt:lpstr>THE DESIRED DAILY EXPERIENCE</vt:lpstr>
      <vt:lpstr>PowerPoint Presentation</vt:lpstr>
      <vt:lpstr>Strategic Planning Process- Engagements</vt:lpstr>
      <vt:lpstr>Thought Exchange and World Cafe Engagements</vt:lpstr>
      <vt:lpstr>Thought Exchange and World Cafe Engagements</vt:lpstr>
      <vt:lpstr>Thought Exchange and World Cafe Engagements</vt:lpstr>
      <vt:lpstr>Thought Exchange and World Cafe Engagements</vt:lpstr>
      <vt:lpstr>Thought Exchange and World Cafe Engagements</vt:lpstr>
      <vt:lpstr>Thought Exchange and World Cafe Engagements</vt:lpstr>
      <vt:lpstr>World Cafe Engagements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Profile Template10</cp:lastModifiedBy>
  <cp:revision>22</cp:revision>
  <dcterms:modified xsi:type="dcterms:W3CDTF">2024-02-06T20:28:26Z</dcterms:modified>
</cp:coreProperties>
</file>