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Nunito"/>
      <p:regular r:id="rId22"/>
      <p:bold r:id="rId23"/>
      <p:italic r:id="rId24"/>
      <p:boldItalic r:id="rId25"/>
    </p:embeddedFont>
    <p:embeddedFont>
      <p:font typeface="Maven Pro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Nunito-regular.fntdata"/><Relationship Id="rId21" Type="http://schemas.openxmlformats.org/officeDocument/2006/relationships/slide" Target="slides/slide16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avenPro-regular.fntdata"/><Relationship Id="rId25" Type="http://schemas.openxmlformats.org/officeDocument/2006/relationships/font" Target="fonts/Nunito-boldItalic.fntdata"/><Relationship Id="rId27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8506dee3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48506dee3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8506dee35_0_7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48506dee35_0_7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48506dee3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48506dee3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48506dee35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48506dee35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48506dee35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48506dee35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48506dee35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48506dee35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48506dee35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48506dee3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8506dee35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8506dee35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a4a36af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a4a36af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a4a36af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4a4a36af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48506dee35_0_7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48506dee35_0_7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4a499f87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4a499f87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a499f87d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a499f87d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a499f87d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a499f87d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4a499f87d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4a499f87d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Hnfy1vIaSoU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87900" y="949179"/>
            <a:ext cx="4255500" cy="24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Guided Reading</a:t>
            </a:r>
            <a:endParaRPr sz="60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88150" y="3241700"/>
            <a:ext cx="6974700" cy="10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2400"/>
            </a:b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1" lang="en" sz="1800"/>
              <a:t>The Next Step Forward in Guided Reading</a:t>
            </a:r>
            <a:r>
              <a:rPr i="1" lang="en" sz="1800"/>
              <a:t> </a:t>
            </a:r>
            <a:r>
              <a:rPr lang="en" sz="1800"/>
              <a:t>by Jan Richardson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Pre-A Reader - Profile</a:t>
            </a:r>
            <a:endParaRPr sz="3000"/>
          </a:p>
        </p:txBody>
      </p:sp>
      <p:sp>
        <p:nvSpPr>
          <p:cNvPr id="329" name="Google Shape;329;p22"/>
          <p:cNvSpPr txBox="1"/>
          <p:nvPr>
            <p:ph idx="1" type="body"/>
          </p:nvPr>
        </p:nvSpPr>
        <p:spPr>
          <a:xfrm>
            <a:off x="1303800" y="1487900"/>
            <a:ext cx="7030500" cy="30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Student knows &lt; 40 letters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Working on one-to-one correspondence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Working on directionality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Working on basic book skills (Parts of a book, where to start reading, letter vs. word...)</a:t>
            </a:r>
            <a:endParaRPr b="1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00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Emergent Reader (A-C)- Profile</a:t>
            </a:r>
            <a:endParaRPr sz="3000"/>
          </a:p>
        </p:txBody>
      </p:sp>
      <p:sp>
        <p:nvSpPr>
          <p:cNvPr id="335" name="Google Shape;335;p23"/>
          <p:cNvSpPr txBox="1"/>
          <p:nvPr>
            <p:ph idx="1" type="body"/>
          </p:nvPr>
        </p:nvSpPr>
        <p:spPr>
          <a:xfrm>
            <a:off x="1303800" y="159787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Able to write their first name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Can identify 40 or more letters by name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Know at least 8 sounds</a:t>
            </a:r>
            <a:endParaRPr b="1"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The Early Reader (D-I) - Profile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341" name="Google Shape;341;p24"/>
          <p:cNvSpPr txBox="1"/>
          <p:nvPr>
            <p:ph idx="1" type="body"/>
          </p:nvPr>
        </p:nvSpPr>
        <p:spPr>
          <a:xfrm>
            <a:off x="1303800" y="1705950"/>
            <a:ext cx="7030500" cy="28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Know their letters and sounds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Reading and writing CVC words (working on decoding)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Working on phonics skills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Learning to read and write sight words - know about 30 sight words</a:t>
            </a:r>
            <a:endParaRPr b="1"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5"/>
          <p:cNvSpPr txBox="1"/>
          <p:nvPr>
            <p:ph type="title"/>
          </p:nvPr>
        </p:nvSpPr>
        <p:spPr>
          <a:xfrm>
            <a:off x="1303800" y="598575"/>
            <a:ext cx="72771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The Transitional Reader (J-P) - Profile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347" name="Google Shape;347;p25"/>
          <p:cNvSpPr txBox="1"/>
          <p:nvPr>
            <p:ph idx="1" type="body"/>
          </p:nvPr>
        </p:nvSpPr>
        <p:spPr>
          <a:xfrm>
            <a:off x="1427100" y="1718775"/>
            <a:ext cx="7030500" cy="30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A</a:t>
            </a:r>
            <a:r>
              <a:rPr b="1" lang="en" sz="2000">
                <a:solidFill>
                  <a:srgbClr val="FFFFFF"/>
                </a:solidFill>
              </a:rPr>
              <a:t>ble to decode CVC, CVCe, digraphs, blends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Working on decoding multisyllable words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Working on self-monitoring strategies</a:t>
            </a:r>
            <a:endParaRPr b="1" sz="2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64D79"/>
        </a:solid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The Fluent Reader (N-Z)- Profile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353" name="Google Shape;353;p26"/>
          <p:cNvSpPr txBox="1"/>
          <p:nvPr>
            <p:ph idx="1" type="body"/>
          </p:nvPr>
        </p:nvSpPr>
        <p:spPr>
          <a:xfrm>
            <a:off x="1303800" y="159787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Read fluently regardless of genre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Learned how to decode words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Use meaning and word parts to quickly self correct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Vocabulary based on </a:t>
            </a:r>
            <a:r>
              <a:rPr b="1" lang="en" sz="2000">
                <a:solidFill>
                  <a:srgbClr val="FFFFFF"/>
                </a:solidFill>
              </a:rPr>
              <a:t>context clues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Have stamina to read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Monitor comprehension of text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Explore deeper levels of thinking in more complex text</a:t>
            </a:r>
            <a:endParaRPr b="1" sz="2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9775" y="152400"/>
            <a:ext cx="3439100" cy="4838701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59" name="Google Shape;359;p27"/>
          <p:cNvSpPr txBox="1"/>
          <p:nvPr/>
        </p:nvSpPr>
        <p:spPr>
          <a:xfrm>
            <a:off x="1577675" y="1295500"/>
            <a:ext cx="3078300" cy="10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sp>
        <p:nvSpPr>
          <p:cNvPr id="360" name="Google Shape;360;p27"/>
          <p:cNvSpPr txBox="1"/>
          <p:nvPr/>
        </p:nvSpPr>
        <p:spPr>
          <a:xfrm>
            <a:off x="320675" y="1693125"/>
            <a:ext cx="4335300" cy="21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Benchmark Education Reading Level </a:t>
            </a:r>
            <a:br>
              <a:rPr lang="en" sz="3000">
                <a:solidFill>
                  <a:srgbClr val="FFFFFF"/>
                </a:solidFill>
              </a:rPr>
            </a:br>
            <a:r>
              <a:rPr lang="en" sz="3000">
                <a:solidFill>
                  <a:srgbClr val="FFFFFF"/>
                </a:solidFill>
              </a:rPr>
              <a:t>Conversion Chart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8"/>
          <p:cNvSpPr txBox="1"/>
          <p:nvPr>
            <p:ph type="title"/>
          </p:nvPr>
        </p:nvSpPr>
        <p:spPr>
          <a:xfrm>
            <a:off x="1303800" y="64990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Guided Reading Videos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366" name="Google Shape;366;p28"/>
          <p:cNvSpPr txBox="1"/>
          <p:nvPr>
            <p:ph idx="1" type="body"/>
          </p:nvPr>
        </p:nvSpPr>
        <p:spPr>
          <a:xfrm>
            <a:off x="683650" y="1990050"/>
            <a:ext cx="38184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FFFFFF"/>
                </a:solidFill>
              </a:rPr>
              <a:t>EMERGENT VIDEOS:</a:t>
            </a:r>
            <a:endParaRPr b="1" sz="2000" u="sng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Reading the book with a prompt</a:t>
            </a:r>
            <a:endParaRPr b="1"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Selecting a teaching point</a:t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8"/>
          <p:cNvSpPr txBox="1"/>
          <p:nvPr>
            <p:ph idx="2" type="body"/>
          </p:nvPr>
        </p:nvSpPr>
        <p:spPr>
          <a:xfrm>
            <a:off x="4903650" y="1990050"/>
            <a:ext cx="36132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FFFFFF"/>
                </a:solidFill>
              </a:rPr>
              <a:t>TRANSITIONAL VIDEOS:</a:t>
            </a:r>
            <a:endParaRPr b="1" sz="2000" u="sng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b="1" lang="en" sz="2000">
                <a:solidFill>
                  <a:srgbClr val="FFFFFF"/>
                </a:solidFill>
              </a:rPr>
              <a:t>Reading the book with prompting</a:t>
            </a:r>
            <a:endParaRPr b="1" sz="2000">
              <a:solidFill>
                <a:srgbClr val="FFFFFF"/>
              </a:solidFill>
            </a:endParaRPr>
          </a:p>
        </p:txBody>
      </p:sp>
      <p:pic>
        <p:nvPicPr>
          <p:cNvPr id="368" name="Google Shape;368;p2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749225" y="649891"/>
            <a:ext cx="604375" cy="565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36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Purpose</a:t>
            </a:r>
            <a:endParaRPr sz="3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0" lang="en" sz="30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To discover what our understandings of Small Group Guided Reading are and to come to a common understanding and practice.</a:t>
            </a:r>
            <a:endParaRPr sz="30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1086100" y="1464250"/>
            <a:ext cx="72846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What is guided reading?</a:t>
            </a:r>
            <a:endParaRPr sz="4800"/>
          </a:p>
        </p:txBody>
      </p:sp>
      <p:sp>
        <p:nvSpPr>
          <p:cNvPr id="289" name="Google Shape;289;p15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/>
          <p:nvPr>
            <p:ph idx="1" type="body"/>
          </p:nvPr>
        </p:nvSpPr>
        <p:spPr>
          <a:xfrm>
            <a:off x="576300" y="752875"/>
            <a:ext cx="80394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Guided reading is small-group differentiated reading instruction that supports students in developing reading proficiency. It includes instructional-leveled texts and </a:t>
            </a:r>
            <a:br>
              <a:rPr lang="en" sz="3000"/>
            </a:br>
            <a:r>
              <a:rPr lang="en" sz="3000"/>
              <a:t>targeted teaching.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/>
          <p:nvPr>
            <p:ph type="title"/>
          </p:nvPr>
        </p:nvSpPr>
        <p:spPr>
          <a:xfrm>
            <a:off x="806850" y="1866450"/>
            <a:ext cx="78522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The basic tenets of guided reading based upon research are...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"/>
          <p:cNvSpPr txBox="1"/>
          <p:nvPr>
            <p:ph type="title"/>
          </p:nvPr>
        </p:nvSpPr>
        <p:spPr>
          <a:xfrm>
            <a:off x="1451975" y="405325"/>
            <a:ext cx="6366900" cy="95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Basic Tenets</a:t>
            </a:r>
            <a:endParaRPr sz="4800"/>
          </a:p>
        </p:txBody>
      </p:sp>
      <p:sp>
        <p:nvSpPr>
          <p:cNvPr id="305" name="Google Shape;305;p18"/>
          <p:cNvSpPr txBox="1"/>
          <p:nvPr>
            <p:ph idx="1" type="body"/>
          </p:nvPr>
        </p:nvSpPr>
        <p:spPr>
          <a:xfrm>
            <a:off x="568775" y="1407425"/>
            <a:ext cx="8133300" cy="20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chemeClr val="lt1"/>
                </a:solidFill>
              </a:rPr>
              <a:t>Teachers match students with challenging books that are at their instructional reading level and support their next reading goal.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9"/>
          <p:cNvSpPr txBox="1"/>
          <p:nvPr>
            <p:ph type="title"/>
          </p:nvPr>
        </p:nvSpPr>
        <p:spPr>
          <a:xfrm>
            <a:off x="1388550" y="494000"/>
            <a:ext cx="6366900" cy="88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/>
              <a:t>Basic Tenets</a:t>
            </a:r>
            <a:endParaRPr/>
          </a:p>
        </p:txBody>
      </p:sp>
      <p:sp>
        <p:nvSpPr>
          <p:cNvPr id="311" name="Google Shape;311;p19"/>
          <p:cNvSpPr txBox="1"/>
          <p:nvPr>
            <p:ph idx="1" type="body"/>
          </p:nvPr>
        </p:nvSpPr>
        <p:spPr>
          <a:xfrm>
            <a:off x="519400" y="1460550"/>
            <a:ext cx="82854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Students become better readers by reading, self-monitoring, and problem solving their way through text, rereading as needed to check understanding.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0"/>
          <p:cNvSpPr txBox="1"/>
          <p:nvPr>
            <p:ph type="title"/>
          </p:nvPr>
        </p:nvSpPr>
        <p:spPr>
          <a:xfrm>
            <a:off x="1370875" y="671375"/>
            <a:ext cx="6366900" cy="62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800"/>
              <a:t>Basic Tenets</a:t>
            </a:r>
            <a:endParaRPr/>
          </a:p>
        </p:txBody>
      </p:sp>
      <p:sp>
        <p:nvSpPr>
          <p:cNvPr id="317" name="Google Shape;317;p20"/>
          <p:cNvSpPr txBox="1"/>
          <p:nvPr>
            <p:ph idx="1" type="body"/>
          </p:nvPr>
        </p:nvSpPr>
        <p:spPr>
          <a:xfrm>
            <a:off x="557425" y="1622800"/>
            <a:ext cx="79938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/>
              <a:t>Teachers are intentional in their instruction and responsive to the specific needs of their students.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1"/>
          <p:cNvSpPr txBox="1"/>
          <p:nvPr>
            <p:ph type="title"/>
          </p:nvPr>
        </p:nvSpPr>
        <p:spPr>
          <a:xfrm>
            <a:off x="671450" y="772725"/>
            <a:ext cx="7753200" cy="72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4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0" sz="30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/>
              <a:t>Basic Tenets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lang="en" sz="3000">
                <a:latin typeface="Nunito"/>
                <a:ea typeface="Nunito"/>
                <a:cs typeface="Nunito"/>
                <a:sym typeface="Nunito"/>
              </a:rPr>
              <a:t>Teachers know when to step in and scaffold and when to reduce support, enabling students to move forward as independent readers.</a:t>
            </a:r>
            <a:endParaRPr sz="3000"/>
          </a:p>
        </p:txBody>
      </p:sp>
      <p:sp>
        <p:nvSpPr>
          <p:cNvPr id="323" name="Google Shape;323;p2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80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