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2284277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038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d484407720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d484407720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3922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d484407720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d484407720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0106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d484407720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d484407720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310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d484407720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d484407720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470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d4844077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d4844077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6948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d48440772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d48440772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5220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d48440772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d48440772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854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d484407720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d484407720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7696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48440772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484407720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8042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484407720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d484407720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0390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d48440772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d484407720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861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d484407720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d484407720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0180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ronavirus.health.ny.gov/covid-19-travel-advisor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schools.nyc.gov/school-year-20-21/return-to-school-2020/health-and-safety/covid-19-testing"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mystudent.nyc/"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Safety Meeting</a:t>
            </a:r>
            <a:endParaRPr/>
          </a:p>
          <a:p>
            <a:pPr marL="0" lvl="0" indent="0" algn="ctr" rtl="0">
              <a:spcBef>
                <a:spcPts val="0"/>
              </a:spcBef>
              <a:spcAft>
                <a:spcPts val="0"/>
              </a:spcAft>
              <a:buNone/>
            </a:pPr>
            <a:r>
              <a:rPr lang="en" sz="4500"/>
              <a:t>Town Hall</a:t>
            </a:r>
            <a:endParaRPr sz="450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April 29, 2021 @10am</a:t>
            </a:r>
            <a:endParaRPr/>
          </a:p>
        </p:txBody>
      </p:sp>
      <p:sp>
        <p:nvSpPr>
          <p:cNvPr id="56" name="Google Shape;56;p13"/>
          <p:cNvSpPr txBox="1"/>
          <p:nvPr/>
        </p:nvSpPr>
        <p:spPr>
          <a:xfrm>
            <a:off x="324975" y="347375"/>
            <a:ext cx="64545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The Cobble Hill School of American Studies</a:t>
            </a:r>
            <a:endParaRPr/>
          </a:p>
        </p:txBody>
      </p:sp>
      <p:sp>
        <p:nvSpPr>
          <p:cNvPr id="57" name="Google Shape;57;p13"/>
          <p:cNvSpPr txBox="1"/>
          <p:nvPr/>
        </p:nvSpPr>
        <p:spPr>
          <a:xfrm>
            <a:off x="2534700" y="4471125"/>
            <a:ext cx="64545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a:t>Anna Maria Mulé, Principal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42672"/>
              <a:buFont typeface="Arial"/>
              <a:buNone/>
            </a:pPr>
            <a:r>
              <a:rPr lang="en" sz="2320">
                <a:solidFill>
                  <a:srgbClr val="000000"/>
                </a:solidFill>
              </a:rPr>
              <a:t>Establishing Safe Environment for In-person learning students</a:t>
            </a:r>
            <a:endParaRPr sz="2320">
              <a:solidFill>
                <a:srgbClr val="000000"/>
              </a:solidFill>
            </a:endParaRPr>
          </a:p>
          <a:p>
            <a:pPr marL="0" lvl="0" indent="0" algn="l" rtl="0">
              <a:spcBef>
                <a:spcPts val="1200"/>
              </a:spcBef>
              <a:spcAft>
                <a:spcPts val="0"/>
              </a:spcAft>
              <a:buNone/>
            </a:pPr>
            <a:endParaRPr/>
          </a:p>
        </p:txBody>
      </p:sp>
      <p:sp>
        <p:nvSpPr>
          <p:cNvPr id="117" name="Google Shape;117;p22"/>
          <p:cNvSpPr txBox="1">
            <a:spLocks noGrp="1"/>
          </p:cNvSpPr>
          <p:nvPr>
            <p:ph type="body" idx="1"/>
          </p:nvPr>
        </p:nvSpPr>
        <p:spPr>
          <a:xfrm>
            <a:off x="311700" y="1017725"/>
            <a:ext cx="8686500" cy="3890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440"/>
              <a:buFont typeface="Arial"/>
              <a:buNone/>
            </a:pPr>
            <a:r>
              <a:rPr lang="en" sz="1632">
                <a:solidFill>
                  <a:schemeClr val="dk1"/>
                </a:solidFill>
              </a:rPr>
              <a:t>Please note that all students in blended learning have the opportunity to attend the building five days a week! Students are required to attend five days a week of in-person learning on a consistent basis. We will reach out if your child is not attending in-person regularly, and will transition your child to fully remote learning if irregular in-person attendance continues. This will allow us to maximize in-person instructional days for students who are attending in-person.  </a:t>
            </a:r>
            <a:endParaRPr sz="1632">
              <a:solidFill>
                <a:schemeClr val="dk1"/>
              </a:solidFill>
            </a:endParaRPr>
          </a:p>
          <a:p>
            <a:pPr marL="0" lvl="0" indent="0" algn="just" rtl="0">
              <a:spcBef>
                <a:spcPts val="0"/>
              </a:spcBef>
              <a:spcAft>
                <a:spcPts val="0"/>
              </a:spcAft>
              <a:buClr>
                <a:schemeClr val="dk1"/>
              </a:buClr>
              <a:buSzPts val="440"/>
              <a:buFont typeface="Arial"/>
              <a:buNone/>
            </a:pPr>
            <a:r>
              <a:rPr lang="en" sz="1632">
                <a:solidFill>
                  <a:schemeClr val="dk1"/>
                </a:solidFill>
              </a:rPr>
              <a:t> </a:t>
            </a:r>
            <a:endParaRPr sz="1632">
              <a:solidFill>
                <a:schemeClr val="dk1"/>
              </a:solidFill>
            </a:endParaRPr>
          </a:p>
          <a:p>
            <a:pPr marL="0" lvl="0" indent="0" algn="just" rtl="0">
              <a:spcBef>
                <a:spcPts val="0"/>
              </a:spcBef>
              <a:spcAft>
                <a:spcPts val="0"/>
              </a:spcAft>
              <a:buClr>
                <a:schemeClr val="dk1"/>
              </a:buClr>
              <a:buSzPts val="440"/>
              <a:buFont typeface="Arial"/>
              <a:buNone/>
            </a:pPr>
            <a:r>
              <a:rPr lang="en" sz="1632" b="1">
                <a:solidFill>
                  <a:schemeClr val="dk1"/>
                </a:solidFill>
              </a:rPr>
              <a:t>If You Travel</a:t>
            </a:r>
            <a:r>
              <a:rPr lang="en" sz="1632">
                <a:solidFill>
                  <a:schemeClr val="dk1"/>
                </a:solidFill>
              </a:rPr>
              <a:t> </a:t>
            </a:r>
            <a:endParaRPr sz="1632">
              <a:solidFill>
                <a:schemeClr val="dk1"/>
              </a:solidFill>
            </a:endParaRPr>
          </a:p>
          <a:p>
            <a:pPr marL="0" lvl="0" indent="0" algn="just" rtl="0">
              <a:spcBef>
                <a:spcPts val="0"/>
              </a:spcBef>
              <a:spcAft>
                <a:spcPts val="0"/>
              </a:spcAft>
              <a:buClr>
                <a:schemeClr val="dk1"/>
              </a:buClr>
              <a:buSzPts val="440"/>
              <a:buFont typeface="Arial"/>
              <a:buNone/>
            </a:pPr>
            <a:r>
              <a:rPr lang="en" sz="1632">
                <a:solidFill>
                  <a:schemeClr val="dk1"/>
                </a:solidFill>
              </a:rPr>
              <a:t> </a:t>
            </a:r>
            <a:endParaRPr sz="1632">
              <a:solidFill>
                <a:schemeClr val="dk1"/>
              </a:solidFill>
            </a:endParaRPr>
          </a:p>
          <a:p>
            <a:pPr marL="0" lvl="0" indent="0" algn="just" rtl="0">
              <a:spcBef>
                <a:spcPts val="0"/>
              </a:spcBef>
              <a:spcAft>
                <a:spcPts val="0"/>
              </a:spcAft>
              <a:buClr>
                <a:schemeClr val="dk1"/>
              </a:buClr>
              <a:buSzPts val="440"/>
              <a:buFont typeface="Arial"/>
              <a:buNone/>
            </a:pPr>
            <a:r>
              <a:rPr lang="en" sz="1632">
                <a:solidFill>
                  <a:schemeClr val="dk1"/>
                </a:solidFill>
              </a:rPr>
              <a:t>Please remember that students and staff who have recently traveled outside of New York to a place on the State’s travel advisory list must quarantine for 10 days, or test out of the 10-day quarantine based on the State’s guidance, which can be found at</a:t>
            </a:r>
            <a:r>
              <a:rPr lang="en" sz="1632">
                <a:solidFill>
                  <a:schemeClr val="dk1"/>
                </a:solidFill>
                <a:uFill>
                  <a:noFill/>
                </a:u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sz="1632" u="sng">
                <a:solidFill>
                  <a:srgbClr val="1155CC"/>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https://coronavirus.health.ny.gov/covid-19-travel-advisory</a:t>
            </a:r>
            <a:r>
              <a:rPr lang="en" sz="1632">
                <a:solidFill>
                  <a:schemeClr val="dk1"/>
                </a:solidFill>
              </a:rPr>
              <a:t>.</a:t>
            </a:r>
            <a:endParaRPr sz="1632">
              <a:solidFill>
                <a:schemeClr val="dk1"/>
              </a:solidFill>
            </a:endParaRPr>
          </a:p>
          <a:p>
            <a:pPr marL="0" lvl="0" indent="0" algn="just" rtl="0">
              <a:spcBef>
                <a:spcPts val="0"/>
              </a:spcBef>
              <a:spcAft>
                <a:spcPts val="0"/>
              </a:spcAft>
              <a:buClr>
                <a:schemeClr val="dk1"/>
              </a:buClr>
              <a:buSzPts val="440"/>
              <a:buFont typeface="Arial"/>
              <a:buNone/>
            </a:pPr>
            <a:r>
              <a:rPr lang="en" sz="1632">
                <a:solidFill>
                  <a:schemeClr val="dk1"/>
                </a:solidFill>
              </a:rPr>
              <a:t>  </a:t>
            </a:r>
            <a:endParaRPr sz="1632">
              <a:solidFill>
                <a:schemeClr val="dk1"/>
              </a:solidFill>
            </a:endParaRPr>
          </a:p>
          <a:p>
            <a:pPr marL="0" lvl="0" indent="0" algn="l" rtl="0">
              <a:spcBef>
                <a:spcPts val="0"/>
              </a:spcBef>
              <a:spcAft>
                <a:spcPts val="0"/>
              </a:spcAft>
              <a:buClr>
                <a:schemeClr val="dk1"/>
              </a:buClr>
              <a:buSzPts val="440"/>
              <a:buFont typeface="Arial"/>
              <a:buNone/>
            </a:pPr>
            <a:r>
              <a:rPr lang="en" sz="1040">
                <a:solidFill>
                  <a:schemeClr val="dk1"/>
                </a:solidFill>
              </a:rPr>
              <a:t> </a:t>
            </a:r>
            <a:endParaRPr sz="1040">
              <a:solidFill>
                <a:schemeClr val="dk1"/>
              </a:solidFill>
            </a:endParaRPr>
          </a:p>
          <a:p>
            <a:pPr marL="0" lvl="0" indent="0" algn="l" rtl="0">
              <a:spcBef>
                <a:spcPts val="0"/>
              </a:spcBef>
              <a:spcAft>
                <a:spcPts val="1200"/>
              </a:spcAft>
              <a:buSzPts val="440"/>
              <a:buNone/>
            </a:pPr>
            <a:endParaRPr sz="132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121"/>
        <p:cNvGrpSpPr/>
        <p:nvPr/>
      </p:nvGrpSpPr>
      <p:grpSpPr>
        <a:xfrm>
          <a:off x="0" y="0"/>
          <a:ext cx="0" cy="0"/>
          <a:chOff x="0" y="0"/>
          <a:chExt cx="0" cy="0"/>
        </a:xfrm>
      </p:grpSpPr>
      <p:sp>
        <p:nvSpPr>
          <p:cNvPr id="122" name="Google Shape;122;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42672"/>
              <a:buFont typeface="Arial"/>
              <a:buNone/>
            </a:pPr>
            <a:r>
              <a:rPr lang="en" sz="2320">
                <a:solidFill>
                  <a:srgbClr val="000000"/>
                </a:solidFill>
              </a:rPr>
              <a:t>Establishing Safe Environment for In-person learning students</a:t>
            </a:r>
            <a:endParaRPr sz="2320">
              <a:solidFill>
                <a:srgbClr val="000000"/>
              </a:solidFill>
            </a:endParaRPr>
          </a:p>
          <a:p>
            <a:pPr marL="0" lvl="0" indent="0" algn="l" rtl="0">
              <a:spcBef>
                <a:spcPts val="1200"/>
              </a:spcBef>
              <a:spcAft>
                <a:spcPts val="0"/>
              </a:spcAft>
              <a:buNone/>
            </a:pPr>
            <a:endParaRPr/>
          </a:p>
        </p:txBody>
      </p:sp>
      <p:sp>
        <p:nvSpPr>
          <p:cNvPr id="123" name="Google Shape;123;p23"/>
          <p:cNvSpPr txBox="1">
            <a:spLocks noGrp="1"/>
          </p:cNvSpPr>
          <p:nvPr>
            <p:ph type="body" idx="1"/>
          </p:nvPr>
        </p:nvSpPr>
        <p:spPr>
          <a:xfrm>
            <a:off x="311700" y="1152475"/>
            <a:ext cx="8520600" cy="3621300"/>
          </a:xfrm>
          <a:prstGeom prst="rect">
            <a:avLst/>
          </a:prstGeom>
        </p:spPr>
        <p:txBody>
          <a:bodyPr spcFirstLastPara="1" wrap="square" lIns="91425" tIns="91425" rIns="91425" bIns="91425" anchor="t" anchorCtr="0">
            <a:noAutofit/>
          </a:bodyPr>
          <a:lstStyle/>
          <a:p>
            <a:pPr marL="457200" lvl="0" indent="-355600" algn="just" rtl="0">
              <a:lnSpc>
                <a:spcPct val="105000"/>
              </a:lnSpc>
              <a:spcBef>
                <a:spcPts val="0"/>
              </a:spcBef>
              <a:spcAft>
                <a:spcPts val="0"/>
              </a:spcAft>
              <a:buClr>
                <a:schemeClr val="dk1"/>
              </a:buClr>
              <a:buSzPts val="2000"/>
              <a:buChar char="●"/>
            </a:pPr>
            <a:r>
              <a:rPr lang="en" sz="1732">
                <a:solidFill>
                  <a:schemeClr val="dk1"/>
                </a:solidFill>
              </a:rPr>
              <a:t>DOE students continue to have access to priority testing at H+H sites across the city; a list of sites can be found here:</a:t>
            </a:r>
            <a:endParaRPr sz="1732">
              <a:solidFill>
                <a:schemeClr val="dk1"/>
              </a:solidFill>
            </a:endParaRPr>
          </a:p>
          <a:p>
            <a:pPr marL="0" lvl="0" indent="0" algn="just" rtl="0">
              <a:lnSpc>
                <a:spcPct val="105000"/>
              </a:lnSpc>
              <a:spcBef>
                <a:spcPts val="0"/>
              </a:spcBef>
              <a:spcAft>
                <a:spcPts val="0"/>
              </a:spcAft>
              <a:buClr>
                <a:schemeClr val="dk1"/>
              </a:buClr>
              <a:buSzPts val="440"/>
              <a:buFont typeface="Arial"/>
              <a:buNone/>
            </a:pPr>
            <a:r>
              <a:rPr lang="en" sz="1732">
                <a:solidFill>
                  <a:schemeClr val="dk1"/>
                </a:solidFill>
              </a:rPr>
              <a:t> </a:t>
            </a:r>
            <a:endParaRPr sz="1732">
              <a:solidFill>
                <a:schemeClr val="dk1"/>
              </a:solidFill>
            </a:endParaRPr>
          </a:p>
          <a:p>
            <a:pPr marL="0" lvl="0" indent="0" algn="just" rtl="0">
              <a:lnSpc>
                <a:spcPct val="105000"/>
              </a:lnSpc>
              <a:spcBef>
                <a:spcPts val="0"/>
              </a:spcBef>
              <a:spcAft>
                <a:spcPts val="0"/>
              </a:spcAft>
              <a:buNone/>
            </a:pPr>
            <a:r>
              <a:rPr lang="en" sz="1732" u="sng">
                <a:solidFill>
                  <a:srgbClr val="1155CC"/>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https://www.schools.nyc.gov/school-year-20-21/return-to-school-2020/health-and-safety/covid-19-testing</a:t>
            </a:r>
            <a:endParaRPr sz="1732" u="sng">
              <a:solidFill>
                <a:srgbClr val="1155CC"/>
              </a:solidFill>
            </a:endParaRPr>
          </a:p>
          <a:p>
            <a:pPr marL="0" lvl="0" indent="0" algn="just" rtl="0">
              <a:lnSpc>
                <a:spcPct val="105000"/>
              </a:lnSpc>
              <a:spcBef>
                <a:spcPts val="0"/>
              </a:spcBef>
              <a:spcAft>
                <a:spcPts val="0"/>
              </a:spcAft>
              <a:buNone/>
            </a:pPr>
            <a:endParaRPr sz="1732" u="sng">
              <a:solidFill>
                <a:srgbClr val="1155CC"/>
              </a:solidFill>
            </a:endParaRPr>
          </a:p>
          <a:p>
            <a:pPr marL="0" lvl="0" indent="0" algn="just" rtl="0">
              <a:lnSpc>
                <a:spcPct val="105000"/>
              </a:lnSpc>
              <a:spcBef>
                <a:spcPts val="0"/>
              </a:spcBef>
              <a:spcAft>
                <a:spcPts val="0"/>
              </a:spcAft>
              <a:buClr>
                <a:schemeClr val="dk1"/>
              </a:buClr>
              <a:buSzPts val="440"/>
              <a:buFont typeface="Arial"/>
              <a:buNone/>
            </a:pPr>
            <a:r>
              <a:rPr lang="en" sz="1732">
                <a:solidFill>
                  <a:schemeClr val="dk1"/>
                </a:solidFill>
              </a:rPr>
              <a:t>No matter where your child is learning, we are committed to ensuring they receive a strong, supportive education. We know how important school is for your student, whether blended or remote—and our dedication to them remains unwavering during this challenging time. If you have any questions or concerns please reach out to Ms. Mulé directly via email at </a:t>
            </a:r>
            <a:r>
              <a:rPr lang="en" sz="1732">
                <a:solidFill>
                  <a:srgbClr val="1155CC"/>
                </a:solidFill>
              </a:rPr>
              <a:t>amule@schools.nyc.gov</a:t>
            </a:r>
            <a:r>
              <a:rPr lang="en" sz="1732">
                <a:solidFill>
                  <a:schemeClr val="dk1"/>
                </a:solidFill>
              </a:rPr>
              <a:t> or via phone at (917)727-5072.</a:t>
            </a:r>
            <a:endParaRPr sz="1732">
              <a:solidFill>
                <a:schemeClr val="dk1"/>
              </a:solidFill>
            </a:endParaRPr>
          </a:p>
          <a:p>
            <a:pPr marL="0" lvl="0" indent="0" algn="l" rtl="0">
              <a:lnSpc>
                <a:spcPct val="105000"/>
              </a:lnSpc>
              <a:spcBef>
                <a:spcPts val="0"/>
              </a:spcBef>
              <a:spcAft>
                <a:spcPts val="1200"/>
              </a:spcAft>
              <a:buNone/>
            </a:pP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127"/>
        <p:cNvGrpSpPr/>
        <p:nvPr/>
      </p:nvGrpSpPr>
      <p:grpSpPr>
        <a:xfrm>
          <a:off x="0" y="0"/>
          <a:ext cx="0" cy="0"/>
          <a:chOff x="0" y="0"/>
          <a:chExt cx="0" cy="0"/>
        </a:xfrm>
      </p:grpSpPr>
      <p:sp>
        <p:nvSpPr>
          <p:cNvPr id="128" name="Google Shape;12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44594"/>
              <a:buFont typeface="Arial"/>
              <a:buNone/>
            </a:pPr>
            <a:r>
              <a:rPr lang="en" sz="2466">
                <a:solidFill>
                  <a:srgbClr val="000000"/>
                </a:solidFill>
              </a:rPr>
              <a:t>Practices in Building School Community</a:t>
            </a:r>
            <a:endParaRPr sz="2466">
              <a:solidFill>
                <a:srgbClr val="000000"/>
              </a:solidFill>
            </a:endParaRPr>
          </a:p>
          <a:p>
            <a:pPr marL="0" lvl="0" indent="0" algn="l" rtl="0">
              <a:spcBef>
                <a:spcPts val="1200"/>
              </a:spcBef>
              <a:spcAft>
                <a:spcPts val="0"/>
              </a:spcAft>
              <a:buNone/>
            </a:pPr>
            <a:endParaRPr/>
          </a:p>
        </p:txBody>
      </p:sp>
      <p:sp>
        <p:nvSpPr>
          <p:cNvPr id="129" name="Google Shape;129;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000000"/>
                </a:solidFill>
              </a:rPr>
              <a:t>Grade Assemblies</a:t>
            </a:r>
            <a:endParaRPr>
              <a:solidFill>
                <a:srgbClr val="000000"/>
              </a:solidFill>
            </a:endParaRPr>
          </a:p>
          <a:p>
            <a:pPr marL="0" lvl="0" indent="0" algn="l" rtl="0">
              <a:spcBef>
                <a:spcPts val="1200"/>
              </a:spcBef>
              <a:spcAft>
                <a:spcPts val="0"/>
              </a:spcAft>
              <a:buNone/>
            </a:pPr>
            <a:r>
              <a:rPr lang="en">
                <a:solidFill>
                  <a:srgbClr val="000000"/>
                </a:solidFill>
              </a:rPr>
              <a:t>AVID Character Trait Curriculum</a:t>
            </a:r>
            <a:endParaRPr>
              <a:solidFill>
                <a:srgbClr val="000000"/>
              </a:solidFill>
            </a:endParaRPr>
          </a:p>
          <a:p>
            <a:pPr marL="0" lvl="0" indent="0" algn="l" rtl="0">
              <a:spcBef>
                <a:spcPts val="1200"/>
              </a:spcBef>
              <a:spcAft>
                <a:spcPts val="0"/>
              </a:spcAft>
              <a:buNone/>
            </a:pPr>
            <a:r>
              <a:rPr lang="en">
                <a:solidFill>
                  <a:srgbClr val="000000"/>
                </a:solidFill>
              </a:rPr>
              <a:t>Welcoming Classrooms</a:t>
            </a:r>
            <a:endParaRPr>
              <a:solidFill>
                <a:srgbClr val="000000"/>
              </a:solidFill>
            </a:endParaRPr>
          </a:p>
          <a:p>
            <a:pPr marL="0" lvl="0" indent="0" algn="l" rtl="0">
              <a:spcBef>
                <a:spcPts val="1200"/>
              </a:spcBef>
              <a:spcAft>
                <a:spcPts val="0"/>
              </a:spcAft>
              <a:buNone/>
            </a:pPr>
            <a:r>
              <a:rPr lang="en">
                <a:solidFill>
                  <a:srgbClr val="000000"/>
                </a:solidFill>
              </a:rPr>
              <a:t>After-School Clubs</a:t>
            </a:r>
            <a:endParaRPr>
              <a:solidFill>
                <a:srgbClr val="000000"/>
              </a:solidFill>
            </a:endParaRPr>
          </a:p>
          <a:p>
            <a:pPr marL="0" lvl="0" indent="0" algn="l" rtl="0">
              <a:spcBef>
                <a:spcPts val="1200"/>
              </a:spcBef>
              <a:spcAft>
                <a:spcPts val="0"/>
              </a:spcAft>
              <a:buNone/>
            </a:pPr>
            <a:r>
              <a:rPr lang="en">
                <a:solidFill>
                  <a:srgbClr val="000000"/>
                </a:solidFill>
              </a:rPr>
              <a:t>Grade Level Open Forums</a:t>
            </a:r>
            <a:endParaRPr>
              <a:solidFill>
                <a:srgbClr val="000000"/>
              </a:solidFill>
            </a:endParaRPr>
          </a:p>
          <a:p>
            <a:pPr marL="0" lvl="0" indent="0" algn="l" rtl="0">
              <a:spcBef>
                <a:spcPts val="1200"/>
              </a:spcBef>
              <a:spcAft>
                <a:spcPts val="1200"/>
              </a:spcAft>
              <a:buNone/>
            </a:pPr>
            <a:r>
              <a:rPr lang="en">
                <a:solidFill>
                  <a:srgbClr val="000000"/>
                </a:solidFill>
              </a:rPr>
              <a:t>Peer Leaders</a:t>
            </a: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133"/>
        <p:cNvGrpSpPr/>
        <p:nvPr/>
      </p:nvGrpSpPr>
      <p:grpSpPr>
        <a:xfrm>
          <a:off x="0" y="0"/>
          <a:ext cx="0" cy="0"/>
          <a:chOff x="0" y="0"/>
          <a:chExt cx="0" cy="0"/>
        </a:xfrm>
      </p:grpSpPr>
      <p:sp>
        <p:nvSpPr>
          <p:cNvPr id="134" name="Google Shape;134;p25"/>
          <p:cNvSpPr txBox="1">
            <a:spLocks noGrp="1"/>
          </p:cNvSpPr>
          <p:nvPr>
            <p:ph type="title"/>
          </p:nvPr>
        </p:nvSpPr>
        <p:spPr>
          <a:xfrm>
            <a:off x="311700" y="152625"/>
            <a:ext cx="8520600" cy="5190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Clr>
                <a:schemeClr val="dk1"/>
              </a:buClr>
              <a:buSzPct val="36397"/>
              <a:buFont typeface="Arial"/>
              <a:buNone/>
            </a:pPr>
            <a:r>
              <a:rPr lang="en" sz="3022">
                <a:solidFill>
                  <a:srgbClr val="000000"/>
                </a:solidFill>
              </a:rPr>
              <a:t>Planning for Next School Year</a:t>
            </a:r>
            <a:endParaRPr sz="3022">
              <a:solidFill>
                <a:srgbClr val="000000"/>
              </a:solidFill>
            </a:endParaRPr>
          </a:p>
          <a:p>
            <a:pPr marL="0" lvl="0" indent="0" algn="l" rtl="0">
              <a:spcBef>
                <a:spcPts val="1200"/>
              </a:spcBef>
              <a:spcAft>
                <a:spcPts val="0"/>
              </a:spcAft>
              <a:buNone/>
            </a:pPr>
            <a:endParaRPr/>
          </a:p>
        </p:txBody>
      </p:sp>
      <p:sp>
        <p:nvSpPr>
          <p:cNvPr id="135" name="Google Shape;135;p25"/>
          <p:cNvSpPr txBox="1">
            <a:spLocks noGrp="1"/>
          </p:cNvSpPr>
          <p:nvPr>
            <p:ph type="body" idx="1"/>
          </p:nvPr>
        </p:nvSpPr>
        <p:spPr>
          <a:xfrm>
            <a:off x="311700" y="610500"/>
            <a:ext cx="8520600" cy="43803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a:solidFill>
                  <a:srgbClr val="000000"/>
                </a:solidFill>
              </a:rPr>
              <a:t>What needs to be put into place for next year:</a:t>
            </a:r>
            <a:endParaRPr>
              <a:solidFill>
                <a:srgbClr val="000000"/>
              </a:solidFill>
            </a:endParaRPr>
          </a:p>
          <a:p>
            <a:pPr marL="457200" lvl="0" indent="-317182" algn="l" rtl="0">
              <a:spcBef>
                <a:spcPts val="1200"/>
              </a:spcBef>
              <a:spcAft>
                <a:spcPts val="0"/>
              </a:spcAft>
              <a:buClr>
                <a:srgbClr val="000000"/>
              </a:buClr>
              <a:buSzPct val="100000"/>
              <a:buChar char="●"/>
            </a:pPr>
            <a:r>
              <a:rPr lang="en">
                <a:solidFill>
                  <a:srgbClr val="000000"/>
                </a:solidFill>
              </a:rPr>
              <a:t>Integrating a smaller more intimate classroom setting</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What students would like to carry over from this year into next year?</a:t>
            </a:r>
            <a:endParaRPr>
              <a:solidFill>
                <a:srgbClr val="000000"/>
              </a:solidFill>
            </a:endParaRPr>
          </a:p>
          <a:p>
            <a:pPr marL="457200" lvl="0" indent="0" algn="l" rtl="0">
              <a:spcBef>
                <a:spcPts val="1200"/>
              </a:spcBef>
              <a:spcAft>
                <a:spcPts val="0"/>
              </a:spcAft>
              <a:buNone/>
            </a:pPr>
            <a:r>
              <a:rPr lang="en">
                <a:solidFill>
                  <a:srgbClr val="000000"/>
                </a:solidFill>
              </a:rPr>
              <a:t>Students enjoyed a 10 day cycle of classes</a:t>
            </a:r>
            <a:endParaRPr>
              <a:solidFill>
                <a:srgbClr val="000000"/>
              </a:solidFill>
            </a:endParaRPr>
          </a:p>
          <a:p>
            <a:pPr marL="457200" lvl="0" indent="0" algn="l" rtl="0">
              <a:spcBef>
                <a:spcPts val="1200"/>
              </a:spcBef>
              <a:spcAft>
                <a:spcPts val="0"/>
              </a:spcAft>
              <a:buNone/>
            </a:pPr>
            <a:r>
              <a:rPr lang="en">
                <a:solidFill>
                  <a:srgbClr val="000000"/>
                </a:solidFill>
              </a:rPr>
              <a:t>Student autonomy to navigate their daily class sessions</a:t>
            </a:r>
            <a:endParaRPr>
              <a:solidFill>
                <a:srgbClr val="000000"/>
              </a:solidFill>
            </a:endParaRPr>
          </a:p>
          <a:p>
            <a:pPr marL="457200" lvl="0" indent="-317182" algn="l" rtl="0">
              <a:spcBef>
                <a:spcPts val="1200"/>
              </a:spcBef>
              <a:spcAft>
                <a:spcPts val="0"/>
              </a:spcAft>
              <a:buClr>
                <a:srgbClr val="000000"/>
              </a:buClr>
              <a:buSzPct val="100000"/>
              <a:buChar char="●"/>
            </a:pPr>
            <a:r>
              <a:rPr lang="en">
                <a:solidFill>
                  <a:srgbClr val="000000"/>
                </a:solidFill>
              </a:rPr>
              <a:t>Emotional support planning for students</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Building opportunities for students to have additional mobility within the building</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Basic Assessment for every student upon returning to serve every student</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Requirements for student vaccinations in the Fall 2021 school year?</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Building Community</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School Community to become more resolution oriented</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Maintaining shift to restorative practices</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Education as a whole and not just work</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Building on ensuring a great educational experience for all students</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Forum to support Parents and unique needs of parents during this time.  </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Maintaining Parent workshops to support emotional and parenting needs in a safe space</a:t>
            </a:r>
            <a:endParaRPr>
              <a:solidFill>
                <a:srgbClr val="000000"/>
              </a:solidFill>
            </a:endParaRPr>
          </a:p>
          <a:p>
            <a:pPr marL="457200" lvl="0" indent="-317182" algn="l" rtl="0">
              <a:spcBef>
                <a:spcPts val="0"/>
              </a:spcBef>
              <a:spcAft>
                <a:spcPts val="0"/>
              </a:spcAft>
              <a:buClr>
                <a:srgbClr val="000000"/>
              </a:buClr>
              <a:buSzPct val="100000"/>
              <a:buChar char="●"/>
            </a:pPr>
            <a:r>
              <a:rPr lang="en">
                <a:solidFill>
                  <a:srgbClr val="000000"/>
                </a:solidFill>
              </a:rPr>
              <a:t>Parent support group through PTA</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Agenda</a:t>
            </a:r>
            <a:endParaRPr/>
          </a:p>
        </p:txBody>
      </p:sp>
      <p:sp>
        <p:nvSpPr>
          <p:cNvPr id="63" name="Google Shape;63;p14"/>
          <p:cNvSpPr txBox="1">
            <a:spLocks noGrp="1"/>
          </p:cNvSpPr>
          <p:nvPr>
            <p:ph type="body" idx="1"/>
          </p:nvPr>
        </p:nvSpPr>
        <p:spPr>
          <a:xfrm>
            <a:off x="311700" y="1219700"/>
            <a:ext cx="8520600" cy="3666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a:solidFill>
                  <a:srgbClr val="000000"/>
                </a:solidFill>
              </a:rPr>
              <a:t>Principal Message - Principal Mulé</a:t>
            </a:r>
            <a:endParaRPr b="1">
              <a:solidFill>
                <a:srgbClr val="000000"/>
              </a:solidFill>
            </a:endParaRPr>
          </a:p>
          <a:p>
            <a:pPr marL="0" lvl="0" indent="0" algn="l" rtl="0">
              <a:spcBef>
                <a:spcPts val="1200"/>
              </a:spcBef>
              <a:spcAft>
                <a:spcPts val="0"/>
              </a:spcAft>
              <a:buNone/>
            </a:pPr>
            <a:r>
              <a:rPr lang="en" b="1">
                <a:solidFill>
                  <a:srgbClr val="000000"/>
                </a:solidFill>
              </a:rPr>
              <a:t>Restorative Practices - Dean Scala</a:t>
            </a:r>
            <a:endParaRPr b="1">
              <a:solidFill>
                <a:srgbClr val="000000"/>
              </a:solidFill>
            </a:endParaRPr>
          </a:p>
          <a:p>
            <a:pPr marL="0" lvl="0" indent="0" algn="l" rtl="0">
              <a:spcBef>
                <a:spcPts val="1200"/>
              </a:spcBef>
              <a:spcAft>
                <a:spcPts val="0"/>
              </a:spcAft>
              <a:buNone/>
            </a:pPr>
            <a:r>
              <a:rPr lang="en" b="1">
                <a:solidFill>
                  <a:srgbClr val="000000"/>
                </a:solidFill>
              </a:rPr>
              <a:t>Tiered Interventions - AP Rodriguez</a:t>
            </a:r>
            <a:endParaRPr b="1">
              <a:solidFill>
                <a:srgbClr val="000000"/>
              </a:solidFill>
            </a:endParaRPr>
          </a:p>
          <a:p>
            <a:pPr marL="0" lvl="0" indent="0" algn="l" rtl="0">
              <a:spcBef>
                <a:spcPts val="1200"/>
              </a:spcBef>
              <a:spcAft>
                <a:spcPts val="0"/>
              </a:spcAft>
              <a:buNone/>
            </a:pPr>
            <a:r>
              <a:rPr lang="en" b="1">
                <a:solidFill>
                  <a:srgbClr val="000000"/>
                </a:solidFill>
              </a:rPr>
              <a:t>Aspects of Safety</a:t>
            </a:r>
            <a:endParaRPr>
              <a:solidFill>
                <a:srgbClr val="000000"/>
              </a:solidFill>
            </a:endParaRPr>
          </a:p>
          <a:p>
            <a:pPr marL="0" lvl="0" indent="457200" algn="l" rtl="0">
              <a:spcBef>
                <a:spcPts val="1200"/>
              </a:spcBef>
              <a:spcAft>
                <a:spcPts val="0"/>
              </a:spcAft>
              <a:buNone/>
            </a:pPr>
            <a:r>
              <a:rPr lang="en" b="1">
                <a:solidFill>
                  <a:srgbClr val="000000"/>
                </a:solidFill>
              </a:rPr>
              <a:t>Attendance - AP Gentile</a:t>
            </a:r>
            <a:endParaRPr b="1">
              <a:solidFill>
                <a:srgbClr val="000000"/>
              </a:solidFill>
            </a:endParaRPr>
          </a:p>
          <a:p>
            <a:pPr marL="0" lvl="0" indent="457200" algn="l" rtl="0">
              <a:spcBef>
                <a:spcPts val="1200"/>
              </a:spcBef>
              <a:spcAft>
                <a:spcPts val="0"/>
              </a:spcAft>
              <a:buNone/>
            </a:pPr>
            <a:r>
              <a:rPr lang="en" b="1">
                <a:solidFill>
                  <a:srgbClr val="000000"/>
                </a:solidFill>
              </a:rPr>
              <a:t>Establishing Safe Environment for In-person learning students - </a:t>
            </a:r>
            <a:r>
              <a:rPr lang="en" sz="1300" b="1">
                <a:solidFill>
                  <a:srgbClr val="000000"/>
                </a:solidFill>
              </a:rPr>
              <a:t>AP Costas</a:t>
            </a:r>
            <a:endParaRPr sz="1300" b="1">
              <a:solidFill>
                <a:srgbClr val="000000"/>
              </a:solidFill>
            </a:endParaRPr>
          </a:p>
          <a:p>
            <a:pPr marL="0" lvl="0" indent="457200" algn="l" rtl="0">
              <a:spcBef>
                <a:spcPts val="1200"/>
              </a:spcBef>
              <a:spcAft>
                <a:spcPts val="0"/>
              </a:spcAft>
              <a:buNone/>
            </a:pPr>
            <a:r>
              <a:rPr lang="en" b="1">
                <a:solidFill>
                  <a:srgbClr val="000000"/>
                </a:solidFill>
              </a:rPr>
              <a:t>Practices in Building School Community - AP Costas</a:t>
            </a:r>
            <a:endParaRPr b="1">
              <a:solidFill>
                <a:srgbClr val="000000"/>
              </a:solidFill>
            </a:endParaRPr>
          </a:p>
          <a:p>
            <a:pPr marL="0" lvl="0" indent="0" algn="l" rtl="0">
              <a:spcBef>
                <a:spcPts val="1200"/>
              </a:spcBef>
              <a:spcAft>
                <a:spcPts val="1200"/>
              </a:spcAft>
              <a:buNone/>
            </a:pPr>
            <a:r>
              <a:rPr lang="en" b="1">
                <a:solidFill>
                  <a:srgbClr val="000000"/>
                </a:solidFill>
              </a:rPr>
              <a:t>Planning for Next School Year</a:t>
            </a:r>
            <a:endParaRPr b="1">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235150"/>
            <a:ext cx="8520600" cy="560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Restorative Practices</a:t>
            </a:r>
            <a:endParaRPr/>
          </a:p>
        </p:txBody>
      </p:sp>
      <p:sp>
        <p:nvSpPr>
          <p:cNvPr id="69" name="Google Shape;69;p15"/>
          <p:cNvSpPr txBox="1">
            <a:spLocks noGrp="1"/>
          </p:cNvSpPr>
          <p:nvPr>
            <p:ph type="body" idx="1"/>
          </p:nvPr>
        </p:nvSpPr>
        <p:spPr>
          <a:xfrm>
            <a:off x="311700" y="717175"/>
            <a:ext cx="8520600" cy="42471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1100" b="1">
                <a:solidFill>
                  <a:srgbClr val="000000"/>
                </a:solidFill>
              </a:rPr>
              <a:t>The Cobble Hill School of American Studies is a caring, learning community engaging in restorative practices for the safety and emotional well-being of the entire community, living what we preach by focusing on belonging and student voice through:</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1.</a:t>
            </a:r>
            <a:r>
              <a:rPr lang="en" sz="700" b="1">
                <a:solidFill>
                  <a:srgbClr val="000000"/>
                </a:solidFill>
                <a:latin typeface="Times New Roman"/>
                <a:ea typeface="Times New Roman"/>
                <a:cs typeface="Times New Roman"/>
                <a:sym typeface="Times New Roman"/>
              </a:rPr>
              <a:t>    </a:t>
            </a:r>
            <a:r>
              <a:rPr lang="en" sz="1100" b="1">
                <a:solidFill>
                  <a:srgbClr val="000000"/>
                </a:solidFill>
              </a:rPr>
              <a:t>Building Community</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2.</a:t>
            </a:r>
            <a:r>
              <a:rPr lang="en" sz="700" b="1">
                <a:solidFill>
                  <a:srgbClr val="000000"/>
                </a:solidFill>
                <a:latin typeface="Times New Roman"/>
                <a:ea typeface="Times New Roman"/>
                <a:cs typeface="Times New Roman"/>
                <a:sym typeface="Times New Roman"/>
              </a:rPr>
              <a:t>    </a:t>
            </a:r>
            <a:r>
              <a:rPr lang="en" sz="1100" b="1">
                <a:solidFill>
                  <a:srgbClr val="000000"/>
                </a:solidFill>
              </a:rPr>
              <a:t>Active Listening</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3.</a:t>
            </a:r>
            <a:r>
              <a:rPr lang="en" sz="700" b="1">
                <a:solidFill>
                  <a:srgbClr val="000000"/>
                </a:solidFill>
                <a:latin typeface="Times New Roman"/>
                <a:ea typeface="Times New Roman"/>
                <a:cs typeface="Times New Roman"/>
                <a:sym typeface="Times New Roman"/>
              </a:rPr>
              <a:t>    </a:t>
            </a:r>
            <a:r>
              <a:rPr lang="en" sz="1100" b="1">
                <a:solidFill>
                  <a:srgbClr val="000000"/>
                </a:solidFill>
              </a:rPr>
              <a:t>Feelings</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4.</a:t>
            </a:r>
            <a:r>
              <a:rPr lang="en" sz="700" b="1">
                <a:solidFill>
                  <a:srgbClr val="000000"/>
                </a:solidFill>
                <a:latin typeface="Times New Roman"/>
                <a:ea typeface="Times New Roman"/>
                <a:cs typeface="Times New Roman"/>
                <a:sym typeface="Times New Roman"/>
              </a:rPr>
              <a:t>    </a:t>
            </a:r>
            <a:r>
              <a:rPr lang="en" sz="1100" b="1">
                <a:solidFill>
                  <a:srgbClr val="000000"/>
                </a:solidFill>
              </a:rPr>
              <a:t>Assertiveness</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5.</a:t>
            </a:r>
            <a:r>
              <a:rPr lang="en" sz="700" b="1">
                <a:solidFill>
                  <a:srgbClr val="000000"/>
                </a:solidFill>
                <a:latin typeface="Times New Roman"/>
                <a:ea typeface="Times New Roman"/>
                <a:cs typeface="Times New Roman"/>
                <a:sym typeface="Times New Roman"/>
              </a:rPr>
              <a:t>    </a:t>
            </a:r>
            <a:r>
              <a:rPr lang="en" sz="1100" b="1">
                <a:solidFill>
                  <a:srgbClr val="000000"/>
                </a:solidFill>
              </a:rPr>
              <a:t>Problem Solving</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6.</a:t>
            </a:r>
            <a:r>
              <a:rPr lang="en" sz="700" b="1">
                <a:solidFill>
                  <a:srgbClr val="000000"/>
                </a:solidFill>
                <a:latin typeface="Times New Roman"/>
                <a:ea typeface="Times New Roman"/>
                <a:cs typeface="Times New Roman"/>
                <a:sym typeface="Times New Roman"/>
              </a:rPr>
              <a:t>    </a:t>
            </a:r>
            <a:r>
              <a:rPr lang="en" sz="1100" b="1">
                <a:solidFill>
                  <a:srgbClr val="000000"/>
                </a:solidFill>
              </a:rPr>
              <a:t>Celebrating Identity and Standing Up to Oppression</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The Restorative Justice Circle process encourages respectful listening and reflection and is meant to heal a community when harm has been done, solve conflicts, and enrich academic learning by preventing, postponing, or addressing conflict in a productive way. </a:t>
            </a:r>
            <a:endParaRPr sz="1100" b="1">
              <a:solidFill>
                <a:srgbClr val="000000"/>
              </a:solidFill>
            </a:endParaRPr>
          </a:p>
          <a:p>
            <a:pPr marL="0" lvl="0" indent="0" algn="l" rtl="0">
              <a:spcBef>
                <a:spcPts val="1200"/>
              </a:spcBef>
              <a:spcAft>
                <a:spcPts val="0"/>
              </a:spcAft>
              <a:buClr>
                <a:schemeClr val="dk1"/>
              </a:buClr>
              <a:buSzPts val="1100"/>
              <a:buFont typeface="Arial"/>
              <a:buNone/>
            </a:pPr>
            <a:r>
              <a:rPr lang="en" sz="1100" b="1">
                <a:solidFill>
                  <a:srgbClr val="000000"/>
                </a:solidFill>
              </a:rPr>
              <a:t>As school leaders, we must remind ourselves to recognize our students’ individual positions, and help them satisfy their needs, by fostering social and emotional learning.  The goal is to fortify our students, with the communication skills necessary to unpack the common challenges they face daily by helping them understand multiple perspectives and engage peers and adults alike with empathy.</a:t>
            </a:r>
            <a:endParaRPr sz="1100" b="1">
              <a:solidFill>
                <a:srgbClr val="000000"/>
              </a:solidFill>
            </a:endParaRPr>
          </a:p>
          <a:p>
            <a:pPr marL="0" lvl="0" indent="0" algn="l" rtl="0">
              <a:lnSpc>
                <a:spcPct val="95000"/>
              </a:lnSpc>
              <a:spcBef>
                <a:spcPts val="1200"/>
              </a:spcBef>
              <a:spcAft>
                <a:spcPts val="1200"/>
              </a:spcAft>
              <a:buSzPts val="1018"/>
              <a:buNone/>
            </a:pPr>
            <a:endParaRPr sz="1117" b="1">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Tiered Interventions</a:t>
            </a:r>
            <a:endParaRPr/>
          </a:p>
        </p:txBody>
      </p:sp>
      <p:sp>
        <p:nvSpPr>
          <p:cNvPr id="75" name="Google Shape;75;p16"/>
          <p:cNvSpPr txBox="1">
            <a:spLocks noGrp="1"/>
          </p:cNvSpPr>
          <p:nvPr>
            <p:ph type="body" idx="1"/>
          </p:nvPr>
        </p:nvSpPr>
        <p:spPr>
          <a:xfrm>
            <a:off x="311700" y="1152475"/>
            <a:ext cx="8520600" cy="3778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1400" b="1">
                <a:solidFill>
                  <a:srgbClr val="202124"/>
                </a:solidFill>
              </a:rPr>
              <a:t>Three Tiers of Support</a:t>
            </a:r>
            <a:endParaRPr sz="1400" b="1">
              <a:solidFill>
                <a:srgbClr val="202124"/>
              </a:solidFill>
            </a:endParaRPr>
          </a:p>
          <a:p>
            <a:pPr marL="647700" marR="190500" lvl="0" indent="-317500" algn="l" rtl="0">
              <a:spcBef>
                <a:spcPts val="900"/>
              </a:spcBef>
              <a:spcAft>
                <a:spcPts val="0"/>
              </a:spcAft>
              <a:buClr>
                <a:srgbClr val="202124"/>
              </a:buClr>
              <a:buSzPts val="1400"/>
              <a:buFont typeface="Roboto"/>
              <a:buChar char="●"/>
            </a:pPr>
            <a:r>
              <a:rPr lang="en" sz="1400" b="1">
                <a:solidFill>
                  <a:srgbClr val="202124"/>
                </a:solidFill>
                <a:latin typeface="Roboto"/>
                <a:ea typeface="Roboto"/>
                <a:cs typeface="Roboto"/>
                <a:sym typeface="Roboto"/>
              </a:rPr>
              <a:t>Tier</a:t>
            </a:r>
            <a:r>
              <a:rPr lang="en" sz="1400">
                <a:solidFill>
                  <a:srgbClr val="202124"/>
                </a:solidFill>
                <a:latin typeface="Roboto"/>
                <a:ea typeface="Roboto"/>
                <a:cs typeface="Roboto"/>
                <a:sym typeface="Roboto"/>
              </a:rPr>
              <a:t> 1: Universal Prevention (All) </a:t>
            </a:r>
            <a:r>
              <a:rPr lang="en" sz="1400" b="1">
                <a:solidFill>
                  <a:srgbClr val="202124"/>
                </a:solidFill>
                <a:latin typeface="Roboto"/>
                <a:ea typeface="Roboto"/>
                <a:cs typeface="Roboto"/>
                <a:sym typeface="Roboto"/>
              </a:rPr>
              <a:t>Tier</a:t>
            </a:r>
            <a:r>
              <a:rPr lang="en" sz="1400">
                <a:solidFill>
                  <a:srgbClr val="202124"/>
                </a:solidFill>
                <a:latin typeface="Roboto"/>
                <a:ea typeface="Roboto"/>
                <a:cs typeface="Roboto"/>
                <a:sym typeface="Roboto"/>
              </a:rPr>
              <a:t> 1 supports serve as the foundation for social emotional supports, behavior, and academics. ...</a:t>
            </a:r>
            <a:endParaRPr sz="1400">
              <a:solidFill>
                <a:srgbClr val="202124"/>
              </a:solidFill>
              <a:latin typeface="Roboto"/>
              <a:ea typeface="Roboto"/>
              <a:cs typeface="Roboto"/>
              <a:sym typeface="Roboto"/>
            </a:endParaRPr>
          </a:p>
          <a:p>
            <a:pPr marL="647700" marR="190500" lvl="0" indent="-317500" algn="l" rtl="0">
              <a:spcBef>
                <a:spcPts val="0"/>
              </a:spcBef>
              <a:spcAft>
                <a:spcPts val="0"/>
              </a:spcAft>
              <a:buClr>
                <a:srgbClr val="202124"/>
              </a:buClr>
              <a:buSzPts val="1400"/>
              <a:buFont typeface="Roboto"/>
              <a:buChar char="●"/>
            </a:pPr>
            <a:r>
              <a:rPr lang="en" sz="1400" b="1">
                <a:solidFill>
                  <a:srgbClr val="202124"/>
                </a:solidFill>
                <a:latin typeface="Roboto"/>
                <a:ea typeface="Roboto"/>
                <a:cs typeface="Roboto"/>
                <a:sym typeface="Roboto"/>
              </a:rPr>
              <a:t>Tier</a:t>
            </a:r>
            <a:r>
              <a:rPr lang="en" sz="1400">
                <a:solidFill>
                  <a:srgbClr val="202124"/>
                </a:solidFill>
                <a:latin typeface="Roboto"/>
                <a:ea typeface="Roboto"/>
                <a:cs typeface="Roboto"/>
                <a:sym typeface="Roboto"/>
              </a:rPr>
              <a:t> 2: Targeted Prevention (Some) This level of support focuses on improving specific  social emotional needs, skill deficits students have. ...</a:t>
            </a:r>
            <a:endParaRPr sz="1400">
              <a:solidFill>
                <a:srgbClr val="202124"/>
              </a:solidFill>
              <a:latin typeface="Roboto"/>
              <a:ea typeface="Roboto"/>
              <a:cs typeface="Roboto"/>
              <a:sym typeface="Roboto"/>
            </a:endParaRPr>
          </a:p>
          <a:p>
            <a:pPr marL="647700" marR="190500" lvl="0" indent="-317500" algn="l" rtl="0">
              <a:spcBef>
                <a:spcPts val="0"/>
              </a:spcBef>
              <a:spcAft>
                <a:spcPts val="0"/>
              </a:spcAft>
              <a:buClr>
                <a:srgbClr val="202124"/>
              </a:buClr>
              <a:buSzPts val="1400"/>
              <a:buFont typeface="Roboto"/>
              <a:buChar char="●"/>
            </a:pPr>
            <a:r>
              <a:rPr lang="en" sz="1400" b="1">
                <a:solidFill>
                  <a:srgbClr val="202124"/>
                </a:solidFill>
                <a:latin typeface="Roboto"/>
                <a:ea typeface="Roboto"/>
                <a:cs typeface="Roboto"/>
                <a:sym typeface="Roboto"/>
              </a:rPr>
              <a:t>Tier</a:t>
            </a:r>
            <a:r>
              <a:rPr lang="en" sz="1400">
                <a:solidFill>
                  <a:srgbClr val="202124"/>
                </a:solidFill>
                <a:latin typeface="Roboto"/>
                <a:ea typeface="Roboto"/>
                <a:cs typeface="Roboto"/>
                <a:sym typeface="Roboto"/>
              </a:rPr>
              <a:t> 3: Intensive, Individualized Prevention </a:t>
            </a:r>
            <a:endParaRPr sz="1400">
              <a:solidFill>
                <a:srgbClr val="202124"/>
              </a:solidFill>
              <a:latin typeface="Roboto"/>
              <a:ea typeface="Roboto"/>
              <a:cs typeface="Roboto"/>
              <a:sym typeface="Roboto"/>
            </a:endParaRPr>
          </a:p>
          <a:p>
            <a:pPr marL="0" lvl="0" indent="0" algn="ctr" rtl="0">
              <a:spcBef>
                <a:spcPts val="300"/>
              </a:spcBef>
              <a:spcAft>
                <a:spcPts val="1200"/>
              </a:spcAft>
              <a:buNone/>
            </a:pPr>
            <a:endParaRPr/>
          </a:p>
        </p:txBody>
      </p:sp>
      <p:sp>
        <p:nvSpPr>
          <p:cNvPr id="76" name="Google Shape;76;p16"/>
          <p:cNvSpPr/>
          <p:nvPr/>
        </p:nvSpPr>
        <p:spPr>
          <a:xfrm>
            <a:off x="2767850" y="2476500"/>
            <a:ext cx="3944475" cy="2319625"/>
          </a:xfrm>
          <a:prstGeom prst="flowChartExtract">
            <a:avLst/>
          </a:prstGeom>
          <a:solidFill>
            <a:srgbClr val="00FF00"/>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7" name="Google Shape;77;p16"/>
          <p:cNvCxnSpPr/>
          <p:nvPr/>
        </p:nvCxnSpPr>
        <p:spPr>
          <a:xfrm rot="10800000">
            <a:off x="3496225" y="3966875"/>
            <a:ext cx="2476500" cy="0"/>
          </a:xfrm>
          <a:prstGeom prst="straightConnector1">
            <a:avLst/>
          </a:prstGeom>
          <a:noFill/>
          <a:ln w="9525" cap="flat" cmpd="sng">
            <a:solidFill>
              <a:schemeClr val="dk2"/>
            </a:solidFill>
            <a:prstDash val="solid"/>
            <a:round/>
            <a:headEnd type="none" w="med" len="med"/>
            <a:tailEnd type="none" w="med" len="med"/>
          </a:ln>
        </p:spPr>
      </p:cxnSp>
      <p:cxnSp>
        <p:nvCxnSpPr>
          <p:cNvPr id="78" name="Google Shape;78;p16"/>
          <p:cNvCxnSpPr/>
          <p:nvPr/>
        </p:nvCxnSpPr>
        <p:spPr>
          <a:xfrm rot="10800000">
            <a:off x="4022950" y="3294625"/>
            <a:ext cx="1400700" cy="11100"/>
          </a:xfrm>
          <a:prstGeom prst="straightConnector1">
            <a:avLst/>
          </a:prstGeom>
          <a:noFill/>
          <a:ln w="9525" cap="flat" cmpd="sng">
            <a:solidFill>
              <a:schemeClr val="dk2"/>
            </a:solidFill>
            <a:prstDash val="solid"/>
            <a:round/>
            <a:headEnd type="none" w="med" len="med"/>
            <a:tailEnd type="none" w="med" len="med"/>
          </a:ln>
        </p:spPr>
      </p:cxnSp>
      <p:sp>
        <p:nvSpPr>
          <p:cNvPr id="79" name="Google Shape;79;p16"/>
          <p:cNvSpPr txBox="1"/>
          <p:nvPr/>
        </p:nvSpPr>
        <p:spPr>
          <a:xfrm>
            <a:off x="3305725" y="4067725"/>
            <a:ext cx="2868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highlight>
                  <a:srgbClr val="00FFFF"/>
                </a:highlight>
              </a:rPr>
              <a:t>Tier 1: All Students</a:t>
            </a:r>
            <a:endParaRPr b="1">
              <a:highlight>
                <a:srgbClr val="00FFFF"/>
              </a:highlight>
            </a:endParaRPr>
          </a:p>
        </p:txBody>
      </p:sp>
      <p:sp>
        <p:nvSpPr>
          <p:cNvPr id="80" name="Google Shape;80;p16"/>
          <p:cNvSpPr txBox="1"/>
          <p:nvPr/>
        </p:nvSpPr>
        <p:spPr>
          <a:xfrm>
            <a:off x="3866025" y="3384175"/>
            <a:ext cx="17034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highlight>
                  <a:srgbClr val="FFFF00"/>
                </a:highlight>
              </a:rPr>
              <a:t>Tier 2: Targeted Students</a:t>
            </a:r>
            <a:endParaRPr b="1">
              <a:highlight>
                <a:srgbClr val="FFFF00"/>
              </a:highlight>
            </a:endParaRPr>
          </a:p>
        </p:txBody>
      </p:sp>
      <p:sp>
        <p:nvSpPr>
          <p:cNvPr id="81" name="Google Shape;81;p16"/>
          <p:cNvSpPr txBox="1"/>
          <p:nvPr/>
        </p:nvSpPr>
        <p:spPr>
          <a:xfrm>
            <a:off x="4213438" y="2700625"/>
            <a:ext cx="10533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b="1">
                <a:highlight>
                  <a:srgbClr val="FF00FF"/>
                </a:highlight>
              </a:rPr>
              <a:t>Tier 3: Individual</a:t>
            </a:r>
            <a:endParaRPr b="1">
              <a:highlight>
                <a:srgbClr val="FF00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Tier 1 Interventions</a:t>
            </a:r>
            <a:endParaRPr/>
          </a:p>
        </p:txBody>
      </p:sp>
      <p:sp>
        <p:nvSpPr>
          <p:cNvPr id="87" name="Google Shape;87;p17"/>
          <p:cNvSpPr txBox="1">
            <a:spLocks noGrp="1"/>
          </p:cNvSpPr>
          <p:nvPr>
            <p:ph type="body" idx="1"/>
          </p:nvPr>
        </p:nvSpPr>
        <p:spPr>
          <a:xfrm>
            <a:off x="311700" y="1017725"/>
            <a:ext cx="8520600" cy="39240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solidFill>
                  <a:srgbClr val="000000"/>
                </a:solidFill>
              </a:rPr>
              <a:t>Interventions put in place to support the entire school community</a:t>
            </a:r>
            <a:endParaRPr>
              <a:solidFill>
                <a:srgbClr val="000000"/>
              </a:solidFill>
            </a:endParaRPr>
          </a:p>
          <a:p>
            <a:pPr marL="457200" lvl="0" indent="-325755" algn="l" rtl="0">
              <a:spcBef>
                <a:spcPts val="1200"/>
              </a:spcBef>
              <a:spcAft>
                <a:spcPts val="0"/>
              </a:spcAft>
              <a:buClr>
                <a:srgbClr val="000000"/>
              </a:buClr>
              <a:buSzPct val="100000"/>
              <a:buChar char="●"/>
            </a:pPr>
            <a:r>
              <a:rPr lang="en">
                <a:solidFill>
                  <a:srgbClr val="000000"/>
                </a:solidFill>
              </a:rPr>
              <a:t>AVID Character Trait of the Month Seminars</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Monthly Grade Level Assemblies</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Guidance Counselor assigned to every grade level</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Group Guidance sessions by grade</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College Counseling and Career Exploration</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NYC DOE Behavioral Expectations</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Mindfulness Course for all Ninth Grade students</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Attendance Team Outreach assigned to every student</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After School Clubs: Opening Act, Deloitte Academy, Fyrezone (Photography, Music Production, Vocals), Peer Leaders, Anime Club, Student Council, Senior Activities, Yearbook, Cooking Club, Movie Club, Sign Language Club, Poetry Club, BLM Club, Moot Court Mock Trial, HOSA, My Sister’s Keeper, My Brother’s Keeper</a:t>
            </a:r>
            <a:endParaRPr>
              <a:solidFill>
                <a:srgbClr val="000000"/>
              </a:solidFill>
            </a:endParaRPr>
          </a:p>
          <a:p>
            <a:pPr marL="457200" lvl="0" indent="-325755" algn="l" rtl="0">
              <a:spcBef>
                <a:spcPts val="0"/>
              </a:spcBef>
              <a:spcAft>
                <a:spcPts val="0"/>
              </a:spcAft>
              <a:buClr>
                <a:srgbClr val="000000"/>
              </a:buClr>
              <a:buSzPct val="100000"/>
              <a:buChar char="●"/>
            </a:pPr>
            <a:r>
              <a:rPr lang="en">
                <a:solidFill>
                  <a:srgbClr val="000000"/>
                </a:solidFill>
              </a:rPr>
              <a:t>After School Enrichment: SAT Prep., PM School, After-school Tutoring, Academic Support Groups</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3666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Tier 2 Interventions</a:t>
            </a:r>
            <a:endParaRPr/>
          </a:p>
          <a:p>
            <a:pPr marL="0" lvl="0" indent="0" algn="l" rtl="0">
              <a:spcBef>
                <a:spcPts val="0"/>
              </a:spcBef>
              <a:spcAft>
                <a:spcPts val="0"/>
              </a:spcAft>
              <a:buNone/>
            </a:pPr>
            <a:endParaRPr/>
          </a:p>
        </p:txBody>
      </p:sp>
      <p:sp>
        <p:nvSpPr>
          <p:cNvPr id="93" name="Google Shape;93;p18"/>
          <p:cNvSpPr txBox="1">
            <a:spLocks noGrp="1"/>
          </p:cNvSpPr>
          <p:nvPr>
            <p:ph type="body" idx="1"/>
          </p:nvPr>
        </p:nvSpPr>
        <p:spPr>
          <a:xfrm>
            <a:off x="311700" y="1131800"/>
            <a:ext cx="8520600" cy="37428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solidFill>
                  <a:srgbClr val="000000"/>
                </a:solidFill>
              </a:rPr>
              <a:t>Strategic interventions for targeted students</a:t>
            </a:r>
            <a:endParaRPr>
              <a:solidFill>
                <a:srgbClr val="000000"/>
              </a:solidFill>
            </a:endParaRPr>
          </a:p>
          <a:p>
            <a:pPr marL="457200" lvl="0" indent="-334327" algn="l" rtl="0">
              <a:spcBef>
                <a:spcPts val="1200"/>
              </a:spcBef>
              <a:spcAft>
                <a:spcPts val="0"/>
              </a:spcAft>
              <a:buClr>
                <a:srgbClr val="000000"/>
              </a:buClr>
              <a:buSzPct val="100000"/>
              <a:buChar char="●"/>
            </a:pPr>
            <a:r>
              <a:rPr lang="en">
                <a:solidFill>
                  <a:srgbClr val="000000"/>
                </a:solidFill>
              </a:rPr>
              <a:t>Teacher Daily Office Hours </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Group Guidance sessions by grade</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College Counseling and Career Exploration</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WEDIKO Afterschool check in Groups: Bereavement (Living with Loss), Identity support groups, Open Forum Drop in Group sessions</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Title 3 Program for Multi Lingual Learners</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Social Worker Mandated Counseling</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School Paraprofessional Support</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Peer Leader Support</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11th &amp; 12th Grade Support Sessions</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After School Tutoring Sessions</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PM School for Targeted students</a:t>
            </a:r>
            <a:endParaRPr>
              <a:solidFill>
                <a:srgbClr val="000000"/>
              </a:solidFill>
            </a:endParaRPr>
          </a:p>
          <a:p>
            <a:pPr marL="457200" lvl="0" indent="-334327" algn="l" rtl="0">
              <a:spcBef>
                <a:spcPts val="0"/>
              </a:spcBef>
              <a:spcAft>
                <a:spcPts val="0"/>
              </a:spcAft>
              <a:buClr>
                <a:srgbClr val="000000"/>
              </a:buClr>
              <a:buSzPct val="100000"/>
              <a:buChar char="●"/>
            </a:pPr>
            <a:r>
              <a:rPr lang="en">
                <a:solidFill>
                  <a:srgbClr val="000000"/>
                </a:solidFill>
              </a:rPr>
              <a:t>NX Academy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Tier 3 Interventions</a:t>
            </a:r>
            <a:endParaRPr/>
          </a:p>
        </p:txBody>
      </p:sp>
      <p:sp>
        <p:nvSpPr>
          <p:cNvPr id="99" name="Google Shape;99;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000000"/>
                </a:solidFill>
              </a:rPr>
              <a:t>Individualized Support for Students in Crisis</a:t>
            </a:r>
            <a:endParaRPr>
              <a:solidFill>
                <a:srgbClr val="000000"/>
              </a:solidFill>
            </a:endParaRPr>
          </a:p>
          <a:p>
            <a:pPr marL="457200" lvl="0" indent="-342900" algn="l" rtl="0">
              <a:spcBef>
                <a:spcPts val="1200"/>
              </a:spcBef>
              <a:spcAft>
                <a:spcPts val="0"/>
              </a:spcAft>
              <a:buClr>
                <a:srgbClr val="000000"/>
              </a:buClr>
              <a:buSzPts val="1800"/>
              <a:buChar char="●"/>
            </a:pPr>
            <a:r>
              <a:rPr lang="en">
                <a:solidFill>
                  <a:srgbClr val="000000"/>
                </a:solidFill>
              </a:rPr>
              <a:t>Guidance Counselor individual counseling sessions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School Social Worker at risk counseling</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WEDIKO Social Workers individual counseling sessions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Crisis Social Workers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Individualized Safety Plans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Crisis Team Support Plan</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Attendance: Engagement in Live Zoom/Meets Sessions</a:t>
            </a:r>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solidFill>
                  <a:srgbClr val="000000"/>
                </a:solidFill>
              </a:rPr>
              <a:t>Ensuring that students are actively engaged in live Zoom/Meets Classroom Session benefits:</a:t>
            </a:r>
            <a:endParaRPr>
              <a:solidFill>
                <a:srgbClr val="000000"/>
              </a:solidFill>
            </a:endParaRPr>
          </a:p>
          <a:p>
            <a:pPr marL="457200" lvl="0" indent="-342900" algn="l" rtl="0">
              <a:spcBef>
                <a:spcPts val="1200"/>
              </a:spcBef>
              <a:spcAft>
                <a:spcPts val="0"/>
              </a:spcAft>
              <a:buClr>
                <a:srgbClr val="000000"/>
              </a:buClr>
              <a:buSzPts val="1800"/>
              <a:buChar char="●"/>
            </a:pPr>
            <a:r>
              <a:rPr lang="en">
                <a:solidFill>
                  <a:srgbClr val="000000"/>
                </a:solidFill>
              </a:rPr>
              <a:t>To ensure students safety and social emotional well being during teacher check in the beginning of each class.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Engages students in the learning process.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Encourage and support students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Students gain instructional time to establish mastery of standards</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Assess student individual academic, social, emotional, and personal needs (food insecurity, technology issues, housing issues, referral for crisis interventions)</a:t>
            </a:r>
            <a:endParaRPr>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AE0E8"/>
        </a:solidFill>
        <a:effectLst/>
      </p:bgPr>
    </p:bg>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990"/>
              <a:buFont typeface="Arial"/>
              <a:buNone/>
            </a:pPr>
            <a:r>
              <a:rPr lang="en" sz="2320">
                <a:solidFill>
                  <a:srgbClr val="000000"/>
                </a:solidFill>
              </a:rPr>
              <a:t>Establishing Safe Environment for In-person learning students</a:t>
            </a:r>
            <a:endParaRPr sz="2320">
              <a:solidFill>
                <a:srgbClr val="000000"/>
              </a:solidFill>
            </a:endParaRPr>
          </a:p>
          <a:p>
            <a:pPr marL="0" lvl="0" indent="0" algn="l" rtl="0">
              <a:spcBef>
                <a:spcPts val="1200"/>
              </a:spcBef>
              <a:spcAft>
                <a:spcPts val="0"/>
              </a:spcAft>
              <a:buSzPts val="990"/>
              <a:buNone/>
            </a:pPr>
            <a:endParaRPr sz="2520"/>
          </a:p>
        </p:txBody>
      </p:sp>
      <p:sp>
        <p:nvSpPr>
          <p:cNvPr id="111" name="Google Shape;111;p21"/>
          <p:cNvSpPr txBox="1">
            <a:spLocks noGrp="1"/>
          </p:cNvSpPr>
          <p:nvPr>
            <p:ph type="body" idx="1"/>
          </p:nvPr>
        </p:nvSpPr>
        <p:spPr>
          <a:xfrm>
            <a:off x="311700" y="1152475"/>
            <a:ext cx="8520600" cy="3699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en" sz="1500">
                <a:solidFill>
                  <a:srgbClr val="000000"/>
                </a:solidFill>
              </a:rPr>
              <a:t>We have developed strong practices to help keep the school community healthy and safe, and to maximize in-person learning time for students learning in the building. Here is what you need to know about returning to in-person learning:</a:t>
            </a:r>
            <a:endParaRPr sz="1500">
              <a:solidFill>
                <a:srgbClr val="000000"/>
              </a:solidFill>
            </a:endParaRPr>
          </a:p>
          <a:p>
            <a:pPr marL="0" lvl="0" indent="0" algn="just" rtl="0">
              <a:spcBef>
                <a:spcPts val="0"/>
              </a:spcBef>
              <a:spcAft>
                <a:spcPts val="0"/>
              </a:spcAft>
              <a:buClr>
                <a:schemeClr val="dk1"/>
              </a:buClr>
              <a:buSzPts val="1100"/>
              <a:buFont typeface="Arial"/>
              <a:buNone/>
            </a:pPr>
            <a:r>
              <a:rPr lang="en" sz="1500">
                <a:solidFill>
                  <a:srgbClr val="000000"/>
                </a:solidFill>
              </a:rPr>
              <a:t> </a:t>
            </a:r>
            <a:endParaRPr sz="1500">
              <a:solidFill>
                <a:srgbClr val="000000"/>
              </a:solidFill>
            </a:endParaRPr>
          </a:p>
          <a:p>
            <a:pPr marL="0" lvl="0" indent="0" algn="just" rtl="0">
              <a:spcBef>
                <a:spcPts val="0"/>
              </a:spcBef>
              <a:spcAft>
                <a:spcPts val="0"/>
              </a:spcAft>
              <a:buClr>
                <a:schemeClr val="dk1"/>
              </a:buClr>
              <a:buSzPts val="1100"/>
              <a:buFont typeface="Arial"/>
              <a:buNone/>
            </a:pPr>
            <a:r>
              <a:rPr lang="en" sz="1500">
                <a:solidFill>
                  <a:srgbClr val="000000"/>
                </a:solidFill>
              </a:rPr>
              <a:t>●</a:t>
            </a:r>
            <a:r>
              <a:rPr lang="en" sz="1100">
                <a:solidFill>
                  <a:srgbClr val="000000"/>
                </a:solidFill>
                <a:latin typeface="Times New Roman"/>
                <a:ea typeface="Times New Roman"/>
                <a:cs typeface="Times New Roman"/>
                <a:sym typeface="Times New Roman"/>
              </a:rPr>
              <a:t>      </a:t>
            </a:r>
            <a:r>
              <a:rPr lang="en" sz="1500">
                <a:solidFill>
                  <a:srgbClr val="000000"/>
                </a:solidFill>
              </a:rPr>
              <a:t>Strict adherence to CDC guidelines (i.e wearing masks, social distancing, temperature checks, daily health screenings, regular handwashing, etc.)</a:t>
            </a:r>
            <a:endParaRPr sz="1500">
              <a:solidFill>
                <a:srgbClr val="000000"/>
              </a:solidFill>
            </a:endParaRPr>
          </a:p>
          <a:p>
            <a:pPr marL="0" lvl="0" indent="0" algn="just" rtl="0">
              <a:spcBef>
                <a:spcPts val="0"/>
              </a:spcBef>
              <a:spcAft>
                <a:spcPts val="0"/>
              </a:spcAft>
              <a:buClr>
                <a:schemeClr val="dk1"/>
              </a:buClr>
              <a:buSzPts val="1100"/>
              <a:buFont typeface="Arial"/>
              <a:buNone/>
            </a:pPr>
            <a:r>
              <a:rPr lang="en" sz="1500">
                <a:solidFill>
                  <a:srgbClr val="000000"/>
                </a:solidFill>
              </a:rPr>
              <a:t>●</a:t>
            </a:r>
            <a:r>
              <a:rPr lang="en" sz="1100">
                <a:solidFill>
                  <a:srgbClr val="000000"/>
                </a:solidFill>
                <a:latin typeface="Times New Roman"/>
                <a:ea typeface="Times New Roman"/>
                <a:cs typeface="Times New Roman"/>
                <a:sym typeface="Times New Roman"/>
              </a:rPr>
              <a:t>        </a:t>
            </a:r>
            <a:r>
              <a:rPr lang="en" sz="1500">
                <a:solidFill>
                  <a:srgbClr val="000000"/>
                </a:solidFill>
              </a:rPr>
              <a:t>You will be reporting to the same room daily</a:t>
            </a:r>
            <a:endParaRPr sz="1500">
              <a:solidFill>
                <a:srgbClr val="000000"/>
              </a:solidFill>
            </a:endParaRPr>
          </a:p>
          <a:p>
            <a:pPr marL="0" lvl="0" indent="0" algn="just" rtl="0">
              <a:spcBef>
                <a:spcPts val="0"/>
              </a:spcBef>
              <a:spcAft>
                <a:spcPts val="0"/>
              </a:spcAft>
              <a:buClr>
                <a:schemeClr val="dk1"/>
              </a:buClr>
              <a:buSzPts val="1100"/>
              <a:buFont typeface="Arial"/>
              <a:buNone/>
            </a:pPr>
            <a:r>
              <a:rPr lang="en" sz="1500">
                <a:solidFill>
                  <a:srgbClr val="000000"/>
                </a:solidFill>
              </a:rPr>
              <a:t>●</a:t>
            </a:r>
            <a:r>
              <a:rPr lang="en" sz="1100">
                <a:solidFill>
                  <a:srgbClr val="000000"/>
                </a:solidFill>
                <a:latin typeface="Times New Roman"/>
                <a:ea typeface="Times New Roman"/>
                <a:cs typeface="Times New Roman"/>
                <a:sym typeface="Times New Roman"/>
              </a:rPr>
              <a:t>          </a:t>
            </a:r>
            <a:r>
              <a:rPr lang="en" sz="1500">
                <a:solidFill>
                  <a:srgbClr val="000000"/>
                </a:solidFill>
              </a:rPr>
              <a:t>Weekly COVID-19 Testing and Mandatory Consent  </a:t>
            </a:r>
            <a:endParaRPr sz="1500">
              <a:solidFill>
                <a:srgbClr val="000000"/>
              </a:solidFill>
            </a:endParaRPr>
          </a:p>
          <a:p>
            <a:pPr marL="0" lvl="0" indent="0" algn="just" rtl="0">
              <a:spcBef>
                <a:spcPts val="0"/>
              </a:spcBef>
              <a:spcAft>
                <a:spcPts val="0"/>
              </a:spcAft>
              <a:buClr>
                <a:schemeClr val="dk1"/>
              </a:buClr>
              <a:buSzPts val="1100"/>
              <a:buFont typeface="Arial"/>
              <a:buNone/>
            </a:pPr>
            <a:r>
              <a:rPr lang="en" sz="1500">
                <a:solidFill>
                  <a:srgbClr val="000000"/>
                </a:solidFill>
              </a:rPr>
              <a:t>●</a:t>
            </a:r>
            <a:r>
              <a:rPr lang="en" sz="1100">
                <a:solidFill>
                  <a:srgbClr val="000000"/>
                </a:solidFill>
                <a:latin typeface="Times New Roman"/>
                <a:ea typeface="Times New Roman"/>
                <a:cs typeface="Times New Roman"/>
                <a:sym typeface="Times New Roman"/>
              </a:rPr>
              <a:t>           </a:t>
            </a:r>
            <a:r>
              <a:rPr lang="en" sz="1500">
                <a:solidFill>
                  <a:srgbClr val="000000"/>
                </a:solidFill>
              </a:rPr>
              <a:t>Our school will have 20% of students and staff randomly tested on a weekly basis.   </a:t>
            </a:r>
            <a:endParaRPr sz="1500">
              <a:solidFill>
                <a:srgbClr val="000000"/>
              </a:solidFill>
            </a:endParaRPr>
          </a:p>
          <a:p>
            <a:pPr marL="0" lvl="0" indent="0" algn="just" rtl="0">
              <a:spcBef>
                <a:spcPts val="0"/>
              </a:spcBef>
              <a:spcAft>
                <a:spcPts val="0"/>
              </a:spcAft>
              <a:buClr>
                <a:schemeClr val="dk1"/>
              </a:buClr>
              <a:buSzPts val="1100"/>
              <a:buFont typeface="Arial"/>
              <a:buNone/>
            </a:pPr>
            <a:r>
              <a:rPr lang="en" sz="1500">
                <a:solidFill>
                  <a:srgbClr val="000000"/>
                </a:solidFill>
              </a:rPr>
              <a:t>●</a:t>
            </a:r>
            <a:r>
              <a:rPr lang="en" sz="1100">
                <a:solidFill>
                  <a:srgbClr val="000000"/>
                </a:solidFill>
                <a:latin typeface="Times New Roman"/>
                <a:ea typeface="Times New Roman"/>
                <a:cs typeface="Times New Roman"/>
                <a:sym typeface="Times New Roman"/>
              </a:rPr>
              <a:t>           </a:t>
            </a:r>
            <a:r>
              <a:rPr lang="en" sz="1500">
                <a:solidFill>
                  <a:srgbClr val="000000"/>
                </a:solidFill>
              </a:rPr>
              <a:t>All students who have not already done so are required to provide consent for testing by their first scheduled in-person learning day in order to learn in person.   </a:t>
            </a:r>
            <a:endParaRPr sz="1500">
              <a:solidFill>
                <a:srgbClr val="000000"/>
              </a:solidFill>
            </a:endParaRPr>
          </a:p>
          <a:p>
            <a:pPr marL="0" lvl="0" indent="0" algn="just" rtl="0">
              <a:spcBef>
                <a:spcPts val="0"/>
              </a:spcBef>
              <a:spcAft>
                <a:spcPts val="0"/>
              </a:spcAft>
              <a:buClr>
                <a:schemeClr val="dk1"/>
              </a:buClr>
              <a:buSzPts val="1100"/>
              <a:buFont typeface="Arial"/>
              <a:buNone/>
            </a:pPr>
            <a:r>
              <a:rPr lang="en" sz="1500">
                <a:solidFill>
                  <a:srgbClr val="000000"/>
                </a:solidFill>
              </a:rPr>
              <a:t>●</a:t>
            </a:r>
            <a:r>
              <a:rPr lang="en" sz="1100">
                <a:solidFill>
                  <a:srgbClr val="000000"/>
                </a:solidFill>
                <a:latin typeface="Times New Roman"/>
                <a:ea typeface="Times New Roman"/>
                <a:cs typeface="Times New Roman"/>
                <a:sym typeface="Times New Roman"/>
              </a:rPr>
              <a:t>           </a:t>
            </a:r>
            <a:r>
              <a:rPr lang="en" sz="1500">
                <a:solidFill>
                  <a:srgbClr val="000000"/>
                </a:solidFill>
              </a:rPr>
              <a:t>You can submit consent through your NYC Schools Account at</a:t>
            </a:r>
            <a:r>
              <a:rPr lang="en" sz="1500">
                <a:solidFill>
                  <a:srgbClr val="000000"/>
                </a:solidFill>
                <a:uFill>
                  <a:noFill/>
                </a:u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sz="1500" u="sng">
                <a:solidFill>
                  <a:srgbClr val="000000"/>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https://mystudent.nyc/</a:t>
            </a:r>
            <a:r>
              <a:rPr lang="en" sz="1500">
                <a:solidFill>
                  <a:srgbClr val="000000"/>
                </a:solidFill>
              </a:rPr>
              <a:t> prior to  your child’s first day of in-person learning.  </a:t>
            </a:r>
            <a:endParaRPr sz="1500">
              <a:solidFill>
                <a:srgbClr val="000000"/>
              </a:solidFill>
            </a:endParaRPr>
          </a:p>
          <a:p>
            <a:pPr marL="0" lvl="0" indent="0" algn="l" rtl="0">
              <a:spcBef>
                <a:spcPts val="0"/>
              </a:spcBef>
              <a:spcAft>
                <a:spcPts val="1200"/>
              </a:spcAft>
              <a:buNone/>
            </a:pPr>
            <a:endParaRPr sz="19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1127</Words>
  <Application>Microsoft Office PowerPoint</Application>
  <PresentationFormat>On-screen Show (16:9)</PresentationFormat>
  <Paragraphs>121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Roboto</vt:lpstr>
      <vt:lpstr>Times New Roman</vt:lpstr>
      <vt:lpstr>Arial</vt:lpstr>
      <vt:lpstr>Simple Light</vt:lpstr>
      <vt:lpstr>Safety Meeting Town Hall</vt:lpstr>
      <vt:lpstr>Agenda</vt:lpstr>
      <vt:lpstr>Restorative Practices</vt:lpstr>
      <vt:lpstr>Tiered Interventions</vt:lpstr>
      <vt:lpstr>Tier 1 Interventions</vt:lpstr>
      <vt:lpstr>Tier 2 Interventions </vt:lpstr>
      <vt:lpstr>Tier 3 Interventions</vt:lpstr>
      <vt:lpstr>Attendance: Engagement in Live Zoom/Meets Sessions</vt:lpstr>
      <vt:lpstr>Establishing Safe Environment for In-person learning students </vt:lpstr>
      <vt:lpstr>Establishing Safe Environment for In-person learning students </vt:lpstr>
      <vt:lpstr>Establishing Safe Environment for In-person learning students </vt:lpstr>
      <vt:lpstr>Practices in Building School Community </vt:lpstr>
      <vt:lpstr>Planning for Next School Year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Meeting Town Hall</dc:title>
  <dc:creator>Costas C</dc:creator>
  <cp:lastModifiedBy>Costas Constantinidis</cp:lastModifiedBy>
  <cp:revision>1</cp:revision>
  <dcterms:modified xsi:type="dcterms:W3CDTF">2021-04-29T16:06:13Z</dcterms:modified>
</cp:coreProperties>
</file>