
<file path=[Content_Types].xml><?xml version="1.0" encoding="utf-8"?>
<Types xmlns="http://schemas.openxmlformats.org/package/2006/content-types">
  <Default Extension="bmp" ContentType="image/bmp"/>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4"/>
  </p:sldMasterIdLst>
  <p:sldIdLst>
    <p:sldId id="256" r:id="rId5"/>
    <p:sldId id="257" r:id="rId6"/>
    <p:sldId id="258" r:id="rId7"/>
    <p:sldId id="259" r:id="rId8"/>
    <p:sldId id="261" r:id="rId9"/>
    <p:sldId id="267" r:id="rId10"/>
    <p:sldId id="266" r:id="rId11"/>
    <p:sldId id="268" r:id="rId12"/>
    <p:sldId id="264" r:id="rId13"/>
    <p:sldId id="260" r:id="rId14"/>
    <p:sldId id="270" r:id="rId15"/>
    <p:sldId id="271" r:id="rId16"/>
    <p:sldId id="265" r:id="rId17"/>
    <p:sldId id="273" r:id="rId18"/>
    <p:sldId id="274" r:id="rId19"/>
    <p:sldId id="275" r:id="rId20"/>
    <p:sldId id="276" r:id="rId21"/>
    <p:sldId id="26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49" d="100"/>
          <a:sy n="49" d="100"/>
        </p:scale>
        <p:origin x="869"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12/1/2020</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12/1/2020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12/1/2020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12/1/2020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12/1/2020</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12/1/2020</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12/1/2020</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12/1/2020</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12/1/2020</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12/1/2020</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12/1/2020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12/1/2020</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pecialmomsnetwork.com/wp-content/uploads/2016/04/ABCsSRF-2.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23730-52C1-48F3-9A33-7D6BB04AF431}"/>
              </a:ext>
            </a:extLst>
          </p:cNvPr>
          <p:cNvSpPr>
            <a:spLocks noGrp="1"/>
          </p:cNvSpPr>
          <p:nvPr>
            <p:ph type="ctrTitle"/>
          </p:nvPr>
        </p:nvSpPr>
        <p:spPr/>
        <p:txBody>
          <a:bodyPr/>
          <a:lstStyle/>
          <a:p>
            <a:r>
              <a:rPr lang="en-US" dirty="0"/>
              <a:t>Preparing for</a:t>
            </a:r>
            <a:br>
              <a:rPr lang="en-US" dirty="0"/>
            </a:br>
            <a:r>
              <a:rPr lang="en-US" dirty="0"/>
              <a:t>CSE Meetings</a:t>
            </a:r>
          </a:p>
        </p:txBody>
      </p:sp>
      <p:sp>
        <p:nvSpPr>
          <p:cNvPr id="3" name="Subtitle 2">
            <a:extLst>
              <a:ext uri="{FF2B5EF4-FFF2-40B4-BE49-F238E27FC236}">
                <a16:creationId xmlns:a16="http://schemas.microsoft.com/office/drawing/2014/main" id="{D6BC97E7-886C-4827-9C39-05671E8F9D88}"/>
              </a:ext>
            </a:extLst>
          </p:cNvPr>
          <p:cNvSpPr>
            <a:spLocks noGrp="1"/>
          </p:cNvSpPr>
          <p:nvPr>
            <p:ph type="subTitle" idx="1"/>
          </p:nvPr>
        </p:nvSpPr>
        <p:spPr>
          <a:xfrm>
            <a:off x="1562100" y="4439478"/>
            <a:ext cx="9070848" cy="874644"/>
          </a:xfrm>
        </p:spPr>
        <p:txBody>
          <a:bodyPr>
            <a:normAutofit/>
          </a:bodyPr>
          <a:lstStyle/>
          <a:p>
            <a:r>
              <a:rPr lang="en-US" sz="2400" dirty="0"/>
              <a:t>Parent Counseling &amp; Training</a:t>
            </a:r>
          </a:p>
          <a:p>
            <a:r>
              <a:rPr lang="en-US" sz="2400" dirty="0"/>
              <a:t>Carmel Central School District</a:t>
            </a:r>
          </a:p>
        </p:txBody>
      </p:sp>
    </p:spTree>
    <p:extLst>
      <p:ext uri="{BB962C8B-B14F-4D97-AF65-F5344CB8AC3E}">
        <p14:creationId xmlns:p14="http://schemas.microsoft.com/office/powerpoint/2010/main" val="2694479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2F2EF-7E48-4E0E-B85C-2BD98EFE26DE}"/>
              </a:ext>
            </a:extLst>
          </p:cNvPr>
          <p:cNvSpPr>
            <a:spLocks noGrp="1"/>
          </p:cNvSpPr>
          <p:nvPr>
            <p:ph type="title"/>
          </p:nvPr>
        </p:nvSpPr>
        <p:spPr/>
        <p:txBody>
          <a:bodyPr/>
          <a:lstStyle/>
          <a:p>
            <a:r>
              <a:rPr lang="en-US" dirty="0"/>
              <a:t>SMART IEPs</a:t>
            </a:r>
          </a:p>
        </p:txBody>
      </p:sp>
      <p:sp>
        <p:nvSpPr>
          <p:cNvPr id="3" name="Content Placeholder 2">
            <a:extLst>
              <a:ext uri="{FF2B5EF4-FFF2-40B4-BE49-F238E27FC236}">
                <a16:creationId xmlns:a16="http://schemas.microsoft.com/office/drawing/2014/main" id="{6DEDB182-3C6F-4455-B056-2A6D9AB913D9}"/>
              </a:ext>
            </a:extLst>
          </p:cNvPr>
          <p:cNvSpPr>
            <a:spLocks noGrp="1"/>
          </p:cNvSpPr>
          <p:nvPr>
            <p:ph idx="1"/>
          </p:nvPr>
        </p:nvSpPr>
        <p:spPr/>
        <p:txBody>
          <a:bodyPr>
            <a:normAutofit/>
          </a:bodyPr>
          <a:lstStyle/>
          <a:p>
            <a:r>
              <a:rPr lang="en-US" sz="2800" dirty="0"/>
              <a:t>Chapter 12</a:t>
            </a:r>
          </a:p>
          <a:p>
            <a:endParaRPr lang="en-US" sz="2800" dirty="0"/>
          </a:p>
          <a:p>
            <a:r>
              <a:rPr lang="en-US" sz="2800" dirty="0"/>
              <a:t>S - Specific</a:t>
            </a:r>
          </a:p>
          <a:p>
            <a:r>
              <a:rPr lang="en-US" sz="2800" dirty="0"/>
              <a:t>M - Measurable</a:t>
            </a:r>
          </a:p>
          <a:p>
            <a:r>
              <a:rPr lang="en-US" sz="2800" dirty="0"/>
              <a:t>A – Action Words</a:t>
            </a:r>
          </a:p>
          <a:p>
            <a:r>
              <a:rPr lang="en-US" sz="2800" dirty="0"/>
              <a:t>R – Realistic and Relevant</a:t>
            </a:r>
          </a:p>
          <a:p>
            <a:r>
              <a:rPr lang="en-US" sz="2800" dirty="0"/>
              <a:t>T – Time Limited</a:t>
            </a:r>
          </a:p>
        </p:txBody>
      </p:sp>
    </p:spTree>
    <p:extLst>
      <p:ext uri="{BB962C8B-B14F-4D97-AF65-F5344CB8AC3E}">
        <p14:creationId xmlns:p14="http://schemas.microsoft.com/office/powerpoint/2010/main" val="101894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8D5F-953B-431A-8D1E-B8A54B2D99E8}"/>
              </a:ext>
            </a:extLst>
          </p:cNvPr>
          <p:cNvSpPr>
            <a:spLocks noGrp="1"/>
          </p:cNvSpPr>
          <p:nvPr>
            <p:ph type="title"/>
          </p:nvPr>
        </p:nvSpPr>
        <p:spPr/>
        <p:txBody>
          <a:bodyPr/>
          <a:lstStyle/>
          <a:p>
            <a:r>
              <a:rPr lang="en-US" dirty="0"/>
              <a:t>SMART IEPs</a:t>
            </a:r>
          </a:p>
        </p:txBody>
      </p:sp>
      <p:sp>
        <p:nvSpPr>
          <p:cNvPr id="3" name="Content Placeholder 2">
            <a:extLst>
              <a:ext uri="{FF2B5EF4-FFF2-40B4-BE49-F238E27FC236}">
                <a16:creationId xmlns:a16="http://schemas.microsoft.com/office/drawing/2014/main" id="{D863C140-7651-4DBE-AC7F-B617322DBC67}"/>
              </a:ext>
            </a:extLst>
          </p:cNvPr>
          <p:cNvSpPr>
            <a:spLocks noGrp="1"/>
          </p:cNvSpPr>
          <p:nvPr>
            <p:ph idx="1"/>
          </p:nvPr>
        </p:nvSpPr>
        <p:spPr/>
        <p:txBody>
          <a:bodyPr/>
          <a:lstStyle/>
          <a:p>
            <a:r>
              <a:rPr lang="en-US" dirty="0"/>
              <a:t>Specific – Target areas of achievement and functional performance. Include clear descriptions of the knowledge and skills to be taught and how the progress will be measured.</a:t>
            </a:r>
          </a:p>
          <a:p>
            <a:endParaRPr lang="en-US" dirty="0"/>
          </a:p>
          <a:p>
            <a:r>
              <a:rPr lang="en-US" dirty="0"/>
              <a:t>Measurable – You can count or observe it. Measurable goals allow parents and teachers to know how much progress the child has made since the last time performance was measured.</a:t>
            </a:r>
          </a:p>
          <a:p>
            <a:endParaRPr lang="en-US" dirty="0"/>
          </a:p>
          <a:p>
            <a:r>
              <a:rPr lang="en-US" dirty="0"/>
              <a:t>Action words – Direction of the behavior (increase, decrease, maintain); Area of need; Level of attainment.</a:t>
            </a:r>
          </a:p>
        </p:txBody>
      </p:sp>
    </p:spTree>
    <p:extLst>
      <p:ext uri="{BB962C8B-B14F-4D97-AF65-F5344CB8AC3E}">
        <p14:creationId xmlns:p14="http://schemas.microsoft.com/office/powerpoint/2010/main" val="175226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D5EF7-20CC-4796-B35B-3C5377A9950B}"/>
              </a:ext>
            </a:extLst>
          </p:cNvPr>
          <p:cNvSpPr>
            <a:spLocks noGrp="1"/>
          </p:cNvSpPr>
          <p:nvPr>
            <p:ph type="title"/>
          </p:nvPr>
        </p:nvSpPr>
        <p:spPr/>
        <p:txBody>
          <a:bodyPr/>
          <a:lstStyle/>
          <a:p>
            <a:r>
              <a:rPr lang="en-US" dirty="0"/>
              <a:t>SMART IEPs</a:t>
            </a:r>
          </a:p>
        </p:txBody>
      </p:sp>
      <p:sp>
        <p:nvSpPr>
          <p:cNvPr id="3" name="Content Placeholder 2">
            <a:extLst>
              <a:ext uri="{FF2B5EF4-FFF2-40B4-BE49-F238E27FC236}">
                <a16:creationId xmlns:a16="http://schemas.microsoft.com/office/drawing/2014/main" id="{75E9CA14-ABBA-489C-BA72-CD181C20CA54}"/>
              </a:ext>
            </a:extLst>
          </p:cNvPr>
          <p:cNvSpPr>
            <a:spLocks noGrp="1"/>
          </p:cNvSpPr>
          <p:nvPr>
            <p:ph idx="1"/>
          </p:nvPr>
        </p:nvSpPr>
        <p:spPr/>
        <p:txBody>
          <a:bodyPr/>
          <a:lstStyle/>
          <a:p>
            <a:r>
              <a:rPr lang="en-US" dirty="0"/>
              <a:t>Realistic and Relevant – Address the unique needs that result from the disability.</a:t>
            </a:r>
          </a:p>
          <a:p>
            <a:endParaRPr lang="en-US" dirty="0"/>
          </a:p>
          <a:p>
            <a:r>
              <a:rPr lang="en-US" dirty="0"/>
              <a:t>Time-Limited – Describe what the child needs to know and do following one year of special education</a:t>
            </a:r>
          </a:p>
        </p:txBody>
      </p:sp>
    </p:spTree>
    <p:extLst>
      <p:ext uri="{BB962C8B-B14F-4D97-AF65-F5344CB8AC3E}">
        <p14:creationId xmlns:p14="http://schemas.microsoft.com/office/powerpoint/2010/main" val="24084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BCBE4-6341-41F3-A029-BD8BFAD231FF}"/>
              </a:ext>
            </a:extLst>
          </p:cNvPr>
          <p:cNvSpPr>
            <a:spLocks noGrp="1"/>
          </p:cNvSpPr>
          <p:nvPr>
            <p:ph type="title"/>
          </p:nvPr>
        </p:nvSpPr>
        <p:spPr/>
        <p:txBody>
          <a:bodyPr/>
          <a:lstStyle/>
          <a:p>
            <a:r>
              <a:rPr lang="en-US" dirty="0"/>
              <a:t>Tips for Resolving Problems</a:t>
            </a:r>
          </a:p>
        </p:txBody>
      </p:sp>
      <p:sp>
        <p:nvSpPr>
          <p:cNvPr id="3" name="Content Placeholder 2">
            <a:extLst>
              <a:ext uri="{FF2B5EF4-FFF2-40B4-BE49-F238E27FC236}">
                <a16:creationId xmlns:a16="http://schemas.microsoft.com/office/drawing/2014/main" id="{F25831C6-F5A0-45D0-BEC6-84240DC2A850}"/>
              </a:ext>
            </a:extLst>
          </p:cNvPr>
          <p:cNvSpPr>
            <a:spLocks noGrp="1"/>
          </p:cNvSpPr>
          <p:nvPr>
            <p:ph idx="1"/>
          </p:nvPr>
        </p:nvSpPr>
        <p:spPr/>
        <p:txBody>
          <a:bodyPr/>
          <a:lstStyle/>
          <a:p>
            <a:r>
              <a:rPr lang="en-US" dirty="0"/>
              <a:t>Create paper trails</a:t>
            </a:r>
          </a:p>
          <a:p>
            <a:r>
              <a:rPr lang="en-US" dirty="0"/>
              <a:t>Write letters that document your concerns</a:t>
            </a:r>
          </a:p>
          <a:p>
            <a:r>
              <a:rPr lang="en-US" dirty="0"/>
              <a:t>Prepare for meetings</a:t>
            </a:r>
          </a:p>
          <a:p>
            <a:r>
              <a:rPr lang="en-US" dirty="0"/>
              <a:t>Organize and review files</a:t>
            </a:r>
          </a:p>
          <a:p>
            <a:r>
              <a:rPr lang="en-US" dirty="0"/>
              <a:t>Brainstorm: </a:t>
            </a:r>
          </a:p>
          <a:p>
            <a:r>
              <a:rPr lang="en-US" dirty="0"/>
              <a:t>What do you want? </a:t>
            </a:r>
          </a:p>
          <a:p>
            <a:r>
              <a:rPr lang="en-US" dirty="0"/>
              <a:t>What does the school want? </a:t>
            </a:r>
          </a:p>
          <a:p>
            <a:r>
              <a:rPr lang="en-US" dirty="0"/>
              <a:t>What action do you want the school to take? </a:t>
            </a:r>
          </a:p>
          <a:p>
            <a:r>
              <a:rPr lang="en-US" dirty="0"/>
              <a:t>How motivated will the school be to give you what you want?</a:t>
            </a:r>
          </a:p>
          <a:p>
            <a:r>
              <a:rPr lang="en-US" dirty="0"/>
              <a:t>Who to go to if you have a problem</a:t>
            </a:r>
          </a:p>
        </p:txBody>
      </p:sp>
    </p:spTree>
    <p:extLst>
      <p:ext uri="{BB962C8B-B14F-4D97-AF65-F5344CB8AC3E}">
        <p14:creationId xmlns:p14="http://schemas.microsoft.com/office/powerpoint/2010/main" val="138178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CDB5E-BEB2-4FDB-8130-ADA9284A8533}"/>
              </a:ext>
            </a:extLst>
          </p:cNvPr>
          <p:cNvSpPr>
            <a:spLocks noGrp="1"/>
          </p:cNvSpPr>
          <p:nvPr>
            <p:ph type="title"/>
          </p:nvPr>
        </p:nvSpPr>
        <p:spPr/>
        <p:txBody>
          <a:bodyPr/>
          <a:lstStyle/>
          <a:p>
            <a:r>
              <a:rPr lang="en-US" dirty="0"/>
              <a:t>Special moms network</a:t>
            </a:r>
          </a:p>
        </p:txBody>
      </p:sp>
      <p:sp>
        <p:nvSpPr>
          <p:cNvPr id="3" name="Text Placeholder 2">
            <a:extLst>
              <a:ext uri="{FF2B5EF4-FFF2-40B4-BE49-F238E27FC236}">
                <a16:creationId xmlns:a16="http://schemas.microsoft.com/office/drawing/2014/main" id="{D185BC6E-E6D1-4A8D-AF3C-281797DA7622}"/>
              </a:ext>
            </a:extLst>
          </p:cNvPr>
          <p:cNvSpPr>
            <a:spLocks noGrp="1"/>
          </p:cNvSpPr>
          <p:nvPr>
            <p:ph type="body" idx="1"/>
          </p:nvPr>
        </p:nvSpPr>
        <p:spPr/>
        <p:txBody>
          <a:bodyPr>
            <a:normAutofit fontScale="92500" lnSpcReduction="20000"/>
          </a:bodyPr>
          <a:lstStyle/>
          <a:p>
            <a:r>
              <a:rPr lang="en-US" dirty="0"/>
              <a:t>https://www.specialmomsnetwork.com/10-tips-to-help-you-prepare-your-upcoming-cse-or-cpse-meeting/</a:t>
            </a:r>
          </a:p>
        </p:txBody>
      </p:sp>
    </p:spTree>
    <p:extLst>
      <p:ext uri="{BB962C8B-B14F-4D97-AF65-F5344CB8AC3E}">
        <p14:creationId xmlns:p14="http://schemas.microsoft.com/office/powerpoint/2010/main" val="3800394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A3260-8800-41BA-A737-C6B9A7ABABA6}"/>
              </a:ext>
            </a:extLst>
          </p:cNvPr>
          <p:cNvSpPr>
            <a:spLocks noGrp="1"/>
          </p:cNvSpPr>
          <p:nvPr>
            <p:ph type="title"/>
          </p:nvPr>
        </p:nvSpPr>
        <p:spPr/>
        <p:txBody>
          <a:bodyPr/>
          <a:lstStyle/>
          <a:p>
            <a:r>
              <a:rPr lang="en-US" dirty="0"/>
              <a:t>Preparing for the CSE Meeting - 1</a:t>
            </a:r>
          </a:p>
        </p:txBody>
      </p:sp>
      <p:sp>
        <p:nvSpPr>
          <p:cNvPr id="3" name="Content Placeholder 2">
            <a:extLst>
              <a:ext uri="{FF2B5EF4-FFF2-40B4-BE49-F238E27FC236}">
                <a16:creationId xmlns:a16="http://schemas.microsoft.com/office/drawing/2014/main" id="{D9D8B927-56C2-447B-8104-E58891608383}"/>
              </a:ext>
            </a:extLst>
          </p:cNvPr>
          <p:cNvSpPr>
            <a:spLocks noGrp="1"/>
          </p:cNvSpPr>
          <p:nvPr>
            <p:ph idx="1"/>
          </p:nvPr>
        </p:nvSpPr>
        <p:spPr/>
        <p:txBody>
          <a:bodyPr>
            <a:normAutofit fontScale="77500" lnSpcReduction="20000"/>
          </a:bodyPr>
          <a:lstStyle/>
          <a:p>
            <a:r>
              <a:rPr lang="en-US" b="1" dirty="0"/>
              <a:t>Make Sure You Have All the Documents!   </a:t>
            </a:r>
            <a:r>
              <a:rPr lang="en-US" dirty="0"/>
              <a:t>There is usually a packet of information that is given out at a CSE meeting. It is strongly recommended that you have that information at least a week prior to the meeting so you can review it, and are able to meaningfully participate in the meeting. If you do not have the information a week before the meeting, send an email requesting it. This is especially important if this is an initial determination of eligibility or a triennial year meeting. It is not advisable to have the meeting without having the information that will be presented prior. Better to delay the meeting than to be ill prepared.</a:t>
            </a:r>
          </a:p>
          <a:p>
            <a:r>
              <a:rPr lang="en-US" b="1" dirty="0"/>
              <a:t>No Surprises! </a:t>
            </a:r>
            <a:r>
              <a:rPr lang="en-US" dirty="0"/>
              <a:t>Just as you want the Committee to provide you with information prior to the meeting, it is important that you do the same. For example, if you had any independent evaluations done, do not wait to give them to the Committee on the day of the meeting. You may also want to submit your own parent report to the Committee as well. If you are going to bring a professional with you (private therapist, home provider, psychiatrist etc.) it is always a good idea to let the Committee know. You must let the Committee know if you are going to bring an attorney to the meeting.</a:t>
            </a:r>
          </a:p>
          <a:p>
            <a:r>
              <a:rPr lang="en-US" b="1" dirty="0"/>
              <a:t>Make Sure You Understand the Test Scores! </a:t>
            </a:r>
            <a:r>
              <a:rPr lang="en-US" dirty="0"/>
              <a:t>Parents often think that interpreting their child’s test results is beyond their competence and is the responsibility of the school personnel. This is not true! Actually, it is part of the job of the parents to fully understand their child’s test results. The Committee relies on data in order to make its determination. It is important that you understand this data and how to interpret it. If you are having difficulty, you can schedule a time to meet prior to the meeting to go over the test scores with those who administered the tests. There are also some great resources on the Internet to explore. You may also want to encourage your local SEPTA to call in a speaker on the topic of understanding evaluations and testing.</a:t>
            </a:r>
          </a:p>
          <a:p>
            <a:endParaRPr lang="en-US" dirty="0"/>
          </a:p>
        </p:txBody>
      </p:sp>
    </p:spTree>
    <p:extLst>
      <p:ext uri="{BB962C8B-B14F-4D97-AF65-F5344CB8AC3E}">
        <p14:creationId xmlns:p14="http://schemas.microsoft.com/office/powerpoint/2010/main" val="135910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72822-E5B2-41F3-B014-B2211D6984D7}"/>
              </a:ext>
            </a:extLst>
          </p:cNvPr>
          <p:cNvSpPr>
            <a:spLocks noGrp="1"/>
          </p:cNvSpPr>
          <p:nvPr>
            <p:ph type="title"/>
          </p:nvPr>
        </p:nvSpPr>
        <p:spPr/>
        <p:txBody>
          <a:bodyPr/>
          <a:lstStyle/>
          <a:p>
            <a:r>
              <a:rPr lang="en-US" dirty="0"/>
              <a:t>Preparing for the CSE Meeting - 2</a:t>
            </a:r>
          </a:p>
        </p:txBody>
      </p:sp>
      <p:sp>
        <p:nvSpPr>
          <p:cNvPr id="3" name="Content Placeholder 2">
            <a:extLst>
              <a:ext uri="{FF2B5EF4-FFF2-40B4-BE49-F238E27FC236}">
                <a16:creationId xmlns:a16="http://schemas.microsoft.com/office/drawing/2014/main" id="{A7AAF701-DFD4-411F-BA62-1DFC757BED84}"/>
              </a:ext>
            </a:extLst>
          </p:cNvPr>
          <p:cNvSpPr>
            <a:spLocks noGrp="1"/>
          </p:cNvSpPr>
          <p:nvPr>
            <p:ph idx="1"/>
          </p:nvPr>
        </p:nvSpPr>
        <p:spPr/>
        <p:txBody>
          <a:bodyPr>
            <a:normAutofit fontScale="77500" lnSpcReduction="20000"/>
          </a:bodyPr>
          <a:lstStyle/>
          <a:p>
            <a:r>
              <a:rPr lang="en-US" b="1" dirty="0"/>
              <a:t>Read Your IEP and Progress Reports! </a:t>
            </a:r>
            <a:r>
              <a:rPr lang="en-US" dirty="0"/>
              <a:t>Make sure you have read through and understand the previous year’s IEP. Also it is extremely important to review all progress reports on goals, so you can speak fluently as to the progress or lack of progress that has been made in the previous year.</a:t>
            </a:r>
          </a:p>
          <a:p>
            <a:r>
              <a:rPr lang="en-US" b="1" dirty="0"/>
              <a:t>Don’t Wait to Develop Goals</a:t>
            </a:r>
            <a:r>
              <a:rPr lang="en-US" dirty="0"/>
              <a:t>! In my opinion your child’s annual goals are the most important, yet also the most overlooked, part of the IEP. There should be at least one annual goal for each need identified. Goals should be specific, meaningful and be different yearly. They must be measurable and include academic and functional (if appropriate) goals. The services and placement, is based on how best to reach these goals. Due to time constraints, if you don’t think you will have a chance to develop the goals during your meeting, schedule a time with the school team, if possible, to discuss goals prior. Also, goals may be worked on after the CSE meeting. The most important thing to remember is that you, the parent, should be a meaningful participant in the development of the goals.</a:t>
            </a:r>
          </a:p>
          <a:p>
            <a:r>
              <a:rPr lang="en-US" b="1" dirty="0">
                <a:hlinkClick r:id="rId2"/>
              </a:rPr>
              <a:t>Know the Lingo!</a:t>
            </a:r>
            <a:r>
              <a:rPr lang="en-US" b="1" dirty="0"/>
              <a:t> </a:t>
            </a:r>
            <a:r>
              <a:rPr lang="en-US" dirty="0"/>
              <a:t>How can you meaningfully participate if you do not know the language the Committee is using? There are so many acronyms and new terms you must learn as a parent going through this process. You need to be able to speak the language to effectively advocate for your child. Please use the list provided in this link to help!</a:t>
            </a:r>
          </a:p>
          <a:p>
            <a:r>
              <a:rPr lang="en-US" b="1" dirty="0"/>
              <a:t>Don’t Forget About Transition! </a:t>
            </a:r>
            <a:r>
              <a:rPr lang="en-US" dirty="0"/>
              <a:t>Thinking about transition from school to post school should begin at age 12. By age 15, transition needs to be part of the IEP document. In addition to regular yearly goals, there needs to be a coordinated set of activities in place to help a student transition from school to post school, keeping in mind the desired post-secondary outcomes. Transition time is also a good time to understand graduation and different diploma options that may be available to a student, and to include a self-advocacy goal in the annual goals.</a:t>
            </a:r>
          </a:p>
          <a:p>
            <a:endParaRPr lang="en-US" dirty="0"/>
          </a:p>
        </p:txBody>
      </p:sp>
    </p:spTree>
    <p:extLst>
      <p:ext uri="{BB962C8B-B14F-4D97-AF65-F5344CB8AC3E}">
        <p14:creationId xmlns:p14="http://schemas.microsoft.com/office/powerpoint/2010/main" val="2763990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5D9F-9162-4CFB-80A5-5D6063E8A001}"/>
              </a:ext>
            </a:extLst>
          </p:cNvPr>
          <p:cNvSpPr>
            <a:spLocks noGrp="1"/>
          </p:cNvSpPr>
          <p:nvPr>
            <p:ph type="title"/>
          </p:nvPr>
        </p:nvSpPr>
        <p:spPr/>
        <p:txBody>
          <a:bodyPr/>
          <a:lstStyle/>
          <a:p>
            <a:r>
              <a:rPr lang="en-US" dirty="0"/>
              <a:t>Preparing for the CSE Meeting - 3</a:t>
            </a:r>
          </a:p>
        </p:txBody>
      </p:sp>
      <p:sp>
        <p:nvSpPr>
          <p:cNvPr id="3" name="Content Placeholder 2">
            <a:extLst>
              <a:ext uri="{FF2B5EF4-FFF2-40B4-BE49-F238E27FC236}">
                <a16:creationId xmlns:a16="http://schemas.microsoft.com/office/drawing/2014/main" id="{27D3795D-B209-4794-BC0D-6F1CF3CD3F46}"/>
              </a:ext>
            </a:extLst>
          </p:cNvPr>
          <p:cNvSpPr>
            <a:spLocks noGrp="1"/>
          </p:cNvSpPr>
          <p:nvPr>
            <p:ph idx="1"/>
          </p:nvPr>
        </p:nvSpPr>
        <p:spPr/>
        <p:txBody>
          <a:bodyPr>
            <a:normAutofit fontScale="92500" lnSpcReduction="20000"/>
          </a:bodyPr>
          <a:lstStyle/>
          <a:p>
            <a:r>
              <a:rPr lang="en-US" b="1" dirty="0"/>
              <a:t>You Have So Many Roles! </a:t>
            </a:r>
            <a:r>
              <a:rPr lang="en-US" dirty="0"/>
              <a:t>You have so many roles at this meeting: the parent, the listener, the active committee member, the questioner, the creative thinker, and the advocate. This is a lot to do! If you don’t feel comfortable in any of these roles bring someone with you. Your spouse, a family member, a friend, an advocate, or, if necessary, an attorney. `</a:t>
            </a:r>
          </a:p>
          <a:p>
            <a:r>
              <a:rPr lang="en-US" b="1" dirty="0"/>
              <a:t>Create an Agenda! </a:t>
            </a:r>
            <a:r>
              <a:rPr lang="en-US" dirty="0"/>
              <a:t>This is a business meeting and there is a lot to accomplish in a short period of time. It is important to write down exactly the points YOU want covered at the meeting. By having an agenda or list handy, you can always refer back to it, making sure you cover what you want to accomplish. You are part of this Committee – do not forget that!!!!!!!</a:t>
            </a:r>
          </a:p>
          <a:p>
            <a:r>
              <a:rPr lang="en-US" b="1" dirty="0"/>
              <a:t>Try to Remember There is a Mutual Goal! </a:t>
            </a:r>
            <a:r>
              <a:rPr lang="en-US" dirty="0"/>
              <a:t>While sometimes it may seem hard to believe, you and the school district have a mutual goal – that your child makes meaningful progress. Nevertheless, we may sometimes feel as though we are on different teams, looking to accomplish that same goal differently You do not want your child to fail or become frustrated, but neither does he school district. If you find that you are at a point where no mutual agreement can be made, then it is always a good idea to table the meeting and come back to the table with further data that supports your wishes for your child.</a:t>
            </a:r>
          </a:p>
          <a:p>
            <a:endParaRPr lang="en-US" dirty="0"/>
          </a:p>
        </p:txBody>
      </p:sp>
    </p:spTree>
    <p:extLst>
      <p:ext uri="{BB962C8B-B14F-4D97-AF65-F5344CB8AC3E}">
        <p14:creationId xmlns:p14="http://schemas.microsoft.com/office/powerpoint/2010/main" val="225994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9E97E-CBFE-4DE0-806B-2A3020121825}"/>
              </a:ext>
            </a:extLst>
          </p:cNvPr>
          <p:cNvSpPr>
            <a:spLocks noGrp="1"/>
          </p:cNvSpPr>
          <p:nvPr>
            <p:ph type="title"/>
          </p:nvPr>
        </p:nvSpPr>
        <p:spPr/>
        <p:txBody>
          <a:bodyPr/>
          <a:lstStyle/>
          <a:p>
            <a:r>
              <a:rPr lang="en-US" dirty="0"/>
              <a:t>Thank you</a:t>
            </a:r>
          </a:p>
        </p:txBody>
      </p:sp>
      <p:sp>
        <p:nvSpPr>
          <p:cNvPr id="3" name="Text Placeholder 2">
            <a:extLst>
              <a:ext uri="{FF2B5EF4-FFF2-40B4-BE49-F238E27FC236}">
                <a16:creationId xmlns:a16="http://schemas.microsoft.com/office/drawing/2014/main" id="{A908BFA0-0D5C-46DA-BAC5-F7BFAE1A8F2D}"/>
              </a:ext>
            </a:extLst>
          </p:cNvPr>
          <p:cNvSpPr>
            <a:spLocks noGrp="1"/>
          </p:cNvSpPr>
          <p:nvPr>
            <p:ph type="body" idx="1"/>
          </p:nvPr>
        </p:nvSpPr>
        <p:spPr>
          <a:xfrm>
            <a:off x="1563624" y="4214191"/>
            <a:ext cx="9070848" cy="925071"/>
          </a:xfrm>
        </p:spPr>
        <p:txBody>
          <a:bodyPr>
            <a:normAutofit/>
          </a:bodyPr>
          <a:lstStyle/>
          <a:p>
            <a:r>
              <a:rPr lang="en-US" sz="2400" dirty="0"/>
              <a:t>Amanda W. Doll, Ed.M., BCBA/LBA</a:t>
            </a:r>
            <a:r>
              <a:rPr lang="en-US" sz="2400"/>
              <a:t>, SDL </a:t>
            </a:r>
            <a:r>
              <a:rPr lang="en-US" sz="2400" dirty="0"/>
              <a:t>adoll@carmelschools.org</a:t>
            </a:r>
          </a:p>
        </p:txBody>
      </p:sp>
    </p:spTree>
    <p:extLst>
      <p:ext uri="{BB962C8B-B14F-4D97-AF65-F5344CB8AC3E}">
        <p14:creationId xmlns:p14="http://schemas.microsoft.com/office/powerpoint/2010/main" val="1095343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5733-3D7D-475A-B2C2-2074333A8E56}"/>
              </a:ext>
            </a:extLst>
          </p:cNvPr>
          <p:cNvSpPr>
            <a:spLocks noGrp="1"/>
          </p:cNvSpPr>
          <p:nvPr>
            <p:ph type="title"/>
          </p:nvPr>
        </p:nvSpPr>
        <p:spPr/>
        <p:txBody>
          <a:bodyPr/>
          <a:lstStyle/>
          <a:p>
            <a:r>
              <a:rPr lang="en-US" dirty="0"/>
              <a:t>Introductions</a:t>
            </a:r>
          </a:p>
        </p:txBody>
      </p:sp>
      <p:sp>
        <p:nvSpPr>
          <p:cNvPr id="3" name="Text Placeholder 2">
            <a:extLst>
              <a:ext uri="{FF2B5EF4-FFF2-40B4-BE49-F238E27FC236}">
                <a16:creationId xmlns:a16="http://schemas.microsoft.com/office/drawing/2014/main" id="{B63E0907-450D-44F6-B6D7-910137E2A4B1}"/>
              </a:ext>
            </a:extLst>
          </p:cNvPr>
          <p:cNvSpPr>
            <a:spLocks noGrp="1"/>
          </p:cNvSpPr>
          <p:nvPr>
            <p:ph type="body" idx="1"/>
          </p:nvPr>
        </p:nvSpPr>
        <p:spPr>
          <a:xfrm>
            <a:off x="1563624" y="4134678"/>
            <a:ext cx="9070848" cy="1192696"/>
          </a:xfrm>
        </p:spPr>
        <p:txBody>
          <a:bodyPr>
            <a:normAutofit/>
          </a:bodyPr>
          <a:lstStyle/>
          <a:p>
            <a:r>
              <a:rPr lang="en-US" sz="2400" dirty="0"/>
              <a:t>Amanda W. Doll, Ed.M., BCBA/LBA, SDL</a:t>
            </a:r>
          </a:p>
          <a:p>
            <a:r>
              <a:rPr lang="en-US" sz="2400" dirty="0"/>
              <a:t>adoll@carmelschools.org</a:t>
            </a:r>
          </a:p>
        </p:txBody>
      </p:sp>
    </p:spTree>
    <p:extLst>
      <p:ext uri="{BB962C8B-B14F-4D97-AF65-F5344CB8AC3E}">
        <p14:creationId xmlns:p14="http://schemas.microsoft.com/office/powerpoint/2010/main" val="3081184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5D41A-A676-4ECC-AEFC-93F02295DC1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5CDBE646-907D-4630-83DA-85C88F4E6C67}"/>
              </a:ext>
            </a:extLst>
          </p:cNvPr>
          <p:cNvSpPr>
            <a:spLocks noGrp="1"/>
          </p:cNvSpPr>
          <p:nvPr>
            <p:ph idx="1"/>
          </p:nvPr>
        </p:nvSpPr>
        <p:spPr/>
        <p:txBody>
          <a:bodyPr>
            <a:normAutofit lnSpcReduction="10000"/>
          </a:bodyPr>
          <a:lstStyle/>
          <a:p>
            <a:r>
              <a:rPr lang="en-US" sz="3600" i="1" dirty="0"/>
              <a:t>From Emotions to Advocacy</a:t>
            </a:r>
          </a:p>
          <a:p>
            <a:r>
              <a:rPr lang="en-US" sz="3600" dirty="0"/>
              <a:t>Assembling “The File”</a:t>
            </a:r>
          </a:p>
          <a:p>
            <a:r>
              <a:rPr lang="en-US" sz="3600" dirty="0"/>
              <a:t>Tests and Measurements</a:t>
            </a:r>
          </a:p>
          <a:p>
            <a:r>
              <a:rPr lang="en-US" sz="3600" dirty="0"/>
              <a:t>SMART IEPs</a:t>
            </a:r>
          </a:p>
          <a:p>
            <a:r>
              <a:rPr lang="en-US" sz="3600" dirty="0"/>
              <a:t>Tips for Resolving Problems</a:t>
            </a:r>
          </a:p>
          <a:p>
            <a:r>
              <a:rPr lang="en-US" sz="3600" dirty="0"/>
              <a:t>Top 10 List from Special Moms Network</a:t>
            </a:r>
          </a:p>
          <a:p>
            <a:endParaRPr lang="en-US" dirty="0"/>
          </a:p>
          <a:p>
            <a:endParaRPr lang="en-US" dirty="0"/>
          </a:p>
        </p:txBody>
      </p:sp>
    </p:spTree>
    <p:extLst>
      <p:ext uri="{BB962C8B-B14F-4D97-AF65-F5344CB8AC3E}">
        <p14:creationId xmlns:p14="http://schemas.microsoft.com/office/powerpoint/2010/main" val="155957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5C567-D471-44E3-936F-9B98D3D09589}"/>
              </a:ext>
            </a:extLst>
          </p:cNvPr>
          <p:cNvSpPr>
            <a:spLocks noGrp="1"/>
          </p:cNvSpPr>
          <p:nvPr>
            <p:ph type="title"/>
          </p:nvPr>
        </p:nvSpPr>
        <p:spPr/>
        <p:txBody>
          <a:bodyPr/>
          <a:lstStyle/>
          <a:p>
            <a:r>
              <a:rPr lang="en-US" i="1" dirty="0"/>
              <a:t>From Emotions to Advocacy</a:t>
            </a:r>
          </a:p>
        </p:txBody>
      </p:sp>
      <p:sp>
        <p:nvSpPr>
          <p:cNvPr id="4" name="Text Placeholder 3">
            <a:extLst>
              <a:ext uri="{FF2B5EF4-FFF2-40B4-BE49-F238E27FC236}">
                <a16:creationId xmlns:a16="http://schemas.microsoft.com/office/drawing/2014/main" id="{069BA9EE-FD93-4047-A784-E19E38B51DC9}"/>
              </a:ext>
            </a:extLst>
          </p:cNvPr>
          <p:cNvSpPr>
            <a:spLocks noGrp="1"/>
          </p:cNvSpPr>
          <p:nvPr>
            <p:ph type="body" sz="half" idx="2"/>
          </p:nvPr>
        </p:nvSpPr>
        <p:spPr>
          <a:xfrm>
            <a:off x="9296400" y="4850296"/>
            <a:ext cx="2432304" cy="937856"/>
          </a:xfrm>
        </p:spPr>
        <p:txBody>
          <a:bodyPr>
            <a:normAutofit/>
          </a:bodyPr>
          <a:lstStyle/>
          <a:p>
            <a:r>
              <a:rPr lang="en-US" sz="2000" dirty="0"/>
              <a:t>Pam Wright and</a:t>
            </a:r>
            <a:br>
              <a:rPr lang="en-US" sz="2000" dirty="0"/>
            </a:br>
            <a:r>
              <a:rPr lang="en-US" sz="2000" dirty="0"/>
              <a:t>Pete Wright</a:t>
            </a:r>
          </a:p>
        </p:txBody>
      </p:sp>
      <p:pic>
        <p:nvPicPr>
          <p:cNvPr id="8" name="Picture 7">
            <a:extLst>
              <a:ext uri="{FF2B5EF4-FFF2-40B4-BE49-F238E27FC236}">
                <a16:creationId xmlns:a16="http://schemas.microsoft.com/office/drawing/2014/main" id="{FDA1DD9E-D2D6-49B3-A5BE-1566E17F34F1}"/>
              </a:ext>
            </a:extLst>
          </p:cNvPr>
          <p:cNvPicPr>
            <a:picLocks noChangeAspect="1"/>
          </p:cNvPicPr>
          <p:nvPr/>
        </p:nvPicPr>
        <p:blipFill rotWithShape="1">
          <a:blip r:embed="rId2"/>
          <a:srcRect l="1875" t="37868" r="79457" b="15583"/>
          <a:stretch/>
        </p:blipFill>
        <p:spPr>
          <a:xfrm>
            <a:off x="2547730" y="198799"/>
            <a:ext cx="4608444" cy="6460402"/>
          </a:xfrm>
          <a:prstGeom prst="rect">
            <a:avLst/>
          </a:prstGeom>
        </p:spPr>
      </p:pic>
    </p:spTree>
    <p:extLst>
      <p:ext uri="{BB962C8B-B14F-4D97-AF65-F5344CB8AC3E}">
        <p14:creationId xmlns:p14="http://schemas.microsoft.com/office/powerpoint/2010/main" val="1449689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A7107-D11C-4018-9E24-A2243CE3D9E4}"/>
              </a:ext>
            </a:extLst>
          </p:cNvPr>
          <p:cNvSpPr>
            <a:spLocks noGrp="1"/>
          </p:cNvSpPr>
          <p:nvPr>
            <p:ph type="title"/>
          </p:nvPr>
        </p:nvSpPr>
        <p:spPr/>
        <p:txBody>
          <a:bodyPr/>
          <a:lstStyle/>
          <a:p>
            <a:r>
              <a:rPr lang="en-US" dirty="0"/>
              <a:t>Assembling “The File”</a:t>
            </a:r>
          </a:p>
        </p:txBody>
      </p:sp>
      <p:sp>
        <p:nvSpPr>
          <p:cNvPr id="3" name="Content Placeholder 2">
            <a:extLst>
              <a:ext uri="{FF2B5EF4-FFF2-40B4-BE49-F238E27FC236}">
                <a16:creationId xmlns:a16="http://schemas.microsoft.com/office/drawing/2014/main" id="{3B5A1F2A-8870-49B5-AC8D-633620B3C801}"/>
              </a:ext>
            </a:extLst>
          </p:cNvPr>
          <p:cNvSpPr>
            <a:spLocks noGrp="1"/>
          </p:cNvSpPr>
          <p:nvPr>
            <p:ph idx="1"/>
          </p:nvPr>
        </p:nvSpPr>
        <p:spPr/>
        <p:txBody>
          <a:bodyPr>
            <a:normAutofit/>
          </a:bodyPr>
          <a:lstStyle/>
          <a:p>
            <a:pPr marL="0" indent="0">
              <a:buNone/>
            </a:pPr>
            <a:r>
              <a:rPr lang="en-US" sz="2800" dirty="0"/>
              <a:t>Chapter 9</a:t>
            </a:r>
          </a:p>
          <a:p>
            <a:r>
              <a:rPr lang="en-US" sz="2800" dirty="0"/>
              <a:t>Three ring binder</a:t>
            </a:r>
          </a:p>
          <a:p>
            <a:r>
              <a:rPr lang="en-US" sz="2800" dirty="0"/>
              <a:t>Personalize the binder; consider printing a picture of the learner to share at meetings</a:t>
            </a:r>
          </a:p>
          <a:p>
            <a:r>
              <a:rPr lang="en-US" sz="2800" dirty="0"/>
              <a:t>Gather all the records (may include medical reports, educational records, testing, IEPs, report cards)</a:t>
            </a:r>
          </a:p>
          <a:p>
            <a:r>
              <a:rPr lang="en-US" sz="2800" dirty="0"/>
              <a:t>Date all documents in pencil on the bottom right corner</a:t>
            </a:r>
          </a:p>
          <a:p>
            <a:endParaRPr lang="en-US" dirty="0"/>
          </a:p>
        </p:txBody>
      </p:sp>
    </p:spTree>
    <p:extLst>
      <p:ext uri="{BB962C8B-B14F-4D97-AF65-F5344CB8AC3E}">
        <p14:creationId xmlns:p14="http://schemas.microsoft.com/office/powerpoint/2010/main" val="113656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4ED3C-9DB5-4281-817B-BE1F7CB86AAF}"/>
              </a:ext>
            </a:extLst>
          </p:cNvPr>
          <p:cNvSpPr>
            <a:spLocks noGrp="1"/>
          </p:cNvSpPr>
          <p:nvPr>
            <p:ph type="title"/>
          </p:nvPr>
        </p:nvSpPr>
        <p:spPr/>
        <p:txBody>
          <a:bodyPr/>
          <a:lstStyle/>
          <a:p>
            <a:r>
              <a:rPr lang="en-US" dirty="0"/>
              <a:t>Assembling “The File”</a:t>
            </a:r>
          </a:p>
        </p:txBody>
      </p:sp>
      <p:sp>
        <p:nvSpPr>
          <p:cNvPr id="3" name="Content Placeholder 2">
            <a:extLst>
              <a:ext uri="{FF2B5EF4-FFF2-40B4-BE49-F238E27FC236}">
                <a16:creationId xmlns:a16="http://schemas.microsoft.com/office/drawing/2014/main" id="{3CE07CE9-665F-46B1-9490-779EC15C7AB5}"/>
              </a:ext>
            </a:extLst>
          </p:cNvPr>
          <p:cNvSpPr>
            <a:spLocks noGrp="1"/>
          </p:cNvSpPr>
          <p:nvPr>
            <p:ph idx="1"/>
          </p:nvPr>
        </p:nvSpPr>
        <p:spPr/>
        <p:txBody>
          <a:bodyPr>
            <a:normAutofit fontScale="92500"/>
          </a:bodyPr>
          <a:lstStyle/>
          <a:p>
            <a:r>
              <a:rPr lang="en-US" sz="2800" dirty="0"/>
              <a:t>Put documents in date order – oldest on top, newest on bottom</a:t>
            </a:r>
          </a:p>
          <a:p>
            <a:r>
              <a:rPr lang="en-US" sz="2800" dirty="0"/>
              <a:t>It is not recommended to separate reports into categories</a:t>
            </a:r>
          </a:p>
          <a:p>
            <a:r>
              <a:rPr lang="en-US" sz="2800" dirty="0"/>
              <a:t>It is not recommended to use plastic sleeves – punch documents directly</a:t>
            </a:r>
          </a:p>
          <a:p>
            <a:r>
              <a:rPr lang="en-US" sz="2800" dirty="0"/>
              <a:t>Create a master document list describing date, author, type, and significance</a:t>
            </a:r>
          </a:p>
          <a:p>
            <a:r>
              <a:rPr lang="en-US" sz="2800" dirty="0"/>
              <a:t>Essentially creating a library with a table of contents</a:t>
            </a:r>
          </a:p>
          <a:p>
            <a:endParaRPr lang="en-US" dirty="0"/>
          </a:p>
        </p:txBody>
      </p:sp>
    </p:spTree>
    <p:extLst>
      <p:ext uri="{BB962C8B-B14F-4D97-AF65-F5344CB8AC3E}">
        <p14:creationId xmlns:p14="http://schemas.microsoft.com/office/powerpoint/2010/main" val="386032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5D635-5DA2-4856-BB8D-88D547931CE8}"/>
              </a:ext>
            </a:extLst>
          </p:cNvPr>
          <p:cNvSpPr>
            <a:spLocks noGrp="1"/>
          </p:cNvSpPr>
          <p:nvPr>
            <p:ph type="title"/>
          </p:nvPr>
        </p:nvSpPr>
        <p:spPr/>
        <p:txBody>
          <a:bodyPr/>
          <a:lstStyle/>
          <a:p>
            <a:r>
              <a:rPr lang="en-US" dirty="0"/>
              <a:t>Sample Master Document List</a:t>
            </a:r>
          </a:p>
        </p:txBody>
      </p:sp>
      <p:graphicFrame>
        <p:nvGraphicFramePr>
          <p:cNvPr id="4" name="Content Placeholder 3">
            <a:extLst>
              <a:ext uri="{FF2B5EF4-FFF2-40B4-BE49-F238E27FC236}">
                <a16:creationId xmlns:a16="http://schemas.microsoft.com/office/drawing/2014/main" id="{C1043859-39DB-4D1C-8E84-C6BBA8691D73}"/>
              </a:ext>
            </a:extLst>
          </p:cNvPr>
          <p:cNvGraphicFramePr>
            <a:graphicFrameLocks noGrp="1"/>
          </p:cNvGraphicFramePr>
          <p:nvPr>
            <p:ph idx="1"/>
            <p:extLst>
              <p:ext uri="{D42A27DB-BD31-4B8C-83A1-F6EECF244321}">
                <p14:modId xmlns:p14="http://schemas.microsoft.com/office/powerpoint/2010/main" val="1874087009"/>
              </p:ext>
            </p:extLst>
          </p:nvPr>
        </p:nvGraphicFramePr>
        <p:xfrm>
          <a:off x="1066800" y="2103438"/>
          <a:ext cx="10058400" cy="2804160"/>
        </p:xfrm>
        <a:graphic>
          <a:graphicData uri="http://schemas.openxmlformats.org/drawingml/2006/table">
            <a:tbl>
              <a:tblPr firstRow="1" bandRow="1">
                <a:tableStyleId>{5C22544A-7EE6-4342-B048-85BDC9FD1C3A}</a:tableStyleId>
              </a:tblPr>
              <a:tblGrid>
                <a:gridCol w="1169963">
                  <a:extLst>
                    <a:ext uri="{9D8B030D-6E8A-4147-A177-3AD203B41FA5}">
                      <a16:colId xmlns:a16="http://schemas.microsoft.com/office/drawing/2014/main" val="2092272921"/>
                    </a:ext>
                  </a:extLst>
                </a:gridCol>
                <a:gridCol w="1871003">
                  <a:extLst>
                    <a:ext uri="{9D8B030D-6E8A-4147-A177-3AD203B41FA5}">
                      <a16:colId xmlns:a16="http://schemas.microsoft.com/office/drawing/2014/main" val="948489044"/>
                    </a:ext>
                  </a:extLst>
                </a:gridCol>
                <a:gridCol w="2138289">
                  <a:extLst>
                    <a:ext uri="{9D8B030D-6E8A-4147-A177-3AD203B41FA5}">
                      <a16:colId xmlns:a16="http://schemas.microsoft.com/office/drawing/2014/main" val="3295884564"/>
                    </a:ext>
                  </a:extLst>
                </a:gridCol>
                <a:gridCol w="4879145">
                  <a:extLst>
                    <a:ext uri="{9D8B030D-6E8A-4147-A177-3AD203B41FA5}">
                      <a16:colId xmlns:a16="http://schemas.microsoft.com/office/drawing/2014/main" val="1145762143"/>
                    </a:ext>
                  </a:extLst>
                </a:gridCol>
              </a:tblGrid>
              <a:tr h="370840">
                <a:tc>
                  <a:txBody>
                    <a:bodyPr/>
                    <a:lstStyle/>
                    <a:p>
                      <a:r>
                        <a:rPr lang="en-US" sz="2000" dirty="0"/>
                        <a:t>Date</a:t>
                      </a:r>
                    </a:p>
                  </a:txBody>
                  <a:tcPr/>
                </a:tc>
                <a:tc>
                  <a:txBody>
                    <a:bodyPr/>
                    <a:lstStyle/>
                    <a:p>
                      <a:r>
                        <a:rPr lang="en-US" sz="2000" dirty="0"/>
                        <a:t>Author</a:t>
                      </a:r>
                    </a:p>
                  </a:txBody>
                  <a:tcPr/>
                </a:tc>
                <a:tc>
                  <a:txBody>
                    <a:bodyPr/>
                    <a:lstStyle/>
                    <a:p>
                      <a:r>
                        <a:rPr lang="en-US" sz="2000" dirty="0"/>
                        <a:t>Type</a:t>
                      </a:r>
                    </a:p>
                  </a:txBody>
                  <a:tcPr/>
                </a:tc>
                <a:tc>
                  <a:txBody>
                    <a:bodyPr/>
                    <a:lstStyle/>
                    <a:p>
                      <a:r>
                        <a:rPr lang="en-US" sz="2000" dirty="0"/>
                        <a:t>Significance</a:t>
                      </a:r>
                    </a:p>
                  </a:txBody>
                  <a:tcPr/>
                </a:tc>
                <a:extLst>
                  <a:ext uri="{0D108BD9-81ED-4DB2-BD59-A6C34878D82A}">
                    <a16:rowId xmlns:a16="http://schemas.microsoft.com/office/drawing/2014/main" val="2990727755"/>
                  </a:ext>
                </a:extLst>
              </a:tr>
              <a:tr h="370840">
                <a:tc>
                  <a:txBody>
                    <a:bodyPr/>
                    <a:lstStyle/>
                    <a:p>
                      <a:r>
                        <a:rPr lang="en-US" sz="2000" dirty="0"/>
                        <a:t>4/5/16</a:t>
                      </a:r>
                    </a:p>
                  </a:txBody>
                  <a:tcPr/>
                </a:tc>
                <a:tc>
                  <a:txBody>
                    <a:bodyPr/>
                    <a:lstStyle/>
                    <a:p>
                      <a:r>
                        <a:rPr lang="en-US" sz="2000" dirty="0"/>
                        <a:t>Dr. Smith</a:t>
                      </a:r>
                    </a:p>
                  </a:txBody>
                  <a:tcPr/>
                </a:tc>
                <a:tc>
                  <a:txBody>
                    <a:bodyPr/>
                    <a:lstStyle/>
                    <a:p>
                      <a:r>
                        <a:rPr lang="en-US" sz="2000" dirty="0"/>
                        <a:t>Medical record </a:t>
                      </a:r>
                    </a:p>
                  </a:txBody>
                  <a:tcPr/>
                </a:tc>
                <a:tc>
                  <a:txBody>
                    <a:bodyPr/>
                    <a:lstStyle/>
                    <a:p>
                      <a:r>
                        <a:rPr lang="en-US" sz="2000" dirty="0"/>
                        <a:t>Diagnosis</a:t>
                      </a:r>
                    </a:p>
                  </a:txBody>
                  <a:tcPr/>
                </a:tc>
                <a:extLst>
                  <a:ext uri="{0D108BD9-81ED-4DB2-BD59-A6C34878D82A}">
                    <a16:rowId xmlns:a16="http://schemas.microsoft.com/office/drawing/2014/main" val="3138622523"/>
                  </a:ext>
                </a:extLst>
              </a:tr>
              <a:tr h="370840">
                <a:tc>
                  <a:txBody>
                    <a:bodyPr/>
                    <a:lstStyle/>
                    <a:p>
                      <a:r>
                        <a:rPr lang="en-US" sz="2000" dirty="0"/>
                        <a:t>9/1/17</a:t>
                      </a:r>
                    </a:p>
                  </a:txBody>
                  <a:tcPr/>
                </a:tc>
                <a:tc>
                  <a:txBody>
                    <a:bodyPr/>
                    <a:lstStyle/>
                    <a:p>
                      <a:r>
                        <a:rPr lang="en-US" sz="2000" dirty="0"/>
                        <a:t>Janet Blue</a:t>
                      </a:r>
                    </a:p>
                  </a:txBody>
                  <a:tcPr/>
                </a:tc>
                <a:tc>
                  <a:txBody>
                    <a:bodyPr/>
                    <a:lstStyle/>
                    <a:p>
                      <a:r>
                        <a:rPr lang="en-US" sz="2000" dirty="0"/>
                        <a:t>Psychological</a:t>
                      </a:r>
                    </a:p>
                  </a:txBody>
                  <a:tcPr/>
                </a:tc>
                <a:tc>
                  <a:txBody>
                    <a:bodyPr/>
                    <a:lstStyle/>
                    <a:p>
                      <a:r>
                        <a:rPr lang="en-US" sz="2000" dirty="0"/>
                        <a:t>IQ scores in well below average range; achievement scores in well below average range</a:t>
                      </a:r>
                    </a:p>
                  </a:txBody>
                  <a:tcPr/>
                </a:tc>
                <a:extLst>
                  <a:ext uri="{0D108BD9-81ED-4DB2-BD59-A6C34878D82A}">
                    <a16:rowId xmlns:a16="http://schemas.microsoft.com/office/drawing/2014/main" val="1235013504"/>
                  </a:ext>
                </a:extLst>
              </a:tr>
              <a:tr h="370840">
                <a:tc>
                  <a:txBody>
                    <a:bodyPr/>
                    <a:lstStyle/>
                    <a:p>
                      <a:r>
                        <a:rPr lang="en-US" sz="2000" dirty="0"/>
                        <a:t>6/6/18</a:t>
                      </a:r>
                    </a:p>
                  </a:txBody>
                  <a:tcPr/>
                </a:tc>
                <a:tc>
                  <a:txBody>
                    <a:bodyPr/>
                    <a:lstStyle/>
                    <a:p>
                      <a:r>
                        <a:rPr lang="en-US" sz="2000" dirty="0"/>
                        <a:t>Smart Elementary School</a:t>
                      </a:r>
                    </a:p>
                  </a:txBody>
                  <a:tcPr/>
                </a:tc>
                <a:tc>
                  <a:txBody>
                    <a:bodyPr/>
                    <a:lstStyle/>
                    <a:p>
                      <a:r>
                        <a:rPr lang="en-US" sz="2000" dirty="0"/>
                        <a:t>Report card</a:t>
                      </a:r>
                    </a:p>
                  </a:txBody>
                  <a:tcPr/>
                </a:tc>
                <a:tc>
                  <a:txBody>
                    <a:bodyPr/>
                    <a:lstStyle/>
                    <a:p>
                      <a:r>
                        <a:rPr lang="en-US" sz="2000" dirty="0"/>
                        <a:t>Passing in all subjects</a:t>
                      </a:r>
                    </a:p>
                  </a:txBody>
                  <a:tcPr/>
                </a:tc>
                <a:extLst>
                  <a:ext uri="{0D108BD9-81ED-4DB2-BD59-A6C34878D82A}">
                    <a16:rowId xmlns:a16="http://schemas.microsoft.com/office/drawing/2014/main" val="3387308126"/>
                  </a:ext>
                </a:extLst>
              </a:tr>
            </a:tbl>
          </a:graphicData>
        </a:graphic>
      </p:graphicFrame>
    </p:spTree>
    <p:extLst>
      <p:ext uri="{BB962C8B-B14F-4D97-AF65-F5344CB8AC3E}">
        <p14:creationId xmlns:p14="http://schemas.microsoft.com/office/powerpoint/2010/main" val="3579442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1DF5B-D400-4423-B3DD-A063F0A47B38}"/>
              </a:ext>
            </a:extLst>
          </p:cNvPr>
          <p:cNvSpPr>
            <a:spLocks noGrp="1"/>
          </p:cNvSpPr>
          <p:nvPr>
            <p:ph type="title"/>
          </p:nvPr>
        </p:nvSpPr>
        <p:spPr/>
        <p:txBody>
          <a:bodyPr/>
          <a:lstStyle/>
          <a:p>
            <a:r>
              <a:rPr lang="en-US" dirty="0"/>
              <a:t>Tests and Measurements</a:t>
            </a:r>
          </a:p>
        </p:txBody>
      </p:sp>
      <p:sp>
        <p:nvSpPr>
          <p:cNvPr id="3" name="Content Placeholder 2">
            <a:extLst>
              <a:ext uri="{FF2B5EF4-FFF2-40B4-BE49-F238E27FC236}">
                <a16:creationId xmlns:a16="http://schemas.microsoft.com/office/drawing/2014/main" id="{EB93B89F-A5D8-47ED-BEBA-2759672D6C06}"/>
              </a:ext>
            </a:extLst>
          </p:cNvPr>
          <p:cNvSpPr>
            <a:spLocks noGrp="1"/>
          </p:cNvSpPr>
          <p:nvPr>
            <p:ph idx="1"/>
          </p:nvPr>
        </p:nvSpPr>
        <p:spPr/>
        <p:txBody>
          <a:bodyPr>
            <a:normAutofit/>
          </a:bodyPr>
          <a:lstStyle/>
          <a:p>
            <a:r>
              <a:rPr lang="en-US" sz="2800" dirty="0"/>
              <a:t>Intelligence or IQ scores – WISC, WAIS, Stanford Binet</a:t>
            </a:r>
          </a:p>
          <a:p>
            <a:r>
              <a:rPr lang="en-US" sz="2800" dirty="0"/>
              <a:t>Adaptive functioning – Vineland, other checklists</a:t>
            </a:r>
          </a:p>
          <a:p>
            <a:r>
              <a:rPr lang="en-US" sz="2800" dirty="0"/>
              <a:t>Reading – WJ, WRM, GORT</a:t>
            </a:r>
          </a:p>
          <a:p>
            <a:r>
              <a:rPr lang="en-US" sz="2800" dirty="0"/>
              <a:t>Writing – handwriting, keyboarding, proofreading, sentence writing, essay writing</a:t>
            </a:r>
          </a:p>
          <a:p>
            <a:r>
              <a:rPr lang="en-US" sz="2800" dirty="0"/>
              <a:t>Mathematics – computation, number formation, math reasoning</a:t>
            </a:r>
          </a:p>
        </p:txBody>
      </p:sp>
    </p:spTree>
    <p:extLst>
      <p:ext uri="{BB962C8B-B14F-4D97-AF65-F5344CB8AC3E}">
        <p14:creationId xmlns:p14="http://schemas.microsoft.com/office/powerpoint/2010/main" val="4267649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16FDA-1AC5-44D6-915D-9A144EC3FB28}"/>
              </a:ext>
            </a:extLst>
          </p:cNvPr>
          <p:cNvSpPr>
            <a:spLocks noGrp="1"/>
          </p:cNvSpPr>
          <p:nvPr>
            <p:ph type="title"/>
          </p:nvPr>
        </p:nvSpPr>
        <p:spPr/>
        <p:txBody>
          <a:bodyPr/>
          <a:lstStyle/>
          <a:p>
            <a:r>
              <a:rPr lang="en-US" dirty="0"/>
              <a:t>Tests and Measurements</a:t>
            </a:r>
          </a:p>
        </p:txBody>
      </p:sp>
      <p:pic>
        <p:nvPicPr>
          <p:cNvPr id="6" name="Picture 5">
            <a:extLst>
              <a:ext uri="{FF2B5EF4-FFF2-40B4-BE49-F238E27FC236}">
                <a16:creationId xmlns:a16="http://schemas.microsoft.com/office/drawing/2014/main" id="{817F18AC-A3CD-404D-AA89-979D28988DE7}"/>
              </a:ext>
            </a:extLst>
          </p:cNvPr>
          <p:cNvPicPr>
            <a:picLocks noChangeAspect="1"/>
          </p:cNvPicPr>
          <p:nvPr/>
        </p:nvPicPr>
        <p:blipFill rotWithShape="1">
          <a:blip r:embed="rId2"/>
          <a:srcRect l="20309" t="33428" r="49999" b="25526"/>
          <a:stretch/>
        </p:blipFill>
        <p:spPr>
          <a:xfrm>
            <a:off x="2658793" y="1666623"/>
            <a:ext cx="6091312" cy="4734177"/>
          </a:xfrm>
          <a:prstGeom prst="rect">
            <a:avLst/>
          </a:prstGeom>
        </p:spPr>
      </p:pic>
    </p:spTree>
    <p:extLst>
      <p:ext uri="{BB962C8B-B14F-4D97-AF65-F5344CB8AC3E}">
        <p14:creationId xmlns:p14="http://schemas.microsoft.com/office/powerpoint/2010/main" val="5790819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A07C1CD8F74F47A6A4419FF7D5ED99" ma:contentTypeVersion="7" ma:contentTypeDescription="Create a new document." ma:contentTypeScope="" ma:versionID="7d02dfb6c019a1f38355034a8656479e">
  <xsd:schema xmlns:xsd="http://www.w3.org/2001/XMLSchema" xmlns:xs="http://www.w3.org/2001/XMLSchema" xmlns:p="http://schemas.microsoft.com/office/2006/metadata/properties" xmlns:ns3="e3c7e945-799b-435f-b5ba-3a8362b8c422" xmlns:ns4="5492be18-a279-48de-baa9-ff67cb3d073c" targetNamespace="http://schemas.microsoft.com/office/2006/metadata/properties" ma:root="true" ma:fieldsID="d009a728403dc7aefd8527c86e2ba758" ns3:_="" ns4:_="">
    <xsd:import namespace="e3c7e945-799b-435f-b5ba-3a8362b8c422"/>
    <xsd:import namespace="5492be18-a279-48de-baa9-ff67cb3d073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7e945-799b-435f-b5ba-3a8362b8c4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492be18-a279-48de-baa9-ff67cb3d073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10769E8-8BAF-4D7E-9B72-318BEC244A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7e945-799b-435f-b5ba-3a8362b8c422"/>
    <ds:schemaRef ds:uri="5492be18-a279-48de-baa9-ff67cb3d07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F54FAD3-A1DB-4508-A457-DF2A86264EDF}">
  <ds:schemaRefs>
    <ds:schemaRef ds:uri="http://schemas.microsoft.com/sharepoint/v3/contenttype/forms"/>
  </ds:schemaRefs>
</ds:datastoreItem>
</file>

<file path=customXml/itemProps3.xml><?xml version="1.0" encoding="utf-8"?>
<ds:datastoreItem xmlns:ds="http://schemas.openxmlformats.org/officeDocument/2006/customXml" ds:itemID="{A6D2D777-F924-45C5-9761-BE4D9DC20E97}">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5492be18-a279-48de-baa9-ff67cb3d073c"/>
    <ds:schemaRef ds:uri="http://schemas.openxmlformats.org/package/2006/metadata/core-properties"/>
    <ds:schemaRef ds:uri="e3c7e945-799b-435f-b5ba-3a8362b8c42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TM03457510[[fn=Savon]]</Template>
  <TotalTime>122</TotalTime>
  <Words>1597</Words>
  <Application>Microsoft Office PowerPoint</Application>
  <PresentationFormat>Widescreen</PresentationFormat>
  <Paragraphs>97</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Century Gothic</vt:lpstr>
      <vt:lpstr>Savon</vt:lpstr>
      <vt:lpstr>Preparing for CSE Meetings</vt:lpstr>
      <vt:lpstr>Introductions</vt:lpstr>
      <vt:lpstr>Agenda</vt:lpstr>
      <vt:lpstr>From Emotions to Advocacy</vt:lpstr>
      <vt:lpstr>Assembling “The File”</vt:lpstr>
      <vt:lpstr>Assembling “The File”</vt:lpstr>
      <vt:lpstr>Sample Master Document List</vt:lpstr>
      <vt:lpstr>Tests and Measurements</vt:lpstr>
      <vt:lpstr>Tests and Measurements</vt:lpstr>
      <vt:lpstr>SMART IEPs</vt:lpstr>
      <vt:lpstr>SMART IEPs</vt:lpstr>
      <vt:lpstr>SMART IEPs</vt:lpstr>
      <vt:lpstr>Tips for Resolving Problems</vt:lpstr>
      <vt:lpstr>Special moms network</vt:lpstr>
      <vt:lpstr>Preparing for the CSE Meeting - 1</vt:lpstr>
      <vt:lpstr>Preparing for the CSE Meeting - 2</vt:lpstr>
      <vt:lpstr>Preparing for the CSE Meeting - 3</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CSE Meetings</dc:title>
  <dc:creator>Doll, Amanda</dc:creator>
  <cp:lastModifiedBy>Teller, Anne</cp:lastModifiedBy>
  <cp:revision>31</cp:revision>
  <dcterms:created xsi:type="dcterms:W3CDTF">2019-09-25T17:35:46Z</dcterms:created>
  <dcterms:modified xsi:type="dcterms:W3CDTF">2020-12-01T16:01:32Z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0x0101004DA07C1CD8F74F47A6A4419FF7D5ED99</vt:lpwstr>
  </property>
</Properties>
</file>