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94" d="100"/>
          <a:sy n="94" d="100"/>
        </p:scale>
        <p:origin x="-1488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E5E5822-729A-41CB-94B4-7B34D18DED13}" type="datetimeFigureOut">
              <a:rPr lang="en-US" smtClean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99DBE67-12B9-413B-82CD-AFEF26086C3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xl.com/" TargetMode="External"/><Relationship Id="rId13" Type="http://schemas.openxmlformats.org/officeDocument/2006/relationships/hyperlink" Target="http://www.coolmath4kids.com/" TargetMode="External"/><Relationship Id="rId18" Type="http://schemas.openxmlformats.org/officeDocument/2006/relationships/hyperlink" Target="http://www.funbrain.com/" TargetMode="External"/><Relationship Id="rId3" Type="http://schemas.openxmlformats.org/officeDocument/2006/relationships/hyperlink" Target="https://www.khanacademy.org/" TargetMode="External"/><Relationship Id="rId7" Type="http://schemas.openxmlformats.org/officeDocument/2006/relationships/hyperlink" Target="http://www.hoodamath.com/games/fifth-grade.html" TargetMode="External"/><Relationship Id="rId12" Type="http://schemas.openxmlformats.org/officeDocument/2006/relationships/hyperlink" Target="http://www.aplusmath.com/" TargetMode="External"/><Relationship Id="rId17" Type="http://schemas.openxmlformats.org/officeDocument/2006/relationships/hyperlink" Target="http://softschools.com/" TargetMode="External"/><Relationship Id="rId2" Type="http://schemas.openxmlformats.org/officeDocument/2006/relationships/hyperlink" Target="http://www.learnzillion.com/" TargetMode="External"/><Relationship Id="rId16" Type="http://schemas.openxmlformats.org/officeDocument/2006/relationships/hyperlink" Target="http://www.multiplicati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athplayground.com/" TargetMode="External"/><Relationship Id="rId11" Type="http://schemas.openxmlformats.org/officeDocument/2006/relationships/hyperlink" Target="http://math.com/" TargetMode="External"/><Relationship Id="rId5" Type="http://schemas.openxmlformats.org/officeDocument/2006/relationships/hyperlink" Target="http://www.amathsdictionaryforkids.com/" TargetMode="External"/><Relationship Id="rId15" Type="http://schemas.openxmlformats.org/officeDocument/2006/relationships/hyperlink" Target="http://www.abcya.com/" TargetMode="External"/><Relationship Id="rId10" Type="http://schemas.openxmlformats.org/officeDocument/2006/relationships/hyperlink" Target="http://www.internet4classrooms.com/" TargetMode="External"/><Relationship Id="rId19" Type="http://schemas.openxmlformats.org/officeDocument/2006/relationships/hyperlink" Target="http://www.sheppardsoftware.com/" TargetMode="External"/><Relationship Id="rId4" Type="http://schemas.openxmlformats.org/officeDocument/2006/relationships/hyperlink" Target="https://www.adaptedmind.com/" TargetMode="External"/><Relationship Id="rId9" Type="http://schemas.openxmlformats.org/officeDocument/2006/relationships/hyperlink" Target="http://www.math-play.com/" TargetMode="External"/><Relationship Id="rId14" Type="http://schemas.openxmlformats.org/officeDocument/2006/relationships/hyperlink" Target="http://www.learninggamesforkid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The 6</a:t>
            </a:r>
            <a:r>
              <a:rPr lang="en-US" baseline="30000" dirty="0" smtClean="0"/>
              <a:t>th grade </a:t>
            </a:r>
            <a:r>
              <a:rPr lang="en-US" dirty="0" smtClean="0"/>
              <a:t> Math Team.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8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6.EE2, 6.EE5, 6.EE6 AND 6.EE9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Major Topics:</a:t>
            </a:r>
          </a:p>
          <a:p>
            <a:pPr lvl="2"/>
            <a:r>
              <a:rPr lang="en-US" dirty="0" smtClean="0"/>
              <a:t>Function Tables, Rules and Equations,  Writing and Graphing Inequalities and solving One Step Inequalities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8: Functions and Inequalities	12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6.G.1, 6.G.3, AND 6.G.8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Major Topics:</a:t>
            </a:r>
          </a:p>
          <a:p>
            <a:pPr lvl="2"/>
            <a:r>
              <a:rPr lang="en-US" dirty="0" smtClean="0"/>
              <a:t>Area of quadrilaterals, trapezoids and triangles, changes in dimensions, polygons in the coordinate plane and area of irregular figures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9: Area - 13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6.G.2 AND 6.G.4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Major Topics</a:t>
            </a:r>
          </a:p>
          <a:p>
            <a:pPr lvl="2"/>
            <a:r>
              <a:rPr lang="en-US" dirty="0" smtClean="0"/>
              <a:t>Surface area of rectangular prisms , triangular prisms, and pyramids.  Volume of rectangular prisms.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10: Volume &amp; Surface Area-</a:t>
            </a:r>
            <a:br>
              <a:rPr lang="en-US" dirty="0" smtClean="0"/>
            </a:br>
            <a:r>
              <a:rPr lang="en-US" dirty="0" smtClean="0"/>
              <a:t>	7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6.SP.1, 6.SP.3. and 6.SP.5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Major Topics:</a:t>
            </a:r>
          </a:p>
          <a:p>
            <a:pPr lvl="2"/>
            <a:r>
              <a:rPr lang="en-US" dirty="0" smtClean="0"/>
              <a:t>Statistical questions, mean, mode and median, measures of variation, mean absolute deviation.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11: Statistical Measures-</a:t>
            </a:r>
            <a:br>
              <a:rPr lang="en-US" dirty="0" smtClean="0"/>
            </a:br>
            <a:r>
              <a:rPr lang="en-US" dirty="0" smtClean="0"/>
              <a:t>8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8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6.SP.2, 6.SP.4 AND 6.SP.5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Major  Topics:</a:t>
            </a:r>
          </a:p>
          <a:p>
            <a:pPr lvl="2"/>
            <a:r>
              <a:rPr lang="en-US" dirty="0" smtClean="0"/>
              <a:t>Line plots, Histograms, Box Plots, collecting data, interpreting line graphs and data distribution.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12: Statistical Displays- </a:t>
            </a:r>
            <a:br>
              <a:rPr lang="en-US" dirty="0" smtClean="0"/>
            </a:br>
            <a:r>
              <a:rPr lang="en-US" dirty="0" smtClean="0"/>
              <a:t>11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7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Baseline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 Assessments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Unit Assessments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Problems of the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Unit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Exit Slips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47500" lnSpcReduction="20000"/>
          </a:bodyPr>
          <a:lstStyle/>
          <a:p>
            <a:r>
              <a:rPr lang="fr-FR" dirty="0" smtClean="0"/>
              <a:t>Instruction</a:t>
            </a:r>
            <a:endParaRPr lang="en-US" dirty="0"/>
          </a:p>
          <a:p>
            <a:pPr lvl="0"/>
            <a:r>
              <a:rPr lang="en-US" u="sng" dirty="0">
                <a:hlinkClick r:id="rId2"/>
              </a:rPr>
              <a:t>http://www.learnzillion.com</a:t>
            </a:r>
            <a:endParaRPr lang="en-US" dirty="0"/>
          </a:p>
          <a:p>
            <a:pPr lvl="0"/>
            <a:r>
              <a:rPr lang="en-US" u="sng" dirty="0">
                <a:hlinkClick r:id="rId3"/>
              </a:rPr>
              <a:t>https://www.khanacademy.org</a:t>
            </a:r>
            <a:endParaRPr lang="en-US" dirty="0"/>
          </a:p>
          <a:p>
            <a:pPr lvl="0"/>
            <a:r>
              <a:rPr lang="en-US" u="sng" dirty="0">
                <a:hlinkClick r:id="rId4"/>
              </a:rPr>
              <a:t>https://www.adaptedmind.com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Vocabulary Support</a:t>
            </a:r>
          </a:p>
          <a:p>
            <a:r>
              <a:rPr lang="en-US" u="sng" dirty="0">
                <a:hlinkClick r:id="rId5"/>
              </a:rPr>
              <a:t>http://www.amathsdictionaryforkids.com/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Practice</a:t>
            </a:r>
          </a:p>
          <a:p>
            <a:r>
              <a:rPr lang="en-US" u="sng" dirty="0">
                <a:hlinkClick r:id="rId6"/>
              </a:rPr>
              <a:t>http://www.mathplayground.com/</a:t>
            </a:r>
            <a:endParaRPr lang="en-US" dirty="0"/>
          </a:p>
          <a:p>
            <a:pPr lvl="0"/>
            <a:r>
              <a:rPr lang="en-US" u="sng" dirty="0">
                <a:hlinkClick r:id="rId7"/>
              </a:rPr>
              <a:t>http://www.hoodamath.com/games/fifth-grade.html</a:t>
            </a:r>
            <a:endParaRPr lang="en-US" dirty="0"/>
          </a:p>
          <a:p>
            <a:pPr lvl="0"/>
            <a:r>
              <a:rPr lang="en-US" u="sng" dirty="0">
                <a:hlinkClick r:id="rId8"/>
              </a:rPr>
              <a:t>http://www.ixl.com/</a:t>
            </a:r>
            <a:endParaRPr lang="en-US" dirty="0"/>
          </a:p>
          <a:p>
            <a:pPr lvl="0"/>
            <a:r>
              <a:rPr lang="en-US" u="sng" dirty="0">
                <a:hlinkClick r:id="rId9"/>
              </a:rPr>
              <a:t>http://www.math-play.com/</a:t>
            </a:r>
            <a:endParaRPr lang="en-US" dirty="0"/>
          </a:p>
          <a:p>
            <a:pPr lvl="0"/>
            <a:r>
              <a:rPr lang="en-US" u="sng" dirty="0">
                <a:hlinkClick r:id="rId10"/>
              </a:rPr>
              <a:t>http://www.internet4classrooms.com/</a:t>
            </a:r>
            <a:endParaRPr lang="en-US" dirty="0"/>
          </a:p>
          <a:p>
            <a:r>
              <a:rPr lang="en-US" u="sng" dirty="0">
                <a:hlinkClick r:id="rId11"/>
              </a:rPr>
              <a:t>http://math.com/</a:t>
            </a:r>
            <a:endParaRPr lang="en-US" dirty="0"/>
          </a:p>
          <a:p>
            <a:r>
              <a:rPr lang="en-US" u="sng" dirty="0">
                <a:hlinkClick r:id="rId12"/>
              </a:rPr>
              <a:t>http://www.aplusmath.com/</a:t>
            </a:r>
            <a:endParaRPr lang="en-US" dirty="0"/>
          </a:p>
          <a:p>
            <a:r>
              <a:rPr lang="en-US" u="sng" dirty="0">
                <a:hlinkClick r:id="rId13"/>
              </a:rPr>
              <a:t>http://www.coolmath4kids.com/</a:t>
            </a:r>
            <a:endParaRPr lang="en-US" dirty="0"/>
          </a:p>
          <a:p>
            <a:r>
              <a:rPr lang="en-US" u="sng" dirty="0">
                <a:hlinkClick r:id="rId14"/>
              </a:rPr>
              <a:t>http://www.learninggamesforkids.com/</a:t>
            </a:r>
            <a:endParaRPr lang="en-US" dirty="0"/>
          </a:p>
          <a:p>
            <a:pPr lvl="0"/>
            <a:r>
              <a:rPr lang="en-US" u="sng" dirty="0">
                <a:hlinkClick r:id="rId15"/>
              </a:rPr>
              <a:t>http://www.abcya.com</a:t>
            </a:r>
            <a:endParaRPr lang="en-US" dirty="0"/>
          </a:p>
          <a:p>
            <a:r>
              <a:rPr lang="en-US" u="sng" dirty="0">
                <a:hlinkClick r:id="rId16"/>
              </a:rPr>
              <a:t>http://www.multiplication.com/</a:t>
            </a:r>
            <a:endParaRPr lang="en-US" dirty="0"/>
          </a:p>
          <a:p>
            <a:r>
              <a:rPr lang="en-US" u="sng" dirty="0">
                <a:hlinkClick r:id="rId17"/>
              </a:rPr>
              <a:t>http://softschools.com/</a:t>
            </a:r>
            <a:endParaRPr lang="en-US" dirty="0"/>
          </a:p>
          <a:p>
            <a:pPr lvl="0"/>
            <a:r>
              <a:rPr lang="en-US" u="sng" dirty="0">
                <a:hlinkClick r:id="rId16"/>
              </a:rPr>
              <a:t>http://www.multiplication.com/</a:t>
            </a:r>
            <a:endParaRPr lang="en-US" dirty="0"/>
          </a:p>
          <a:p>
            <a:r>
              <a:rPr lang="en-US" u="sng" dirty="0">
                <a:hlinkClick r:id="rId18"/>
              </a:rPr>
              <a:t>http://www.funbrain.com/</a:t>
            </a:r>
            <a:endParaRPr lang="en-US" dirty="0"/>
          </a:p>
          <a:p>
            <a:pPr lvl="0"/>
            <a:r>
              <a:rPr lang="en-US" u="sng" dirty="0">
                <a:hlinkClick r:id="rId4"/>
              </a:rPr>
              <a:t>https://www.adaptedmind.com</a:t>
            </a:r>
            <a:endParaRPr lang="en-US" dirty="0"/>
          </a:p>
          <a:p>
            <a:r>
              <a:rPr lang="en-US" u="sng" dirty="0">
                <a:hlinkClick r:id="rId19"/>
              </a:rPr>
              <a:t>http://www.sheppardsoftware.com/</a:t>
            </a:r>
            <a:r>
              <a:rPr lang="en-US" u="sng" dirty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Math Websites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Ratios and Proportional Relationships</a:t>
            </a:r>
          </a:p>
          <a:p>
            <a:r>
              <a:rPr lang="en-US" dirty="0" smtClean="0"/>
              <a:t>The Number System</a:t>
            </a:r>
          </a:p>
          <a:p>
            <a:r>
              <a:rPr lang="en-US" dirty="0" smtClean="0"/>
              <a:t>Expressions and Equations</a:t>
            </a:r>
          </a:p>
          <a:p>
            <a:r>
              <a:rPr lang="en-US" dirty="0" smtClean="0"/>
              <a:t>Geometry</a:t>
            </a:r>
          </a:p>
          <a:p>
            <a:r>
              <a:rPr lang="en-US" dirty="0" smtClean="0"/>
              <a:t>Statistics and Probability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by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 6.RP.1  6.RP.2   6.RP.3</a:t>
            </a:r>
          </a:p>
          <a:p>
            <a:endParaRPr lang="en-US" dirty="0"/>
          </a:p>
          <a:p>
            <a:r>
              <a:rPr lang="en-US" dirty="0" smtClean="0"/>
              <a:t>Major Topics Covered:</a:t>
            </a:r>
          </a:p>
          <a:p>
            <a:pPr lvl="1"/>
            <a:r>
              <a:rPr lang="en-US" dirty="0" smtClean="0"/>
              <a:t>Foundation of Ratios, Unit Ratio, Equivalent Ratio’s, Ratio Tables, Graphing and Double Number Lines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1:</a:t>
            </a:r>
            <a:r>
              <a:rPr lang="en-US" dirty="0"/>
              <a:t> </a:t>
            </a:r>
            <a:r>
              <a:rPr lang="en-US" dirty="0" smtClean="0"/>
              <a:t>Ratios and Rates- 26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 6.rp.3.c</a:t>
            </a:r>
          </a:p>
          <a:p>
            <a:r>
              <a:rPr lang="en-US" dirty="0" smtClean="0"/>
              <a:t>Major Topics Covered:</a:t>
            </a:r>
          </a:p>
          <a:p>
            <a:pPr lvl="1"/>
            <a:r>
              <a:rPr lang="en-US" dirty="0" smtClean="0"/>
              <a:t>Decimals and Fractions, Percent's and Fractions, Compare and Order Fractions, Estimate with Percent's, and Percent of a Number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2: Fractions, Decimals, Percent’s - 8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6.NS.2 AND 6.NS.3</a:t>
            </a:r>
            <a:endParaRPr lang="en-US" dirty="0"/>
          </a:p>
          <a:p>
            <a:r>
              <a:rPr lang="en-US" dirty="0" smtClean="0"/>
              <a:t>Major Topics Covered:</a:t>
            </a:r>
          </a:p>
          <a:p>
            <a:pPr lvl="1"/>
            <a:r>
              <a:rPr lang="en-US" dirty="0" smtClean="0"/>
              <a:t>Add and Subtract Decimals, Estimate Products, Multiple Decimals by Wholes and by Decimals, Divide Multi Digit Numbers, Estimate Quotients Divide Decimals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3: Compute with Multi-Digit</a:t>
            </a:r>
            <a:br>
              <a:rPr lang="en-US" dirty="0" smtClean="0"/>
            </a:br>
            <a:r>
              <a:rPr lang="en-US" dirty="0" smtClean="0"/>
              <a:t>Numbers - 12 Days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6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6.NS.1</a:t>
            </a:r>
            <a:endParaRPr lang="en-US" dirty="0"/>
          </a:p>
          <a:p>
            <a:r>
              <a:rPr lang="en-US" dirty="0" smtClean="0"/>
              <a:t>Major Topics Covered:</a:t>
            </a:r>
          </a:p>
          <a:p>
            <a:pPr lvl="1"/>
            <a:r>
              <a:rPr lang="en-US" dirty="0" smtClean="0"/>
              <a:t>Estimate products of fractions, Multiply fractions, Divide whole numbers by fractions, Divide fractions by wholes</a:t>
            </a:r>
          </a:p>
          <a:p>
            <a:pPr lvl="1"/>
            <a:r>
              <a:rPr lang="en-US" dirty="0" smtClean="0"/>
              <a:t>Divide fractions by fractions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4:  Multiply &amp; Divide Fractions: 13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3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6.NS.5-8 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Major Topics Covered:</a:t>
            </a:r>
          </a:p>
          <a:p>
            <a:pPr lvl="1"/>
            <a:r>
              <a:rPr lang="en-US" dirty="0" smtClean="0"/>
              <a:t>Integers, Graphing, Absolute Value, Number Lines, Coordinate Plane, Rational Numbers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5:</a:t>
            </a:r>
            <a:r>
              <a:rPr lang="en-US" dirty="0"/>
              <a:t> </a:t>
            </a:r>
            <a:r>
              <a:rPr lang="en-US" dirty="0" smtClean="0"/>
              <a:t>Integers and the Coordinate Plane - 10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Addressed:</a:t>
            </a:r>
          </a:p>
          <a:p>
            <a:pPr lvl="1"/>
            <a:r>
              <a:rPr lang="en-US" dirty="0" smtClean="0"/>
              <a:t>6.EE.1- 6.EE.6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Major Topics Covered: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Powers and Exponents, Verbal and Numerical Expressions, Variables, Problem Solving, Distributive Property, Equivalent Expressions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6: Expressions</a:t>
            </a:r>
            <a:r>
              <a:rPr lang="en-US" dirty="0"/>
              <a:t> </a:t>
            </a:r>
            <a:r>
              <a:rPr lang="en-US" dirty="0" smtClean="0"/>
              <a:t>- 15 Days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Standards Addressed</a:t>
            </a:r>
          </a:p>
          <a:p>
            <a:pPr lvl="1"/>
            <a:r>
              <a:rPr lang="en-US" dirty="0" smtClean="0"/>
              <a:t>6.EE5 AND 6.EE7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Major Topics Covered</a:t>
            </a:r>
          </a:p>
          <a:p>
            <a:pPr marL="457200" lvl="1" indent="0">
              <a:buNone/>
            </a:pPr>
            <a:r>
              <a:rPr lang="en-US" dirty="0" smtClean="0"/>
              <a:t>-- Equations, Solving and Writing One-Step    	Equations through inverse operations.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7: Equations - 10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464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Welcome </vt:lpstr>
      <vt:lpstr>Units by Domain</vt:lpstr>
      <vt:lpstr>Chapter 1: Ratios and Rates- 26 Days </vt:lpstr>
      <vt:lpstr>Chapter 2: Fractions, Decimals, Percent’s - 8 Days </vt:lpstr>
      <vt:lpstr>Chapter 3: Compute with Multi-Digit Numbers - 12 Days  </vt:lpstr>
      <vt:lpstr>Chapter 4:  Multiply &amp; Divide Fractions: 13 days </vt:lpstr>
      <vt:lpstr>Chapter 5: Integers and the Coordinate Plane - 10 days </vt:lpstr>
      <vt:lpstr>Chapter 6: Expressions - 15 Days </vt:lpstr>
      <vt:lpstr>Chapter 7: Equations - 10 Days</vt:lpstr>
      <vt:lpstr>Chapter 8: Functions and Inequalities 12 Days </vt:lpstr>
      <vt:lpstr>Chapter 9: Area - 13 Days </vt:lpstr>
      <vt:lpstr>Chapter 10: Volume &amp; Surface Area-  7 Days </vt:lpstr>
      <vt:lpstr>Chapter 11: Statistical Measures- 8 Days </vt:lpstr>
      <vt:lpstr>Chapter 12: Statistical Displays-  11 Days </vt:lpstr>
      <vt:lpstr>Assessments</vt:lpstr>
      <vt:lpstr>Suggested Math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admin</cp:lastModifiedBy>
  <cp:revision>16</cp:revision>
  <dcterms:created xsi:type="dcterms:W3CDTF">2016-09-07T13:45:09Z</dcterms:created>
  <dcterms:modified xsi:type="dcterms:W3CDTF">2016-09-20T15:51:19Z</dcterms:modified>
</cp:coreProperties>
</file>