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4" r:id="rId3"/>
    <p:sldId id="302" r:id="rId4"/>
    <p:sldId id="310" r:id="rId5"/>
    <p:sldId id="311" r:id="rId6"/>
    <p:sldId id="320" r:id="rId7"/>
    <p:sldId id="321" r:id="rId8"/>
    <p:sldId id="322" r:id="rId9"/>
    <p:sldId id="324" r:id="rId10"/>
    <p:sldId id="323" r:id="rId11"/>
    <p:sldId id="32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259AD-AB51-4E1F-80DA-ED72DB9A4149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DFC69-0454-4DA6-B908-3989F7D7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5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defTabSz="9144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defTabSz="9144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defTabSz="9144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defTabSz="9144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AD3AA4-6945-4782-B6BB-B81AA82084C1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229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defTabSz="91440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defTabSz="9144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defTabSz="9144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defTabSz="9144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defTabSz="9144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AD3AA4-6945-4782-B6BB-B81AA82084C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7392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4EFFFF5-4CEA-4495-B867-14E571088E10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1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97019E1-058A-47B0-92B7-BBF84634CE87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55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551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BB1E8C0-7B13-489C-B690-76EF4B8D6198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60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90094" y="1924050"/>
            <a:ext cx="2781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Entrepreneurship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17021" y="2819400"/>
            <a:ext cx="1339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Operations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</a:t>
            </a:r>
            <a:r>
              <a:rPr lang="en-US" sz="2400" b="1" i="1" smtClean="0"/>
              <a:t>Bowden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Quality Assurance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concept of </a:t>
            </a:r>
            <a:r>
              <a:rPr lang="en-US" altLang="en-US" sz="2800" b="1" smtClean="0"/>
              <a:t>quality</a:t>
            </a:r>
            <a:r>
              <a:rPr lang="en-US" altLang="en-US" sz="2800" smtClean="0"/>
              <a:t> is used broadly &amp; has multiple definitions, including to determine degrees of excellence, &amp; conformance to specifications or standards.  </a:t>
            </a:r>
          </a:p>
          <a:p>
            <a:pPr eaLnBrk="1" hangingPunct="1"/>
            <a:r>
              <a:rPr lang="en-US" altLang="en-US" sz="2800" smtClean="0"/>
              <a:t>Quality products or services will be largely defined by your market positioning strategy. </a:t>
            </a:r>
          </a:p>
          <a:p>
            <a:pPr eaLnBrk="1" hangingPunct="1"/>
            <a:r>
              <a:rPr lang="en-US" altLang="en-US" sz="2800" smtClean="0"/>
              <a:t>Profits follow quality according to W. Edwards Deming.</a:t>
            </a:r>
          </a:p>
          <a:p>
            <a:pPr eaLnBrk="1" hangingPunct="1"/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23209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Total Quality Management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Strategic advantage through quality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Developed in the 1950s, but many of the principles are valid &amp; valued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Continuous improvement</a:t>
            </a:r>
            <a:r>
              <a:rPr lang="en-US" altLang="en-US" sz="2400" smtClean="0"/>
              <a:t> = always identifying &amp; implementing changes to focus on the requirements of internal &amp; external customers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Constant monitoring &amp; improvement of processes with measures of quality, such as compliance with product specifications &amp; operating standards, volume of production, on-time delivery, &amp; return rates.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Success depends upon the commitment of all employees toward treating one another as customers &amp; working together</a:t>
            </a:r>
          </a:p>
        </p:txBody>
      </p:sp>
    </p:spTree>
    <p:extLst>
      <p:ext uri="{BB962C8B-B14F-4D97-AF65-F5344CB8AC3E}">
        <p14:creationId xmlns:p14="http://schemas.microsoft.com/office/powerpoint/2010/main" val="21980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233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Today we will: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750840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Identify the relationship of entrepreneurs and the operations function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Discuss the various activities included in the operations function</a:t>
            </a:r>
          </a:p>
          <a:p>
            <a:pPr>
              <a:lnSpc>
                <a:spcPct val="200000"/>
              </a:lnSpc>
            </a:pPr>
            <a:endParaRPr lang="en-US" sz="20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1180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Recap: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5982663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FOUR MAIN FUNCTIONS OF BUSINESS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Production: Planning and Strategy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Finance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Marketing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Management = Operations and human resources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Permit businesses to deliver on their promises</a:t>
            </a:r>
          </a:p>
          <a:p>
            <a:pPr eaLnBrk="1" hangingPunct="1"/>
            <a:r>
              <a:rPr lang="en-US" altLang="en-US" dirty="0" smtClean="0"/>
              <a:t>A set of actions that produce goods &amp; services</a:t>
            </a:r>
          </a:p>
          <a:p>
            <a:pPr eaLnBrk="1" hangingPunct="1"/>
            <a:r>
              <a:rPr lang="en-US" altLang="en-US" dirty="0" smtClean="0"/>
              <a:t>Operating efficiency is critical to business success.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38686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Suppliers and Supply Chain</a:t>
            </a:r>
          </a:p>
          <a:p>
            <a:pPr eaLnBrk="1" hangingPunct="1"/>
            <a:r>
              <a:rPr lang="en-US" altLang="en-US" dirty="0" smtClean="0"/>
              <a:t>Inventory</a:t>
            </a:r>
          </a:p>
          <a:p>
            <a:pPr eaLnBrk="1" hangingPunct="1"/>
            <a:r>
              <a:rPr lang="en-US" altLang="en-US" dirty="0" smtClean="0"/>
              <a:t>Manufacturing/Production</a:t>
            </a:r>
          </a:p>
          <a:p>
            <a:pPr eaLnBrk="1" hangingPunct="1"/>
            <a:r>
              <a:rPr lang="en-US" altLang="en-US" dirty="0" smtClean="0"/>
              <a:t>Monitor Quality – Quality assurance/TQM</a:t>
            </a:r>
          </a:p>
          <a:p>
            <a:pPr eaLnBrk="1" hangingPunct="1"/>
            <a:r>
              <a:rPr lang="en-US" altLang="en-US" dirty="0" smtClean="0"/>
              <a:t>Technology</a:t>
            </a:r>
          </a:p>
          <a:p>
            <a:pPr eaLnBrk="1" hangingPunct="1"/>
            <a:r>
              <a:rPr lang="en-US" altLang="en-US" dirty="0" smtClean="0"/>
              <a:t>Organizational Chart – who reports to who (HR </a:t>
            </a:r>
            <a:r>
              <a:rPr lang="en-US" altLang="en-US" smtClean="0"/>
              <a:t>and management)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Finances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altLang="en-US" dirty="0" smtClean="0"/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11741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altLang="en-US" dirty="0"/>
              <a:t>Operations Manual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operations manual</a:t>
            </a:r>
          </a:p>
          <a:p>
            <a:pPr lvl="1"/>
            <a:r>
              <a:rPr lang="en-US" altLang="en-US" dirty="0"/>
              <a:t>contains all the rules, policies, and procedures that a business should follow to function effectively</a:t>
            </a:r>
          </a:p>
          <a:p>
            <a:r>
              <a:rPr lang="en-US" altLang="en-US" b="1" dirty="0"/>
              <a:t>employee handbook</a:t>
            </a:r>
          </a:p>
          <a:p>
            <a:pPr lvl="1"/>
            <a:r>
              <a:rPr lang="en-US" altLang="en-US" dirty="0"/>
              <a:t>details the rules, policies, and procedures that apply to employees</a:t>
            </a:r>
          </a:p>
        </p:txBody>
      </p:sp>
    </p:spTree>
    <p:extLst>
      <p:ext uri="{BB962C8B-B14F-4D97-AF65-F5344CB8AC3E}">
        <p14:creationId xmlns:p14="http://schemas.microsoft.com/office/powerpoint/2010/main" val="343296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114800"/>
          </a:xfrm>
        </p:spPr>
        <p:txBody>
          <a:bodyPr/>
          <a:lstStyle/>
          <a:p>
            <a:pPr lvl="1"/>
            <a:endParaRPr lang="en-US" altLang="en-US" dirty="0" smtClean="0"/>
          </a:p>
          <a:p>
            <a:r>
              <a:rPr lang="en-US" altLang="en-US" dirty="0"/>
              <a:t>Operating policies</a:t>
            </a:r>
          </a:p>
          <a:p>
            <a:pPr lvl="1"/>
            <a:r>
              <a:rPr lang="en-US" altLang="en-US" dirty="0"/>
              <a:t>set daily operating hours that are convenient for customers</a:t>
            </a:r>
          </a:p>
          <a:p>
            <a:r>
              <a:rPr lang="en-US" altLang="en-US" dirty="0" smtClean="0"/>
              <a:t>Customer </a:t>
            </a:r>
            <a:r>
              <a:rPr lang="en-US" altLang="en-US" dirty="0"/>
              <a:t>Service </a:t>
            </a:r>
            <a:r>
              <a:rPr lang="en-US" altLang="en-US" dirty="0" smtClean="0"/>
              <a:t>Policies</a:t>
            </a:r>
            <a:endParaRPr lang="en-US" altLang="en-US" dirty="0"/>
          </a:p>
          <a:p>
            <a:pPr lvl="1"/>
            <a:r>
              <a:rPr lang="en-US" altLang="en-US" dirty="0"/>
              <a:t>Customer satisfaction is the goal.</a:t>
            </a:r>
          </a:p>
          <a:p>
            <a:pPr lvl="2"/>
            <a:r>
              <a:rPr lang="en-US" altLang="en-US" dirty="0"/>
              <a:t>returns</a:t>
            </a:r>
          </a:p>
          <a:p>
            <a:pPr lvl="2"/>
            <a:r>
              <a:rPr lang="en-US" altLang="en-US" dirty="0"/>
              <a:t>follow-up service</a:t>
            </a:r>
          </a:p>
        </p:txBody>
      </p:sp>
    </p:spTree>
    <p:extLst>
      <p:ext uri="{BB962C8B-B14F-4D97-AF65-F5344CB8AC3E}">
        <p14:creationId xmlns:p14="http://schemas.microsoft.com/office/powerpoint/2010/main" val="153747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Safety </a:t>
            </a:r>
            <a:r>
              <a:rPr lang="en-US" altLang="en-US" dirty="0" smtClean="0"/>
              <a:t>Policies</a:t>
            </a:r>
          </a:p>
          <a:p>
            <a:pPr marL="742950" lvl="2" indent="-342900"/>
            <a:r>
              <a:rPr lang="en-US" altLang="en-US" dirty="0" smtClean="0"/>
              <a:t>Employees </a:t>
            </a:r>
            <a:r>
              <a:rPr lang="en-US" altLang="en-US" dirty="0"/>
              <a:t>should be trained in emergency procedures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Delivery Policies</a:t>
            </a:r>
          </a:p>
          <a:p>
            <a:pPr lvl="1"/>
            <a:r>
              <a:rPr lang="en-US" altLang="en-US" dirty="0"/>
              <a:t>often offered for customer convenience</a:t>
            </a:r>
          </a:p>
          <a:p>
            <a:pPr lvl="1"/>
            <a:r>
              <a:rPr lang="en-US" altLang="en-US" dirty="0"/>
              <a:t>The policy should cover:</a:t>
            </a:r>
          </a:p>
          <a:p>
            <a:pPr lvl="2"/>
            <a:r>
              <a:rPr lang="en-US" altLang="en-US" dirty="0"/>
              <a:t>delivery radius</a:t>
            </a:r>
          </a:p>
          <a:p>
            <a:pPr lvl="2"/>
            <a:r>
              <a:rPr lang="en-US" altLang="en-US" dirty="0"/>
              <a:t>delivery fee</a:t>
            </a:r>
          </a:p>
          <a:p>
            <a:pPr lvl="2"/>
            <a:r>
              <a:rPr lang="en-US" altLang="en-US" dirty="0"/>
              <a:t>delivery timeframe 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208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JIT Manufacturing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“Just in Time” manufacturing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Developed in Japanese factories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Focuses on making smallest amount of product needed, quickly &amp; efficiently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Good method for small business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Principles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Run smallest batches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Reduce setup time/cost to minimum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Schedule production so products are finished “just in time” to 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Stay flexible</a:t>
            </a:r>
          </a:p>
        </p:txBody>
      </p:sp>
    </p:spTree>
    <p:extLst>
      <p:ext uri="{BB962C8B-B14F-4D97-AF65-F5344CB8AC3E}">
        <p14:creationId xmlns:p14="http://schemas.microsoft.com/office/powerpoint/2010/main" val="41583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336</Words>
  <Application>Microsoft Office PowerPoint</Application>
  <PresentationFormat>On-screen Show (4:3)</PresentationFormat>
  <Paragraphs>70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Operations</vt:lpstr>
      <vt:lpstr>Operations</vt:lpstr>
      <vt:lpstr>Operations Manual</vt:lpstr>
      <vt:lpstr>PowerPoint Presentation</vt:lpstr>
      <vt:lpstr>PowerPoint Presentation</vt:lpstr>
      <vt:lpstr>JIT Manufacturing</vt:lpstr>
      <vt:lpstr>Quality Assurance</vt:lpstr>
      <vt:lpstr>Total Quality 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125</cp:revision>
  <cp:lastPrinted>2015-01-02T03:00:01Z</cp:lastPrinted>
  <dcterms:created xsi:type="dcterms:W3CDTF">2014-06-13T15:15:18Z</dcterms:created>
  <dcterms:modified xsi:type="dcterms:W3CDTF">2016-11-14T13:14:09Z</dcterms:modified>
</cp:coreProperties>
</file>