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8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41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11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4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20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5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6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6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7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7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5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9EC71C-FD05-4975-B1C5-D32B173784D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ACF9E-62AF-43CD-962B-91B40542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KLSD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Responsible Use Policy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763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36622"/>
            <a:ext cx="10018713" cy="1752599"/>
          </a:xfrm>
        </p:spPr>
        <p:txBody>
          <a:bodyPr/>
          <a:lstStyle/>
          <a:p>
            <a:r>
              <a:rPr lang="en-US" spc="-5" dirty="0" smtClean="0">
                <a:latin typeface="Garamond" panose="02020404030301010803" pitchFamily="18" charset="0"/>
              </a:rPr>
              <a:t>KLSD</a:t>
            </a:r>
            <a:r>
              <a:rPr lang="en-US" spc="-5" dirty="0" smtClean="0">
                <a:solidFill>
                  <a:schemeClr val="tx1"/>
                </a:solidFill>
                <a:latin typeface="Garamond" panose="02020404030301010803" pitchFamily="18" charset="0"/>
              </a:rPr>
              <a:t> RUP</a:t>
            </a:r>
            <a:r>
              <a:rPr lang="en-US" b="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… </a:t>
            </a:r>
            <a:r>
              <a:rPr lang="en-US" sz="3600" b="0" i="1" spc="-5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 student friendly</a:t>
            </a:r>
            <a:r>
              <a:rPr lang="en-US" sz="3600" b="0" i="1" spc="-165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b="0" i="1" spc="-5" dirty="0" smtClean="0">
                <a:solidFill>
                  <a:schemeClr val="tx1"/>
                </a:solidFill>
                <a:latin typeface="Garamond" panose="02020404030301010803" pitchFamily="18" charset="0"/>
              </a:rPr>
              <a:t>version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989221"/>
            <a:ext cx="10018713" cy="3352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379730" algn="l"/>
              </a:tabLst>
            </a:pPr>
            <a:r>
              <a:rPr lang="en-US" b="1" spc="-5" dirty="0" smtClean="0">
                <a:latin typeface="Garamond" panose="02020404030301010803" pitchFamily="18" charset="0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tabLst>
                <a:tab pos="379730" algn="l"/>
              </a:tabLst>
            </a:pPr>
            <a:r>
              <a:rPr lang="en-US" sz="2800" spc="-5" dirty="0" smtClean="0">
                <a:cs typeface="Arial"/>
              </a:rPr>
              <a:t>All </a:t>
            </a:r>
            <a:r>
              <a:rPr lang="en-US" sz="2800" spc="-5" dirty="0" smtClean="0">
                <a:cs typeface="Arial"/>
              </a:rPr>
              <a:t>students are responsible </a:t>
            </a:r>
            <a:r>
              <a:rPr lang="en-US" sz="2800" spc="-5" dirty="0">
                <a:cs typeface="Arial"/>
              </a:rPr>
              <a:t>for seeing that our </a:t>
            </a:r>
            <a:r>
              <a:rPr lang="en-US" sz="2800" spc="-5" dirty="0" smtClean="0">
                <a:cs typeface="Arial"/>
              </a:rPr>
              <a:t>labs, equipment and network </a:t>
            </a:r>
            <a:r>
              <a:rPr lang="en-US" sz="2800" spc="-5" dirty="0">
                <a:cs typeface="Arial"/>
              </a:rPr>
              <a:t>are used in an effective, efficient, ethical and lawful manner. </a:t>
            </a:r>
          </a:p>
          <a:p>
            <a:pPr marL="12700">
              <a:lnSpc>
                <a:spcPct val="100000"/>
              </a:lnSpc>
              <a:tabLst>
                <a:tab pos="379730" algn="l"/>
              </a:tabLst>
            </a:pPr>
            <a:r>
              <a:rPr lang="en-US" sz="2800" spc="-5" dirty="0">
                <a:cs typeface="Arial"/>
              </a:rPr>
              <a:t>Breaking these policies can lead to disciplinary consequences as outlined in the student handbook.     </a:t>
            </a:r>
            <a:endParaRPr lang="en-US" sz="2800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7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01436"/>
          </a:xfrm>
        </p:spPr>
        <p:txBody>
          <a:bodyPr/>
          <a:lstStyle/>
          <a:p>
            <a:r>
              <a:rPr lang="en-US" spc="-5" dirty="0" smtClean="0">
                <a:latin typeface="Garamond" panose="02020404030301010803" pitchFamily="18" charset="0"/>
              </a:rPr>
              <a:t>KLSD</a:t>
            </a:r>
            <a:r>
              <a:rPr lang="en-US" spc="-5" dirty="0" smtClean="0">
                <a:solidFill>
                  <a:schemeClr val="tx1"/>
                </a:solidFill>
                <a:latin typeface="Garamond" panose="02020404030301010803" pitchFamily="18" charset="0"/>
              </a:rPr>
              <a:t> RUP Guidelines</a:t>
            </a:r>
            <a:r>
              <a:rPr lang="en-US" b="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… </a:t>
            </a:r>
            <a:r>
              <a:rPr lang="en-US" sz="3600" b="0" i="1" spc="-5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 student friendly</a:t>
            </a:r>
            <a:r>
              <a:rPr lang="en-US" sz="3600" b="0" i="1" spc="-165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b="0" i="1" spc="-5" dirty="0" smtClean="0">
                <a:solidFill>
                  <a:schemeClr val="tx1"/>
                </a:solidFill>
                <a:latin typeface="Garamond" panose="02020404030301010803" pitchFamily="18" charset="0"/>
              </a:rPr>
              <a:t>version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16281"/>
            <a:ext cx="10018713" cy="3837710"/>
          </a:xfrm>
        </p:spPr>
        <p:txBody>
          <a:bodyPr>
            <a:normAutofit fontScale="85000" lnSpcReduction="20000"/>
          </a:bodyPr>
          <a:lstStyle/>
          <a:p>
            <a:pPr marL="355600" indent="-342900">
              <a:tabLst>
                <a:tab pos="379730" algn="l"/>
              </a:tabLst>
            </a:pPr>
            <a:r>
              <a:rPr lang="en-US" sz="2800" spc="-5" dirty="0">
                <a:cs typeface="Arial"/>
              </a:rPr>
              <a:t>Your </a:t>
            </a:r>
            <a:r>
              <a:rPr lang="en-US" sz="2800" spc="-5" dirty="0" smtClean="0">
                <a:cs typeface="Arial"/>
              </a:rPr>
              <a:t>JJHS </a:t>
            </a:r>
            <a:r>
              <a:rPr lang="en-US" sz="2800" spc="-5" dirty="0">
                <a:cs typeface="Arial"/>
              </a:rPr>
              <a:t>network </a:t>
            </a:r>
            <a:r>
              <a:rPr lang="en-US" sz="2800" spc="-5" dirty="0" smtClean="0">
                <a:cs typeface="Arial"/>
              </a:rPr>
              <a:t>username and password are </a:t>
            </a:r>
            <a:r>
              <a:rPr lang="en-US" sz="2800" spc="-5" dirty="0">
                <a:cs typeface="Arial"/>
              </a:rPr>
              <a:t>yours alone and</a:t>
            </a:r>
            <a:r>
              <a:rPr lang="en-US" sz="2800" spc="180" dirty="0">
                <a:cs typeface="Arial"/>
              </a:rPr>
              <a:t> </a:t>
            </a:r>
            <a:r>
              <a:rPr lang="en-US" sz="2800" spc="-5" dirty="0">
                <a:cs typeface="Arial"/>
              </a:rPr>
              <a:t>should</a:t>
            </a:r>
            <a:r>
              <a:rPr lang="en-US" sz="2800" dirty="0">
                <a:cs typeface="Arial"/>
              </a:rPr>
              <a:t> </a:t>
            </a:r>
            <a:r>
              <a:rPr lang="en-US" sz="2800" u="sng" spc="-5" dirty="0">
                <a:cs typeface="Arial"/>
              </a:rPr>
              <a:t>NEVER </a:t>
            </a:r>
            <a:r>
              <a:rPr lang="en-US" sz="2800" spc="-5" dirty="0">
                <a:cs typeface="Arial"/>
              </a:rPr>
              <a:t>be shared with other</a:t>
            </a:r>
            <a:r>
              <a:rPr lang="en-US" sz="2800" spc="20" dirty="0">
                <a:cs typeface="Arial"/>
              </a:rPr>
              <a:t> </a:t>
            </a:r>
            <a:r>
              <a:rPr lang="en-US" sz="2800" spc="-5" dirty="0">
                <a:cs typeface="Arial"/>
              </a:rPr>
              <a:t>users.</a:t>
            </a:r>
            <a:endParaRPr lang="en-US" sz="2800" dirty="0"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Don’t attempt </a:t>
            </a: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to access web sites blocked by District policy, including the use of proxy services, Virtual Private Network (VPN) portals, </a:t>
            </a:r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video streaming, </a:t>
            </a: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gaming, software, or other web sites</a:t>
            </a:r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Respect </a:t>
            </a: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the rights of copyright </a:t>
            </a:r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owners.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Protect your privacy – don’t </a:t>
            </a:r>
            <a:r>
              <a:rPr lang="en-US" sz="2800" dirty="0" smtClean="0"/>
              <a:t>post </a:t>
            </a:r>
            <a:r>
              <a:rPr lang="en-US" sz="2800" dirty="0"/>
              <a:t>personal </a:t>
            </a:r>
            <a:r>
              <a:rPr lang="en-US" sz="2800" dirty="0" smtClean="0"/>
              <a:t>information </a:t>
            </a:r>
            <a:r>
              <a:rPr lang="en-US" sz="2800" dirty="0"/>
              <a:t>about </a:t>
            </a:r>
            <a:r>
              <a:rPr lang="en-US" sz="2800" dirty="0" smtClean="0"/>
              <a:t>yourself </a:t>
            </a:r>
            <a:r>
              <a:rPr lang="en-US" sz="2800" dirty="0"/>
              <a:t>or other </a:t>
            </a:r>
            <a:r>
              <a:rPr lang="en-US" sz="2800" dirty="0" smtClean="0"/>
              <a:t>people.</a:t>
            </a:r>
          </a:p>
          <a:p>
            <a:r>
              <a:rPr lang="en-US" sz="2800" dirty="0"/>
              <a:t>Social media has become a useful communication and collaboration tool and may be used responsibly for educational </a:t>
            </a:r>
            <a:r>
              <a:rPr lang="en-US" sz="2800" dirty="0" smtClean="0"/>
              <a:t>purposes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  <a:endParaRPr lang="en-US" sz="2800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3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responsibly means you will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782" y="2209799"/>
            <a:ext cx="10018713" cy="3124201"/>
          </a:xfrm>
        </p:spPr>
        <p:txBody>
          <a:bodyPr>
            <a:normAutofit/>
          </a:bodyPr>
          <a:lstStyle/>
          <a:p>
            <a:r>
              <a:rPr lang="en-US" dirty="0" smtClean="0"/>
              <a:t>Install any </a:t>
            </a:r>
            <a:r>
              <a:rPr lang="en-US" dirty="0"/>
              <a:t>software or games on any District </a:t>
            </a:r>
            <a:r>
              <a:rPr lang="en-US" dirty="0" smtClean="0"/>
              <a:t>computer</a:t>
            </a:r>
          </a:p>
          <a:p>
            <a:r>
              <a:rPr lang="en-US" dirty="0" smtClean="0"/>
              <a:t>access </a:t>
            </a:r>
            <a:r>
              <a:rPr lang="en-US" dirty="0"/>
              <a:t>the internet or wireless internet service through a third party service </a:t>
            </a:r>
            <a:r>
              <a:rPr lang="en-US" dirty="0" smtClean="0"/>
              <a:t>provider</a:t>
            </a:r>
          </a:p>
          <a:p>
            <a:pPr lvl="0"/>
            <a:r>
              <a:rPr lang="en-US" dirty="0" smtClean="0"/>
              <a:t>engage </a:t>
            </a:r>
            <a:r>
              <a:rPr lang="en-US" dirty="0"/>
              <a:t>in personal </a:t>
            </a:r>
            <a:r>
              <a:rPr lang="en-US" dirty="0" smtClean="0"/>
              <a:t>attacks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harass other </a:t>
            </a:r>
            <a:r>
              <a:rPr lang="en-US" dirty="0" smtClean="0"/>
              <a:t>persons</a:t>
            </a:r>
          </a:p>
          <a:p>
            <a:pPr lvl="0"/>
            <a:r>
              <a:rPr lang="en-US" dirty="0"/>
              <a:t>access material that is profane or </a:t>
            </a:r>
            <a:r>
              <a:rPr lang="en-US" dirty="0" smtClean="0"/>
              <a:t>obscene, </a:t>
            </a:r>
            <a:r>
              <a:rPr lang="en-US" dirty="0"/>
              <a:t>that advocates illegal or dangerous acts, or that advocates violence or discrimination toward other people </a:t>
            </a:r>
          </a:p>
        </p:txBody>
      </p:sp>
    </p:spTree>
    <p:extLst>
      <p:ext uri="{BB962C8B-B14F-4D97-AF65-F5344CB8AC3E}">
        <p14:creationId xmlns:p14="http://schemas.microsoft.com/office/powerpoint/2010/main" val="343191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prstClr val="black"/>
                </a:solidFill>
                <a:latin typeface="Garamond" panose="02020404030301010803" pitchFamily="18" charset="0"/>
              </a:rPr>
              <a:t>KLSD RUP Guidelines</a:t>
            </a:r>
            <a:r>
              <a:rPr lang="en-US" i="1" dirty="0">
                <a:solidFill>
                  <a:prstClr val="black"/>
                </a:solidFill>
                <a:latin typeface="Garamond" panose="02020404030301010803" pitchFamily="18" charset="0"/>
              </a:rPr>
              <a:t>… </a:t>
            </a:r>
            <a:r>
              <a:rPr lang="en-US" sz="3600" i="1" spc="-5" dirty="0">
                <a:solidFill>
                  <a:prstClr val="black"/>
                </a:solidFill>
                <a:latin typeface="Garamond" panose="02020404030301010803" pitchFamily="18" charset="0"/>
              </a:rPr>
              <a:t>the student friendly</a:t>
            </a:r>
            <a:r>
              <a:rPr lang="en-US" sz="3600" i="1" spc="-165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US" sz="3600" i="1" spc="-5" dirty="0">
                <a:solidFill>
                  <a:prstClr val="black"/>
                </a:solidFill>
                <a:latin typeface="Garamond" panose="02020404030301010803" pitchFamily="18" charset="0"/>
              </a:rPr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2268683"/>
          </a:xfrm>
        </p:spPr>
        <p:txBody>
          <a:bodyPr/>
          <a:lstStyle/>
          <a:p>
            <a:r>
              <a:rPr lang="en-US" dirty="0"/>
              <a:t>It is the District’s philosophy that students learn to use technology tools to communicate globally </a:t>
            </a:r>
            <a:r>
              <a:rPr lang="en-US" dirty="0" smtClean="0"/>
              <a:t>and advance their educational goals.</a:t>
            </a:r>
          </a:p>
          <a:p>
            <a:r>
              <a:rPr lang="en-US" dirty="0" smtClean="0"/>
              <a:t>It </a:t>
            </a:r>
            <a:r>
              <a:rPr lang="en-US" dirty="0"/>
              <a:t>is a privilege to have access to these resources and therefore, all users must agree that they will comply with these guidelines. </a:t>
            </a:r>
          </a:p>
        </p:txBody>
      </p:sp>
    </p:spTree>
    <p:extLst>
      <p:ext uri="{BB962C8B-B14F-4D97-AF65-F5344CB8AC3E}">
        <p14:creationId xmlns:p14="http://schemas.microsoft.com/office/powerpoint/2010/main" val="1886370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1548</TotalTime>
  <Words>272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Corbel</vt:lpstr>
      <vt:lpstr>Garamond</vt:lpstr>
      <vt:lpstr>Times New Roman</vt:lpstr>
      <vt:lpstr>Parallax</vt:lpstr>
      <vt:lpstr>KLSD</vt:lpstr>
      <vt:lpstr>KLSD RUP… the student friendly version</vt:lpstr>
      <vt:lpstr>KLSD RUP Guidelines… the student friendly version</vt:lpstr>
      <vt:lpstr>Acting responsibly means you will not…</vt:lpstr>
      <vt:lpstr>KLSD RUP Guidelines… the student friendly version</vt:lpstr>
    </vt:vector>
  </TitlesOfParts>
  <Company>Katonah Lewisiboro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</dc:title>
  <dc:creator>Carrigan, Lauren</dc:creator>
  <cp:lastModifiedBy>Carrigan, Lauren</cp:lastModifiedBy>
  <cp:revision>9</cp:revision>
  <dcterms:created xsi:type="dcterms:W3CDTF">2017-06-21T17:09:47Z</dcterms:created>
  <dcterms:modified xsi:type="dcterms:W3CDTF">2017-06-23T14:12:14Z</dcterms:modified>
</cp:coreProperties>
</file>