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20" r:id="rId1"/>
  </p:sldMasterIdLst>
  <p:notesMasterIdLst>
    <p:notesMasterId r:id="rId37"/>
  </p:notesMasterIdLst>
  <p:handoutMasterIdLst>
    <p:handoutMasterId r:id="rId38"/>
  </p:handoutMasterIdLst>
  <p:sldIdLst>
    <p:sldId id="272" r:id="rId2"/>
    <p:sldId id="256" r:id="rId3"/>
    <p:sldId id="277" r:id="rId4"/>
    <p:sldId id="258" r:id="rId5"/>
    <p:sldId id="275" r:id="rId6"/>
    <p:sldId id="265" r:id="rId7"/>
    <p:sldId id="311" r:id="rId8"/>
    <p:sldId id="309" r:id="rId9"/>
    <p:sldId id="310" r:id="rId10"/>
    <p:sldId id="315" r:id="rId11"/>
    <p:sldId id="295" r:id="rId12"/>
    <p:sldId id="280" r:id="rId13"/>
    <p:sldId id="285" r:id="rId14"/>
    <p:sldId id="282" r:id="rId15"/>
    <p:sldId id="292" r:id="rId16"/>
    <p:sldId id="296" r:id="rId17"/>
    <p:sldId id="261" r:id="rId18"/>
    <p:sldId id="293" r:id="rId19"/>
    <p:sldId id="312" r:id="rId20"/>
    <p:sldId id="267" r:id="rId21"/>
    <p:sldId id="262" r:id="rId22"/>
    <p:sldId id="263" r:id="rId23"/>
    <p:sldId id="286" r:id="rId24"/>
    <p:sldId id="304" r:id="rId25"/>
    <p:sldId id="303" r:id="rId26"/>
    <p:sldId id="284" r:id="rId27"/>
    <p:sldId id="288" r:id="rId28"/>
    <p:sldId id="287" r:id="rId29"/>
    <p:sldId id="289" r:id="rId30"/>
    <p:sldId id="268" r:id="rId31"/>
    <p:sldId id="314" r:id="rId32"/>
    <p:sldId id="316" r:id="rId33"/>
    <p:sldId id="317" r:id="rId34"/>
    <p:sldId id="319" r:id="rId35"/>
    <p:sldId id="318" r:id="rId3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730" autoAdjust="0"/>
    <p:restoredTop sz="94647" autoAdjust="0"/>
  </p:normalViewPr>
  <p:slideViewPr>
    <p:cSldViewPr>
      <p:cViewPr varScale="1">
        <p:scale>
          <a:sx n="63" d="100"/>
          <a:sy n="63" d="100"/>
        </p:scale>
        <p:origin x="1452" y="64"/>
      </p:cViewPr>
      <p:guideLst>
        <p:guide orient="horz" pos="2160"/>
        <p:guide pos="2880"/>
      </p:guideLst>
    </p:cSldViewPr>
  </p:slideViewPr>
  <p:outlineViewPr>
    <p:cViewPr>
      <p:scale>
        <a:sx n="33" d="100"/>
        <a:sy n="33" d="100"/>
      </p:scale>
      <p:origin x="0" y="6444"/>
    </p:cViewPr>
  </p:outlineViewPr>
  <p:notesTextViewPr>
    <p:cViewPr>
      <p:scale>
        <a:sx n="1" d="1"/>
        <a:sy n="1" d="1"/>
      </p:scale>
      <p:origin x="0" y="0"/>
    </p:cViewPr>
  </p:notesTextViewPr>
  <p:sorterViewPr>
    <p:cViewPr varScale="1">
      <p:scale>
        <a:sx n="1" d="1"/>
        <a:sy n="1" d="1"/>
      </p:scale>
      <p:origin x="0" y="-580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DFA828EA-5D14-45AB-BFBE-10BF0A13811A}" type="datetimeFigureOut">
              <a:rPr lang="en-US" smtClean="0"/>
              <a:t>3/10/2021</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E4456911-481A-48DE-9D9F-B6528A0802FE}" type="slidenum">
              <a:rPr lang="en-US" smtClean="0"/>
              <a:t>‹#›</a:t>
            </a:fld>
            <a:endParaRPr lang="en-US"/>
          </a:p>
        </p:txBody>
      </p:sp>
    </p:spTree>
    <p:extLst>
      <p:ext uri="{BB962C8B-B14F-4D97-AF65-F5344CB8AC3E}">
        <p14:creationId xmlns:p14="http://schemas.microsoft.com/office/powerpoint/2010/main" val="23969887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28FC59F5-5C49-490F-B8A3-00173843078B}" type="datetimeFigureOut">
              <a:rPr lang="en-US" smtClean="0"/>
              <a:t>3/10/2021</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9F4CBFFA-7717-4F9E-AC6C-7EDED2F56DFE}" type="slidenum">
              <a:rPr lang="en-US" smtClean="0"/>
              <a:t>‹#›</a:t>
            </a:fld>
            <a:endParaRPr lang="en-US"/>
          </a:p>
        </p:txBody>
      </p:sp>
    </p:spTree>
    <p:extLst>
      <p:ext uri="{BB962C8B-B14F-4D97-AF65-F5344CB8AC3E}">
        <p14:creationId xmlns:p14="http://schemas.microsoft.com/office/powerpoint/2010/main" val="18520782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8" Type="http://schemas.openxmlformats.org/officeDocument/2006/relationships/hyperlink" Target="http://en.wikipedia.org/wiki/Internet_forum" TargetMode="External"/><Relationship Id="rId13" Type="http://schemas.openxmlformats.org/officeDocument/2006/relationships/hyperlink" Target="http://en.wikipedia.org/wiki/PlayStation_Network" TargetMode="External"/><Relationship Id="rId3" Type="http://schemas.openxmlformats.org/officeDocument/2006/relationships/hyperlink" Target="http://en.wikipedia.org/wiki/Hostile" TargetMode="External"/><Relationship Id="rId7" Type="http://schemas.openxmlformats.org/officeDocument/2006/relationships/hyperlink" Target="http://en.wikipedia.org/wiki/Profanity" TargetMode="External"/><Relationship Id="rId12" Type="http://schemas.openxmlformats.org/officeDocument/2006/relationships/hyperlink" Target="http://en.wikipedia.org/wiki/Xbox_Live" TargetMode="External"/><Relationship Id="rId2" Type="http://schemas.openxmlformats.org/officeDocument/2006/relationships/slide" Target="../slides/slide18.xml"/><Relationship Id="rId1" Type="http://schemas.openxmlformats.org/officeDocument/2006/relationships/notesMaster" Target="../notesMasters/notesMaster1.xml"/><Relationship Id="rId6" Type="http://schemas.openxmlformats.org/officeDocument/2006/relationships/hyperlink" Target="http://en.wikipedia.org/wiki/Internet" TargetMode="External"/><Relationship Id="rId11" Type="http://schemas.openxmlformats.org/officeDocument/2006/relationships/hyperlink" Target="http://en.wikipedia.org/wiki/E-mail" TargetMode="External"/><Relationship Id="rId5" Type="http://schemas.openxmlformats.org/officeDocument/2006/relationships/hyperlink" Target="http://en.wikipedia.org/wiki/Interaction" TargetMode="External"/><Relationship Id="rId15" Type="http://schemas.openxmlformats.org/officeDocument/2006/relationships/hyperlink" Target="http://en.wikipedia.org/wiki/Identity_theft" TargetMode="External"/><Relationship Id="rId10" Type="http://schemas.openxmlformats.org/officeDocument/2006/relationships/hyperlink" Target="http://en.wikipedia.org/wiki/Usenet" TargetMode="External"/><Relationship Id="rId4" Type="http://schemas.openxmlformats.org/officeDocument/2006/relationships/hyperlink" Target="http://en.wikipedia.org/wiki/Insulting" TargetMode="External"/><Relationship Id="rId9" Type="http://schemas.openxmlformats.org/officeDocument/2006/relationships/hyperlink" Target="http://en.wikipedia.org/wiki/Internet_Relay_Chat" TargetMode="External"/><Relationship Id="rId14" Type="http://schemas.openxmlformats.org/officeDocument/2006/relationships/hyperlink" Target="http://en.wikipedia.org/wiki/Video_hosting_service"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4CBFFA-7717-4F9E-AC6C-7EDED2F56DFE}" type="slidenum">
              <a:rPr lang="en-US" smtClean="0"/>
              <a:t>1</a:t>
            </a:fld>
            <a:endParaRPr lang="en-US"/>
          </a:p>
        </p:txBody>
      </p:sp>
    </p:spTree>
    <p:extLst>
      <p:ext uri="{BB962C8B-B14F-4D97-AF65-F5344CB8AC3E}">
        <p14:creationId xmlns:p14="http://schemas.microsoft.com/office/powerpoint/2010/main" val="20301756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dirty="0"/>
              <a:t>Discuss how these categories exist as real factors and as perceived factors.  Help drivers and attendants understand how  perception and reality can be  one in the same.  If a person is perceived to be overweight, or gay, or black, it doesn’t really matter how much they weigh, what their sexual preference is or what the color of their skin is.  If they are treated as a member of that discriminated class of persons, that behavior is just as illegal as if they were in fact in that category.</a:t>
            </a:r>
          </a:p>
        </p:txBody>
      </p:sp>
      <p:sp>
        <p:nvSpPr>
          <p:cNvPr id="55300"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16108" indent="-275427" eaLnBrk="0" hangingPunct="0">
              <a:defRPr>
                <a:solidFill>
                  <a:schemeClr val="tx1"/>
                </a:solidFill>
                <a:latin typeface="Arial" charset="0"/>
                <a:cs typeface="Arial" charset="0"/>
              </a:defRPr>
            </a:lvl2pPr>
            <a:lvl3pPr marL="1101706" indent="-220341" eaLnBrk="0" hangingPunct="0">
              <a:defRPr>
                <a:solidFill>
                  <a:schemeClr val="tx1"/>
                </a:solidFill>
                <a:latin typeface="Arial" charset="0"/>
                <a:cs typeface="Arial" charset="0"/>
              </a:defRPr>
            </a:lvl3pPr>
            <a:lvl4pPr marL="1542388" indent="-220341" eaLnBrk="0" hangingPunct="0">
              <a:defRPr>
                <a:solidFill>
                  <a:schemeClr val="tx1"/>
                </a:solidFill>
                <a:latin typeface="Arial" charset="0"/>
                <a:cs typeface="Arial" charset="0"/>
              </a:defRPr>
            </a:lvl4pPr>
            <a:lvl5pPr marL="1983071" indent="-220341" eaLnBrk="0" hangingPunct="0">
              <a:defRPr>
                <a:solidFill>
                  <a:schemeClr val="tx1"/>
                </a:solidFill>
                <a:latin typeface="Arial" charset="0"/>
                <a:cs typeface="Arial" charset="0"/>
              </a:defRPr>
            </a:lvl5pPr>
            <a:lvl6pPr marL="2423753" indent="-220341" eaLnBrk="0" fontAlgn="base" hangingPunct="0">
              <a:spcBef>
                <a:spcPct val="0"/>
              </a:spcBef>
              <a:spcAft>
                <a:spcPct val="0"/>
              </a:spcAft>
              <a:defRPr>
                <a:solidFill>
                  <a:schemeClr val="tx1"/>
                </a:solidFill>
                <a:latin typeface="Arial" charset="0"/>
                <a:cs typeface="Arial" charset="0"/>
              </a:defRPr>
            </a:lvl6pPr>
            <a:lvl7pPr marL="2864435" indent="-220341" eaLnBrk="0" fontAlgn="base" hangingPunct="0">
              <a:spcBef>
                <a:spcPct val="0"/>
              </a:spcBef>
              <a:spcAft>
                <a:spcPct val="0"/>
              </a:spcAft>
              <a:defRPr>
                <a:solidFill>
                  <a:schemeClr val="tx1"/>
                </a:solidFill>
                <a:latin typeface="Arial" charset="0"/>
                <a:cs typeface="Arial" charset="0"/>
              </a:defRPr>
            </a:lvl7pPr>
            <a:lvl8pPr marL="3305117" indent="-220341" eaLnBrk="0" fontAlgn="base" hangingPunct="0">
              <a:spcBef>
                <a:spcPct val="0"/>
              </a:spcBef>
              <a:spcAft>
                <a:spcPct val="0"/>
              </a:spcAft>
              <a:defRPr>
                <a:solidFill>
                  <a:schemeClr val="tx1"/>
                </a:solidFill>
                <a:latin typeface="Arial" charset="0"/>
                <a:cs typeface="Arial" charset="0"/>
              </a:defRPr>
            </a:lvl8pPr>
            <a:lvl9pPr marL="3745800" indent="-220341" eaLnBrk="0" fontAlgn="base" hangingPunct="0">
              <a:spcBef>
                <a:spcPct val="0"/>
              </a:spcBef>
              <a:spcAft>
                <a:spcPct val="0"/>
              </a:spcAft>
              <a:defRPr>
                <a:solidFill>
                  <a:schemeClr val="tx1"/>
                </a:solidFill>
                <a:latin typeface="Arial" charset="0"/>
                <a:cs typeface="Arial" charset="0"/>
              </a:defRPr>
            </a:lvl9pPr>
          </a:lstStyle>
          <a:p>
            <a:pPr eaLnBrk="1" hangingPunct="1"/>
            <a:r>
              <a:rPr lang="en-US">
                <a:solidFill>
                  <a:prstClr val="black"/>
                </a:solidFill>
              </a:rPr>
              <a:t>Dignity for All Students Act   ©  2011 NYSED</a:t>
            </a:r>
          </a:p>
          <a:p>
            <a:pPr eaLnBrk="1" hangingPunct="1"/>
            <a:endParaRPr lang="en-US">
              <a:solidFill>
                <a:prstClr val="black"/>
              </a:solidFill>
            </a:endParaRPr>
          </a:p>
        </p:txBody>
      </p:sp>
      <p:sp>
        <p:nvSpPr>
          <p:cNvPr id="55301"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16108" indent="-275427" eaLnBrk="0" hangingPunct="0">
              <a:defRPr>
                <a:solidFill>
                  <a:schemeClr val="tx1"/>
                </a:solidFill>
                <a:latin typeface="Arial" charset="0"/>
                <a:cs typeface="Arial" charset="0"/>
              </a:defRPr>
            </a:lvl2pPr>
            <a:lvl3pPr marL="1101706" indent="-220341" eaLnBrk="0" hangingPunct="0">
              <a:defRPr>
                <a:solidFill>
                  <a:schemeClr val="tx1"/>
                </a:solidFill>
                <a:latin typeface="Arial" charset="0"/>
                <a:cs typeface="Arial" charset="0"/>
              </a:defRPr>
            </a:lvl3pPr>
            <a:lvl4pPr marL="1542388" indent="-220341" eaLnBrk="0" hangingPunct="0">
              <a:defRPr>
                <a:solidFill>
                  <a:schemeClr val="tx1"/>
                </a:solidFill>
                <a:latin typeface="Arial" charset="0"/>
                <a:cs typeface="Arial" charset="0"/>
              </a:defRPr>
            </a:lvl4pPr>
            <a:lvl5pPr marL="1983071" indent="-220341" eaLnBrk="0" hangingPunct="0">
              <a:defRPr>
                <a:solidFill>
                  <a:schemeClr val="tx1"/>
                </a:solidFill>
                <a:latin typeface="Arial" charset="0"/>
                <a:cs typeface="Arial" charset="0"/>
              </a:defRPr>
            </a:lvl5pPr>
            <a:lvl6pPr marL="2423753" indent="-220341" eaLnBrk="0" fontAlgn="base" hangingPunct="0">
              <a:spcBef>
                <a:spcPct val="0"/>
              </a:spcBef>
              <a:spcAft>
                <a:spcPct val="0"/>
              </a:spcAft>
              <a:defRPr>
                <a:solidFill>
                  <a:schemeClr val="tx1"/>
                </a:solidFill>
                <a:latin typeface="Arial" charset="0"/>
                <a:cs typeface="Arial" charset="0"/>
              </a:defRPr>
            </a:lvl6pPr>
            <a:lvl7pPr marL="2864435" indent="-220341" eaLnBrk="0" fontAlgn="base" hangingPunct="0">
              <a:spcBef>
                <a:spcPct val="0"/>
              </a:spcBef>
              <a:spcAft>
                <a:spcPct val="0"/>
              </a:spcAft>
              <a:defRPr>
                <a:solidFill>
                  <a:schemeClr val="tx1"/>
                </a:solidFill>
                <a:latin typeface="Arial" charset="0"/>
                <a:cs typeface="Arial" charset="0"/>
              </a:defRPr>
            </a:lvl7pPr>
            <a:lvl8pPr marL="3305117" indent="-220341" eaLnBrk="0" fontAlgn="base" hangingPunct="0">
              <a:spcBef>
                <a:spcPct val="0"/>
              </a:spcBef>
              <a:spcAft>
                <a:spcPct val="0"/>
              </a:spcAft>
              <a:defRPr>
                <a:solidFill>
                  <a:schemeClr val="tx1"/>
                </a:solidFill>
                <a:latin typeface="Arial" charset="0"/>
                <a:cs typeface="Arial" charset="0"/>
              </a:defRPr>
            </a:lvl8pPr>
            <a:lvl9pPr marL="3745800" indent="-220341" eaLnBrk="0" fontAlgn="base" hangingPunct="0">
              <a:spcBef>
                <a:spcPct val="0"/>
              </a:spcBef>
              <a:spcAft>
                <a:spcPct val="0"/>
              </a:spcAft>
              <a:defRPr>
                <a:solidFill>
                  <a:schemeClr val="tx1"/>
                </a:solidFill>
                <a:latin typeface="Arial" charset="0"/>
                <a:cs typeface="Arial" charset="0"/>
              </a:defRPr>
            </a:lvl9pPr>
          </a:lstStyle>
          <a:p>
            <a:pPr eaLnBrk="1" hangingPunct="1"/>
            <a:r>
              <a:rPr lang="en-US">
                <a:solidFill>
                  <a:prstClr val="black"/>
                </a:solidFill>
              </a:rPr>
              <a:t>Slide </a:t>
            </a:r>
            <a:fld id="{A34DA62F-EAB2-461B-B7C4-1886A2569DF7}" type="slidenum">
              <a:rPr lang="en-US">
                <a:solidFill>
                  <a:prstClr val="black"/>
                </a:solidFill>
              </a:rPr>
              <a:pPr eaLnBrk="1" hangingPunct="1"/>
              <a:t>13</a:t>
            </a:fld>
            <a:endParaRPr lang="en-US">
              <a:solidFill>
                <a:prstClr val="black"/>
              </a:solidFill>
            </a:endParaRPr>
          </a:p>
          <a:p>
            <a:pPr eaLnBrk="1" hangingPunct="1"/>
            <a:endParaRPr lang="en-US">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t>The definition of “employee” is also clarified in education law to include contracted employees such as school bus drivers and attendants/monitors.</a:t>
            </a:r>
          </a:p>
        </p:txBody>
      </p:sp>
      <p:sp>
        <p:nvSpPr>
          <p:cNvPr id="52228"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16108" indent="-275427" eaLnBrk="0" hangingPunct="0">
              <a:defRPr>
                <a:solidFill>
                  <a:schemeClr val="tx1"/>
                </a:solidFill>
                <a:latin typeface="Arial" charset="0"/>
                <a:cs typeface="Arial" charset="0"/>
              </a:defRPr>
            </a:lvl2pPr>
            <a:lvl3pPr marL="1101706" indent="-220341" eaLnBrk="0" hangingPunct="0">
              <a:defRPr>
                <a:solidFill>
                  <a:schemeClr val="tx1"/>
                </a:solidFill>
                <a:latin typeface="Arial" charset="0"/>
                <a:cs typeface="Arial" charset="0"/>
              </a:defRPr>
            </a:lvl3pPr>
            <a:lvl4pPr marL="1542388" indent="-220341" eaLnBrk="0" hangingPunct="0">
              <a:defRPr>
                <a:solidFill>
                  <a:schemeClr val="tx1"/>
                </a:solidFill>
                <a:latin typeface="Arial" charset="0"/>
                <a:cs typeface="Arial" charset="0"/>
              </a:defRPr>
            </a:lvl4pPr>
            <a:lvl5pPr marL="1983071" indent="-220341" eaLnBrk="0" hangingPunct="0">
              <a:defRPr>
                <a:solidFill>
                  <a:schemeClr val="tx1"/>
                </a:solidFill>
                <a:latin typeface="Arial" charset="0"/>
                <a:cs typeface="Arial" charset="0"/>
              </a:defRPr>
            </a:lvl5pPr>
            <a:lvl6pPr marL="2423753" indent="-220341" eaLnBrk="0" fontAlgn="base" hangingPunct="0">
              <a:spcBef>
                <a:spcPct val="0"/>
              </a:spcBef>
              <a:spcAft>
                <a:spcPct val="0"/>
              </a:spcAft>
              <a:defRPr>
                <a:solidFill>
                  <a:schemeClr val="tx1"/>
                </a:solidFill>
                <a:latin typeface="Arial" charset="0"/>
                <a:cs typeface="Arial" charset="0"/>
              </a:defRPr>
            </a:lvl6pPr>
            <a:lvl7pPr marL="2864435" indent="-220341" eaLnBrk="0" fontAlgn="base" hangingPunct="0">
              <a:spcBef>
                <a:spcPct val="0"/>
              </a:spcBef>
              <a:spcAft>
                <a:spcPct val="0"/>
              </a:spcAft>
              <a:defRPr>
                <a:solidFill>
                  <a:schemeClr val="tx1"/>
                </a:solidFill>
                <a:latin typeface="Arial" charset="0"/>
                <a:cs typeface="Arial" charset="0"/>
              </a:defRPr>
            </a:lvl7pPr>
            <a:lvl8pPr marL="3305117" indent="-220341" eaLnBrk="0" fontAlgn="base" hangingPunct="0">
              <a:spcBef>
                <a:spcPct val="0"/>
              </a:spcBef>
              <a:spcAft>
                <a:spcPct val="0"/>
              </a:spcAft>
              <a:defRPr>
                <a:solidFill>
                  <a:schemeClr val="tx1"/>
                </a:solidFill>
                <a:latin typeface="Arial" charset="0"/>
                <a:cs typeface="Arial" charset="0"/>
              </a:defRPr>
            </a:lvl8pPr>
            <a:lvl9pPr marL="3745800" indent="-220341" eaLnBrk="0" fontAlgn="base" hangingPunct="0">
              <a:spcBef>
                <a:spcPct val="0"/>
              </a:spcBef>
              <a:spcAft>
                <a:spcPct val="0"/>
              </a:spcAft>
              <a:defRPr>
                <a:solidFill>
                  <a:schemeClr val="tx1"/>
                </a:solidFill>
                <a:latin typeface="Arial" charset="0"/>
                <a:cs typeface="Arial" charset="0"/>
              </a:defRPr>
            </a:lvl9pPr>
          </a:lstStyle>
          <a:p>
            <a:pPr eaLnBrk="1" hangingPunct="1"/>
            <a:r>
              <a:rPr lang="en-US">
                <a:solidFill>
                  <a:prstClr val="black"/>
                </a:solidFill>
              </a:rPr>
              <a:t>Dignity for All Students Act   ©  2011 NYSED</a:t>
            </a:r>
          </a:p>
          <a:p>
            <a:pPr eaLnBrk="1" hangingPunct="1"/>
            <a:endParaRPr lang="en-US">
              <a:solidFill>
                <a:prstClr val="black"/>
              </a:solidFill>
            </a:endParaRPr>
          </a:p>
        </p:txBody>
      </p:sp>
      <p:sp>
        <p:nvSpPr>
          <p:cNvPr id="52229"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16108" indent="-275427" eaLnBrk="0" hangingPunct="0">
              <a:defRPr>
                <a:solidFill>
                  <a:schemeClr val="tx1"/>
                </a:solidFill>
                <a:latin typeface="Arial" charset="0"/>
                <a:cs typeface="Arial" charset="0"/>
              </a:defRPr>
            </a:lvl2pPr>
            <a:lvl3pPr marL="1101706" indent="-220341" eaLnBrk="0" hangingPunct="0">
              <a:defRPr>
                <a:solidFill>
                  <a:schemeClr val="tx1"/>
                </a:solidFill>
                <a:latin typeface="Arial" charset="0"/>
                <a:cs typeface="Arial" charset="0"/>
              </a:defRPr>
            </a:lvl3pPr>
            <a:lvl4pPr marL="1542388" indent="-220341" eaLnBrk="0" hangingPunct="0">
              <a:defRPr>
                <a:solidFill>
                  <a:schemeClr val="tx1"/>
                </a:solidFill>
                <a:latin typeface="Arial" charset="0"/>
                <a:cs typeface="Arial" charset="0"/>
              </a:defRPr>
            </a:lvl4pPr>
            <a:lvl5pPr marL="1983071" indent="-220341" eaLnBrk="0" hangingPunct="0">
              <a:defRPr>
                <a:solidFill>
                  <a:schemeClr val="tx1"/>
                </a:solidFill>
                <a:latin typeface="Arial" charset="0"/>
                <a:cs typeface="Arial" charset="0"/>
              </a:defRPr>
            </a:lvl5pPr>
            <a:lvl6pPr marL="2423753" indent="-220341" eaLnBrk="0" fontAlgn="base" hangingPunct="0">
              <a:spcBef>
                <a:spcPct val="0"/>
              </a:spcBef>
              <a:spcAft>
                <a:spcPct val="0"/>
              </a:spcAft>
              <a:defRPr>
                <a:solidFill>
                  <a:schemeClr val="tx1"/>
                </a:solidFill>
                <a:latin typeface="Arial" charset="0"/>
                <a:cs typeface="Arial" charset="0"/>
              </a:defRPr>
            </a:lvl6pPr>
            <a:lvl7pPr marL="2864435" indent="-220341" eaLnBrk="0" fontAlgn="base" hangingPunct="0">
              <a:spcBef>
                <a:spcPct val="0"/>
              </a:spcBef>
              <a:spcAft>
                <a:spcPct val="0"/>
              </a:spcAft>
              <a:defRPr>
                <a:solidFill>
                  <a:schemeClr val="tx1"/>
                </a:solidFill>
                <a:latin typeface="Arial" charset="0"/>
                <a:cs typeface="Arial" charset="0"/>
              </a:defRPr>
            </a:lvl7pPr>
            <a:lvl8pPr marL="3305117" indent="-220341" eaLnBrk="0" fontAlgn="base" hangingPunct="0">
              <a:spcBef>
                <a:spcPct val="0"/>
              </a:spcBef>
              <a:spcAft>
                <a:spcPct val="0"/>
              </a:spcAft>
              <a:defRPr>
                <a:solidFill>
                  <a:schemeClr val="tx1"/>
                </a:solidFill>
                <a:latin typeface="Arial" charset="0"/>
                <a:cs typeface="Arial" charset="0"/>
              </a:defRPr>
            </a:lvl8pPr>
            <a:lvl9pPr marL="3745800" indent="-220341" eaLnBrk="0" fontAlgn="base" hangingPunct="0">
              <a:spcBef>
                <a:spcPct val="0"/>
              </a:spcBef>
              <a:spcAft>
                <a:spcPct val="0"/>
              </a:spcAft>
              <a:defRPr>
                <a:solidFill>
                  <a:schemeClr val="tx1"/>
                </a:solidFill>
                <a:latin typeface="Arial" charset="0"/>
                <a:cs typeface="Arial" charset="0"/>
              </a:defRPr>
            </a:lvl9pPr>
          </a:lstStyle>
          <a:p>
            <a:pPr eaLnBrk="1" hangingPunct="1"/>
            <a:r>
              <a:rPr lang="en-US">
                <a:solidFill>
                  <a:prstClr val="black"/>
                </a:solidFill>
              </a:rPr>
              <a:t>Slide </a:t>
            </a:r>
            <a:fld id="{B059E742-7B18-4FCC-A763-E8E6255EC005}" type="slidenum">
              <a:rPr lang="en-US">
                <a:solidFill>
                  <a:prstClr val="black"/>
                </a:solidFill>
              </a:rPr>
              <a:pPr eaLnBrk="1" hangingPunct="1"/>
              <a:t>14</a:t>
            </a:fld>
            <a:endParaRPr lang="en-US">
              <a:solidFill>
                <a:prstClr val="black"/>
              </a:solidFill>
            </a:endParaRPr>
          </a:p>
          <a:p>
            <a:pPr eaLnBrk="1" hangingPunct="1"/>
            <a:endParaRPr lang="en-US">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4CBFFA-7717-4F9E-AC6C-7EDED2F56DFE}" type="slidenum">
              <a:rPr lang="en-US" smtClean="0"/>
              <a:t>15</a:t>
            </a:fld>
            <a:endParaRPr lang="en-US"/>
          </a:p>
        </p:txBody>
      </p:sp>
    </p:spTree>
    <p:extLst>
      <p:ext uri="{BB962C8B-B14F-4D97-AF65-F5344CB8AC3E}">
        <p14:creationId xmlns:p14="http://schemas.microsoft.com/office/powerpoint/2010/main" val="29894626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4CBFFA-7717-4F9E-AC6C-7EDED2F56DFE}" type="slidenum">
              <a:rPr lang="en-US" smtClean="0"/>
              <a:t>16</a:t>
            </a:fld>
            <a:endParaRPr lang="en-US"/>
          </a:p>
        </p:txBody>
      </p:sp>
    </p:spTree>
    <p:extLst>
      <p:ext uri="{BB962C8B-B14F-4D97-AF65-F5344CB8AC3E}">
        <p14:creationId xmlns:p14="http://schemas.microsoft.com/office/powerpoint/2010/main" val="6228253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4CBFFA-7717-4F9E-AC6C-7EDED2F56DFE}" type="slidenum">
              <a:rPr lang="en-US" smtClean="0"/>
              <a:t>17</a:t>
            </a:fld>
            <a:endParaRPr lang="en-US"/>
          </a:p>
        </p:txBody>
      </p:sp>
    </p:spTree>
    <p:extLst>
      <p:ext uri="{BB962C8B-B14F-4D97-AF65-F5344CB8AC3E}">
        <p14:creationId xmlns:p14="http://schemas.microsoft.com/office/powerpoint/2010/main" val="11335741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latin typeface="+mn-lt"/>
                <a:ea typeface="+mn-ea"/>
                <a:cs typeface="+mn-cs"/>
              </a:rPr>
              <a:t>Flaming</a:t>
            </a:r>
            <a:r>
              <a:rPr lang="en-US" sz="1200" b="0" kern="1200" dirty="0">
                <a:solidFill>
                  <a:schemeClr val="tx1"/>
                </a:solidFill>
                <a:latin typeface="+mn-lt"/>
                <a:ea typeface="+mn-ea"/>
                <a:cs typeface="+mn-cs"/>
              </a:rPr>
              <a:t>, also known as </a:t>
            </a:r>
            <a:r>
              <a:rPr lang="en-US" sz="1200" b="1" kern="1200" dirty="0">
                <a:solidFill>
                  <a:schemeClr val="tx1"/>
                </a:solidFill>
                <a:latin typeface="+mn-lt"/>
                <a:ea typeface="+mn-ea"/>
                <a:cs typeface="+mn-cs"/>
              </a:rPr>
              <a:t>bashing</a:t>
            </a:r>
            <a:r>
              <a:rPr lang="en-US" sz="1200" b="0" kern="1200" dirty="0">
                <a:solidFill>
                  <a:schemeClr val="tx1"/>
                </a:solidFill>
                <a:latin typeface="+mn-lt"/>
                <a:ea typeface="+mn-ea"/>
                <a:cs typeface="+mn-cs"/>
              </a:rPr>
              <a:t>, is </a:t>
            </a:r>
            <a:r>
              <a:rPr lang="en-US" sz="1200" b="0" kern="1200" dirty="0">
                <a:solidFill>
                  <a:schemeClr val="tx1"/>
                </a:solidFill>
                <a:latin typeface="+mn-lt"/>
                <a:ea typeface="+mn-ea"/>
                <a:cs typeface="+mn-cs"/>
                <a:hlinkClick r:id="rId3"/>
              </a:rPr>
              <a:t>hostile and </a:t>
            </a:r>
            <a:r>
              <a:rPr lang="en-US" sz="1200" b="0" kern="1200" dirty="0">
                <a:solidFill>
                  <a:schemeClr val="tx1"/>
                </a:solidFill>
                <a:latin typeface="+mn-lt"/>
                <a:ea typeface="+mn-ea"/>
                <a:cs typeface="+mn-cs"/>
                <a:hlinkClick r:id="rId4"/>
              </a:rPr>
              <a:t>insulting </a:t>
            </a:r>
            <a:r>
              <a:rPr lang="en-US" sz="1200" b="0" kern="1200" dirty="0">
                <a:solidFill>
                  <a:schemeClr val="tx1"/>
                </a:solidFill>
                <a:latin typeface="+mn-lt"/>
                <a:ea typeface="+mn-ea"/>
                <a:cs typeface="+mn-cs"/>
                <a:hlinkClick r:id="rId5"/>
              </a:rPr>
              <a:t>interaction between </a:t>
            </a:r>
            <a:r>
              <a:rPr lang="en-US" sz="1200" b="0" kern="1200" dirty="0">
                <a:solidFill>
                  <a:schemeClr val="tx1"/>
                </a:solidFill>
                <a:latin typeface="+mn-lt"/>
                <a:ea typeface="+mn-ea"/>
                <a:cs typeface="+mn-cs"/>
                <a:hlinkClick r:id="rId6"/>
              </a:rPr>
              <a:t>Internet users, often involving the use of </a:t>
            </a:r>
            <a:r>
              <a:rPr lang="en-US" sz="1200" b="0" kern="1200" dirty="0">
                <a:solidFill>
                  <a:schemeClr val="tx1"/>
                </a:solidFill>
                <a:latin typeface="+mn-lt"/>
                <a:ea typeface="+mn-ea"/>
                <a:cs typeface="+mn-cs"/>
                <a:hlinkClick r:id="rId7"/>
              </a:rPr>
              <a:t>profanity.</a:t>
            </a:r>
            <a:r>
              <a:rPr lang="en-US" sz="1200" b="0" kern="1200" dirty="0">
                <a:solidFill>
                  <a:schemeClr val="tx1"/>
                </a:solidFill>
                <a:latin typeface="+mn-lt"/>
                <a:ea typeface="+mn-ea"/>
                <a:cs typeface="+mn-cs"/>
              </a:rPr>
              <a:t> </a:t>
            </a:r>
            <a:r>
              <a:rPr lang="en-US" sz="1200" kern="1200" dirty="0">
                <a:solidFill>
                  <a:schemeClr val="tx1"/>
                </a:solidFill>
                <a:latin typeface="+mn-lt"/>
                <a:ea typeface="+mn-ea"/>
                <a:cs typeface="+mn-cs"/>
              </a:rPr>
              <a:t>Flaming usually occurs in the social context of an </a:t>
            </a:r>
            <a:r>
              <a:rPr lang="en-US" sz="1200" kern="1200" dirty="0">
                <a:solidFill>
                  <a:schemeClr val="tx1"/>
                </a:solidFill>
                <a:latin typeface="+mn-lt"/>
                <a:ea typeface="+mn-ea"/>
                <a:cs typeface="+mn-cs"/>
                <a:hlinkClick r:id="rId8"/>
              </a:rPr>
              <a:t>Internet forum, </a:t>
            </a:r>
            <a:r>
              <a:rPr lang="en-US" sz="1200" kern="1200" dirty="0">
                <a:solidFill>
                  <a:schemeClr val="tx1"/>
                </a:solidFill>
                <a:latin typeface="+mn-lt"/>
                <a:ea typeface="+mn-ea"/>
                <a:cs typeface="+mn-cs"/>
                <a:hlinkClick r:id="rId9"/>
              </a:rPr>
              <a:t>Internet Relay Chat (IRC), </a:t>
            </a:r>
            <a:r>
              <a:rPr lang="en-US" sz="1200" kern="1200" dirty="0">
                <a:solidFill>
                  <a:schemeClr val="tx1"/>
                </a:solidFill>
                <a:latin typeface="+mn-lt"/>
                <a:ea typeface="+mn-ea"/>
                <a:cs typeface="+mn-cs"/>
                <a:hlinkClick r:id="rId10"/>
              </a:rPr>
              <a:t>Usenet, by </a:t>
            </a:r>
            <a:r>
              <a:rPr lang="en-US" sz="1200" kern="1200" dirty="0">
                <a:solidFill>
                  <a:schemeClr val="tx1"/>
                </a:solidFill>
                <a:latin typeface="+mn-lt"/>
                <a:ea typeface="+mn-ea"/>
                <a:cs typeface="+mn-cs"/>
                <a:hlinkClick r:id="rId11"/>
              </a:rPr>
              <a:t>e-mail, game servers such as </a:t>
            </a:r>
            <a:r>
              <a:rPr lang="en-US" sz="1200" kern="1200" dirty="0">
                <a:solidFill>
                  <a:schemeClr val="tx1"/>
                </a:solidFill>
                <a:latin typeface="+mn-lt"/>
                <a:ea typeface="+mn-ea"/>
                <a:cs typeface="+mn-cs"/>
                <a:hlinkClick r:id="rId12"/>
              </a:rPr>
              <a:t>Xbox Live or </a:t>
            </a:r>
            <a:r>
              <a:rPr lang="en-US" sz="1200" kern="1200" dirty="0">
                <a:solidFill>
                  <a:schemeClr val="tx1"/>
                </a:solidFill>
                <a:latin typeface="+mn-lt"/>
                <a:ea typeface="+mn-ea"/>
                <a:cs typeface="+mn-cs"/>
                <a:hlinkClick r:id="rId13"/>
              </a:rPr>
              <a:t>PlayStation Network, and on </a:t>
            </a:r>
            <a:r>
              <a:rPr lang="en-US" sz="1200" kern="1200" dirty="0">
                <a:solidFill>
                  <a:schemeClr val="tx1"/>
                </a:solidFill>
                <a:latin typeface="+mn-lt"/>
                <a:ea typeface="+mn-ea"/>
                <a:cs typeface="+mn-cs"/>
                <a:hlinkClick r:id="rId14"/>
              </a:rPr>
              <a:t>video-sharing websites.</a:t>
            </a:r>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The use of </a:t>
            </a:r>
            <a:r>
              <a:rPr lang="en-US" sz="1200" kern="1200" dirty="0">
                <a:solidFill>
                  <a:schemeClr val="tx1"/>
                </a:solidFill>
                <a:latin typeface="+mn-lt"/>
                <a:ea typeface="+mn-ea"/>
                <a:cs typeface="+mn-cs"/>
                <a:hlinkClick r:id="rId6"/>
              </a:rPr>
              <a:t>Internet services or software with Internet access to defraud victims or to otherwise take advantage of them, for example by stealing personal information, which can even lead to </a:t>
            </a:r>
            <a:r>
              <a:rPr lang="en-US" sz="1200" kern="1200" dirty="0">
                <a:solidFill>
                  <a:schemeClr val="tx1"/>
                </a:solidFill>
                <a:latin typeface="+mn-lt"/>
                <a:ea typeface="+mn-ea"/>
                <a:cs typeface="+mn-cs"/>
                <a:hlinkClick r:id="rId15"/>
              </a:rPr>
              <a:t>identity theft. </a:t>
            </a:r>
            <a:endParaRPr lang="en-US" dirty="0"/>
          </a:p>
        </p:txBody>
      </p:sp>
      <p:sp>
        <p:nvSpPr>
          <p:cNvPr id="4" name="Slide Number Placeholder 3"/>
          <p:cNvSpPr>
            <a:spLocks noGrp="1"/>
          </p:cNvSpPr>
          <p:nvPr>
            <p:ph type="sldNum" sz="quarter" idx="10"/>
          </p:nvPr>
        </p:nvSpPr>
        <p:spPr/>
        <p:txBody>
          <a:bodyPr/>
          <a:lstStyle/>
          <a:p>
            <a:fld id="{9F4CBFFA-7717-4F9E-AC6C-7EDED2F56DFE}" type="slidenum">
              <a:rPr lang="en-US" smtClean="0"/>
              <a:t>18</a:t>
            </a:fld>
            <a:endParaRPr lang="en-US"/>
          </a:p>
        </p:txBody>
      </p:sp>
    </p:spTree>
    <p:extLst>
      <p:ext uri="{BB962C8B-B14F-4D97-AF65-F5344CB8AC3E}">
        <p14:creationId xmlns:p14="http://schemas.microsoft.com/office/powerpoint/2010/main" val="35150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4CBFFA-7717-4F9E-AC6C-7EDED2F56DFE}" type="slidenum">
              <a:rPr lang="en-US" smtClean="0"/>
              <a:t>20</a:t>
            </a:fld>
            <a:endParaRPr lang="en-US"/>
          </a:p>
        </p:txBody>
      </p:sp>
    </p:spTree>
    <p:extLst>
      <p:ext uri="{BB962C8B-B14F-4D97-AF65-F5344CB8AC3E}">
        <p14:creationId xmlns:p14="http://schemas.microsoft.com/office/powerpoint/2010/main" val="41482122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4CBFFA-7717-4F9E-AC6C-7EDED2F56DFE}" type="slidenum">
              <a:rPr lang="en-US" smtClean="0"/>
              <a:t>21</a:t>
            </a:fld>
            <a:endParaRPr lang="en-US"/>
          </a:p>
        </p:txBody>
      </p:sp>
    </p:spTree>
    <p:extLst>
      <p:ext uri="{BB962C8B-B14F-4D97-AF65-F5344CB8AC3E}">
        <p14:creationId xmlns:p14="http://schemas.microsoft.com/office/powerpoint/2010/main" val="5111662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4CBFFA-7717-4F9E-AC6C-7EDED2F56DFE}" type="slidenum">
              <a:rPr lang="en-US" smtClean="0"/>
              <a:t>22</a:t>
            </a:fld>
            <a:endParaRPr lang="en-US"/>
          </a:p>
        </p:txBody>
      </p:sp>
    </p:spTree>
    <p:extLst>
      <p:ext uri="{BB962C8B-B14F-4D97-AF65-F5344CB8AC3E}">
        <p14:creationId xmlns:p14="http://schemas.microsoft.com/office/powerpoint/2010/main" val="5127910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dirty="0"/>
              <a:t>There is a whistle-blower provision in the law to make sure that employees are not sued for reporting bullying or harassment.  This should reassure folks who might be concerned that they could get into trouble for reporting something. </a:t>
            </a:r>
          </a:p>
        </p:txBody>
      </p:sp>
      <p:sp>
        <p:nvSpPr>
          <p:cNvPr id="58372"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16108" indent="-275427" eaLnBrk="0" hangingPunct="0">
              <a:defRPr>
                <a:solidFill>
                  <a:schemeClr val="tx1"/>
                </a:solidFill>
                <a:latin typeface="Arial" charset="0"/>
                <a:cs typeface="Arial" charset="0"/>
              </a:defRPr>
            </a:lvl2pPr>
            <a:lvl3pPr marL="1101706" indent="-220341" eaLnBrk="0" hangingPunct="0">
              <a:defRPr>
                <a:solidFill>
                  <a:schemeClr val="tx1"/>
                </a:solidFill>
                <a:latin typeface="Arial" charset="0"/>
                <a:cs typeface="Arial" charset="0"/>
              </a:defRPr>
            </a:lvl3pPr>
            <a:lvl4pPr marL="1542388" indent="-220341" eaLnBrk="0" hangingPunct="0">
              <a:defRPr>
                <a:solidFill>
                  <a:schemeClr val="tx1"/>
                </a:solidFill>
                <a:latin typeface="Arial" charset="0"/>
                <a:cs typeface="Arial" charset="0"/>
              </a:defRPr>
            </a:lvl4pPr>
            <a:lvl5pPr marL="1983071" indent="-220341" eaLnBrk="0" hangingPunct="0">
              <a:defRPr>
                <a:solidFill>
                  <a:schemeClr val="tx1"/>
                </a:solidFill>
                <a:latin typeface="Arial" charset="0"/>
                <a:cs typeface="Arial" charset="0"/>
              </a:defRPr>
            </a:lvl5pPr>
            <a:lvl6pPr marL="2423753" indent="-220341" eaLnBrk="0" fontAlgn="base" hangingPunct="0">
              <a:spcBef>
                <a:spcPct val="0"/>
              </a:spcBef>
              <a:spcAft>
                <a:spcPct val="0"/>
              </a:spcAft>
              <a:defRPr>
                <a:solidFill>
                  <a:schemeClr val="tx1"/>
                </a:solidFill>
                <a:latin typeface="Arial" charset="0"/>
                <a:cs typeface="Arial" charset="0"/>
              </a:defRPr>
            </a:lvl6pPr>
            <a:lvl7pPr marL="2864435" indent="-220341" eaLnBrk="0" fontAlgn="base" hangingPunct="0">
              <a:spcBef>
                <a:spcPct val="0"/>
              </a:spcBef>
              <a:spcAft>
                <a:spcPct val="0"/>
              </a:spcAft>
              <a:defRPr>
                <a:solidFill>
                  <a:schemeClr val="tx1"/>
                </a:solidFill>
                <a:latin typeface="Arial" charset="0"/>
                <a:cs typeface="Arial" charset="0"/>
              </a:defRPr>
            </a:lvl7pPr>
            <a:lvl8pPr marL="3305117" indent="-220341" eaLnBrk="0" fontAlgn="base" hangingPunct="0">
              <a:spcBef>
                <a:spcPct val="0"/>
              </a:spcBef>
              <a:spcAft>
                <a:spcPct val="0"/>
              </a:spcAft>
              <a:defRPr>
                <a:solidFill>
                  <a:schemeClr val="tx1"/>
                </a:solidFill>
                <a:latin typeface="Arial" charset="0"/>
                <a:cs typeface="Arial" charset="0"/>
              </a:defRPr>
            </a:lvl8pPr>
            <a:lvl9pPr marL="3745800" indent="-220341" eaLnBrk="0" fontAlgn="base" hangingPunct="0">
              <a:spcBef>
                <a:spcPct val="0"/>
              </a:spcBef>
              <a:spcAft>
                <a:spcPct val="0"/>
              </a:spcAft>
              <a:defRPr>
                <a:solidFill>
                  <a:schemeClr val="tx1"/>
                </a:solidFill>
                <a:latin typeface="Arial" charset="0"/>
                <a:cs typeface="Arial" charset="0"/>
              </a:defRPr>
            </a:lvl9pPr>
          </a:lstStyle>
          <a:p>
            <a:pPr eaLnBrk="1" hangingPunct="1"/>
            <a:r>
              <a:rPr lang="en-US">
                <a:solidFill>
                  <a:prstClr val="black"/>
                </a:solidFill>
              </a:rPr>
              <a:t>Dignity for All Students Act   ©  2011 NYSED</a:t>
            </a:r>
          </a:p>
          <a:p>
            <a:pPr eaLnBrk="1" hangingPunct="1"/>
            <a:endParaRPr lang="en-US">
              <a:solidFill>
                <a:prstClr val="black"/>
              </a:solidFill>
            </a:endParaRPr>
          </a:p>
        </p:txBody>
      </p:sp>
      <p:sp>
        <p:nvSpPr>
          <p:cNvPr id="58373"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16108" indent="-275427" eaLnBrk="0" hangingPunct="0">
              <a:defRPr>
                <a:solidFill>
                  <a:schemeClr val="tx1"/>
                </a:solidFill>
                <a:latin typeface="Arial" charset="0"/>
                <a:cs typeface="Arial" charset="0"/>
              </a:defRPr>
            </a:lvl2pPr>
            <a:lvl3pPr marL="1101706" indent="-220341" eaLnBrk="0" hangingPunct="0">
              <a:defRPr>
                <a:solidFill>
                  <a:schemeClr val="tx1"/>
                </a:solidFill>
                <a:latin typeface="Arial" charset="0"/>
                <a:cs typeface="Arial" charset="0"/>
              </a:defRPr>
            </a:lvl3pPr>
            <a:lvl4pPr marL="1542388" indent="-220341" eaLnBrk="0" hangingPunct="0">
              <a:defRPr>
                <a:solidFill>
                  <a:schemeClr val="tx1"/>
                </a:solidFill>
                <a:latin typeface="Arial" charset="0"/>
                <a:cs typeface="Arial" charset="0"/>
              </a:defRPr>
            </a:lvl4pPr>
            <a:lvl5pPr marL="1983071" indent="-220341" eaLnBrk="0" hangingPunct="0">
              <a:defRPr>
                <a:solidFill>
                  <a:schemeClr val="tx1"/>
                </a:solidFill>
                <a:latin typeface="Arial" charset="0"/>
                <a:cs typeface="Arial" charset="0"/>
              </a:defRPr>
            </a:lvl5pPr>
            <a:lvl6pPr marL="2423753" indent="-220341" eaLnBrk="0" fontAlgn="base" hangingPunct="0">
              <a:spcBef>
                <a:spcPct val="0"/>
              </a:spcBef>
              <a:spcAft>
                <a:spcPct val="0"/>
              </a:spcAft>
              <a:defRPr>
                <a:solidFill>
                  <a:schemeClr val="tx1"/>
                </a:solidFill>
                <a:latin typeface="Arial" charset="0"/>
                <a:cs typeface="Arial" charset="0"/>
              </a:defRPr>
            </a:lvl6pPr>
            <a:lvl7pPr marL="2864435" indent="-220341" eaLnBrk="0" fontAlgn="base" hangingPunct="0">
              <a:spcBef>
                <a:spcPct val="0"/>
              </a:spcBef>
              <a:spcAft>
                <a:spcPct val="0"/>
              </a:spcAft>
              <a:defRPr>
                <a:solidFill>
                  <a:schemeClr val="tx1"/>
                </a:solidFill>
                <a:latin typeface="Arial" charset="0"/>
                <a:cs typeface="Arial" charset="0"/>
              </a:defRPr>
            </a:lvl7pPr>
            <a:lvl8pPr marL="3305117" indent="-220341" eaLnBrk="0" fontAlgn="base" hangingPunct="0">
              <a:spcBef>
                <a:spcPct val="0"/>
              </a:spcBef>
              <a:spcAft>
                <a:spcPct val="0"/>
              </a:spcAft>
              <a:defRPr>
                <a:solidFill>
                  <a:schemeClr val="tx1"/>
                </a:solidFill>
                <a:latin typeface="Arial" charset="0"/>
                <a:cs typeface="Arial" charset="0"/>
              </a:defRPr>
            </a:lvl8pPr>
            <a:lvl9pPr marL="3745800" indent="-220341" eaLnBrk="0" fontAlgn="base" hangingPunct="0">
              <a:spcBef>
                <a:spcPct val="0"/>
              </a:spcBef>
              <a:spcAft>
                <a:spcPct val="0"/>
              </a:spcAft>
              <a:defRPr>
                <a:solidFill>
                  <a:schemeClr val="tx1"/>
                </a:solidFill>
                <a:latin typeface="Arial" charset="0"/>
                <a:cs typeface="Arial" charset="0"/>
              </a:defRPr>
            </a:lvl9pPr>
          </a:lstStyle>
          <a:p>
            <a:pPr eaLnBrk="1" hangingPunct="1"/>
            <a:r>
              <a:rPr lang="en-US">
                <a:solidFill>
                  <a:prstClr val="black"/>
                </a:solidFill>
              </a:rPr>
              <a:t>Slide </a:t>
            </a:r>
            <a:fld id="{E9ECA563-3684-4EAF-A20D-9ACB97585761}" type="slidenum">
              <a:rPr lang="en-US">
                <a:solidFill>
                  <a:prstClr val="black"/>
                </a:solidFill>
              </a:rPr>
              <a:pPr eaLnBrk="1" hangingPunct="1"/>
              <a:t>23</a:t>
            </a:fld>
            <a:endParaRPr lang="en-US">
              <a:solidFill>
                <a:prstClr val="black"/>
              </a:solidFill>
            </a:endParaRPr>
          </a:p>
          <a:p>
            <a:pPr eaLnBrk="1" hangingPunct="1"/>
            <a:endParaRPr 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4CBFFA-7717-4F9E-AC6C-7EDED2F56DFE}" type="slidenum">
              <a:rPr lang="en-US" smtClean="0"/>
              <a:t>2</a:t>
            </a:fld>
            <a:endParaRPr lang="en-US"/>
          </a:p>
        </p:txBody>
      </p:sp>
    </p:spTree>
    <p:extLst>
      <p:ext uri="{BB962C8B-B14F-4D97-AF65-F5344CB8AC3E}">
        <p14:creationId xmlns:p14="http://schemas.microsoft.com/office/powerpoint/2010/main" val="35930646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4CBFFA-7717-4F9E-AC6C-7EDED2F56DFE}" type="slidenum">
              <a:rPr lang="en-US" smtClean="0"/>
              <a:t>25</a:t>
            </a:fld>
            <a:endParaRPr lang="en-US"/>
          </a:p>
        </p:txBody>
      </p:sp>
    </p:spTree>
    <p:extLst>
      <p:ext uri="{BB962C8B-B14F-4D97-AF65-F5344CB8AC3E}">
        <p14:creationId xmlns:p14="http://schemas.microsoft.com/office/powerpoint/2010/main" val="17162765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t>Before clicking in the content of this slide ask your class what they think that some of the consequences of harassment can be.</a:t>
            </a:r>
          </a:p>
          <a:p>
            <a:pPr eaLnBrk="1" hangingPunct="1"/>
            <a:r>
              <a:rPr lang="en-US"/>
              <a:t>These are just some of the negative outcomes of bullying and harassment.  These concerns will be covered in more detail later in the presentation.</a:t>
            </a:r>
          </a:p>
        </p:txBody>
      </p:sp>
      <p:sp>
        <p:nvSpPr>
          <p:cNvPr id="54276"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16108" indent="-275427" eaLnBrk="0" hangingPunct="0">
              <a:defRPr>
                <a:solidFill>
                  <a:schemeClr val="tx1"/>
                </a:solidFill>
                <a:latin typeface="Arial" charset="0"/>
                <a:cs typeface="Arial" charset="0"/>
              </a:defRPr>
            </a:lvl2pPr>
            <a:lvl3pPr marL="1101706" indent="-220341" eaLnBrk="0" hangingPunct="0">
              <a:defRPr>
                <a:solidFill>
                  <a:schemeClr val="tx1"/>
                </a:solidFill>
                <a:latin typeface="Arial" charset="0"/>
                <a:cs typeface="Arial" charset="0"/>
              </a:defRPr>
            </a:lvl3pPr>
            <a:lvl4pPr marL="1542388" indent="-220341" eaLnBrk="0" hangingPunct="0">
              <a:defRPr>
                <a:solidFill>
                  <a:schemeClr val="tx1"/>
                </a:solidFill>
                <a:latin typeface="Arial" charset="0"/>
                <a:cs typeface="Arial" charset="0"/>
              </a:defRPr>
            </a:lvl4pPr>
            <a:lvl5pPr marL="1983071" indent="-220341" eaLnBrk="0" hangingPunct="0">
              <a:defRPr>
                <a:solidFill>
                  <a:schemeClr val="tx1"/>
                </a:solidFill>
                <a:latin typeface="Arial" charset="0"/>
                <a:cs typeface="Arial" charset="0"/>
              </a:defRPr>
            </a:lvl5pPr>
            <a:lvl6pPr marL="2423753" indent="-220341" eaLnBrk="0" fontAlgn="base" hangingPunct="0">
              <a:spcBef>
                <a:spcPct val="0"/>
              </a:spcBef>
              <a:spcAft>
                <a:spcPct val="0"/>
              </a:spcAft>
              <a:defRPr>
                <a:solidFill>
                  <a:schemeClr val="tx1"/>
                </a:solidFill>
                <a:latin typeface="Arial" charset="0"/>
                <a:cs typeface="Arial" charset="0"/>
              </a:defRPr>
            </a:lvl6pPr>
            <a:lvl7pPr marL="2864435" indent="-220341" eaLnBrk="0" fontAlgn="base" hangingPunct="0">
              <a:spcBef>
                <a:spcPct val="0"/>
              </a:spcBef>
              <a:spcAft>
                <a:spcPct val="0"/>
              </a:spcAft>
              <a:defRPr>
                <a:solidFill>
                  <a:schemeClr val="tx1"/>
                </a:solidFill>
                <a:latin typeface="Arial" charset="0"/>
                <a:cs typeface="Arial" charset="0"/>
              </a:defRPr>
            </a:lvl7pPr>
            <a:lvl8pPr marL="3305117" indent="-220341" eaLnBrk="0" fontAlgn="base" hangingPunct="0">
              <a:spcBef>
                <a:spcPct val="0"/>
              </a:spcBef>
              <a:spcAft>
                <a:spcPct val="0"/>
              </a:spcAft>
              <a:defRPr>
                <a:solidFill>
                  <a:schemeClr val="tx1"/>
                </a:solidFill>
                <a:latin typeface="Arial" charset="0"/>
                <a:cs typeface="Arial" charset="0"/>
              </a:defRPr>
            </a:lvl8pPr>
            <a:lvl9pPr marL="3745800" indent="-220341" eaLnBrk="0" fontAlgn="base" hangingPunct="0">
              <a:spcBef>
                <a:spcPct val="0"/>
              </a:spcBef>
              <a:spcAft>
                <a:spcPct val="0"/>
              </a:spcAft>
              <a:defRPr>
                <a:solidFill>
                  <a:schemeClr val="tx1"/>
                </a:solidFill>
                <a:latin typeface="Arial" charset="0"/>
                <a:cs typeface="Arial" charset="0"/>
              </a:defRPr>
            </a:lvl9pPr>
          </a:lstStyle>
          <a:p>
            <a:pPr eaLnBrk="1" hangingPunct="1"/>
            <a:r>
              <a:rPr lang="en-US">
                <a:solidFill>
                  <a:prstClr val="black"/>
                </a:solidFill>
              </a:rPr>
              <a:t>Dignity for All Students Act   ©  2011 NYSED</a:t>
            </a:r>
          </a:p>
          <a:p>
            <a:pPr eaLnBrk="1" hangingPunct="1"/>
            <a:endParaRPr lang="en-US">
              <a:solidFill>
                <a:prstClr val="black"/>
              </a:solidFill>
            </a:endParaRPr>
          </a:p>
        </p:txBody>
      </p:sp>
      <p:sp>
        <p:nvSpPr>
          <p:cNvPr id="54277"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16108" indent="-275427" eaLnBrk="0" hangingPunct="0">
              <a:defRPr>
                <a:solidFill>
                  <a:schemeClr val="tx1"/>
                </a:solidFill>
                <a:latin typeface="Arial" charset="0"/>
                <a:cs typeface="Arial" charset="0"/>
              </a:defRPr>
            </a:lvl2pPr>
            <a:lvl3pPr marL="1101706" indent="-220341" eaLnBrk="0" hangingPunct="0">
              <a:defRPr>
                <a:solidFill>
                  <a:schemeClr val="tx1"/>
                </a:solidFill>
                <a:latin typeface="Arial" charset="0"/>
                <a:cs typeface="Arial" charset="0"/>
              </a:defRPr>
            </a:lvl3pPr>
            <a:lvl4pPr marL="1542388" indent="-220341" eaLnBrk="0" hangingPunct="0">
              <a:defRPr>
                <a:solidFill>
                  <a:schemeClr val="tx1"/>
                </a:solidFill>
                <a:latin typeface="Arial" charset="0"/>
                <a:cs typeface="Arial" charset="0"/>
              </a:defRPr>
            </a:lvl4pPr>
            <a:lvl5pPr marL="1983071" indent="-220341" eaLnBrk="0" hangingPunct="0">
              <a:defRPr>
                <a:solidFill>
                  <a:schemeClr val="tx1"/>
                </a:solidFill>
                <a:latin typeface="Arial" charset="0"/>
                <a:cs typeface="Arial" charset="0"/>
              </a:defRPr>
            </a:lvl5pPr>
            <a:lvl6pPr marL="2423753" indent="-220341" eaLnBrk="0" fontAlgn="base" hangingPunct="0">
              <a:spcBef>
                <a:spcPct val="0"/>
              </a:spcBef>
              <a:spcAft>
                <a:spcPct val="0"/>
              </a:spcAft>
              <a:defRPr>
                <a:solidFill>
                  <a:schemeClr val="tx1"/>
                </a:solidFill>
                <a:latin typeface="Arial" charset="0"/>
                <a:cs typeface="Arial" charset="0"/>
              </a:defRPr>
            </a:lvl6pPr>
            <a:lvl7pPr marL="2864435" indent="-220341" eaLnBrk="0" fontAlgn="base" hangingPunct="0">
              <a:spcBef>
                <a:spcPct val="0"/>
              </a:spcBef>
              <a:spcAft>
                <a:spcPct val="0"/>
              </a:spcAft>
              <a:defRPr>
                <a:solidFill>
                  <a:schemeClr val="tx1"/>
                </a:solidFill>
                <a:latin typeface="Arial" charset="0"/>
                <a:cs typeface="Arial" charset="0"/>
              </a:defRPr>
            </a:lvl7pPr>
            <a:lvl8pPr marL="3305117" indent="-220341" eaLnBrk="0" fontAlgn="base" hangingPunct="0">
              <a:spcBef>
                <a:spcPct val="0"/>
              </a:spcBef>
              <a:spcAft>
                <a:spcPct val="0"/>
              </a:spcAft>
              <a:defRPr>
                <a:solidFill>
                  <a:schemeClr val="tx1"/>
                </a:solidFill>
                <a:latin typeface="Arial" charset="0"/>
                <a:cs typeface="Arial" charset="0"/>
              </a:defRPr>
            </a:lvl8pPr>
            <a:lvl9pPr marL="3745800" indent="-220341" eaLnBrk="0" fontAlgn="base" hangingPunct="0">
              <a:spcBef>
                <a:spcPct val="0"/>
              </a:spcBef>
              <a:spcAft>
                <a:spcPct val="0"/>
              </a:spcAft>
              <a:defRPr>
                <a:solidFill>
                  <a:schemeClr val="tx1"/>
                </a:solidFill>
                <a:latin typeface="Arial" charset="0"/>
                <a:cs typeface="Arial" charset="0"/>
              </a:defRPr>
            </a:lvl9pPr>
          </a:lstStyle>
          <a:p>
            <a:pPr eaLnBrk="1" hangingPunct="1"/>
            <a:r>
              <a:rPr lang="en-US">
                <a:solidFill>
                  <a:prstClr val="black"/>
                </a:solidFill>
              </a:rPr>
              <a:t>Slide </a:t>
            </a:r>
            <a:fld id="{DD64C595-BF90-4FA2-9885-098C0A549248}" type="slidenum">
              <a:rPr lang="en-US">
                <a:solidFill>
                  <a:prstClr val="black"/>
                </a:solidFill>
              </a:rPr>
              <a:pPr eaLnBrk="1" hangingPunct="1"/>
              <a:t>26</a:t>
            </a:fld>
            <a:endParaRPr lang="en-US">
              <a:solidFill>
                <a:prstClr val="black"/>
              </a:solidFill>
            </a:endParaRPr>
          </a:p>
          <a:p>
            <a:pPr eaLnBrk="1" hangingPunct="1"/>
            <a:endParaRPr lang="en-US">
              <a:solidFill>
                <a:prstClr val="black"/>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t>This list shows examples of behaviors you might see if a child has become the target of harassment or bullying.  Ask your audience to identify any of these red flags that they have observed on their bus.</a:t>
            </a:r>
          </a:p>
        </p:txBody>
      </p:sp>
      <p:sp>
        <p:nvSpPr>
          <p:cNvPr id="74756"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16108" indent="-275427" eaLnBrk="0" hangingPunct="0">
              <a:defRPr>
                <a:solidFill>
                  <a:schemeClr val="tx1"/>
                </a:solidFill>
                <a:latin typeface="Arial" charset="0"/>
                <a:cs typeface="Arial" charset="0"/>
              </a:defRPr>
            </a:lvl2pPr>
            <a:lvl3pPr marL="1101706" indent="-220341" eaLnBrk="0" hangingPunct="0">
              <a:defRPr>
                <a:solidFill>
                  <a:schemeClr val="tx1"/>
                </a:solidFill>
                <a:latin typeface="Arial" charset="0"/>
                <a:cs typeface="Arial" charset="0"/>
              </a:defRPr>
            </a:lvl3pPr>
            <a:lvl4pPr marL="1542388" indent="-220341" eaLnBrk="0" hangingPunct="0">
              <a:defRPr>
                <a:solidFill>
                  <a:schemeClr val="tx1"/>
                </a:solidFill>
                <a:latin typeface="Arial" charset="0"/>
                <a:cs typeface="Arial" charset="0"/>
              </a:defRPr>
            </a:lvl4pPr>
            <a:lvl5pPr marL="1983071" indent="-220341" eaLnBrk="0" hangingPunct="0">
              <a:defRPr>
                <a:solidFill>
                  <a:schemeClr val="tx1"/>
                </a:solidFill>
                <a:latin typeface="Arial" charset="0"/>
                <a:cs typeface="Arial" charset="0"/>
              </a:defRPr>
            </a:lvl5pPr>
            <a:lvl6pPr marL="2423753" indent="-220341" eaLnBrk="0" fontAlgn="base" hangingPunct="0">
              <a:spcBef>
                <a:spcPct val="0"/>
              </a:spcBef>
              <a:spcAft>
                <a:spcPct val="0"/>
              </a:spcAft>
              <a:defRPr>
                <a:solidFill>
                  <a:schemeClr val="tx1"/>
                </a:solidFill>
                <a:latin typeface="Arial" charset="0"/>
                <a:cs typeface="Arial" charset="0"/>
              </a:defRPr>
            </a:lvl6pPr>
            <a:lvl7pPr marL="2864435" indent="-220341" eaLnBrk="0" fontAlgn="base" hangingPunct="0">
              <a:spcBef>
                <a:spcPct val="0"/>
              </a:spcBef>
              <a:spcAft>
                <a:spcPct val="0"/>
              </a:spcAft>
              <a:defRPr>
                <a:solidFill>
                  <a:schemeClr val="tx1"/>
                </a:solidFill>
                <a:latin typeface="Arial" charset="0"/>
                <a:cs typeface="Arial" charset="0"/>
              </a:defRPr>
            </a:lvl7pPr>
            <a:lvl8pPr marL="3305117" indent="-220341" eaLnBrk="0" fontAlgn="base" hangingPunct="0">
              <a:spcBef>
                <a:spcPct val="0"/>
              </a:spcBef>
              <a:spcAft>
                <a:spcPct val="0"/>
              </a:spcAft>
              <a:defRPr>
                <a:solidFill>
                  <a:schemeClr val="tx1"/>
                </a:solidFill>
                <a:latin typeface="Arial" charset="0"/>
                <a:cs typeface="Arial" charset="0"/>
              </a:defRPr>
            </a:lvl8pPr>
            <a:lvl9pPr marL="3745800" indent="-220341" eaLnBrk="0" fontAlgn="base" hangingPunct="0">
              <a:spcBef>
                <a:spcPct val="0"/>
              </a:spcBef>
              <a:spcAft>
                <a:spcPct val="0"/>
              </a:spcAft>
              <a:defRPr>
                <a:solidFill>
                  <a:schemeClr val="tx1"/>
                </a:solidFill>
                <a:latin typeface="Arial" charset="0"/>
                <a:cs typeface="Arial" charset="0"/>
              </a:defRPr>
            </a:lvl9pPr>
          </a:lstStyle>
          <a:p>
            <a:pPr eaLnBrk="1" hangingPunct="1"/>
            <a:r>
              <a:rPr lang="en-US">
                <a:solidFill>
                  <a:prstClr val="black"/>
                </a:solidFill>
              </a:rPr>
              <a:t>Dignity for All Students Act   ©  2011 NYSED</a:t>
            </a:r>
          </a:p>
          <a:p>
            <a:pPr eaLnBrk="1" hangingPunct="1"/>
            <a:endParaRPr lang="en-US">
              <a:solidFill>
                <a:prstClr val="black"/>
              </a:solidFill>
            </a:endParaRPr>
          </a:p>
        </p:txBody>
      </p:sp>
      <p:sp>
        <p:nvSpPr>
          <p:cNvPr id="74757"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16108" indent="-275427" eaLnBrk="0" hangingPunct="0">
              <a:defRPr>
                <a:solidFill>
                  <a:schemeClr val="tx1"/>
                </a:solidFill>
                <a:latin typeface="Arial" charset="0"/>
                <a:cs typeface="Arial" charset="0"/>
              </a:defRPr>
            </a:lvl2pPr>
            <a:lvl3pPr marL="1101706" indent="-220341" eaLnBrk="0" hangingPunct="0">
              <a:defRPr>
                <a:solidFill>
                  <a:schemeClr val="tx1"/>
                </a:solidFill>
                <a:latin typeface="Arial" charset="0"/>
                <a:cs typeface="Arial" charset="0"/>
              </a:defRPr>
            </a:lvl3pPr>
            <a:lvl4pPr marL="1542388" indent="-220341" eaLnBrk="0" hangingPunct="0">
              <a:defRPr>
                <a:solidFill>
                  <a:schemeClr val="tx1"/>
                </a:solidFill>
                <a:latin typeface="Arial" charset="0"/>
                <a:cs typeface="Arial" charset="0"/>
              </a:defRPr>
            </a:lvl4pPr>
            <a:lvl5pPr marL="1983071" indent="-220341" eaLnBrk="0" hangingPunct="0">
              <a:defRPr>
                <a:solidFill>
                  <a:schemeClr val="tx1"/>
                </a:solidFill>
                <a:latin typeface="Arial" charset="0"/>
                <a:cs typeface="Arial" charset="0"/>
              </a:defRPr>
            </a:lvl5pPr>
            <a:lvl6pPr marL="2423753" indent="-220341" eaLnBrk="0" fontAlgn="base" hangingPunct="0">
              <a:spcBef>
                <a:spcPct val="0"/>
              </a:spcBef>
              <a:spcAft>
                <a:spcPct val="0"/>
              </a:spcAft>
              <a:defRPr>
                <a:solidFill>
                  <a:schemeClr val="tx1"/>
                </a:solidFill>
                <a:latin typeface="Arial" charset="0"/>
                <a:cs typeface="Arial" charset="0"/>
              </a:defRPr>
            </a:lvl6pPr>
            <a:lvl7pPr marL="2864435" indent="-220341" eaLnBrk="0" fontAlgn="base" hangingPunct="0">
              <a:spcBef>
                <a:spcPct val="0"/>
              </a:spcBef>
              <a:spcAft>
                <a:spcPct val="0"/>
              </a:spcAft>
              <a:defRPr>
                <a:solidFill>
                  <a:schemeClr val="tx1"/>
                </a:solidFill>
                <a:latin typeface="Arial" charset="0"/>
                <a:cs typeface="Arial" charset="0"/>
              </a:defRPr>
            </a:lvl7pPr>
            <a:lvl8pPr marL="3305117" indent="-220341" eaLnBrk="0" fontAlgn="base" hangingPunct="0">
              <a:spcBef>
                <a:spcPct val="0"/>
              </a:spcBef>
              <a:spcAft>
                <a:spcPct val="0"/>
              </a:spcAft>
              <a:defRPr>
                <a:solidFill>
                  <a:schemeClr val="tx1"/>
                </a:solidFill>
                <a:latin typeface="Arial" charset="0"/>
                <a:cs typeface="Arial" charset="0"/>
              </a:defRPr>
            </a:lvl8pPr>
            <a:lvl9pPr marL="3745800" indent="-220341" eaLnBrk="0" fontAlgn="base" hangingPunct="0">
              <a:spcBef>
                <a:spcPct val="0"/>
              </a:spcBef>
              <a:spcAft>
                <a:spcPct val="0"/>
              </a:spcAft>
              <a:defRPr>
                <a:solidFill>
                  <a:schemeClr val="tx1"/>
                </a:solidFill>
                <a:latin typeface="Arial" charset="0"/>
                <a:cs typeface="Arial" charset="0"/>
              </a:defRPr>
            </a:lvl9pPr>
          </a:lstStyle>
          <a:p>
            <a:pPr eaLnBrk="1" hangingPunct="1"/>
            <a:r>
              <a:rPr lang="en-US">
                <a:solidFill>
                  <a:prstClr val="black"/>
                </a:solidFill>
              </a:rPr>
              <a:t>Slide </a:t>
            </a:r>
            <a:fld id="{7D1236E1-FDD6-4889-9612-4579715C0E26}" type="slidenum">
              <a:rPr lang="en-US">
                <a:solidFill>
                  <a:prstClr val="black"/>
                </a:solidFill>
              </a:rPr>
              <a:pPr eaLnBrk="1" hangingPunct="1"/>
              <a:t>27</a:t>
            </a:fld>
            <a:endParaRPr lang="en-US">
              <a:solidFill>
                <a:prstClr val="black"/>
              </a:solidFill>
            </a:endParaRPr>
          </a:p>
          <a:p>
            <a:pPr eaLnBrk="1" hangingPunct="1"/>
            <a:endParaRPr lang="en-US">
              <a:solidFill>
                <a:prstClr val="black"/>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t>We can create a Culture of Caring, or we can allow a culture of cruelty to grow on our bus.  When a driver says, “I just drive ‘em, I can’t manage them too,” they are setting the stage for a culture of cruelty to grow on their bus.  We need to work at creating trust, to be hyper-vigilant and to believe students when they tell us they have been bullied or harassed.  There is nothing as psychologically crushing as to be told something didn’t happen.  When the bus staff joins in the bullying, it tells the student that adults are not to be trusted.</a:t>
            </a:r>
          </a:p>
        </p:txBody>
      </p:sp>
      <p:sp>
        <p:nvSpPr>
          <p:cNvPr id="68612"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16108" indent="-275427" eaLnBrk="0" hangingPunct="0">
              <a:defRPr>
                <a:solidFill>
                  <a:schemeClr val="tx1"/>
                </a:solidFill>
                <a:latin typeface="Arial" charset="0"/>
                <a:cs typeface="Arial" charset="0"/>
              </a:defRPr>
            </a:lvl2pPr>
            <a:lvl3pPr marL="1101706" indent="-220341" eaLnBrk="0" hangingPunct="0">
              <a:defRPr>
                <a:solidFill>
                  <a:schemeClr val="tx1"/>
                </a:solidFill>
                <a:latin typeface="Arial" charset="0"/>
                <a:cs typeface="Arial" charset="0"/>
              </a:defRPr>
            </a:lvl3pPr>
            <a:lvl4pPr marL="1542388" indent="-220341" eaLnBrk="0" hangingPunct="0">
              <a:defRPr>
                <a:solidFill>
                  <a:schemeClr val="tx1"/>
                </a:solidFill>
                <a:latin typeface="Arial" charset="0"/>
                <a:cs typeface="Arial" charset="0"/>
              </a:defRPr>
            </a:lvl4pPr>
            <a:lvl5pPr marL="1983071" indent="-220341" eaLnBrk="0" hangingPunct="0">
              <a:defRPr>
                <a:solidFill>
                  <a:schemeClr val="tx1"/>
                </a:solidFill>
                <a:latin typeface="Arial" charset="0"/>
                <a:cs typeface="Arial" charset="0"/>
              </a:defRPr>
            </a:lvl5pPr>
            <a:lvl6pPr marL="2423753" indent="-220341" eaLnBrk="0" fontAlgn="base" hangingPunct="0">
              <a:spcBef>
                <a:spcPct val="0"/>
              </a:spcBef>
              <a:spcAft>
                <a:spcPct val="0"/>
              </a:spcAft>
              <a:defRPr>
                <a:solidFill>
                  <a:schemeClr val="tx1"/>
                </a:solidFill>
                <a:latin typeface="Arial" charset="0"/>
                <a:cs typeface="Arial" charset="0"/>
              </a:defRPr>
            </a:lvl6pPr>
            <a:lvl7pPr marL="2864435" indent="-220341" eaLnBrk="0" fontAlgn="base" hangingPunct="0">
              <a:spcBef>
                <a:spcPct val="0"/>
              </a:spcBef>
              <a:spcAft>
                <a:spcPct val="0"/>
              </a:spcAft>
              <a:defRPr>
                <a:solidFill>
                  <a:schemeClr val="tx1"/>
                </a:solidFill>
                <a:latin typeface="Arial" charset="0"/>
                <a:cs typeface="Arial" charset="0"/>
              </a:defRPr>
            </a:lvl7pPr>
            <a:lvl8pPr marL="3305117" indent="-220341" eaLnBrk="0" fontAlgn="base" hangingPunct="0">
              <a:spcBef>
                <a:spcPct val="0"/>
              </a:spcBef>
              <a:spcAft>
                <a:spcPct val="0"/>
              </a:spcAft>
              <a:defRPr>
                <a:solidFill>
                  <a:schemeClr val="tx1"/>
                </a:solidFill>
                <a:latin typeface="Arial" charset="0"/>
                <a:cs typeface="Arial" charset="0"/>
              </a:defRPr>
            </a:lvl8pPr>
            <a:lvl9pPr marL="3745800" indent="-220341" eaLnBrk="0" fontAlgn="base" hangingPunct="0">
              <a:spcBef>
                <a:spcPct val="0"/>
              </a:spcBef>
              <a:spcAft>
                <a:spcPct val="0"/>
              </a:spcAft>
              <a:defRPr>
                <a:solidFill>
                  <a:schemeClr val="tx1"/>
                </a:solidFill>
                <a:latin typeface="Arial" charset="0"/>
                <a:cs typeface="Arial" charset="0"/>
              </a:defRPr>
            </a:lvl9pPr>
          </a:lstStyle>
          <a:p>
            <a:pPr eaLnBrk="1" hangingPunct="1"/>
            <a:r>
              <a:rPr lang="en-US">
                <a:solidFill>
                  <a:prstClr val="black"/>
                </a:solidFill>
              </a:rPr>
              <a:t>Dignity for All Students Act   ©  2011 NYSED</a:t>
            </a:r>
          </a:p>
          <a:p>
            <a:pPr eaLnBrk="1" hangingPunct="1"/>
            <a:endParaRPr lang="en-US">
              <a:solidFill>
                <a:prstClr val="black"/>
              </a:solidFill>
            </a:endParaRPr>
          </a:p>
        </p:txBody>
      </p:sp>
      <p:sp>
        <p:nvSpPr>
          <p:cNvPr id="68613"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16108" indent="-275427" eaLnBrk="0" hangingPunct="0">
              <a:defRPr>
                <a:solidFill>
                  <a:schemeClr val="tx1"/>
                </a:solidFill>
                <a:latin typeface="Arial" charset="0"/>
                <a:cs typeface="Arial" charset="0"/>
              </a:defRPr>
            </a:lvl2pPr>
            <a:lvl3pPr marL="1101706" indent="-220341" eaLnBrk="0" hangingPunct="0">
              <a:defRPr>
                <a:solidFill>
                  <a:schemeClr val="tx1"/>
                </a:solidFill>
                <a:latin typeface="Arial" charset="0"/>
                <a:cs typeface="Arial" charset="0"/>
              </a:defRPr>
            </a:lvl3pPr>
            <a:lvl4pPr marL="1542388" indent="-220341" eaLnBrk="0" hangingPunct="0">
              <a:defRPr>
                <a:solidFill>
                  <a:schemeClr val="tx1"/>
                </a:solidFill>
                <a:latin typeface="Arial" charset="0"/>
                <a:cs typeface="Arial" charset="0"/>
              </a:defRPr>
            </a:lvl4pPr>
            <a:lvl5pPr marL="1983071" indent="-220341" eaLnBrk="0" hangingPunct="0">
              <a:defRPr>
                <a:solidFill>
                  <a:schemeClr val="tx1"/>
                </a:solidFill>
                <a:latin typeface="Arial" charset="0"/>
                <a:cs typeface="Arial" charset="0"/>
              </a:defRPr>
            </a:lvl5pPr>
            <a:lvl6pPr marL="2423753" indent="-220341" eaLnBrk="0" fontAlgn="base" hangingPunct="0">
              <a:spcBef>
                <a:spcPct val="0"/>
              </a:spcBef>
              <a:spcAft>
                <a:spcPct val="0"/>
              </a:spcAft>
              <a:defRPr>
                <a:solidFill>
                  <a:schemeClr val="tx1"/>
                </a:solidFill>
                <a:latin typeface="Arial" charset="0"/>
                <a:cs typeface="Arial" charset="0"/>
              </a:defRPr>
            </a:lvl6pPr>
            <a:lvl7pPr marL="2864435" indent="-220341" eaLnBrk="0" fontAlgn="base" hangingPunct="0">
              <a:spcBef>
                <a:spcPct val="0"/>
              </a:spcBef>
              <a:spcAft>
                <a:spcPct val="0"/>
              </a:spcAft>
              <a:defRPr>
                <a:solidFill>
                  <a:schemeClr val="tx1"/>
                </a:solidFill>
                <a:latin typeface="Arial" charset="0"/>
                <a:cs typeface="Arial" charset="0"/>
              </a:defRPr>
            </a:lvl7pPr>
            <a:lvl8pPr marL="3305117" indent="-220341" eaLnBrk="0" fontAlgn="base" hangingPunct="0">
              <a:spcBef>
                <a:spcPct val="0"/>
              </a:spcBef>
              <a:spcAft>
                <a:spcPct val="0"/>
              </a:spcAft>
              <a:defRPr>
                <a:solidFill>
                  <a:schemeClr val="tx1"/>
                </a:solidFill>
                <a:latin typeface="Arial" charset="0"/>
                <a:cs typeface="Arial" charset="0"/>
              </a:defRPr>
            </a:lvl8pPr>
            <a:lvl9pPr marL="3745800" indent="-220341" eaLnBrk="0" fontAlgn="base" hangingPunct="0">
              <a:spcBef>
                <a:spcPct val="0"/>
              </a:spcBef>
              <a:spcAft>
                <a:spcPct val="0"/>
              </a:spcAft>
              <a:defRPr>
                <a:solidFill>
                  <a:schemeClr val="tx1"/>
                </a:solidFill>
                <a:latin typeface="Arial" charset="0"/>
                <a:cs typeface="Arial" charset="0"/>
              </a:defRPr>
            </a:lvl9pPr>
          </a:lstStyle>
          <a:p>
            <a:pPr eaLnBrk="1" hangingPunct="1"/>
            <a:r>
              <a:rPr lang="en-US">
                <a:solidFill>
                  <a:prstClr val="black"/>
                </a:solidFill>
              </a:rPr>
              <a:t>Slide </a:t>
            </a:r>
            <a:fld id="{1D99BD10-49E5-48BC-B3F6-1591D4DCE1FE}" type="slidenum">
              <a:rPr lang="en-US">
                <a:solidFill>
                  <a:prstClr val="black"/>
                </a:solidFill>
              </a:rPr>
              <a:pPr eaLnBrk="1" hangingPunct="1"/>
              <a:t>28</a:t>
            </a:fld>
            <a:endParaRPr lang="en-US">
              <a:solidFill>
                <a:prstClr val="black"/>
              </a:solidFill>
            </a:endParaRPr>
          </a:p>
          <a:p>
            <a:pPr eaLnBrk="1" hangingPunct="1"/>
            <a:endParaRPr lang="en-US">
              <a:solidFill>
                <a:prstClr val="black"/>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t>Take time to walk through this list of strategies.  We talked in one of the 2009 refreshers about the importance of building relationships, and that is the cornerstone of successfully handling bullying and harassment on your bus.  </a:t>
            </a:r>
          </a:p>
          <a:p>
            <a:pPr eaLnBrk="1" hangingPunct="1"/>
            <a:r>
              <a:rPr lang="en-US"/>
              <a:t>It is also a key to develop relationships with persons in the schools that you are serving so that you can work together at dealing with harassment issues and so that you can communicate through the referral process effectively.</a:t>
            </a:r>
          </a:p>
          <a:p>
            <a:pPr eaLnBrk="1" hangingPunct="1"/>
            <a:r>
              <a:rPr lang="en-US"/>
              <a:t>A few strategies to limit bullying include keeping interior lights on in the dark, having bus attendants, chaperones and coaches move around the vehicle during trips, keeping the activity level down in the bus so that you can hear and see anything unusual, and finally, consider using assigned seats.</a:t>
            </a:r>
          </a:p>
          <a:p>
            <a:pPr eaLnBrk="1" hangingPunct="1"/>
            <a:r>
              <a:rPr lang="en-US"/>
              <a:t>Whenever you see something suspicious, have 0% tolerance and inquire, but do so in a way that doesn’t put a potential victim on the spot or embarrass them.</a:t>
            </a:r>
          </a:p>
          <a:p>
            <a:pPr eaLnBrk="1" hangingPunct="1"/>
            <a:r>
              <a:rPr lang="en-US"/>
              <a:t>Maintaining confidentiality doesn’t mean, “Don’t tell anyone.”  It means tell the people identified in your policy as the individuals(s) who are supposed to receive that information.</a:t>
            </a:r>
          </a:p>
        </p:txBody>
      </p:sp>
      <p:sp>
        <p:nvSpPr>
          <p:cNvPr id="76804"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16108" indent="-275427" eaLnBrk="0" hangingPunct="0">
              <a:defRPr>
                <a:solidFill>
                  <a:schemeClr val="tx1"/>
                </a:solidFill>
                <a:latin typeface="Arial" charset="0"/>
                <a:cs typeface="Arial" charset="0"/>
              </a:defRPr>
            </a:lvl2pPr>
            <a:lvl3pPr marL="1101706" indent="-220341" eaLnBrk="0" hangingPunct="0">
              <a:defRPr>
                <a:solidFill>
                  <a:schemeClr val="tx1"/>
                </a:solidFill>
                <a:latin typeface="Arial" charset="0"/>
                <a:cs typeface="Arial" charset="0"/>
              </a:defRPr>
            </a:lvl3pPr>
            <a:lvl4pPr marL="1542388" indent="-220341" eaLnBrk="0" hangingPunct="0">
              <a:defRPr>
                <a:solidFill>
                  <a:schemeClr val="tx1"/>
                </a:solidFill>
                <a:latin typeface="Arial" charset="0"/>
                <a:cs typeface="Arial" charset="0"/>
              </a:defRPr>
            </a:lvl4pPr>
            <a:lvl5pPr marL="1983071" indent="-220341" eaLnBrk="0" hangingPunct="0">
              <a:defRPr>
                <a:solidFill>
                  <a:schemeClr val="tx1"/>
                </a:solidFill>
                <a:latin typeface="Arial" charset="0"/>
                <a:cs typeface="Arial" charset="0"/>
              </a:defRPr>
            </a:lvl5pPr>
            <a:lvl6pPr marL="2423753" indent="-220341" eaLnBrk="0" fontAlgn="base" hangingPunct="0">
              <a:spcBef>
                <a:spcPct val="0"/>
              </a:spcBef>
              <a:spcAft>
                <a:spcPct val="0"/>
              </a:spcAft>
              <a:defRPr>
                <a:solidFill>
                  <a:schemeClr val="tx1"/>
                </a:solidFill>
                <a:latin typeface="Arial" charset="0"/>
                <a:cs typeface="Arial" charset="0"/>
              </a:defRPr>
            </a:lvl6pPr>
            <a:lvl7pPr marL="2864435" indent="-220341" eaLnBrk="0" fontAlgn="base" hangingPunct="0">
              <a:spcBef>
                <a:spcPct val="0"/>
              </a:spcBef>
              <a:spcAft>
                <a:spcPct val="0"/>
              </a:spcAft>
              <a:defRPr>
                <a:solidFill>
                  <a:schemeClr val="tx1"/>
                </a:solidFill>
                <a:latin typeface="Arial" charset="0"/>
                <a:cs typeface="Arial" charset="0"/>
              </a:defRPr>
            </a:lvl7pPr>
            <a:lvl8pPr marL="3305117" indent="-220341" eaLnBrk="0" fontAlgn="base" hangingPunct="0">
              <a:spcBef>
                <a:spcPct val="0"/>
              </a:spcBef>
              <a:spcAft>
                <a:spcPct val="0"/>
              </a:spcAft>
              <a:defRPr>
                <a:solidFill>
                  <a:schemeClr val="tx1"/>
                </a:solidFill>
                <a:latin typeface="Arial" charset="0"/>
                <a:cs typeface="Arial" charset="0"/>
              </a:defRPr>
            </a:lvl8pPr>
            <a:lvl9pPr marL="3745800" indent="-220341" eaLnBrk="0" fontAlgn="base" hangingPunct="0">
              <a:spcBef>
                <a:spcPct val="0"/>
              </a:spcBef>
              <a:spcAft>
                <a:spcPct val="0"/>
              </a:spcAft>
              <a:defRPr>
                <a:solidFill>
                  <a:schemeClr val="tx1"/>
                </a:solidFill>
                <a:latin typeface="Arial" charset="0"/>
                <a:cs typeface="Arial" charset="0"/>
              </a:defRPr>
            </a:lvl9pPr>
          </a:lstStyle>
          <a:p>
            <a:pPr eaLnBrk="1" hangingPunct="1"/>
            <a:r>
              <a:rPr lang="en-US">
                <a:solidFill>
                  <a:prstClr val="black"/>
                </a:solidFill>
              </a:rPr>
              <a:t>Dignity for All Students Act   ©  2011 NYSED</a:t>
            </a:r>
          </a:p>
          <a:p>
            <a:pPr eaLnBrk="1" hangingPunct="1"/>
            <a:endParaRPr lang="en-US">
              <a:solidFill>
                <a:prstClr val="black"/>
              </a:solidFill>
            </a:endParaRPr>
          </a:p>
        </p:txBody>
      </p:sp>
      <p:sp>
        <p:nvSpPr>
          <p:cNvPr id="76805"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16108" indent="-275427" eaLnBrk="0" hangingPunct="0">
              <a:defRPr>
                <a:solidFill>
                  <a:schemeClr val="tx1"/>
                </a:solidFill>
                <a:latin typeface="Arial" charset="0"/>
                <a:cs typeface="Arial" charset="0"/>
              </a:defRPr>
            </a:lvl2pPr>
            <a:lvl3pPr marL="1101706" indent="-220341" eaLnBrk="0" hangingPunct="0">
              <a:defRPr>
                <a:solidFill>
                  <a:schemeClr val="tx1"/>
                </a:solidFill>
                <a:latin typeface="Arial" charset="0"/>
                <a:cs typeface="Arial" charset="0"/>
              </a:defRPr>
            </a:lvl3pPr>
            <a:lvl4pPr marL="1542388" indent="-220341" eaLnBrk="0" hangingPunct="0">
              <a:defRPr>
                <a:solidFill>
                  <a:schemeClr val="tx1"/>
                </a:solidFill>
                <a:latin typeface="Arial" charset="0"/>
                <a:cs typeface="Arial" charset="0"/>
              </a:defRPr>
            </a:lvl4pPr>
            <a:lvl5pPr marL="1983071" indent="-220341" eaLnBrk="0" hangingPunct="0">
              <a:defRPr>
                <a:solidFill>
                  <a:schemeClr val="tx1"/>
                </a:solidFill>
                <a:latin typeface="Arial" charset="0"/>
                <a:cs typeface="Arial" charset="0"/>
              </a:defRPr>
            </a:lvl5pPr>
            <a:lvl6pPr marL="2423753" indent="-220341" eaLnBrk="0" fontAlgn="base" hangingPunct="0">
              <a:spcBef>
                <a:spcPct val="0"/>
              </a:spcBef>
              <a:spcAft>
                <a:spcPct val="0"/>
              </a:spcAft>
              <a:defRPr>
                <a:solidFill>
                  <a:schemeClr val="tx1"/>
                </a:solidFill>
                <a:latin typeface="Arial" charset="0"/>
                <a:cs typeface="Arial" charset="0"/>
              </a:defRPr>
            </a:lvl6pPr>
            <a:lvl7pPr marL="2864435" indent="-220341" eaLnBrk="0" fontAlgn="base" hangingPunct="0">
              <a:spcBef>
                <a:spcPct val="0"/>
              </a:spcBef>
              <a:spcAft>
                <a:spcPct val="0"/>
              </a:spcAft>
              <a:defRPr>
                <a:solidFill>
                  <a:schemeClr val="tx1"/>
                </a:solidFill>
                <a:latin typeface="Arial" charset="0"/>
                <a:cs typeface="Arial" charset="0"/>
              </a:defRPr>
            </a:lvl7pPr>
            <a:lvl8pPr marL="3305117" indent="-220341" eaLnBrk="0" fontAlgn="base" hangingPunct="0">
              <a:spcBef>
                <a:spcPct val="0"/>
              </a:spcBef>
              <a:spcAft>
                <a:spcPct val="0"/>
              </a:spcAft>
              <a:defRPr>
                <a:solidFill>
                  <a:schemeClr val="tx1"/>
                </a:solidFill>
                <a:latin typeface="Arial" charset="0"/>
                <a:cs typeface="Arial" charset="0"/>
              </a:defRPr>
            </a:lvl8pPr>
            <a:lvl9pPr marL="3745800" indent="-220341" eaLnBrk="0" fontAlgn="base" hangingPunct="0">
              <a:spcBef>
                <a:spcPct val="0"/>
              </a:spcBef>
              <a:spcAft>
                <a:spcPct val="0"/>
              </a:spcAft>
              <a:defRPr>
                <a:solidFill>
                  <a:schemeClr val="tx1"/>
                </a:solidFill>
                <a:latin typeface="Arial" charset="0"/>
                <a:cs typeface="Arial" charset="0"/>
              </a:defRPr>
            </a:lvl9pPr>
          </a:lstStyle>
          <a:p>
            <a:pPr eaLnBrk="1" hangingPunct="1"/>
            <a:r>
              <a:rPr lang="en-US">
                <a:solidFill>
                  <a:prstClr val="black"/>
                </a:solidFill>
              </a:rPr>
              <a:t>Slide </a:t>
            </a:r>
            <a:fld id="{96D28F3A-9279-4E78-90DD-43968392523D}" type="slidenum">
              <a:rPr lang="en-US">
                <a:solidFill>
                  <a:prstClr val="black"/>
                </a:solidFill>
              </a:rPr>
              <a:pPr eaLnBrk="1" hangingPunct="1"/>
              <a:t>29</a:t>
            </a:fld>
            <a:endParaRPr lang="en-US">
              <a:solidFill>
                <a:prstClr val="black"/>
              </a:solidFill>
            </a:endParaRPr>
          </a:p>
          <a:p>
            <a:pPr eaLnBrk="1" hangingPunct="1"/>
            <a:endParaRPr lang="en-US">
              <a:solidFill>
                <a:prstClr val="black"/>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Arial-BoldMT-Identity-H"/>
              </a:rPr>
              <a:t>Curriculum</a:t>
            </a:r>
            <a:r>
              <a:rPr lang="en-US" dirty="0">
                <a:latin typeface="ArialMT-Identity-H"/>
              </a:rPr>
              <a:t>: Curriculum must include instruction in safe and responsible use of the Internet and electronic communications and emphasize discouraging acts of harassment, bullying and discrimination.</a:t>
            </a:r>
          </a:p>
          <a:p>
            <a:r>
              <a:rPr lang="en-US" b="1" dirty="0">
                <a:latin typeface="Arial-BoldMT-Identity-H"/>
              </a:rPr>
              <a:t>Guidance and Educational Materials: </a:t>
            </a:r>
            <a:r>
              <a:rPr lang="en-US" dirty="0">
                <a:latin typeface="ArialMT-Identity-H"/>
              </a:rPr>
              <a:t>The</a:t>
            </a:r>
          </a:p>
          <a:p>
            <a:r>
              <a:rPr lang="en-US" dirty="0">
                <a:latin typeface="ArialMT-Identity-H"/>
              </a:rPr>
              <a:t>State Education Department will provide</a:t>
            </a:r>
          </a:p>
          <a:p>
            <a:r>
              <a:rPr lang="en-US" dirty="0">
                <a:latin typeface="ArialMT-Identity-H"/>
              </a:rPr>
              <a:t>guidance and educational materials, including best practices in addressing </a:t>
            </a:r>
            <a:r>
              <a:rPr lang="en-US" dirty="0" err="1">
                <a:latin typeface="ArialMT-Identity-H"/>
              </a:rPr>
              <a:t>cyberbullying</a:t>
            </a:r>
            <a:r>
              <a:rPr lang="en-US" dirty="0">
                <a:latin typeface="ArialMT-Identity-H"/>
              </a:rPr>
              <a:t>, and best practices in helping families and communities to work cooperatively with schools in addressing </a:t>
            </a:r>
            <a:r>
              <a:rPr lang="en-US" dirty="0" err="1">
                <a:latin typeface="ArialMT-Identity-H"/>
              </a:rPr>
              <a:t>cyberbullying</a:t>
            </a:r>
            <a:r>
              <a:rPr lang="en-US" dirty="0">
                <a:latin typeface="ArialMT-Identity-H"/>
              </a:rPr>
              <a:t>.</a:t>
            </a:r>
            <a:endParaRPr lang="en-US" dirty="0"/>
          </a:p>
          <a:p>
            <a:endParaRPr lang="en-US" dirty="0"/>
          </a:p>
        </p:txBody>
      </p:sp>
      <p:sp>
        <p:nvSpPr>
          <p:cNvPr id="4" name="Slide Number Placeholder 3"/>
          <p:cNvSpPr>
            <a:spLocks noGrp="1"/>
          </p:cNvSpPr>
          <p:nvPr>
            <p:ph type="sldNum" sz="quarter" idx="10"/>
          </p:nvPr>
        </p:nvSpPr>
        <p:spPr/>
        <p:txBody>
          <a:bodyPr/>
          <a:lstStyle/>
          <a:p>
            <a:fld id="{9F4CBFFA-7717-4F9E-AC6C-7EDED2F56DFE}" type="slidenum">
              <a:rPr lang="en-US" smtClean="0"/>
              <a:t>30</a:t>
            </a:fld>
            <a:endParaRPr lang="en-US"/>
          </a:p>
        </p:txBody>
      </p:sp>
    </p:spTree>
    <p:extLst>
      <p:ext uri="{BB962C8B-B14F-4D97-AF65-F5344CB8AC3E}">
        <p14:creationId xmlns:p14="http://schemas.microsoft.com/office/powerpoint/2010/main" val="38750766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dirty="0"/>
              <a:t>The whole thrust of this law is that harassment reduces educational achievement and that is not acceptable.  Students must be provided a safe environment so that they can achieve to their potential.</a:t>
            </a:r>
          </a:p>
        </p:txBody>
      </p:sp>
      <p:sp>
        <p:nvSpPr>
          <p:cNvPr id="47108"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16108" indent="-275427" eaLnBrk="0" hangingPunct="0">
              <a:defRPr>
                <a:solidFill>
                  <a:schemeClr val="tx1"/>
                </a:solidFill>
                <a:latin typeface="Arial" charset="0"/>
                <a:cs typeface="Arial" charset="0"/>
              </a:defRPr>
            </a:lvl2pPr>
            <a:lvl3pPr marL="1101706" indent="-220341" eaLnBrk="0" hangingPunct="0">
              <a:defRPr>
                <a:solidFill>
                  <a:schemeClr val="tx1"/>
                </a:solidFill>
                <a:latin typeface="Arial" charset="0"/>
                <a:cs typeface="Arial" charset="0"/>
              </a:defRPr>
            </a:lvl3pPr>
            <a:lvl4pPr marL="1542388" indent="-220341" eaLnBrk="0" hangingPunct="0">
              <a:defRPr>
                <a:solidFill>
                  <a:schemeClr val="tx1"/>
                </a:solidFill>
                <a:latin typeface="Arial" charset="0"/>
                <a:cs typeface="Arial" charset="0"/>
              </a:defRPr>
            </a:lvl4pPr>
            <a:lvl5pPr marL="1983071" indent="-220341" eaLnBrk="0" hangingPunct="0">
              <a:defRPr>
                <a:solidFill>
                  <a:schemeClr val="tx1"/>
                </a:solidFill>
                <a:latin typeface="Arial" charset="0"/>
                <a:cs typeface="Arial" charset="0"/>
              </a:defRPr>
            </a:lvl5pPr>
            <a:lvl6pPr marL="2423753" indent="-220341" eaLnBrk="0" fontAlgn="base" hangingPunct="0">
              <a:spcBef>
                <a:spcPct val="0"/>
              </a:spcBef>
              <a:spcAft>
                <a:spcPct val="0"/>
              </a:spcAft>
              <a:defRPr>
                <a:solidFill>
                  <a:schemeClr val="tx1"/>
                </a:solidFill>
                <a:latin typeface="Arial" charset="0"/>
                <a:cs typeface="Arial" charset="0"/>
              </a:defRPr>
            </a:lvl6pPr>
            <a:lvl7pPr marL="2864435" indent="-220341" eaLnBrk="0" fontAlgn="base" hangingPunct="0">
              <a:spcBef>
                <a:spcPct val="0"/>
              </a:spcBef>
              <a:spcAft>
                <a:spcPct val="0"/>
              </a:spcAft>
              <a:defRPr>
                <a:solidFill>
                  <a:schemeClr val="tx1"/>
                </a:solidFill>
                <a:latin typeface="Arial" charset="0"/>
                <a:cs typeface="Arial" charset="0"/>
              </a:defRPr>
            </a:lvl7pPr>
            <a:lvl8pPr marL="3305117" indent="-220341" eaLnBrk="0" fontAlgn="base" hangingPunct="0">
              <a:spcBef>
                <a:spcPct val="0"/>
              </a:spcBef>
              <a:spcAft>
                <a:spcPct val="0"/>
              </a:spcAft>
              <a:defRPr>
                <a:solidFill>
                  <a:schemeClr val="tx1"/>
                </a:solidFill>
                <a:latin typeface="Arial" charset="0"/>
                <a:cs typeface="Arial" charset="0"/>
              </a:defRPr>
            </a:lvl8pPr>
            <a:lvl9pPr marL="3745800" indent="-220341" eaLnBrk="0" fontAlgn="base" hangingPunct="0">
              <a:spcBef>
                <a:spcPct val="0"/>
              </a:spcBef>
              <a:spcAft>
                <a:spcPct val="0"/>
              </a:spcAft>
              <a:defRPr>
                <a:solidFill>
                  <a:schemeClr val="tx1"/>
                </a:solidFill>
                <a:latin typeface="Arial" charset="0"/>
                <a:cs typeface="Arial" charset="0"/>
              </a:defRPr>
            </a:lvl9pPr>
          </a:lstStyle>
          <a:p>
            <a:pPr eaLnBrk="1" hangingPunct="1"/>
            <a:r>
              <a:rPr lang="en-US">
                <a:solidFill>
                  <a:prstClr val="black"/>
                </a:solidFill>
              </a:rPr>
              <a:t>Dignity for All Students Act   ©  2011 NYSED</a:t>
            </a:r>
          </a:p>
          <a:p>
            <a:pPr eaLnBrk="1" hangingPunct="1"/>
            <a:endParaRPr lang="en-US">
              <a:solidFill>
                <a:prstClr val="black"/>
              </a:solidFill>
            </a:endParaRPr>
          </a:p>
        </p:txBody>
      </p:sp>
      <p:sp>
        <p:nvSpPr>
          <p:cNvPr id="47109"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16108" indent="-275427" eaLnBrk="0" hangingPunct="0">
              <a:defRPr>
                <a:solidFill>
                  <a:schemeClr val="tx1"/>
                </a:solidFill>
                <a:latin typeface="Arial" charset="0"/>
                <a:cs typeface="Arial" charset="0"/>
              </a:defRPr>
            </a:lvl2pPr>
            <a:lvl3pPr marL="1101706" indent="-220341" eaLnBrk="0" hangingPunct="0">
              <a:defRPr>
                <a:solidFill>
                  <a:schemeClr val="tx1"/>
                </a:solidFill>
                <a:latin typeface="Arial" charset="0"/>
                <a:cs typeface="Arial" charset="0"/>
              </a:defRPr>
            </a:lvl3pPr>
            <a:lvl4pPr marL="1542388" indent="-220341" eaLnBrk="0" hangingPunct="0">
              <a:defRPr>
                <a:solidFill>
                  <a:schemeClr val="tx1"/>
                </a:solidFill>
                <a:latin typeface="Arial" charset="0"/>
                <a:cs typeface="Arial" charset="0"/>
              </a:defRPr>
            </a:lvl4pPr>
            <a:lvl5pPr marL="1983071" indent="-220341" eaLnBrk="0" hangingPunct="0">
              <a:defRPr>
                <a:solidFill>
                  <a:schemeClr val="tx1"/>
                </a:solidFill>
                <a:latin typeface="Arial" charset="0"/>
                <a:cs typeface="Arial" charset="0"/>
              </a:defRPr>
            </a:lvl5pPr>
            <a:lvl6pPr marL="2423753" indent="-220341" eaLnBrk="0" fontAlgn="base" hangingPunct="0">
              <a:spcBef>
                <a:spcPct val="0"/>
              </a:spcBef>
              <a:spcAft>
                <a:spcPct val="0"/>
              </a:spcAft>
              <a:defRPr>
                <a:solidFill>
                  <a:schemeClr val="tx1"/>
                </a:solidFill>
                <a:latin typeface="Arial" charset="0"/>
                <a:cs typeface="Arial" charset="0"/>
              </a:defRPr>
            </a:lvl6pPr>
            <a:lvl7pPr marL="2864435" indent="-220341" eaLnBrk="0" fontAlgn="base" hangingPunct="0">
              <a:spcBef>
                <a:spcPct val="0"/>
              </a:spcBef>
              <a:spcAft>
                <a:spcPct val="0"/>
              </a:spcAft>
              <a:defRPr>
                <a:solidFill>
                  <a:schemeClr val="tx1"/>
                </a:solidFill>
                <a:latin typeface="Arial" charset="0"/>
                <a:cs typeface="Arial" charset="0"/>
              </a:defRPr>
            </a:lvl7pPr>
            <a:lvl8pPr marL="3305117" indent="-220341" eaLnBrk="0" fontAlgn="base" hangingPunct="0">
              <a:spcBef>
                <a:spcPct val="0"/>
              </a:spcBef>
              <a:spcAft>
                <a:spcPct val="0"/>
              </a:spcAft>
              <a:defRPr>
                <a:solidFill>
                  <a:schemeClr val="tx1"/>
                </a:solidFill>
                <a:latin typeface="Arial" charset="0"/>
                <a:cs typeface="Arial" charset="0"/>
              </a:defRPr>
            </a:lvl8pPr>
            <a:lvl9pPr marL="3745800" indent="-220341" eaLnBrk="0" fontAlgn="base" hangingPunct="0">
              <a:spcBef>
                <a:spcPct val="0"/>
              </a:spcBef>
              <a:spcAft>
                <a:spcPct val="0"/>
              </a:spcAft>
              <a:defRPr>
                <a:solidFill>
                  <a:schemeClr val="tx1"/>
                </a:solidFill>
                <a:latin typeface="Arial" charset="0"/>
                <a:cs typeface="Arial" charset="0"/>
              </a:defRPr>
            </a:lvl9pPr>
          </a:lstStyle>
          <a:p>
            <a:pPr eaLnBrk="1" hangingPunct="1"/>
            <a:r>
              <a:rPr lang="en-US">
                <a:solidFill>
                  <a:prstClr val="black"/>
                </a:solidFill>
              </a:rPr>
              <a:t>Slide </a:t>
            </a:r>
            <a:fld id="{571CA07A-1C3D-4464-849E-D298B6D82189}" type="slidenum">
              <a:rPr lang="en-US">
                <a:solidFill>
                  <a:prstClr val="black"/>
                </a:solidFill>
              </a:rPr>
              <a:pPr eaLnBrk="1" hangingPunct="1"/>
              <a:t>3</a:t>
            </a:fld>
            <a:endParaRPr lang="en-US">
              <a:solidFill>
                <a:prstClr val="black"/>
              </a:solidFill>
            </a:endParaRPr>
          </a:p>
          <a:p>
            <a:pPr eaLnBrk="1" hangingPunct="1"/>
            <a:endParaRPr lang="en-US">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r>
              <a:rPr lang="en-US" dirty="0"/>
              <a:t>Curriculum must include instruction that supports the development of a school environment free of discrimination and harassment.</a:t>
            </a:r>
          </a:p>
          <a:p>
            <a:pPr defTabSz="931774"/>
            <a:endParaRPr lang="en-US" dirty="0"/>
          </a:p>
          <a:p>
            <a:pPr defTabSz="931774"/>
            <a:r>
              <a:rPr lang="en-US" dirty="0"/>
              <a:t>The Code of Conduct must be amended to include provisions prohibiting discrimination and harassment against any student by employees or students, and provisions for responding to such acts.</a:t>
            </a:r>
          </a:p>
          <a:p>
            <a:pPr defTabSz="931774"/>
            <a:endParaRPr lang="en-US" dirty="0"/>
          </a:p>
          <a:p>
            <a:pPr defTabSz="931774"/>
            <a:r>
              <a:rPr lang="en-US" dirty="0"/>
              <a:t>Material incidents of discrimination and/or harassment on school grounds or at a school function must be reported to NYSED annually.</a:t>
            </a:r>
          </a:p>
          <a:p>
            <a:pPr defTabSz="931774"/>
            <a:endParaRPr lang="en-US" dirty="0"/>
          </a:p>
          <a:p>
            <a:pPr defTabSz="931774"/>
            <a:endParaRPr lang="en-US" dirty="0"/>
          </a:p>
          <a:p>
            <a:endParaRPr lang="en-US" dirty="0"/>
          </a:p>
        </p:txBody>
      </p:sp>
      <p:sp>
        <p:nvSpPr>
          <p:cNvPr id="4" name="Slide Number Placeholder 3"/>
          <p:cNvSpPr>
            <a:spLocks noGrp="1"/>
          </p:cNvSpPr>
          <p:nvPr>
            <p:ph type="sldNum" sz="quarter" idx="10"/>
          </p:nvPr>
        </p:nvSpPr>
        <p:spPr/>
        <p:txBody>
          <a:bodyPr/>
          <a:lstStyle/>
          <a:p>
            <a:fld id="{9F4CBFFA-7717-4F9E-AC6C-7EDED2F56DFE}" type="slidenum">
              <a:rPr lang="en-US" smtClean="0"/>
              <a:t>4</a:t>
            </a:fld>
            <a:endParaRPr lang="en-US"/>
          </a:p>
        </p:txBody>
      </p:sp>
    </p:spTree>
    <p:extLst>
      <p:ext uri="{BB962C8B-B14F-4D97-AF65-F5344CB8AC3E}">
        <p14:creationId xmlns:p14="http://schemas.microsoft.com/office/powerpoint/2010/main" val="7457153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4CBFFA-7717-4F9E-AC6C-7EDED2F56DFE}" type="slidenum">
              <a:rPr lang="en-US" smtClean="0"/>
              <a:t>5</a:t>
            </a:fld>
            <a:endParaRPr lang="en-US"/>
          </a:p>
        </p:txBody>
      </p:sp>
    </p:spTree>
    <p:extLst>
      <p:ext uri="{BB962C8B-B14F-4D97-AF65-F5344CB8AC3E}">
        <p14:creationId xmlns:p14="http://schemas.microsoft.com/office/powerpoint/2010/main" val="18938850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Arial-BoldMT-Identity-H"/>
              </a:rPr>
              <a:t>Professional Certification</a:t>
            </a:r>
            <a:r>
              <a:rPr lang="en-US" dirty="0">
                <a:latin typeface="ArialMT-Identity-H"/>
              </a:rPr>
              <a:t>: Professionals applying for certificate or license, including but not limited to classroom teachers, school</a:t>
            </a:r>
          </a:p>
          <a:p>
            <a:r>
              <a:rPr lang="en-US" dirty="0">
                <a:latin typeface="ArialMT-Identity-H"/>
              </a:rPr>
              <a:t>counselors, school psychologists, school</a:t>
            </a:r>
          </a:p>
          <a:p>
            <a:r>
              <a:rPr lang="en-US" dirty="0">
                <a:latin typeface="ArialMT-Identity-H"/>
              </a:rPr>
              <a:t>social workers, school administrators or</a:t>
            </a:r>
          </a:p>
          <a:p>
            <a:r>
              <a:rPr lang="en-US" dirty="0">
                <a:latin typeface="ArialMT-Identity-H"/>
              </a:rPr>
              <a:t>supervisors, and superintendents of schools,</a:t>
            </a:r>
          </a:p>
          <a:p>
            <a:r>
              <a:rPr lang="en-US" dirty="0">
                <a:latin typeface="ArialMT-Identity-H"/>
              </a:rPr>
              <a:t>must complete training on the social patterns</a:t>
            </a:r>
          </a:p>
          <a:p>
            <a:r>
              <a:rPr lang="en-US" dirty="0">
                <a:latin typeface="ArialMT-Identity-H"/>
              </a:rPr>
              <a:t>of harassment, bullying and discrimination,</a:t>
            </a:r>
          </a:p>
          <a:p>
            <a:r>
              <a:rPr lang="en-US" dirty="0">
                <a:latin typeface="ArialMT-Identity-H"/>
              </a:rPr>
              <a:t>identification and mitigation of harassment,</a:t>
            </a:r>
          </a:p>
          <a:p>
            <a:r>
              <a:rPr lang="en-US" dirty="0">
                <a:latin typeface="ArialMT-Identity-H"/>
              </a:rPr>
              <a:t>bullying and discrimination, and strategies for</a:t>
            </a:r>
          </a:p>
          <a:p>
            <a:r>
              <a:rPr lang="en-US" dirty="0">
                <a:latin typeface="ArialMT-Identity-H"/>
              </a:rPr>
              <a:t>effectively addressing exclusion, bias and</a:t>
            </a:r>
          </a:p>
          <a:p>
            <a:r>
              <a:rPr lang="en-US" dirty="0">
                <a:latin typeface="ArialMT-Identity-H"/>
              </a:rPr>
              <a:t>aggression in educational setting.</a:t>
            </a:r>
          </a:p>
          <a:p>
            <a:endParaRPr lang="en-US" dirty="0"/>
          </a:p>
        </p:txBody>
      </p:sp>
      <p:sp>
        <p:nvSpPr>
          <p:cNvPr id="4" name="Slide Number Placeholder 3"/>
          <p:cNvSpPr>
            <a:spLocks noGrp="1"/>
          </p:cNvSpPr>
          <p:nvPr>
            <p:ph type="sldNum" sz="quarter" idx="10"/>
          </p:nvPr>
        </p:nvSpPr>
        <p:spPr/>
        <p:txBody>
          <a:bodyPr/>
          <a:lstStyle/>
          <a:p>
            <a:fld id="{9F4CBFFA-7717-4F9E-AC6C-7EDED2F56DFE}" type="slidenum">
              <a:rPr lang="en-US" smtClean="0"/>
              <a:t>6</a:t>
            </a:fld>
            <a:endParaRPr lang="en-US"/>
          </a:p>
        </p:txBody>
      </p:sp>
    </p:spTree>
    <p:extLst>
      <p:ext uri="{BB962C8B-B14F-4D97-AF65-F5344CB8AC3E}">
        <p14:creationId xmlns:p14="http://schemas.microsoft.com/office/powerpoint/2010/main" val="4749724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4CBFFA-7717-4F9E-AC6C-7EDED2F56DFE}" type="slidenum">
              <a:rPr lang="en-US" smtClean="0"/>
              <a:t>8</a:t>
            </a:fld>
            <a:endParaRPr lang="en-US"/>
          </a:p>
        </p:txBody>
      </p:sp>
    </p:spTree>
    <p:extLst>
      <p:ext uri="{BB962C8B-B14F-4D97-AF65-F5344CB8AC3E}">
        <p14:creationId xmlns:p14="http://schemas.microsoft.com/office/powerpoint/2010/main" val="5731155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4CBFFA-7717-4F9E-AC6C-7EDED2F56DFE}" type="slidenum">
              <a:rPr lang="en-US" smtClean="0"/>
              <a:t>11</a:t>
            </a:fld>
            <a:endParaRPr lang="en-US"/>
          </a:p>
        </p:txBody>
      </p:sp>
    </p:spTree>
    <p:extLst>
      <p:ext uri="{BB962C8B-B14F-4D97-AF65-F5344CB8AC3E}">
        <p14:creationId xmlns:p14="http://schemas.microsoft.com/office/powerpoint/2010/main" val="9906905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dirty="0"/>
              <a:t>This list of categories of discrimination has a somewhat new addition – weight.  Later on you will see that weight and body image are the most frequent subject of taunting and harassment.</a:t>
            </a:r>
          </a:p>
        </p:txBody>
      </p:sp>
      <p:sp>
        <p:nvSpPr>
          <p:cNvPr id="49156"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16108" indent="-275427" eaLnBrk="0" hangingPunct="0">
              <a:defRPr>
                <a:solidFill>
                  <a:schemeClr val="tx1"/>
                </a:solidFill>
                <a:latin typeface="Arial" charset="0"/>
                <a:cs typeface="Arial" charset="0"/>
              </a:defRPr>
            </a:lvl2pPr>
            <a:lvl3pPr marL="1101706" indent="-220341" eaLnBrk="0" hangingPunct="0">
              <a:defRPr>
                <a:solidFill>
                  <a:schemeClr val="tx1"/>
                </a:solidFill>
                <a:latin typeface="Arial" charset="0"/>
                <a:cs typeface="Arial" charset="0"/>
              </a:defRPr>
            </a:lvl3pPr>
            <a:lvl4pPr marL="1542388" indent="-220341" eaLnBrk="0" hangingPunct="0">
              <a:defRPr>
                <a:solidFill>
                  <a:schemeClr val="tx1"/>
                </a:solidFill>
                <a:latin typeface="Arial" charset="0"/>
                <a:cs typeface="Arial" charset="0"/>
              </a:defRPr>
            </a:lvl4pPr>
            <a:lvl5pPr marL="1983071" indent="-220341" eaLnBrk="0" hangingPunct="0">
              <a:defRPr>
                <a:solidFill>
                  <a:schemeClr val="tx1"/>
                </a:solidFill>
                <a:latin typeface="Arial" charset="0"/>
                <a:cs typeface="Arial" charset="0"/>
              </a:defRPr>
            </a:lvl5pPr>
            <a:lvl6pPr marL="2423753" indent="-220341" eaLnBrk="0" fontAlgn="base" hangingPunct="0">
              <a:spcBef>
                <a:spcPct val="0"/>
              </a:spcBef>
              <a:spcAft>
                <a:spcPct val="0"/>
              </a:spcAft>
              <a:defRPr>
                <a:solidFill>
                  <a:schemeClr val="tx1"/>
                </a:solidFill>
                <a:latin typeface="Arial" charset="0"/>
                <a:cs typeface="Arial" charset="0"/>
              </a:defRPr>
            </a:lvl6pPr>
            <a:lvl7pPr marL="2864435" indent="-220341" eaLnBrk="0" fontAlgn="base" hangingPunct="0">
              <a:spcBef>
                <a:spcPct val="0"/>
              </a:spcBef>
              <a:spcAft>
                <a:spcPct val="0"/>
              </a:spcAft>
              <a:defRPr>
                <a:solidFill>
                  <a:schemeClr val="tx1"/>
                </a:solidFill>
                <a:latin typeface="Arial" charset="0"/>
                <a:cs typeface="Arial" charset="0"/>
              </a:defRPr>
            </a:lvl7pPr>
            <a:lvl8pPr marL="3305117" indent="-220341" eaLnBrk="0" fontAlgn="base" hangingPunct="0">
              <a:spcBef>
                <a:spcPct val="0"/>
              </a:spcBef>
              <a:spcAft>
                <a:spcPct val="0"/>
              </a:spcAft>
              <a:defRPr>
                <a:solidFill>
                  <a:schemeClr val="tx1"/>
                </a:solidFill>
                <a:latin typeface="Arial" charset="0"/>
                <a:cs typeface="Arial" charset="0"/>
              </a:defRPr>
            </a:lvl8pPr>
            <a:lvl9pPr marL="3745800" indent="-220341" eaLnBrk="0" fontAlgn="base" hangingPunct="0">
              <a:spcBef>
                <a:spcPct val="0"/>
              </a:spcBef>
              <a:spcAft>
                <a:spcPct val="0"/>
              </a:spcAft>
              <a:defRPr>
                <a:solidFill>
                  <a:schemeClr val="tx1"/>
                </a:solidFill>
                <a:latin typeface="Arial" charset="0"/>
                <a:cs typeface="Arial" charset="0"/>
              </a:defRPr>
            </a:lvl9pPr>
          </a:lstStyle>
          <a:p>
            <a:pPr eaLnBrk="1" hangingPunct="1"/>
            <a:r>
              <a:rPr lang="en-US">
                <a:solidFill>
                  <a:prstClr val="black"/>
                </a:solidFill>
              </a:rPr>
              <a:t>Dignity for All Students Act   ©  2011 NYSED</a:t>
            </a:r>
          </a:p>
          <a:p>
            <a:pPr eaLnBrk="1" hangingPunct="1"/>
            <a:endParaRPr lang="en-US">
              <a:solidFill>
                <a:prstClr val="black"/>
              </a:solidFill>
            </a:endParaRPr>
          </a:p>
        </p:txBody>
      </p:sp>
      <p:sp>
        <p:nvSpPr>
          <p:cNvPr id="49157"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16108" indent="-275427" eaLnBrk="0" hangingPunct="0">
              <a:defRPr>
                <a:solidFill>
                  <a:schemeClr val="tx1"/>
                </a:solidFill>
                <a:latin typeface="Arial" charset="0"/>
                <a:cs typeface="Arial" charset="0"/>
              </a:defRPr>
            </a:lvl2pPr>
            <a:lvl3pPr marL="1101706" indent="-220341" eaLnBrk="0" hangingPunct="0">
              <a:defRPr>
                <a:solidFill>
                  <a:schemeClr val="tx1"/>
                </a:solidFill>
                <a:latin typeface="Arial" charset="0"/>
                <a:cs typeface="Arial" charset="0"/>
              </a:defRPr>
            </a:lvl3pPr>
            <a:lvl4pPr marL="1542388" indent="-220341" eaLnBrk="0" hangingPunct="0">
              <a:defRPr>
                <a:solidFill>
                  <a:schemeClr val="tx1"/>
                </a:solidFill>
                <a:latin typeface="Arial" charset="0"/>
                <a:cs typeface="Arial" charset="0"/>
              </a:defRPr>
            </a:lvl4pPr>
            <a:lvl5pPr marL="1983071" indent="-220341" eaLnBrk="0" hangingPunct="0">
              <a:defRPr>
                <a:solidFill>
                  <a:schemeClr val="tx1"/>
                </a:solidFill>
                <a:latin typeface="Arial" charset="0"/>
                <a:cs typeface="Arial" charset="0"/>
              </a:defRPr>
            </a:lvl5pPr>
            <a:lvl6pPr marL="2423753" indent="-220341" eaLnBrk="0" fontAlgn="base" hangingPunct="0">
              <a:spcBef>
                <a:spcPct val="0"/>
              </a:spcBef>
              <a:spcAft>
                <a:spcPct val="0"/>
              </a:spcAft>
              <a:defRPr>
                <a:solidFill>
                  <a:schemeClr val="tx1"/>
                </a:solidFill>
                <a:latin typeface="Arial" charset="0"/>
                <a:cs typeface="Arial" charset="0"/>
              </a:defRPr>
            </a:lvl6pPr>
            <a:lvl7pPr marL="2864435" indent="-220341" eaLnBrk="0" fontAlgn="base" hangingPunct="0">
              <a:spcBef>
                <a:spcPct val="0"/>
              </a:spcBef>
              <a:spcAft>
                <a:spcPct val="0"/>
              </a:spcAft>
              <a:defRPr>
                <a:solidFill>
                  <a:schemeClr val="tx1"/>
                </a:solidFill>
                <a:latin typeface="Arial" charset="0"/>
                <a:cs typeface="Arial" charset="0"/>
              </a:defRPr>
            </a:lvl7pPr>
            <a:lvl8pPr marL="3305117" indent="-220341" eaLnBrk="0" fontAlgn="base" hangingPunct="0">
              <a:spcBef>
                <a:spcPct val="0"/>
              </a:spcBef>
              <a:spcAft>
                <a:spcPct val="0"/>
              </a:spcAft>
              <a:defRPr>
                <a:solidFill>
                  <a:schemeClr val="tx1"/>
                </a:solidFill>
                <a:latin typeface="Arial" charset="0"/>
                <a:cs typeface="Arial" charset="0"/>
              </a:defRPr>
            </a:lvl8pPr>
            <a:lvl9pPr marL="3745800" indent="-220341" eaLnBrk="0" fontAlgn="base" hangingPunct="0">
              <a:spcBef>
                <a:spcPct val="0"/>
              </a:spcBef>
              <a:spcAft>
                <a:spcPct val="0"/>
              </a:spcAft>
              <a:defRPr>
                <a:solidFill>
                  <a:schemeClr val="tx1"/>
                </a:solidFill>
                <a:latin typeface="Arial" charset="0"/>
                <a:cs typeface="Arial" charset="0"/>
              </a:defRPr>
            </a:lvl9pPr>
          </a:lstStyle>
          <a:p>
            <a:pPr eaLnBrk="1" hangingPunct="1"/>
            <a:r>
              <a:rPr lang="en-US">
                <a:solidFill>
                  <a:prstClr val="black"/>
                </a:solidFill>
              </a:rPr>
              <a:t>Slide </a:t>
            </a:r>
            <a:fld id="{E1F7AE8F-2EC3-482D-98E2-8CB93C6FA28E}" type="slidenum">
              <a:rPr lang="en-US">
                <a:solidFill>
                  <a:prstClr val="black"/>
                </a:solidFill>
              </a:rPr>
              <a:pPr eaLnBrk="1" hangingPunct="1"/>
              <a:t>12</a:t>
            </a:fld>
            <a:endParaRPr lang="en-US">
              <a:solidFill>
                <a:prstClr val="black"/>
              </a:solidFill>
            </a:endParaRPr>
          </a:p>
          <a:p>
            <a:pPr eaLnBrk="1" hangingPunct="1"/>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5B52627E-4360-974D-A534-1AACDFACF384}" type="datetime1">
              <a:rPr lang="en-US" smtClean="0"/>
              <a:t>3/10/2021</a:t>
            </a:fld>
            <a:endParaRPr lang="en-US"/>
          </a:p>
        </p:txBody>
      </p:sp>
      <p:sp>
        <p:nvSpPr>
          <p:cNvPr id="19" name="Footer Placeholder 18"/>
          <p:cNvSpPr>
            <a:spLocks noGrp="1"/>
          </p:cNvSpPr>
          <p:nvPr>
            <p:ph type="ftr" sz="quarter" idx="11"/>
          </p:nvPr>
        </p:nvSpPr>
        <p:spPr/>
        <p:txBody>
          <a:bodyPr/>
          <a:lstStyle/>
          <a:p>
            <a:r>
              <a:rPr lang="en-US"/>
              <a:t>Dignity Act 2018</a:t>
            </a:r>
          </a:p>
        </p:txBody>
      </p:sp>
      <p:sp>
        <p:nvSpPr>
          <p:cNvPr id="27" name="Slide Number Placeholder 26"/>
          <p:cNvSpPr>
            <a:spLocks noGrp="1"/>
          </p:cNvSpPr>
          <p:nvPr>
            <p:ph type="sldNum" sz="quarter" idx="12"/>
          </p:nvPr>
        </p:nvSpPr>
        <p:spPr/>
        <p:txBody>
          <a:bodyPr/>
          <a:lstStyle/>
          <a:p>
            <a:fld id="{2DF220D6-A7C5-4860-82A1-5039A6A45795}"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C1BA4A0-16A7-BA41-A1E9-9AE779FF6B7B}" type="datetime1">
              <a:rPr lang="en-US" smtClean="0"/>
              <a:t>3/10/2021</a:t>
            </a:fld>
            <a:endParaRPr lang="en-US"/>
          </a:p>
        </p:txBody>
      </p:sp>
      <p:sp>
        <p:nvSpPr>
          <p:cNvPr id="5" name="Footer Placeholder 4"/>
          <p:cNvSpPr>
            <a:spLocks noGrp="1"/>
          </p:cNvSpPr>
          <p:nvPr>
            <p:ph type="ftr" sz="quarter" idx="11"/>
          </p:nvPr>
        </p:nvSpPr>
        <p:spPr/>
        <p:txBody>
          <a:bodyPr/>
          <a:lstStyle/>
          <a:p>
            <a:r>
              <a:rPr lang="en-US"/>
              <a:t>Dignity Act 2018</a:t>
            </a:r>
          </a:p>
        </p:txBody>
      </p:sp>
      <p:sp>
        <p:nvSpPr>
          <p:cNvPr id="6" name="Slide Number Placeholder 5"/>
          <p:cNvSpPr>
            <a:spLocks noGrp="1"/>
          </p:cNvSpPr>
          <p:nvPr>
            <p:ph type="sldNum" sz="quarter" idx="12"/>
          </p:nvPr>
        </p:nvSpPr>
        <p:spPr/>
        <p:txBody>
          <a:bodyPr/>
          <a:lstStyle/>
          <a:p>
            <a:fld id="{2DF220D6-A7C5-4860-82A1-5039A6A4579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1D08A24-47D6-004F-9B61-7A4B92C74299}" type="datetime1">
              <a:rPr lang="en-US" smtClean="0"/>
              <a:t>3/10/2021</a:t>
            </a:fld>
            <a:endParaRPr lang="en-US"/>
          </a:p>
        </p:txBody>
      </p:sp>
      <p:sp>
        <p:nvSpPr>
          <p:cNvPr id="5" name="Footer Placeholder 4"/>
          <p:cNvSpPr>
            <a:spLocks noGrp="1"/>
          </p:cNvSpPr>
          <p:nvPr>
            <p:ph type="ftr" sz="quarter" idx="11"/>
          </p:nvPr>
        </p:nvSpPr>
        <p:spPr/>
        <p:txBody>
          <a:bodyPr/>
          <a:lstStyle/>
          <a:p>
            <a:r>
              <a:rPr lang="en-US"/>
              <a:t>Dignity Act 2018</a:t>
            </a:r>
          </a:p>
        </p:txBody>
      </p:sp>
      <p:sp>
        <p:nvSpPr>
          <p:cNvPr id="6" name="Slide Number Placeholder 5"/>
          <p:cNvSpPr>
            <a:spLocks noGrp="1"/>
          </p:cNvSpPr>
          <p:nvPr>
            <p:ph type="sldNum" sz="quarter" idx="12"/>
          </p:nvPr>
        </p:nvSpPr>
        <p:spPr/>
        <p:txBody>
          <a:bodyPr/>
          <a:lstStyle/>
          <a:p>
            <a:fld id="{2DF220D6-A7C5-4860-82A1-5039A6A4579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CE4FEF3-EF84-6A41-90C4-AC4E5D95A6B7}" type="datetime1">
              <a:rPr lang="en-US" smtClean="0"/>
              <a:t>3/10/2021</a:t>
            </a:fld>
            <a:endParaRPr lang="en-US"/>
          </a:p>
        </p:txBody>
      </p:sp>
      <p:sp>
        <p:nvSpPr>
          <p:cNvPr id="5" name="Footer Placeholder 4"/>
          <p:cNvSpPr>
            <a:spLocks noGrp="1"/>
          </p:cNvSpPr>
          <p:nvPr>
            <p:ph type="ftr" sz="quarter" idx="11"/>
          </p:nvPr>
        </p:nvSpPr>
        <p:spPr/>
        <p:txBody>
          <a:bodyPr/>
          <a:lstStyle/>
          <a:p>
            <a:r>
              <a:rPr lang="en-US"/>
              <a:t>Dignity Act 2018</a:t>
            </a:r>
          </a:p>
        </p:txBody>
      </p:sp>
      <p:sp>
        <p:nvSpPr>
          <p:cNvPr id="6" name="Slide Number Placeholder 5"/>
          <p:cNvSpPr>
            <a:spLocks noGrp="1"/>
          </p:cNvSpPr>
          <p:nvPr>
            <p:ph type="sldNum" sz="quarter" idx="12"/>
          </p:nvPr>
        </p:nvSpPr>
        <p:spPr/>
        <p:txBody>
          <a:bodyPr/>
          <a:lstStyle/>
          <a:p>
            <a:fld id="{2DF220D6-A7C5-4860-82A1-5039A6A45795}"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2A1ADDA-8B2E-C849-AB47-9E8CC66BD284}" type="datetime1">
              <a:rPr lang="en-US" smtClean="0"/>
              <a:t>3/10/2021</a:t>
            </a:fld>
            <a:endParaRPr lang="en-US"/>
          </a:p>
        </p:txBody>
      </p:sp>
      <p:sp>
        <p:nvSpPr>
          <p:cNvPr id="5" name="Footer Placeholder 4"/>
          <p:cNvSpPr>
            <a:spLocks noGrp="1"/>
          </p:cNvSpPr>
          <p:nvPr>
            <p:ph type="ftr" sz="quarter" idx="11"/>
          </p:nvPr>
        </p:nvSpPr>
        <p:spPr/>
        <p:txBody>
          <a:bodyPr/>
          <a:lstStyle/>
          <a:p>
            <a:r>
              <a:rPr lang="en-US"/>
              <a:t>Dignity Act 2018</a:t>
            </a:r>
          </a:p>
        </p:txBody>
      </p:sp>
      <p:sp>
        <p:nvSpPr>
          <p:cNvPr id="6" name="Slide Number Placeholder 5"/>
          <p:cNvSpPr>
            <a:spLocks noGrp="1"/>
          </p:cNvSpPr>
          <p:nvPr>
            <p:ph type="sldNum" sz="quarter" idx="12"/>
          </p:nvPr>
        </p:nvSpPr>
        <p:spPr/>
        <p:txBody>
          <a:bodyPr/>
          <a:lstStyle/>
          <a:p>
            <a:fld id="{2DF220D6-A7C5-4860-82A1-5039A6A45795}"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748A84D6-0363-6440-8D04-79015F896F60}" type="datetime1">
              <a:rPr lang="en-US" smtClean="0"/>
              <a:t>3/10/2021</a:t>
            </a:fld>
            <a:endParaRPr lang="en-US"/>
          </a:p>
        </p:txBody>
      </p:sp>
      <p:sp>
        <p:nvSpPr>
          <p:cNvPr id="6" name="Footer Placeholder 5"/>
          <p:cNvSpPr>
            <a:spLocks noGrp="1"/>
          </p:cNvSpPr>
          <p:nvPr>
            <p:ph type="ftr" sz="quarter" idx="11"/>
          </p:nvPr>
        </p:nvSpPr>
        <p:spPr/>
        <p:txBody>
          <a:bodyPr/>
          <a:lstStyle/>
          <a:p>
            <a:r>
              <a:rPr lang="en-US"/>
              <a:t>Dignity Act 2018</a:t>
            </a:r>
          </a:p>
        </p:txBody>
      </p:sp>
      <p:sp>
        <p:nvSpPr>
          <p:cNvPr id="7" name="Slide Number Placeholder 6"/>
          <p:cNvSpPr>
            <a:spLocks noGrp="1"/>
          </p:cNvSpPr>
          <p:nvPr>
            <p:ph type="sldNum" sz="quarter" idx="12"/>
          </p:nvPr>
        </p:nvSpPr>
        <p:spPr/>
        <p:txBody>
          <a:bodyPr/>
          <a:lstStyle/>
          <a:p>
            <a:fld id="{2DF220D6-A7C5-4860-82A1-5039A6A45795}"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71B0F778-6684-834F-92EF-B41ADB4A7CAD}" type="datetime1">
              <a:rPr lang="en-US" smtClean="0"/>
              <a:t>3/10/2021</a:t>
            </a:fld>
            <a:endParaRPr lang="en-US"/>
          </a:p>
        </p:txBody>
      </p:sp>
      <p:sp>
        <p:nvSpPr>
          <p:cNvPr id="8" name="Footer Placeholder 7"/>
          <p:cNvSpPr>
            <a:spLocks noGrp="1"/>
          </p:cNvSpPr>
          <p:nvPr>
            <p:ph type="ftr" sz="quarter" idx="11"/>
          </p:nvPr>
        </p:nvSpPr>
        <p:spPr/>
        <p:txBody>
          <a:bodyPr/>
          <a:lstStyle/>
          <a:p>
            <a:r>
              <a:rPr lang="en-US"/>
              <a:t>Dignity Act 2018</a:t>
            </a:r>
          </a:p>
        </p:txBody>
      </p:sp>
      <p:sp>
        <p:nvSpPr>
          <p:cNvPr id="9" name="Slide Number Placeholder 8"/>
          <p:cNvSpPr>
            <a:spLocks noGrp="1"/>
          </p:cNvSpPr>
          <p:nvPr>
            <p:ph type="sldNum" sz="quarter" idx="12"/>
          </p:nvPr>
        </p:nvSpPr>
        <p:spPr/>
        <p:txBody>
          <a:bodyPr/>
          <a:lstStyle/>
          <a:p>
            <a:fld id="{2DF220D6-A7C5-4860-82A1-5039A6A45795}"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0003C7D1-FFB9-FA4B-A658-C25DB18FD436}" type="datetime1">
              <a:rPr lang="en-US" smtClean="0"/>
              <a:t>3/10/2021</a:t>
            </a:fld>
            <a:endParaRPr lang="en-US"/>
          </a:p>
        </p:txBody>
      </p:sp>
      <p:sp>
        <p:nvSpPr>
          <p:cNvPr id="4" name="Footer Placeholder 3"/>
          <p:cNvSpPr>
            <a:spLocks noGrp="1"/>
          </p:cNvSpPr>
          <p:nvPr>
            <p:ph type="ftr" sz="quarter" idx="11"/>
          </p:nvPr>
        </p:nvSpPr>
        <p:spPr/>
        <p:txBody>
          <a:bodyPr/>
          <a:lstStyle/>
          <a:p>
            <a:r>
              <a:rPr lang="en-US"/>
              <a:t>Dignity Act 2018</a:t>
            </a:r>
          </a:p>
        </p:txBody>
      </p:sp>
      <p:sp>
        <p:nvSpPr>
          <p:cNvPr id="5" name="Slide Number Placeholder 4"/>
          <p:cNvSpPr>
            <a:spLocks noGrp="1"/>
          </p:cNvSpPr>
          <p:nvPr>
            <p:ph type="sldNum" sz="quarter" idx="12"/>
          </p:nvPr>
        </p:nvSpPr>
        <p:spPr/>
        <p:txBody>
          <a:bodyPr/>
          <a:lstStyle/>
          <a:p>
            <a:fld id="{2DF220D6-A7C5-4860-82A1-5039A6A4579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0EA2B7-3DB1-EE44-A114-7A724A7D5173}" type="datetime1">
              <a:rPr lang="en-US" smtClean="0"/>
              <a:t>3/10/2021</a:t>
            </a:fld>
            <a:endParaRPr lang="en-US"/>
          </a:p>
        </p:txBody>
      </p:sp>
      <p:sp>
        <p:nvSpPr>
          <p:cNvPr id="3" name="Footer Placeholder 2"/>
          <p:cNvSpPr>
            <a:spLocks noGrp="1"/>
          </p:cNvSpPr>
          <p:nvPr>
            <p:ph type="ftr" sz="quarter" idx="11"/>
          </p:nvPr>
        </p:nvSpPr>
        <p:spPr/>
        <p:txBody>
          <a:bodyPr/>
          <a:lstStyle/>
          <a:p>
            <a:r>
              <a:rPr lang="en-US"/>
              <a:t>Dignity Act 2018</a:t>
            </a:r>
          </a:p>
        </p:txBody>
      </p:sp>
      <p:sp>
        <p:nvSpPr>
          <p:cNvPr id="4" name="Slide Number Placeholder 3"/>
          <p:cNvSpPr>
            <a:spLocks noGrp="1"/>
          </p:cNvSpPr>
          <p:nvPr>
            <p:ph type="sldNum" sz="quarter" idx="12"/>
          </p:nvPr>
        </p:nvSpPr>
        <p:spPr/>
        <p:txBody>
          <a:bodyPr/>
          <a:lstStyle/>
          <a:p>
            <a:fld id="{2DF220D6-A7C5-4860-82A1-5039A6A4579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2E3BC9E9-064F-B94C-94B9-DA2B284137B1}" type="datetime1">
              <a:rPr lang="en-US" smtClean="0"/>
              <a:t>3/10/2021</a:t>
            </a:fld>
            <a:endParaRPr lang="en-US"/>
          </a:p>
        </p:txBody>
      </p:sp>
      <p:sp>
        <p:nvSpPr>
          <p:cNvPr id="6" name="Footer Placeholder 5"/>
          <p:cNvSpPr>
            <a:spLocks noGrp="1"/>
          </p:cNvSpPr>
          <p:nvPr>
            <p:ph type="ftr" sz="quarter" idx="11"/>
          </p:nvPr>
        </p:nvSpPr>
        <p:spPr/>
        <p:txBody>
          <a:bodyPr/>
          <a:lstStyle/>
          <a:p>
            <a:r>
              <a:rPr lang="en-US"/>
              <a:t>Dignity Act 2018</a:t>
            </a:r>
          </a:p>
        </p:txBody>
      </p:sp>
      <p:sp>
        <p:nvSpPr>
          <p:cNvPr id="7" name="Slide Number Placeholder 6"/>
          <p:cNvSpPr>
            <a:spLocks noGrp="1"/>
          </p:cNvSpPr>
          <p:nvPr>
            <p:ph type="sldNum" sz="quarter" idx="12"/>
          </p:nvPr>
        </p:nvSpPr>
        <p:spPr/>
        <p:txBody>
          <a:bodyPr/>
          <a:lstStyle/>
          <a:p>
            <a:fld id="{2DF220D6-A7C5-4860-82A1-5039A6A45795}"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A3FBB82A-C097-5C44-83AA-44C007F86EDB}" type="datetime1">
              <a:rPr lang="en-US" smtClean="0"/>
              <a:t>3/10/2021</a:t>
            </a:fld>
            <a:endParaRPr lang="en-US"/>
          </a:p>
        </p:txBody>
      </p:sp>
      <p:sp>
        <p:nvSpPr>
          <p:cNvPr id="6" name="Footer Placeholder 5"/>
          <p:cNvSpPr>
            <a:spLocks noGrp="1"/>
          </p:cNvSpPr>
          <p:nvPr>
            <p:ph type="ftr" sz="quarter" idx="11"/>
          </p:nvPr>
        </p:nvSpPr>
        <p:spPr/>
        <p:txBody>
          <a:bodyPr/>
          <a:lstStyle/>
          <a:p>
            <a:r>
              <a:rPr lang="en-US"/>
              <a:t>Dignity Act 2018</a:t>
            </a:r>
          </a:p>
        </p:txBody>
      </p:sp>
      <p:sp>
        <p:nvSpPr>
          <p:cNvPr id="7" name="Slide Number Placeholder 6"/>
          <p:cNvSpPr>
            <a:spLocks noGrp="1"/>
          </p:cNvSpPr>
          <p:nvPr>
            <p:ph type="sldNum" sz="quarter" idx="12"/>
          </p:nvPr>
        </p:nvSpPr>
        <p:spPr>
          <a:xfrm>
            <a:off x="8077200" y="6356350"/>
            <a:ext cx="609600" cy="365125"/>
          </a:xfrm>
        </p:spPr>
        <p:txBody>
          <a:bodyPr/>
          <a:lstStyle/>
          <a:p>
            <a:fld id="{2DF220D6-A7C5-4860-82A1-5039A6A45795}" type="slidenum">
              <a:rPr lang="en-US" smtClean="0"/>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339008BA-F08C-C140-A2C6-2C2C9F1CA2B6}" type="datetime1">
              <a:rPr lang="en-US" smtClean="0"/>
              <a:t>3/10/2021</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r>
              <a:rPr lang="en-US"/>
              <a:t>Dignity Act 2018</a:t>
            </a: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2DF220D6-A7C5-4860-82A1-5039A6A45795}" type="slidenum">
              <a:rPr lang="en-US" smtClean="0"/>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sldNum="0" hd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0CAcQjRw&amp;url=http://www.europeanyouthvoice.eu/2013/12/bullying-the-social-sin/&amp;ei=yYCeVdmrHciS-wGmpZKABQ&amp;bvm=bv.96952980,d.cWw&amp;psig=AFQjCNE7Ohm9hoR3c4BdwNvERlPz-HyRKg&amp;ust=1436537333528700"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8.tiff"/><Relationship Id="rId4" Type="http://schemas.openxmlformats.org/officeDocument/2006/relationships/hyperlink" Target="http://www.google.com/url?sa=i&amp;rct=j&amp;q=&amp;esrc=s&amp;source=images&amp;cd=&amp;ved=0CAcQjRw&amp;url=http://www.europeanyouthvoice.eu/2013/12/bullying-the-social-sin/&amp;ei=8oCeVYfzGci5-AGP0bqgBw&amp;bvm=bv.96952980,d.cWw&amp;psig=AFQjCNE7Ohm9hoR3c4BdwNvERlPz-HyRKg&amp;ust=1436537333528700"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17.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tiff"/><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3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90600"/>
            <a:ext cx="8004048" cy="3124200"/>
          </a:xfrm>
        </p:spPr>
        <p:txBody>
          <a:bodyPr>
            <a:normAutofit fontScale="90000"/>
          </a:bodyPr>
          <a:lstStyle/>
          <a:p>
            <a:pPr algn="ctr"/>
            <a:br>
              <a:rPr lang="en-US" sz="4400" dirty="0"/>
            </a:br>
            <a:r>
              <a:rPr lang="en-US" sz="4900" dirty="0"/>
              <a:t>The Dignity for All Students Act   </a:t>
            </a:r>
            <a:r>
              <a:rPr lang="en-US" sz="4000" dirty="0"/>
              <a:t>(DASA)</a:t>
            </a:r>
            <a:br>
              <a:rPr lang="en-US" sz="4000" dirty="0"/>
            </a:br>
            <a:r>
              <a:rPr lang="en-US" sz="4400" dirty="0"/>
              <a:t> Training</a:t>
            </a:r>
            <a:br>
              <a:rPr lang="en-US" dirty="0"/>
            </a:br>
            <a:r>
              <a:rPr lang="en-US" sz="4000" dirty="0"/>
              <a:t>2018</a:t>
            </a:r>
          </a:p>
        </p:txBody>
      </p:sp>
      <p:sp>
        <p:nvSpPr>
          <p:cNvPr id="5" name="Subtitle 4"/>
          <p:cNvSpPr>
            <a:spLocks noGrp="1"/>
          </p:cNvSpPr>
          <p:nvPr>
            <p:ph type="subTitle" idx="1"/>
          </p:nvPr>
        </p:nvSpPr>
        <p:spPr>
          <a:xfrm>
            <a:off x="914400" y="4343400"/>
            <a:ext cx="7854696" cy="1981200"/>
          </a:xfrm>
        </p:spPr>
        <p:txBody>
          <a:bodyPr>
            <a:normAutofit fontScale="77500" lnSpcReduction="20000"/>
          </a:bodyPr>
          <a:lstStyle/>
          <a:p>
            <a:r>
              <a:rPr lang="en-US" dirty="0">
                <a:latin typeface="+mj-lt"/>
              </a:rPr>
              <a:t>Presented by CCSD Social Workers</a:t>
            </a:r>
          </a:p>
          <a:p>
            <a:r>
              <a:rPr lang="en-US" dirty="0">
                <a:latin typeface="+mj-lt"/>
              </a:rPr>
              <a:t>Karin Brenner</a:t>
            </a:r>
          </a:p>
          <a:p>
            <a:r>
              <a:rPr lang="en-US" dirty="0">
                <a:latin typeface="+mj-lt"/>
              </a:rPr>
              <a:t>Kirsten </a:t>
            </a:r>
            <a:r>
              <a:rPr lang="en-US" dirty="0" err="1">
                <a:latin typeface="+mj-lt"/>
              </a:rPr>
              <a:t>Carillo</a:t>
            </a:r>
            <a:endParaRPr lang="en-US" dirty="0">
              <a:latin typeface="+mj-lt"/>
            </a:endParaRPr>
          </a:p>
          <a:p>
            <a:r>
              <a:rPr lang="en-US" dirty="0">
                <a:latin typeface="+mj-lt"/>
              </a:rPr>
              <a:t>Kathy </a:t>
            </a:r>
            <a:r>
              <a:rPr lang="en-US" dirty="0" err="1">
                <a:latin typeface="+mj-lt"/>
              </a:rPr>
              <a:t>MacCarthy</a:t>
            </a:r>
            <a:endParaRPr lang="en-US" dirty="0">
              <a:latin typeface="+mj-lt"/>
            </a:endParaRPr>
          </a:p>
          <a:p>
            <a:r>
              <a:rPr lang="en-US" dirty="0">
                <a:latin typeface="+mj-lt"/>
              </a:rPr>
              <a:t> Dana Russo </a:t>
            </a:r>
          </a:p>
          <a:p>
            <a:r>
              <a:rPr lang="en-US" dirty="0">
                <a:latin typeface="+mj-lt"/>
              </a:rPr>
              <a:t>Angela </a:t>
            </a:r>
            <a:r>
              <a:rPr lang="en-US" dirty="0" err="1">
                <a:latin typeface="+mj-lt"/>
              </a:rPr>
              <a:t>Sarita</a:t>
            </a:r>
            <a:endParaRPr lang="en-US" dirty="0">
              <a:latin typeface="+mj-lt"/>
            </a:endParaRPr>
          </a:p>
        </p:txBody>
      </p:sp>
    </p:spTree>
    <p:extLst>
      <p:ext uri="{BB962C8B-B14F-4D97-AF65-F5344CB8AC3E}">
        <p14:creationId xmlns:p14="http://schemas.microsoft.com/office/powerpoint/2010/main" val="30626595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96112"/>
          </a:xfrm>
        </p:spPr>
        <p:txBody>
          <a:bodyPr/>
          <a:lstStyle/>
          <a:p>
            <a:pPr algn="ctr"/>
            <a:r>
              <a:rPr lang="en-US" dirty="0"/>
              <a:t>Definitions</a:t>
            </a:r>
          </a:p>
        </p:txBody>
      </p:sp>
      <p:sp>
        <p:nvSpPr>
          <p:cNvPr id="3" name="Content Placeholder 2"/>
          <p:cNvSpPr>
            <a:spLocks noGrp="1"/>
          </p:cNvSpPr>
          <p:nvPr>
            <p:ph idx="1"/>
          </p:nvPr>
        </p:nvSpPr>
        <p:spPr/>
        <p:txBody>
          <a:bodyPr>
            <a:normAutofit/>
          </a:bodyPr>
          <a:lstStyle/>
          <a:p>
            <a:endParaRPr lang="en-US" sz="3600" dirty="0">
              <a:latin typeface="+mj-lt"/>
            </a:endParaRPr>
          </a:p>
          <a:p>
            <a:endParaRPr lang="en-US" sz="3600" dirty="0">
              <a:latin typeface="+mj-lt"/>
            </a:endParaRPr>
          </a:p>
        </p:txBody>
      </p:sp>
      <p:sp>
        <p:nvSpPr>
          <p:cNvPr id="4" name="Footer Placeholder 3"/>
          <p:cNvSpPr>
            <a:spLocks noGrp="1"/>
          </p:cNvSpPr>
          <p:nvPr>
            <p:ph type="ftr" sz="quarter" idx="11"/>
          </p:nvPr>
        </p:nvSpPr>
        <p:spPr>
          <a:xfrm>
            <a:off x="4000500" y="6324600"/>
            <a:ext cx="1143000" cy="365125"/>
          </a:xfrm>
        </p:spPr>
        <p:txBody>
          <a:bodyPr/>
          <a:lstStyle/>
          <a:p>
            <a:r>
              <a:rPr lang="en-US"/>
              <a:t>Dignity Act 2018</a:t>
            </a:r>
          </a:p>
        </p:txBody>
      </p:sp>
      <p:sp>
        <p:nvSpPr>
          <p:cNvPr id="5" name="Rectangle 4"/>
          <p:cNvSpPr/>
          <p:nvPr/>
        </p:nvSpPr>
        <p:spPr>
          <a:xfrm>
            <a:off x="762000" y="1631950"/>
            <a:ext cx="7924800" cy="3970318"/>
          </a:xfrm>
          <a:prstGeom prst="rect">
            <a:avLst/>
          </a:prstGeom>
        </p:spPr>
        <p:txBody>
          <a:bodyPr wrap="square">
            <a:spAutoFit/>
          </a:bodyPr>
          <a:lstStyle/>
          <a:p>
            <a:r>
              <a:rPr lang="en-US" sz="3600" b="1" dirty="0">
                <a:latin typeface="+mj-lt"/>
              </a:rPr>
              <a:t>Discrimination </a:t>
            </a:r>
          </a:p>
          <a:p>
            <a:r>
              <a:rPr lang="en-US" sz="3600" dirty="0">
                <a:latin typeface="+mj-lt"/>
              </a:rPr>
              <a:t>is the act of denying rights, benefits, justice, equitable treatment or access to facilities available to all others, to an individual or group of people because of the group, class or category to which that person belongs.</a:t>
            </a:r>
          </a:p>
        </p:txBody>
      </p:sp>
    </p:spTree>
    <p:extLst>
      <p:ext uri="{BB962C8B-B14F-4D97-AF65-F5344CB8AC3E}">
        <p14:creationId xmlns:p14="http://schemas.microsoft.com/office/powerpoint/2010/main" val="9200806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09600" y="762000"/>
            <a:ext cx="8305800" cy="1277112"/>
          </a:xfrm>
        </p:spPr>
        <p:txBody>
          <a:bodyPr>
            <a:normAutofit fontScale="90000"/>
          </a:bodyPr>
          <a:lstStyle/>
          <a:p>
            <a:pPr algn="ctr"/>
            <a:r>
              <a:rPr lang="en-US" dirty="0">
                <a:solidFill>
                  <a:schemeClr val="accent2"/>
                </a:solidFill>
              </a:rPr>
              <a:t>Harassment, Bullying, Discrimination</a:t>
            </a:r>
          </a:p>
        </p:txBody>
      </p:sp>
      <p:sp>
        <p:nvSpPr>
          <p:cNvPr id="6" name="Content Placeholder 5"/>
          <p:cNvSpPr>
            <a:spLocks noGrp="1"/>
          </p:cNvSpPr>
          <p:nvPr>
            <p:ph idx="1"/>
          </p:nvPr>
        </p:nvSpPr>
        <p:spPr>
          <a:xfrm>
            <a:off x="457200" y="2064512"/>
            <a:ext cx="8229600" cy="4389120"/>
          </a:xfrm>
        </p:spPr>
        <p:txBody>
          <a:bodyPr>
            <a:normAutofit/>
          </a:bodyPr>
          <a:lstStyle/>
          <a:p>
            <a:r>
              <a:rPr lang="en-US" sz="3600" dirty="0">
                <a:latin typeface="+mj-lt"/>
              </a:rPr>
              <a:t>Reasonably causes or would be expected to cause a student to </a:t>
            </a:r>
            <a:r>
              <a:rPr lang="en-US" sz="3600" u="sng" dirty="0">
                <a:solidFill>
                  <a:srgbClr val="FF0000"/>
                </a:solidFill>
                <a:latin typeface="+mj-lt"/>
              </a:rPr>
              <a:t>fear for his or her physical safety</a:t>
            </a:r>
          </a:p>
          <a:p>
            <a:endParaRPr lang="en-US" sz="3600" u="sng" dirty="0">
              <a:latin typeface="+mj-lt"/>
            </a:endParaRPr>
          </a:p>
          <a:p>
            <a:r>
              <a:rPr lang="en-US" sz="3600" dirty="0">
                <a:latin typeface="+mj-lt"/>
              </a:rPr>
              <a:t>Reasonably causes or would be expected to cause </a:t>
            </a:r>
            <a:r>
              <a:rPr lang="en-US" sz="3600" u="sng" dirty="0">
                <a:solidFill>
                  <a:srgbClr val="FF0000"/>
                </a:solidFill>
                <a:latin typeface="+mj-lt"/>
              </a:rPr>
              <a:t>physical injury or emotional harm to a student</a:t>
            </a:r>
            <a:endParaRPr lang="en-US" sz="3600" dirty="0">
              <a:solidFill>
                <a:srgbClr val="FF0000"/>
              </a:solidFill>
              <a:latin typeface="+mj-lt"/>
            </a:endParaRPr>
          </a:p>
          <a:p>
            <a:endParaRPr lang="en-US" sz="3600" dirty="0"/>
          </a:p>
        </p:txBody>
      </p:sp>
      <p:sp>
        <p:nvSpPr>
          <p:cNvPr id="2" name="Footer Placeholder 1"/>
          <p:cNvSpPr>
            <a:spLocks noGrp="1"/>
          </p:cNvSpPr>
          <p:nvPr>
            <p:ph type="ftr" sz="quarter" idx="11"/>
          </p:nvPr>
        </p:nvSpPr>
        <p:spPr>
          <a:xfrm>
            <a:off x="4114800" y="6324600"/>
            <a:ext cx="1295400" cy="396875"/>
          </a:xfrm>
        </p:spPr>
        <p:txBody>
          <a:bodyPr/>
          <a:lstStyle/>
          <a:p>
            <a:r>
              <a:rPr lang="en-US"/>
              <a:t>Dignity Act 2018</a:t>
            </a:r>
          </a:p>
        </p:txBody>
      </p:sp>
    </p:spTree>
    <p:extLst>
      <p:ext uri="{BB962C8B-B14F-4D97-AF65-F5344CB8AC3E}">
        <p14:creationId xmlns:p14="http://schemas.microsoft.com/office/powerpoint/2010/main" val="37155725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57200" y="704088"/>
            <a:ext cx="8229600" cy="896112"/>
          </a:xfrm>
        </p:spPr>
        <p:txBody>
          <a:bodyPr/>
          <a:lstStyle/>
          <a:p>
            <a:pPr algn="ctr" eaLnBrk="1" hangingPunct="1"/>
            <a:r>
              <a:rPr lang="en-US" dirty="0">
                <a:solidFill>
                  <a:schemeClr val="accent2"/>
                </a:solidFill>
              </a:rPr>
              <a:t>What Does the Law Include?</a:t>
            </a:r>
          </a:p>
        </p:txBody>
      </p:sp>
      <p:sp>
        <p:nvSpPr>
          <p:cNvPr id="13315" name="Content Placeholder 2"/>
          <p:cNvSpPr>
            <a:spLocks noGrp="1"/>
          </p:cNvSpPr>
          <p:nvPr>
            <p:ph sz="half" idx="1"/>
          </p:nvPr>
        </p:nvSpPr>
        <p:spPr>
          <a:xfrm>
            <a:off x="245532" y="1861691"/>
            <a:ext cx="5774267" cy="4622039"/>
          </a:xfrm>
        </p:spPr>
        <p:txBody>
          <a:bodyPr>
            <a:noAutofit/>
          </a:bodyPr>
          <a:lstStyle/>
          <a:p>
            <a:pPr marL="0" indent="0">
              <a:buNone/>
            </a:pPr>
            <a:r>
              <a:rPr lang="en-US" sz="3200" dirty="0">
                <a:latin typeface="+mj-lt"/>
              </a:rPr>
              <a:t>Harassment, bullying, and/or discrimination includes, but are </a:t>
            </a:r>
            <a:r>
              <a:rPr lang="en-US" sz="3200" b="1">
                <a:latin typeface="+mj-lt"/>
              </a:rPr>
              <a:t>not limited </a:t>
            </a:r>
            <a:r>
              <a:rPr lang="en-US" sz="3200" b="1" dirty="0">
                <a:latin typeface="+mj-lt"/>
              </a:rPr>
              <a:t>to</a:t>
            </a:r>
            <a:r>
              <a:rPr lang="en-US" sz="3200" dirty="0">
                <a:latin typeface="+mj-lt"/>
              </a:rPr>
              <a:t>: threats, intimidation or abuse </a:t>
            </a:r>
            <a:r>
              <a:rPr lang="en-US" sz="3200">
                <a:latin typeface="+mj-lt"/>
              </a:rPr>
              <a:t>based on   a </a:t>
            </a:r>
            <a:r>
              <a:rPr lang="en-US" sz="3200" dirty="0">
                <a:latin typeface="+mj-lt"/>
              </a:rPr>
              <a:t>person’s </a:t>
            </a:r>
            <a:r>
              <a:rPr lang="en-US" sz="3200" b="1" dirty="0">
                <a:latin typeface="+mj-lt"/>
              </a:rPr>
              <a:t>actual or perceived </a:t>
            </a:r>
            <a:r>
              <a:rPr lang="en-US" sz="3200" dirty="0">
                <a:latin typeface="+mj-lt"/>
              </a:rPr>
              <a:t>race, color, weight, national origin, ethnic group, religion, religious practices, disability, gender, sexual orientation, or sex. </a:t>
            </a:r>
          </a:p>
        </p:txBody>
      </p:sp>
      <p:sp>
        <p:nvSpPr>
          <p:cNvPr id="9" name="Footer Placeholder 8"/>
          <p:cNvSpPr>
            <a:spLocks noGrp="1"/>
          </p:cNvSpPr>
          <p:nvPr>
            <p:ph type="ftr" sz="quarter" idx="11"/>
          </p:nvPr>
        </p:nvSpPr>
        <p:spPr>
          <a:xfrm>
            <a:off x="3962400" y="6348346"/>
            <a:ext cx="1219200" cy="396875"/>
          </a:xfrm>
        </p:spPr>
        <p:txBody>
          <a:bodyPr/>
          <a:lstStyle/>
          <a:p>
            <a:pPr>
              <a:defRPr/>
            </a:pPr>
            <a:r>
              <a:rPr lang="en-US">
                <a:solidFill>
                  <a:prstClr val="black">
                    <a:tint val="75000"/>
                  </a:prstClr>
                </a:solidFill>
              </a:rPr>
              <a:t>Dignity Act 2018</a:t>
            </a:r>
            <a:endParaRPr lang="en-US" dirty="0">
              <a:solidFill>
                <a:prstClr val="black">
                  <a:tint val="75000"/>
                </a:prstClr>
              </a:solidFill>
            </a:endParaRPr>
          </a:p>
        </p:txBody>
      </p:sp>
      <p:sp>
        <p:nvSpPr>
          <p:cNvPr id="3" name="AutoShape 4" descr="data:image/jpeg;base64,/9j/4AAQSkZJRgABAQAAAQABAAD/2wCEAAkGBxQTEhUUExQWFhUVFhgXGBcUFRQXFBcUGBUYFxgXGBQYHCggGBwlHBUXITEhJSksLi4uFx8zODMsNygtLisBCgoKDg0OGxAQGywkICUsLCwsLCwsLCwsLCwsLSwsLCwsLCwsLCwsLCwsLCwsLCwsLCwsLCwsLCwsLCwsLCwsLP/AABEIALcBEwMBIgACEQEDEQH/xAAcAAAABwEBAAAAAAAAAAAAAAAAAgMEBQYHAQj/xABBEAABAwIDBQUGAwcCBgMAAAABAgMRACEEEjEFBkFRYRMicYGRBzKhscHwFEJSIzNictHh8YKiFSRTkrLSFhdz/8QAGgEAAgMBAQAAAAAAAAAAAAAAAQMAAgQFBv/EADARAAICAQMCBQIDCQAAAAAAAAABAhEDEiExBEETIlFx8DJhFKHxBTNSYoGRscHR/9oADAMBAAIRAxEAPwB9FR20sScrqIslrNP8wWIjyp+lyojGnvYj+Rseub/2razzyWw9bccQ4S3cAJzN2lUlV0ngqEi2hqcwCwf2zPeCv3iNM0WJE+46Ouuh5iJaP7Rf+n5E/WneDJSsqRGY+8kmEuAcz+VXJXrIqqY6qLM3BAUkyk6GI01BHBQ0IOlM3hOKT0ZV8XW/6UvgXQoFaOJhxCrKCgNFD8qwNDoRzFBSE9uFAmSgD/SHEkzyMkVeIJoW2SP2fitw+riqkmhFRuyFAMoJ4gn1JP1qB3o36awwKUQpzgOXjRk0uQ403SRoWyzK1HpTLeDfLC4Q5XFyv9CYKvHwtWCYjfrGKUopeUnPaxgR4CoZeJUoklVzqTb5Vkm03aOrii4xpmwbU36w+JyIAUiFTK8oBsRwPWrXu22C0TzNecVv5SCDpYTzrR9x/aU002GsQ2sBP50QoeadfSaMJUqFZsClNT78GwtMiurRTHYO8OGxQlh5CzElIMLA5lBhQ9Kk3BU1OxbxrSN4pLEjunwNOaTfFqvYnSJYcjIB/Cmg0iFK6q+gpImFnogfOlFamOCh8qVWxuve/nckGaVikGV/GlzVB4KFcJoTUCdNNssLpcmkXlXHOgQUNJqFGJohNQJ0mi0Jrk1NKBYIoRQmhNWoB2hXK7UIdFdArgo1QhyhRSquUKCYXhcdBAPrR8aBldVN1dlP/fHyiohw0V7FHLHOPgZ+ldCce55fBlqNMszbn7R3+ZP/AIA/WpbYOIbDo7X3SIvpmkRJ4aVA7KXnDiuak/BCR9KOuxrO/Q6cdvMi747CFpaVoMFQgE3SoDVCwNUybcRqDXXcQ2RnjKsFAUD7yRnSfe/MnkR8DIqHwuMUptIJJSmcs8BxHwFUnenexwyls5QCOF4uQSfjFM+mNsQpeJkcYLb/AAP95N+ShHYNJKVpOUrMRlH6fGs1xOIUtRJJkm550jiXioyTJOp40Vis8pOW7OpixRgth20nvU4KrGPKdfhSaUZU3N/j4Clm1AJzLnoOZ5noKpY4a4hZt1/xSaVxXVuBSp4VwI5UQEjs3GuNOJcbUpCkmUqSYUD08fjW/ez/AHzGObyOQnENjvAWC06Z0j5jgT1rz5gLKBOlXndZxaHkOoHeSZBHEGxB5ggxQUqYJY9UduTd6Sf08x86NhnQtCVDRQn+1Fxnuny+dNRhaGOKF1n+ED40q0rXxHyFMy5OeeJH0oNOd5V7Zh8qjVDYyv57khgnIEHhUhmqv9vF+g+tPMPjwRVJI0Y5WiTzUJpoMQOdA4gDU1ShljoqrrvA1F7U2w1h2y46sJQBqTr0A4mqen2npc/dNApHEr73pFqlENAUaITVW2Zvuw6QlctqOmYyk/6uHnVgU+KlEFya4VU3S9NFLt9aNog6zV3NTXtOtDtOtEg6z0M9NC6OdFLw51CD4OURx8Co9zFRpUTtDGmDegQkXtqpCiJoVUDn/So12pZLM8dNNnTp4H60u6aaun/x+/nXRkeUxIsW6CwcwP3OnyqUxzMHzqi4TGFtwEGNKvO0NooDIcUQBHqeQ51kkt7O1gerHQz2ptgMtlKSM5STJ0SDaTznl0rL8RiCSbkifs0/2zj1OLU4qYUBkGlhoY+5qHm3jVJzch2DAsdv1Oamn2CRcAa01bFxTvNlEiqGlC74GYAageNqcYRIVAPx0HWmuDvKrlRt50uy5kUJETAFjr/Th51R8DIVasLjmZkpixgkRf041zAtSb1OY3ZS2QQ6lSStKVJzAjnMA/d6ZYNjvUtT2HPF5rFRgtDVx3QmcvKo7D4DMkkcBPlS+xVuN5nkd5LXfUkRBQNRNUjJtjHBRRse7yj2eU8L+v8Ainm0jDZ8vnTLdt1LiM6PdIET1E/UU72wP2R8vnW3H2OR1C3lRALc+YozSwSRxKvgBTcySPCaSbdgz1p842jJjnUrY4L1vKkMPi6DogacBUFs/FSPAx/SkzfBrwp2yf2jtgMtLdVohJPjyFY3jNu4nHYhIUtULVAQkkISPAa1afaNtYJw4a/M4Qf9KTJNVf2eFH4sZyBCSRPP/FIySqLZsxxuSTLFsHZqTiXGnlqeCGxCVEkAmc0A6GBVb2nhjhX1BMgTaRqnhNaLgMMG31uNpEu65dbE1X/aa4hTjUEBeWCOUc6ThncjXlxpQsixiA43KdeA4hQvHncVrWwcd2mHaVzQn5RWK7HdbS+2lxeRKzCjwFrH1rbdg4VLiShopCW4SPCJtFPc4x5MlNjoroB2na9iq/Wn0NQKMVdQJEpUU20MGossW67gcXVkp21FL9RysQKTViaZZWyRViKSViKjlYmklYigCx67iKgdq47gNaNjsdlFVx18rV1PwFBsg6XtFUm6j1BtQoNtW0oUKYSpvGmzp1/lHzTS2INNMQqyvBI+/SuhNnm8MRji1wfT5Cln9rSlCTKgAqANZMX6WGvU0wxq+8fGmDpk1jySO100KR3EvlSpPlRECuCKPPhS0axxhHcl4BjgdKQSszab/Gg2o3HDXzpxhW7jnUIOME0AbySZsLDxNceBCwoapIVe8EGQPC1LMNyqD9muut8apJjIRsndrbwu4zIXABkEAAk6xNzfhTdsRemGGcqQQZpEjVBJItm6KszgB0NvW1SWzN1HGHOy7YFGIcylOXRsHMDm4E2BGmtRG6I/aCnWH3iUrFS6vIUOQhJBiEq0niYvUhsGas2HZWBDLYQDMEmYA1PIchA8q5tZJLZA4/5+lOmlyAeYB9abbUMI8/oa3x5ONPdblTDpBHRJpus3mNT5TrTrGNR3uYM9DNMiZtNvhMVofFmBWnTHzCs6SmbmPhNRLG7S2lDM6mFnKBBmdf607waiFjxHxp7vNILSxo24knwV3TSpwSTY/Flk5Rin7lV359n5cbLzSlLdQmyTAGUXIA51kWBdU26lQsUqBvrY3HzFeqsGsKT8DWPe0Xchz8c2rDtKKXzfICQki6ieVr1mlsdSPagu8u2AnA9qgqQtQGRQBBBPI1n6cQ48UAqK3FkATdRJMRVu9pDgShlmLJ1HgIqO9ngaRj21vwlCQcub3Q5HdknTjSOn2hqNWe3NRNEwPsqwwaBfKlulN1BRASeSQOVMthYx3AvrwilSnVtRiSngD1rUQQUzWbe01gJUy6kgKCo6kE8PSqt3KnumTT5duUTT22nY9/5UyGI+N/Oo8k5QSRBoyQdZEU6KinsqM0r7j0v0mp6m6TOhBpMLB0UKvaF0LqfppiceE61xShMZhIqO2s0SBqQeXOimBoZ47aGY28qW2c1J68ajGcEonNChwv0qc2anIkk1AE020ABQqP8Axw60KZ4c/QR+Kw/xFFxSqjsY5Zf8wH/lTvFKqG2k9r1WfgP71oyyo5vS47CPYkhKotmVBjikXg9Jg+QpiSaTU6aEk2+VYztxVKhRKjNhTrB4NS1AJSVEmABqTyA1NJpwi4gDWD15irNsnZzmGAdWFJVwn3dPd5aa+lQNkPhdluFeXs1fAjlw62pZjAKLoQCCSvJawBmNfjUhiN7C492igAZutAjObCVAWiBy/sbErBdSpKC3OWIMmToZ53tQCguIwamnVIWBIJ+U/WkXE92nDKs7hQQSuCqfAXCgfCnGF2cpYJ0HEnQf2pc+R+LggELg1IYZ2ae7N2D+IxDjKQQGcwUsQe8LWvBGbr51JOez/HN95DXap5tkFUdWz3vnVXV0XTpWJYVUpSEuKbVm98CR4KGseFa9ufu6Oyz4pllbhIKVQlcpFwoSO7PrUd7PN0iGyrGMAXBQhYvYaqTy6GtBygQAIA0A0ApsI0Zs+TsgCo/bq4bnkoVIVH7baKkAJEknQeBp8Pq3MORvQ6IZtGdKQdDPrFQLiCkkfxfAGrAxhnARKFAcLHXjTJ3BEzKTOdU204gUyUkmKUHJX87DNhEqSR+ofA1O7SZzZx0FRmGwq5SciozC8GNanQmVr6gfLSpLdMph2yKwmCWUweYFSyVjX7FRycqQBeQOU1Ebz7UcbYUtKe4gEq/UoD5Vnk9rOpBdjGvaLi+1x7mXQKIHLXWmeDDakqSoTp46f5prtZtS82IgjOo93jF6c7FwJjMoXoYo0qNeLzZLN03DxfaYFq8lA7Mzr3LCfKKonti7rrKouEwPNYn5VavZgwtOHcJENqXKPSFHwsPSq17YsMtzsSlJKUKAWRomT3Z8YNJaSyDWq1ITwOJStlKVKglOppRLTbdio3Gs2+FSGD3beyIJZPujWOVKubCdVBLVhppFY525OXlvtd8C01Vb13IZDLbYCiomeRogZaErzE34Wiamn9hPECWxA8KRXspwjJlHCwjyquiK2WmlxzyTU/v9/YiU4NtxRUF+XGlNorLTYy3vF6enBqZc7NaQkxMW0OhmjuIHGtmGMYq6VvmjPlk267EagkpBI1E00xeIAAE+NS6k1XcQ3+1I4Ema14acjD1UnGFeoQ4w8E2oVMr2flsNBEelCtniI5ng/wAhQMSq48armNdn/uJ+VTmMX86rSzWfM9zb0UNrAKdYHDlUwDCRmV4DhRNnJBX3rDU+AualcJjkNsHuiXXBcpk5EXiZ/UaQb2wuwME4t6cqu7ewVY8DbgACfIVL7c3icA7GykxEKFwibieajMzyg1Ibt49gNLUcuYzCZUjU5bcDZJ9aicdhPxTgcRJLhIMQVACI/mATHW1QiEtn7JDrLuIRADUEo4qMxKRNwCRRMSJwyVqXBLmUJ4wBI8ePpXdsKUw42y2e6kAgpm5vIPUcRzNOt48B/wAthV2BdOYgTI1Ce7zME1KLWSOD22x2ri3T3koUEOjKhRkHKFJVAX/apraDyFYJh1EFt15LTpuAEkkKkC4lQAj+KqNt3ZbjUgixQDMWlFj4Ei8VLbpuqxLGNwiEShbAxCeaXmggf7lQP9IoTV7hxutvU6l1eFxy0tqULQcs5VH9UcASJjhNb7u0tRbQolJCkj3QdfOvMoJWkOZsxSlMkHvASE99PGCUifCvRe4mInCMpULhAMyDJsZt41WSp2Wi7WllxTXFV1NFNNRlnwCuZgFCevyrtIvmCk0WUXKFhiU28SND1plnEnkpwn0B/pSiVDuD+JXyNRu0NuYfDJzPupQCVQD7xudEi5pEm7pfOTRH7/OCVw76coHQev2KjUjvriJMGD4a1UcT7T8Igw2lxywGgQLeN/hQwO9DOKWCFZJgQr/20rXixyp2Zcr80WuxdMMCBemu08IHm3EK0UhSfIis33i9rCmnS3hWkqSglKluZu8RYhIGgB4mrbuDvo3tFChl7N5EZ25kEHRSTxGtUaNEWUfaOCCWSDwVl+dN9ibKL7qGkj3jfonifSpneZYAdCrQSY6g1a9wtloYw34hRGdxOYn9KNQPqapq02b8E9MWTmLeawmH4JbbTHoNPE1Xtz9oIxiMQ28gEuKCwCJ7ojKJ/hIB8zVK3g3iVtB8hE/h2z3Y/Of1n6Uvu3jfwzyHMquR6pOo1qqxOUW6L+TQ05K/c2NXux0ikVIohxQUM6VAoIEW5ikkvxGZUzpauLk6mCnpl+bXrS79+wuEHWxzEsyCJimGzNk5XMylTx86ljQa1piCyl72mcWP/wAwPnUYpNS29Y/5ofyD61GrTW/H9JmnyNFio/EIGVZi+YXqTcFMMySotmZKp9BT8XJm6inGvnBINo7o8B8qFN8OTlF/uaFatBlWdVwZTi9fX5GoVGHzeSSo+SiKk8Uu58D8jUU4s90D8yY/3E0vJyM6VUh9hMFDS3FKSAe7rJuQLDzPpRnsCiGkh1N0Tw1UTbXwpXE7KWEIbsCpQGtpg+cST6UjtvBLS7kCfdSBYjx+RFKNZPs7uO9gCADIRBSeJBPGoPd19xp8JTYqChB4nKct/GKm0urZaI7yMpJjvCyU8vOq5sjHrQ8hVlZTooW0OtQhZGcOnEtB5agSg5FT70kqOcjiq+lNdp4xZLTSJUoFFlEkFQSRccB3ppDam0my24poFClvZiNADNwI4RPqedK7GfZS3mcQQtZyoXOkmCeGnyB50SF7f2uyXghwApUtaAdJlCQBnHU/mEVVNj7QGCxAfZJ7NRCHU2UMoUQoHKLiJ4TMG8QZTauzGUNYLI+nN3nO/wDmhSRrP8Ot6h8fsNbf4owFZRqm4EXM+OYGi0ROmJsYNLe0XGkEFh9Kwk/lUw8nOmOggDpHA1oW5eFVgtpJabC1MvpKSFKJIi4cB0KYIE8ZNZDs/FrSA4kwWHAoEahC5zDwlM/6jWmbtbzLfcw+VRTiEgNBeYEKRPdDgUk5kgjhB71jeqPii65s3ZvSiqrrZtRVUyJny7HQaRxJ0kxrekdp7Saw7ZceWEIHE8egHE9KxHfv2juYklpmW2dP41/zHl0Hxq6hqFJlt3v9ozbEt4chbgmV2KEn+H9Xy8ax/ae1XH3FLWorUdSoyfU0xKio30+dFHLrV0ktkX3fJ3tCIM8R6GpXBYshayDYcuY6fetQpTEeN/nSzSojxn150YypkaLFjW04sWgYgCxNg6APdUf1cifA2ghtuLvD/wAPxfauJUU5VIWkCFTwsdCFCPM0hhFiQRbz+9eFPN48CcQ2Hmx+0THaJAutItnAGpTx5i/A1acdS1IkXToWxG96sUtfaISEKezCJzJTwTPEdauW7W9ZbSW1e4k5Ui5zJ8KzTYuzXM0KbVltJKSI61YUJLbykk2MEW4ETas+OEMmSn6Gp5J48dr1LMyy2M3ZIyhSlLvFgTMAcNaK83bQWpow/pE+tHRiMxCb94gCNQqdDXRpJUjDqt2zUd0HScK3mUIEiDrYmKk1tqj3r8DGlRWy9mhCG0qupIEnrxqbJrxvUacmWTV1b7vv829DrwThFewmkkC9z4VwOX0oyqJQ1NKi3JUNvLKsQknWPqazfau03A6tIUoQsg960TwFaRt1P7ceA+tZ9tTCpLyyR+cz1rp9OpPGqEZK1bjvd19SnFgqKhkBEk6z/inWHP8AzJnQT8BSOw1HtbJhPZmD1kWpdezlZyZFzNbsSUb1M5vVa5adCvex2y4APM/M0K6nZwi5M+NCneNH0Mv4TL6mO4tVz4GksCtIWmRKpbjmNVH+nnRcQr3vD6iksOmXkXiMt/ACky3ZuwqkWpzb2bGMzMNkk2TNkmD1Myq/Omo2sh3GZ1ZSFOjhllOYDXwFR+DYQXyrtNM2sEwLRw4WpPZey3PxCUxME6RfukjWqD0aTt1TRwxKJ9wghKkqT315TJ1IiqlhdkN9m88IOVKQI7plR0ym0SBeibcYcQ13kLSYQLhXPPrUc3iXE4RXekF1JGYySkJOh1saJBqzge7ClWK4Ee9myqiQefTWnWO2W4OySghYyhXdMa2vNgbH1ozj84VuSQc6lmYsAmEgHjOZR9Ki2cY4pwKSSk200txIqELXvbhH+zw2dpUhtQlIlJkiYI6386d7LdWl7ErFknLIUCAVECxSRqD9K5v1vMX32xh/2SYAS2nKcpUlAOieJB4VIYHazbrGJWsgOKU2gmO6VstQba3UEwetWAQOwEJxJdQptKO4CopEFVwIMR40y2SpTT6cqSVMuoJPIJWDP+2aebMxSGFEoElcCAVEwNZzaeVL4XEAKKiJKiSeAoZpwjBLuMwY5Tlb4Ne2Z7T2VKUHmy0j8is4UoibZk2jyJqV2/vzhsMwl4qzFwS23otQ5wfdT19JrCG8f2BK0KOcz3u7nMkH3gJAkDSNKiNpbRceWVurUtStSolSjwFzepgTauRXqowuok1vVve/jXMzirflQPdSOQH1qu61xAg/djR/CnuVmdRo6ORoKoV2dD5VAiTqtPGKUBpu6rvUdCqqEdMOZT042uRyqf2ZjilQINxeqyDS+Eei39oP9/vjTYTorJWa5u3gF4ntVNiQWinWCCrgOtj5Uy3/ANinDpwayLlKkL/mBCgPQn0qF3F3qVhXgTJQqy0808/EfetaX7ScMMRs/tG4VkKXUkaFJsfgqufOLwdTGS+lv4jV4jy4nF8mcYdekU8whSH0KgwFicusZhw41EYF3QeVSrdlJWNRBjnB4122rRz1szYEquKdTUZh3swSrSQDHKb0/mvER2bR3p9gyjSc0CaKDRk7ZUqu3/3yfD61D4jYrSlFRBkmTc1Mbw/vk+H1pFVdTpG1jRmzLzEfh9noR7s2trzo6kXpyaRXrWkUKJaFClE6UKIDzy6r3vvjUjsHBlxx2IzIQCAeOgt8KjHB3VHqB6z/AEpTA7QWy8Vo1IUmxixEa+MHyqzFwQfDYZRLqoJCUq0vqdbeFON2nlh3uqIhNtDB4C+nGnuy8Y2W8QCB3m5ABykKTPDjqamtzcM046CSNWh3kyfeVy1sPhQGDPenbjwWLg94m6R+QBPDoaMkIxbDIWlLSgpwSDAXPeClCAOChPLxp9vNg2l4hKEISq9u8Uypapyi/gKhN4nUsrbbAILLakgEzmUoQSFfpsPTrV6IK7RcbDZZSrMEqMqgZVGOWus+gp7u3u4Etl9XKRCk5QBprfUEnomqOwo5rqInU8/LjU3jMe+6hLaQoNpv7sZvIcLVW0uQqLeyBjiM6llcLNmwYsNM0T4+ZNN2sO6QGmwZBJURYSb+9x0Fugp9snYyVnM4cx1Em0eFTj2JS0mEwPClSy9kPh0/eRD4JmAc4PaJ94yCkgmxuZBm1hFHcdA+gpv+I94/qgRzAM/MCmjjpJo48VvVIGTNpWiB19wqNESn7/pXR8+I+VKJFajGcVQo0UWiQ4a4DqK6TXEp4mwGp++NEgiponvVxJqxbD2Cp1p3GOIV2DIIypMEkjQHkJBJ+xXnkZT01B5ig0SxQUCPvpREqo9Qg9axAsQIIsbzmH6ukSBHnzrSd0t4e2wruCcUB2iVJaUo2Ss3CT0J+PjWVJXlMiPSfsVI4bEZII0N4Bkg8vvhVnFTjpl8+4N07ROsFSSpJHfByxxCpgzUvhGsoie8NTIJM9Ki8M/2k4hv39HQbzaAvz4+vGpbZdwDIvqIEeEa1thwIkaRsDE52GyTJgA+ItU9mqk7qYiMzZ/mHyP0q3ldeS6zD4XUSj/X+52MM9eKLFSui56q+1t8GGVlCs5UkwQEE/Gk9kb5sPryJzhRn3kkC2t6RolV0XtCu8X71H3xpM0beM99B6fWiE10ek/doRl+oIaRc1pc0i7qK1ChZOlCgnShRKnnlf7s9Vj5GiYRCVOQowM3DzNGKxlj+KfhSuy8J2jgCbk5rSBxA4+JqzFwHOCwjbi3W+0ymCUkg5SpKhY+Im9SW5+wHX1QMSWAkKJULwpCgkJEKE6k66AmoIYVaXeAIM62IJ5jhUghbqEvYdQAS6c6ZAML6E6SLHkBQGIMWHw73XRKCYWlRCSQTCwI42v1qec3IceZcfR2ZWk/u0k3Ee8IOpynhr0qiB1U6qkdTNquuwNputM2Wok5bKJIMkq8jHEUb2DQ32fsxGVKsgEjiLjpepJKUpGlILfgRTLF48JBvWHeTOkqihHaeI7Ikp0N45Hj60yXiCs5j7vAc/7U1ccLipV7oItzmlHF3gVsx4u7MOXM3tE6pd64k+v3auafehoU8zCgTRgaIDRzRQATQNdrkVZEOBBJga1JbD2OrFvpZRZAMqVyA1V8YHj1pq02Yge8qw6Difp61qm5OyewbIjvqAzSPQeVWeytlJP0HO/LjeE2WploZUkBpI8TcnmTck1jeERnhHFSgE9FGwHgbVpntcxMYdtCplTsjlYXn1qm7k4PPi2lRKUkKnkdBPnVYK2khcp6IOb7FexDCm1lCwUqSYINiCOldSqrZvW+h3HPtPEJhYDb0WQco7rgFyg/q1T1GlVxuFU0soWIUk349QQRYggggixBBoew9O1ucJpxhVd0jwvpEaHyvTMKpTCq7xHMRUT3DWxIbI2kWHQoaaEcCD9KvTCEgBbd0KuOk8KzVRnlb7ipjYG3C1+zUf2ajr+gnjHKdfOn4cul0xc4XujT9hvRiEj9QPymrutetZ1uwouuhYHuggidFAQRPyPKnG+zeMU6g4dakJyXAP5p8K5H7VSl1Cr0/wBs2dJtifv/AMGe9qR26uoFQGz8R2ToI6j1p0zgMSR+1OdX6ibxUPtfYuIV7kJPOazqK06WxjbuzVtun90en9K4TTLa7xDLJPvBvjzCRVAV7Qnv+mj403pF5AZeTSc1JunSs1V7Q3v+mj1NE/8AsN+RLaI8610JNTTpQrOke0hQH7kf91CrUVM7Wbcr0rhlhCgudFgyNQJEEfGm7/TjSaRCSedooMEVsWbauNL6Aod4ibjKOsHL6+tRatrvLu4sqDYISFAEgmBBMSfP6UnhMzYKk5TyzAGD4aA2+FL9o0lHfVnWtQUruiBY292+vA8KAUSj7baYdQRDqAtIie9otCl/E9SY0p/tbeIPNNpKAlaFKJKdCCABHIdOnWqtiscQkJQkpSJidJJNwOFjSWzlgrzuSpKIURwJmyT0MUGm9hkWluPcTtPlf5etN5zDve8SPAJ5RzOvgBzo77oWdBcyf0jwpJVh1Mev2KMMaQJ5HIMBcjnb6/SlYgdTr0orb2UzF5kGTbgYvx5muIESKahQpQigk0YVYAMtdTeuE0YUUAFK4dqddBc0RCZqb2Ts1Tq0tJFyRP3yAv8A4pkI2VlKkWD2fbA7VwvLHcREDhm/Kny1/wA1orTfeN67gMElhpLSBOUXjUk6k0UIXm0gepquV9hUG5Nszv2xYhWdlq2WFL/izaeQons92fJK0gGFIBJImNaee0/YzjjjbrYzEJylMjNrIIpPcNl5tRSttQChxgQRpp40cTqVopmhrxOLKXtgpVjsQZsXVXF9DGviKuB3Q/F4RHZrlxCZbUq2YTJbVyEkxyPQmqbjN3sUHl5WiQXFQbRBUSDrVn3Z2tjMKMoYWpPEKSoweMEUtcGtUUPFYdbS1NuJKVpMKSqxB5GiNK7w8a0rf7dZzFIRjsO2rO4kds1HekCAtI1JgAEa2B51nGJwDrKgHW1tngHEKSf9woJ3wWOrInzoLSRr/nrRCKO04NFXjSiAt+423lMugE8II/Uj+o+XhWxlCXEpWlUpUkEGJkV5wzFCwQbgyCPhWtez7eoFIbWQEqMX/Is6f6VadD40vPgWVaq8y/NFseRwddmTG0sN3j3vhUU5hJI73wq47QwyirT5Uxawis2nyrLHHGuBzk7G+18HmbbBP5Y+FZ65uy3Og9DWsY3DqKU2porAH9A9KZgglHgrN2ZYvddH6aRc3aRyrVFbO/gFJObKH6RT6FmW/wDxtPL50K03/gqf00KlEMHZazuJT4zwtNz8KU2oUlYCfdRAg69RP3xoUKW+SQ+kbLSpQIQe6TOW3U/KutnIJIB+fjXaFQI0WvOr70qx4fZE4FTwIBUqAmNQCRc/GhQqBIBpXwpXN3Y6/c86FCmIqzovejpoUKsiodImjg0KFEAokUcIoUKuirJHBsQJ6wPGtc3C3XS2yHnPfcEi+iDz6nWhQp3C2F1ezLaWRSf4ZGuUE9ZrlCpSLUN8ZsZl0ytpBI5g/wBaDeyGUiEtIHkf61yhRQHFMbK2Dh5/cpnoVD605YZCBlSEgDmkH740KFQKVcDzC7RUCRlT3ekVWPbHs0vbNU6QkqbUlaTEEAEyJ/lKqFCsstp0bHFeCn3/AFPPyTXCaFCgJJEN9oiZukfGbj5UNl41TagRfgQdCDqDXaFN4plDadw96g+UYd0qkiEK1Mge6rnbjV/TgUgzfzoUKOZU9g43a3OYjDikfw4oUKrFbBlyFOHFFOHHKhQq5SwfhhyoUKFQln//2Q==">
            <a:hlinkClick r:id="rId3"/>
          </p:cNvPr>
          <p:cNvSpPr>
            <a:spLocks noChangeAspect="1" noChangeArrowheads="1"/>
          </p:cNvSpPr>
          <p:nvPr/>
        </p:nvSpPr>
        <p:spPr bwMode="auto">
          <a:xfrm>
            <a:off x="376733" y="-2452687"/>
            <a:ext cx="5246527" cy="35020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6" descr="data:image/jpeg;base64,/9j/4AAQSkZJRgABAQAAAQABAAD/2wCEAAkGBxQTEhUUExQWFhUVFhgXGBcUFRQXFBcUGBUYFxgXGBQYHCggGBwlHBUXITEhJSksLi4uFx8zODMsNygtLisBCgoKDg0OGxAQGywkICUsLCwsLCwsLCwsLCwsLSwsLCwsLCwsLCwsLCwsLCwsLCwsLCwsLCwsLCwsLCwsLCwsLP/AABEIALcBEwMBIgACEQEDEQH/xAAcAAAABwEBAAAAAAAAAAAAAAAAAgMEBQYHAQj/xABBEAABAwIDBQUGAwcCBgMAAAABAgMRACEEEjEFBkFRYRMicYGRBzKhscHwFEJSIzNictHh8YKiFSRTkrLSFhdz/8QAGgEAAgMBAQAAAAAAAAAAAAAAAQMAAgQFBv/EADARAAICAQMCBQIDCQAAAAAAAAABAhEDEiExBEETIlFx8DJhFKHxBTNSYoGRscHR/9oADAMBAAIRAxEAPwB9FR20sScrqIslrNP8wWIjyp+lyojGnvYj+Rseub/2razzyWw9bccQ4S3cAJzN2lUlV0ngqEi2hqcwCwf2zPeCv3iNM0WJE+46Ouuh5iJaP7Rf+n5E/WneDJSsqRGY+8kmEuAcz+VXJXrIqqY6qLM3BAUkyk6GI01BHBQ0IOlM3hOKT0ZV8XW/6UvgXQoFaOJhxCrKCgNFD8qwNDoRzFBSE9uFAmSgD/SHEkzyMkVeIJoW2SP2fitw+riqkmhFRuyFAMoJ4gn1JP1qB3o36awwKUQpzgOXjRk0uQ403SRoWyzK1HpTLeDfLC4Q5XFyv9CYKvHwtWCYjfrGKUopeUnPaxgR4CoZeJUoklVzqTb5Vkm03aOrii4xpmwbU36w+JyIAUiFTK8oBsRwPWrXu22C0TzNecVv5SCDpYTzrR9x/aU002GsQ2sBP50QoeadfSaMJUqFZsClNT78GwtMiurRTHYO8OGxQlh5CzElIMLA5lBhQ9Kk3BU1OxbxrSN4pLEjunwNOaTfFqvYnSJYcjIB/Cmg0iFK6q+gpImFnogfOlFamOCh8qVWxuve/nckGaVikGV/GlzVB4KFcJoTUCdNNssLpcmkXlXHOgQUNJqFGJohNQJ0mi0Jrk1NKBYIoRQmhNWoB2hXK7UIdFdArgo1QhyhRSquUKCYXhcdBAPrR8aBldVN1dlP/fHyiohw0V7FHLHOPgZ+ldCce55fBlqNMszbn7R3+ZP/AIA/WpbYOIbDo7X3SIvpmkRJ4aVA7KXnDiuak/BCR9KOuxrO/Q6cdvMi747CFpaVoMFQgE3SoDVCwNUybcRqDXXcQ2RnjKsFAUD7yRnSfe/MnkR8DIqHwuMUptIJJSmcs8BxHwFUnenexwyls5QCOF4uQSfjFM+mNsQpeJkcYLb/AAP95N+ShHYNJKVpOUrMRlH6fGs1xOIUtRJJkm550jiXioyTJOp40Vis8pOW7OpixRgth20nvU4KrGPKdfhSaUZU3N/j4Clm1AJzLnoOZ5noKpY4a4hZt1/xSaVxXVuBSp4VwI5UQEjs3GuNOJcbUpCkmUqSYUD08fjW/ez/AHzGObyOQnENjvAWC06Z0j5jgT1rz5gLKBOlXndZxaHkOoHeSZBHEGxB5ggxQUqYJY9UduTd6Sf08x86NhnQtCVDRQn+1Fxnuny+dNRhaGOKF1n+ED40q0rXxHyFMy5OeeJH0oNOd5V7Zh8qjVDYyv57khgnIEHhUhmqv9vF+g+tPMPjwRVJI0Y5WiTzUJpoMQOdA4gDU1ShljoqrrvA1F7U2w1h2y46sJQBqTr0A4mqen2npc/dNApHEr73pFqlENAUaITVW2Zvuw6QlctqOmYyk/6uHnVgU+KlEFya4VU3S9NFLt9aNog6zV3NTXtOtDtOtEg6z0M9NC6OdFLw51CD4OURx8Co9zFRpUTtDGmDegQkXtqpCiJoVUDn/So12pZLM8dNNnTp4H60u6aaun/x+/nXRkeUxIsW6CwcwP3OnyqUxzMHzqi4TGFtwEGNKvO0NooDIcUQBHqeQ51kkt7O1gerHQz2ptgMtlKSM5STJ0SDaTznl0rL8RiCSbkifs0/2zj1OLU4qYUBkGlhoY+5qHm3jVJzch2DAsdv1Oamn2CRcAa01bFxTvNlEiqGlC74GYAageNqcYRIVAPx0HWmuDvKrlRt50uy5kUJETAFjr/Th51R8DIVasLjmZkpixgkRf041zAtSb1OY3ZS2QQ6lSStKVJzAjnMA/d6ZYNjvUtT2HPF5rFRgtDVx3QmcvKo7D4DMkkcBPlS+xVuN5nkd5LXfUkRBQNRNUjJtjHBRRse7yj2eU8L+v8Ainm0jDZ8vnTLdt1LiM6PdIET1E/UU72wP2R8vnW3H2OR1C3lRALc+YozSwSRxKvgBTcySPCaSbdgz1p842jJjnUrY4L1vKkMPi6DogacBUFs/FSPAx/SkzfBrwp2yf2jtgMtLdVohJPjyFY3jNu4nHYhIUtULVAQkkISPAa1afaNtYJw4a/M4Qf9KTJNVf2eFH4sZyBCSRPP/FIySqLZsxxuSTLFsHZqTiXGnlqeCGxCVEkAmc0A6GBVb2nhjhX1BMgTaRqnhNaLgMMG31uNpEu65dbE1X/aa4hTjUEBeWCOUc6ThncjXlxpQsixiA43KdeA4hQvHncVrWwcd2mHaVzQn5RWK7HdbS+2lxeRKzCjwFrH1rbdg4VLiShopCW4SPCJtFPc4x5MlNjoroB2na9iq/Wn0NQKMVdQJEpUU20MGossW67gcXVkp21FL9RysQKTViaZZWyRViKSViKjlYmklYigCx67iKgdq47gNaNjsdlFVx18rV1PwFBsg6XtFUm6j1BtQoNtW0oUKYSpvGmzp1/lHzTS2INNMQqyvBI+/SuhNnm8MRji1wfT5Cln9rSlCTKgAqANZMX6WGvU0wxq+8fGmDpk1jySO100KR3EvlSpPlRECuCKPPhS0axxhHcl4BjgdKQSszab/Gg2o3HDXzpxhW7jnUIOME0AbySZsLDxNceBCwoapIVe8EGQPC1LMNyqD9muut8apJjIRsndrbwu4zIXABkEAAk6xNzfhTdsRemGGcqQQZpEjVBJItm6KszgB0NvW1SWzN1HGHOy7YFGIcylOXRsHMDm4E2BGmtRG6I/aCnWH3iUrFS6vIUOQhJBiEq0niYvUhsGas2HZWBDLYQDMEmYA1PIchA8q5tZJLZA4/5+lOmlyAeYB9abbUMI8/oa3x5ONPdblTDpBHRJpus3mNT5TrTrGNR3uYM9DNMiZtNvhMVofFmBWnTHzCs6SmbmPhNRLG7S2lDM6mFnKBBmdf607waiFjxHxp7vNILSxo24knwV3TSpwSTY/Flk5Rin7lV359n5cbLzSlLdQmyTAGUXIA51kWBdU26lQsUqBvrY3HzFeqsGsKT8DWPe0Xchz8c2rDtKKXzfICQki6ieVr1mlsdSPagu8u2AnA9qgqQtQGRQBBBPI1n6cQ48UAqK3FkATdRJMRVu9pDgShlmLJ1HgIqO9ngaRj21vwlCQcub3Q5HdknTjSOn2hqNWe3NRNEwPsqwwaBfKlulN1BRASeSQOVMthYx3AvrwilSnVtRiSngD1rUQQUzWbe01gJUy6kgKCo6kE8PSqt3KnumTT5duUTT22nY9/5UyGI+N/Oo8k5QSRBoyQdZEU6KinsqM0r7j0v0mp6m6TOhBpMLB0UKvaF0LqfppiceE61xShMZhIqO2s0SBqQeXOimBoZ47aGY28qW2c1J68ajGcEonNChwv0qc2anIkk1AE020ABQqP8Axw60KZ4c/QR+Kw/xFFxSqjsY5Zf8wH/lTvFKqG2k9r1WfgP71oyyo5vS47CPYkhKotmVBjikXg9Jg+QpiSaTU6aEk2+VYztxVKhRKjNhTrB4NS1AJSVEmABqTyA1NJpwi4gDWD15irNsnZzmGAdWFJVwn3dPd5aa+lQNkPhdluFeXs1fAjlw62pZjAKLoQCCSvJawBmNfjUhiN7C492igAZutAjObCVAWiBy/sbErBdSpKC3OWIMmToZ53tQCguIwamnVIWBIJ+U/WkXE92nDKs7hQQSuCqfAXCgfCnGF2cpYJ0HEnQf2pc+R+LggELg1IYZ2ae7N2D+IxDjKQQGcwUsQe8LWvBGbr51JOez/HN95DXap5tkFUdWz3vnVXV0XTpWJYVUpSEuKbVm98CR4KGseFa9ufu6Oyz4pllbhIKVQlcpFwoSO7PrUd7PN0iGyrGMAXBQhYvYaqTy6GtBygQAIA0A0ApsI0Zs+TsgCo/bq4bnkoVIVH7baKkAJEknQeBp8Pq3MORvQ6IZtGdKQdDPrFQLiCkkfxfAGrAxhnARKFAcLHXjTJ3BEzKTOdU204gUyUkmKUHJX87DNhEqSR+ofA1O7SZzZx0FRmGwq5SciozC8GNanQmVr6gfLSpLdMph2yKwmCWUweYFSyVjX7FRycqQBeQOU1Ebz7UcbYUtKe4gEq/UoD5Vnk9rOpBdjGvaLi+1x7mXQKIHLXWmeDDakqSoTp46f5prtZtS82IgjOo93jF6c7FwJjMoXoYo0qNeLzZLN03DxfaYFq8lA7Mzr3LCfKKonti7rrKouEwPNYn5VavZgwtOHcJENqXKPSFHwsPSq17YsMtzsSlJKUKAWRomT3Z8YNJaSyDWq1ITwOJStlKVKglOppRLTbdio3Gs2+FSGD3beyIJZPujWOVKubCdVBLVhppFY525OXlvtd8C01Vb13IZDLbYCiomeRogZaErzE34Wiamn9hPECWxA8KRXspwjJlHCwjyquiK2WmlxzyTU/v9/YiU4NtxRUF+XGlNorLTYy3vF6enBqZc7NaQkxMW0OhmjuIHGtmGMYq6VvmjPlk267EagkpBI1E00xeIAAE+NS6k1XcQ3+1I4Ema14acjD1UnGFeoQ4w8E2oVMr2flsNBEelCtniI5ng/wAhQMSq48armNdn/uJ+VTmMX86rSzWfM9zb0UNrAKdYHDlUwDCRmV4DhRNnJBX3rDU+AualcJjkNsHuiXXBcpk5EXiZ/UaQb2wuwME4t6cqu7ewVY8DbgACfIVL7c3icA7GykxEKFwibieajMzyg1Ibt49gNLUcuYzCZUjU5bcDZJ9aicdhPxTgcRJLhIMQVACI/mATHW1QiEtn7JDrLuIRADUEo4qMxKRNwCRRMSJwyVqXBLmUJ4wBI8ePpXdsKUw42y2e6kAgpm5vIPUcRzNOt48B/wAthV2BdOYgTI1Ce7zME1KLWSOD22x2ri3T3koUEOjKhRkHKFJVAX/apraDyFYJh1EFt15LTpuAEkkKkC4lQAj+KqNt3ZbjUgixQDMWlFj4Ei8VLbpuqxLGNwiEShbAxCeaXmggf7lQP9IoTV7hxutvU6l1eFxy0tqULQcs5VH9UcASJjhNb7u0tRbQolJCkj3QdfOvMoJWkOZsxSlMkHvASE99PGCUifCvRe4mInCMpULhAMyDJsZt41WSp2Wi7WllxTXFV1NFNNRlnwCuZgFCevyrtIvmCk0WUXKFhiU28SND1plnEnkpwn0B/pSiVDuD+JXyNRu0NuYfDJzPupQCVQD7xudEi5pEm7pfOTRH7/OCVw76coHQev2KjUjvriJMGD4a1UcT7T8Igw2lxywGgQLeN/hQwO9DOKWCFZJgQr/20rXixyp2Zcr80WuxdMMCBemu08IHm3EK0UhSfIis33i9rCmnS3hWkqSglKluZu8RYhIGgB4mrbuDvo3tFChl7N5EZ25kEHRSTxGtUaNEWUfaOCCWSDwVl+dN9ibKL7qGkj3jfonifSpneZYAdCrQSY6g1a9wtloYw34hRGdxOYn9KNQPqapq02b8E9MWTmLeawmH4JbbTHoNPE1Xtz9oIxiMQ28gEuKCwCJ7ojKJ/hIB8zVK3g3iVtB8hE/h2z3Y/Of1n6Uvu3jfwzyHMquR6pOo1qqxOUW6L+TQ05K/c2NXux0ikVIohxQUM6VAoIEW5ikkvxGZUzpauLk6mCnpl+bXrS79+wuEHWxzEsyCJimGzNk5XMylTx86ljQa1piCyl72mcWP/wAwPnUYpNS29Y/5ofyD61GrTW/H9JmnyNFio/EIGVZi+YXqTcFMMySotmZKp9BT8XJm6inGvnBINo7o8B8qFN8OTlF/uaFatBlWdVwZTi9fX5GoVGHzeSSo+SiKk8Uu58D8jUU4s90D8yY/3E0vJyM6VUh9hMFDS3FKSAe7rJuQLDzPpRnsCiGkh1N0Tw1UTbXwpXE7KWEIbsCpQGtpg+cST6UjtvBLS7kCfdSBYjx+RFKNZPs7uO9gCADIRBSeJBPGoPd19xp8JTYqChB4nKct/GKm0urZaI7yMpJjvCyU8vOq5sjHrQ8hVlZTooW0OtQhZGcOnEtB5agSg5FT70kqOcjiq+lNdp4xZLTSJUoFFlEkFQSRccB3ppDam0my24poFClvZiNADNwI4RPqedK7GfZS3mcQQtZyoXOkmCeGnyB50SF7f2uyXghwApUtaAdJlCQBnHU/mEVVNj7QGCxAfZJ7NRCHU2UMoUQoHKLiJ4TMG8QZTauzGUNYLI+nN3nO/wDmhSRrP8Ot6h8fsNbf4owFZRqm4EXM+OYGi0ROmJsYNLe0XGkEFh9Kwk/lUw8nOmOggDpHA1oW5eFVgtpJabC1MvpKSFKJIi4cB0KYIE8ZNZDs/FrSA4kwWHAoEahC5zDwlM/6jWmbtbzLfcw+VRTiEgNBeYEKRPdDgUk5kgjhB71jeqPii65s3ZvSiqrrZtRVUyJny7HQaRxJ0kxrekdp7Saw7ZceWEIHE8egHE9KxHfv2juYklpmW2dP41/zHl0Hxq6hqFJlt3v9ozbEt4chbgmV2KEn+H9Xy8ax/ae1XH3FLWorUdSoyfU0xKio30+dFHLrV0ktkX3fJ3tCIM8R6GpXBYshayDYcuY6fetQpTEeN/nSzSojxn150YypkaLFjW04sWgYgCxNg6APdUf1cifA2ghtuLvD/wAPxfauJUU5VIWkCFTwsdCFCPM0hhFiQRbz+9eFPN48CcQ2Hmx+0THaJAutItnAGpTx5i/A1acdS1IkXToWxG96sUtfaISEKezCJzJTwTPEdauW7W9ZbSW1e4k5Ui5zJ8KzTYuzXM0KbVltJKSI61YUJLbykk2MEW4ETas+OEMmSn6Gp5J48dr1LMyy2M3ZIyhSlLvFgTMAcNaK83bQWpow/pE+tHRiMxCb94gCNQqdDXRpJUjDqt2zUd0HScK3mUIEiDrYmKk1tqj3r8DGlRWy9mhCG0qupIEnrxqbJrxvUacmWTV1b7vv829DrwThFewmkkC9z4VwOX0oyqJQ1NKi3JUNvLKsQknWPqazfau03A6tIUoQsg960TwFaRt1P7ceA+tZ9tTCpLyyR+cz1rp9OpPGqEZK1bjvd19SnFgqKhkBEk6z/inWHP8AzJnQT8BSOw1HtbJhPZmD1kWpdezlZyZFzNbsSUb1M5vVa5adCvex2y4APM/M0K6nZwi5M+NCneNH0Mv4TL6mO4tVz4GksCtIWmRKpbjmNVH+nnRcQr3vD6iksOmXkXiMt/ACky3ZuwqkWpzb2bGMzMNkk2TNkmD1Myq/Omo2sh3GZ1ZSFOjhllOYDXwFR+DYQXyrtNM2sEwLRw4WpPZey3PxCUxME6RfukjWqD0aTt1TRwxKJ9wghKkqT315TJ1IiqlhdkN9m88IOVKQI7plR0ym0SBeibcYcQ13kLSYQLhXPPrUc3iXE4RXekF1JGYySkJOh1saJBqzge7ClWK4Ee9myqiQefTWnWO2W4OySghYyhXdMa2vNgbH1ozj84VuSQc6lmYsAmEgHjOZR9Ki2cY4pwKSSk200txIqELXvbhH+zw2dpUhtQlIlJkiYI6386d7LdWl7ErFknLIUCAVECxSRqD9K5v1vMX32xh/2SYAS2nKcpUlAOieJB4VIYHazbrGJWsgOKU2gmO6VstQba3UEwetWAQOwEJxJdQptKO4CopEFVwIMR40y2SpTT6cqSVMuoJPIJWDP+2aebMxSGFEoElcCAVEwNZzaeVL4XEAKKiJKiSeAoZpwjBLuMwY5Tlb4Ne2Z7T2VKUHmy0j8is4UoibZk2jyJqV2/vzhsMwl4qzFwS23otQ5wfdT19JrCG8f2BK0KOcz3u7nMkH3gJAkDSNKiNpbRceWVurUtStSolSjwFzepgTauRXqowuok1vVve/jXMzirflQPdSOQH1qu61xAg/djR/CnuVmdRo6ORoKoV2dD5VAiTqtPGKUBpu6rvUdCqqEdMOZT042uRyqf2ZjilQINxeqyDS+Eei39oP9/vjTYTorJWa5u3gF4ntVNiQWinWCCrgOtj5Uy3/ANinDpwayLlKkL/mBCgPQn0qF3F3qVhXgTJQqy0808/EfetaX7ScMMRs/tG4VkKXUkaFJsfgqufOLwdTGS+lv4jV4jy4nF8mcYdekU8whSH0KgwFicusZhw41EYF3QeVSrdlJWNRBjnB4122rRz1szYEquKdTUZh3swSrSQDHKb0/mvER2bR3p9gyjSc0CaKDRk7ZUqu3/3yfD61D4jYrSlFRBkmTc1Mbw/vk+H1pFVdTpG1jRmzLzEfh9noR7s2trzo6kXpyaRXrWkUKJaFClE6UKIDzy6r3vvjUjsHBlxx2IzIQCAeOgt8KjHB3VHqB6z/AEpTA7QWy8Vo1IUmxixEa+MHyqzFwQfDYZRLqoJCUq0vqdbeFON2nlh3uqIhNtDB4C+nGnuy8Y2W8QCB3m5ABykKTPDjqamtzcM046CSNWh3kyfeVy1sPhQGDPenbjwWLg94m6R+QBPDoaMkIxbDIWlLSgpwSDAXPeClCAOChPLxp9vNg2l4hKEISq9u8Uypapyi/gKhN4nUsrbbAILLakgEzmUoQSFfpsPTrV6IK7RcbDZZSrMEqMqgZVGOWus+gp7u3u4Etl9XKRCk5QBprfUEnomqOwo5rqInU8/LjU3jMe+6hLaQoNpv7sZvIcLVW0uQqLeyBjiM6llcLNmwYsNM0T4+ZNN2sO6QGmwZBJURYSb+9x0Fugp9snYyVnM4cx1Em0eFTj2JS0mEwPClSy9kPh0/eRD4JmAc4PaJ94yCkgmxuZBm1hFHcdA+gpv+I94/qgRzAM/MCmjjpJo48VvVIGTNpWiB19wqNESn7/pXR8+I+VKJFajGcVQo0UWiQ4a4DqK6TXEp4mwGp++NEgiponvVxJqxbD2Cp1p3GOIV2DIIypMEkjQHkJBJ+xXnkZT01B5ig0SxQUCPvpREqo9Qg9axAsQIIsbzmH6ukSBHnzrSd0t4e2wruCcUB2iVJaUo2Ss3CT0J+PjWVJXlMiPSfsVI4bEZII0N4Bkg8vvhVnFTjpl8+4N07ROsFSSpJHfByxxCpgzUvhGsoie8NTIJM9Ki8M/2k4hv39HQbzaAvz4+vGpbZdwDIvqIEeEa1thwIkaRsDE52GyTJgA+ItU9mqk7qYiMzZ/mHyP0q3ldeS6zD4XUSj/X+52MM9eKLFSui56q+1t8GGVlCs5UkwQEE/Gk9kb5sPryJzhRn3kkC2t6RolV0XtCu8X71H3xpM0beM99B6fWiE10ek/doRl+oIaRc1pc0i7qK1ChZOlCgnShRKnnlf7s9Vj5GiYRCVOQowM3DzNGKxlj+KfhSuy8J2jgCbk5rSBxA4+JqzFwHOCwjbi3W+0ymCUkg5SpKhY+Im9SW5+wHX1QMSWAkKJULwpCgkJEKE6k66AmoIYVaXeAIM62IJ5jhUghbqEvYdQAS6c6ZAML6E6SLHkBQGIMWHw73XRKCYWlRCSQTCwI42v1qec3IceZcfR2ZWk/u0k3Ee8IOpynhr0qiB1U6qkdTNquuwNputM2Wok5bKJIMkq8jHEUb2DQ32fsxGVKsgEjiLjpepJKUpGlILfgRTLF48JBvWHeTOkqihHaeI7Ikp0N45Hj60yXiCs5j7vAc/7U1ccLipV7oItzmlHF3gVsx4u7MOXM3tE6pd64k+v3auafehoU8zCgTRgaIDRzRQATQNdrkVZEOBBJga1JbD2OrFvpZRZAMqVyA1V8YHj1pq02Yge8qw6Difp61qm5OyewbIjvqAzSPQeVWeytlJP0HO/LjeE2WploZUkBpI8TcnmTck1jeERnhHFSgE9FGwHgbVpntcxMYdtCplTsjlYXn1qm7k4PPi2lRKUkKnkdBPnVYK2khcp6IOb7FexDCm1lCwUqSYINiCOldSqrZvW+h3HPtPEJhYDb0WQco7rgFyg/q1T1GlVxuFU0soWIUk349QQRYggggixBBoew9O1ucJpxhVd0jwvpEaHyvTMKpTCq7xHMRUT3DWxIbI2kWHQoaaEcCD9KvTCEgBbd0KuOk8KzVRnlb7ipjYG3C1+zUf2ajr+gnjHKdfOn4cul0xc4XujT9hvRiEj9QPymrutetZ1uwouuhYHuggidFAQRPyPKnG+zeMU6g4dakJyXAP5p8K5H7VSl1Cr0/wBs2dJtifv/AMGe9qR26uoFQGz8R2ToI6j1p0zgMSR+1OdX6ibxUPtfYuIV7kJPOazqK06WxjbuzVtun90en9K4TTLa7xDLJPvBvjzCRVAV7Qnv+mj403pF5AZeTSc1JunSs1V7Q3v+mj1NE/8AsN+RLaI8610JNTTpQrOke0hQH7kf91CrUVM7Wbcr0rhlhCgudFgyNQJEEfGm7/TjSaRCSedooMEVsWbauNL6Aod4ibjKOsHL6+tRatrvLu4sqDYISFAEgmBBMSfP6UnhMzYKk5TyzAGD4aA2+FL9o0lHfVnWtQUruiBY292+vA8KAUSj7baYdQRDqAtIie9otCl/E9SY0p/tbeIPNNpKAlaFKJKdCCABHIdOnWqtiscQkJQkpSJidJJNwOFjSWzlgrzuSpKIURwJmyT0MUGm9hkWluPcTtPlf5etN5zDve8SPAJ5RzOvgBzo77oWdBcyf0jwpJVh1Mev2KMMaQJ5HIMBcjnb6/SlYgdTr0orb2UzF5kGTbgYvx5muIESKahQpQigk0YVYAMtdTeuE0YUUAFK4dqddBc0RCZqb2Ts1Tq0tJFyRP3yAv8A4pkI2VlKkWD2fbA7VwvLHcREDhm/Kny1/wA1orTfeN67gMElhpLSBOUXjUk6k0UIXm0gepquV9hUG5Nszv2xYhWdlq2WFL/izaeQons92fJK0gGFIBJImNaee0/YzjjjbrYzEJylMjNrIIpPcNl5tRSttQChxgQRpp40cTqVopmhrxOLKXtgpVjsQZsXVXF9DGviKuB3Q/F4RHZrlxCZbUq2YTJbVyEkxyPQmqbjN3sUHl5WiQXFQbRBUSDrVn3Z2tjMKMoYWpPEKSoweMEUtcGtUUPFYdbS1NuJKVpMKSqxB5GiNK7w8a0rf7dZzFIRjsO2rO4kds1HekCAtI1JgAEa2B51nGJwDrKgHW1tngHEKSf9woJ3wWOrInzoLSRr/nrRCKO04NFXjSiAt+423lMugE8II/Uj+o+XhWxlCXEpWlUpUkEGJkV5wzFCwQbgyCPhWtez7eoFIbWQEqMX/Is6f6VadD40vPgWVaq8y/NFseRwddmTG0sN3j3vhUU5hJI73wq47QwyirT5Uxawis2nyrLHHGuBzk7G+18HmbbBP5Y+FZ65uy3Og9DWsY3DqKU2porAH9A9KZgglHgrN2ZYvddH6aRc3aRyrVFbO/gFJObKH6RT6FmW/wDxtPL50K03/gqf00KlEMHZazuJT4zwtNz8KU2oUlYCfdRAg69RP3xoUKW+SQ+kbLSpQIQe6TOW3U/KutnIJIB+fjXaFQI0WvOr70qx4fZE4FTwIBUqAmNQCRc/GhQqBIBpXwpXN3Y6/c86FCmIqzovejpoUKsiodImjg0KFEAokUcIoUKuirJHBsQJ6wPGtc3C3XS2yHnPfcEi+iDz6nWhQp3C2F1ezLaWRSf4ZGuUE9ZrlCpSLUN8ZsZl0ytpBI5g/wBaDeyGUiEtIHkf61yhRQHFMbK2Dh5/cpnoVD605YZCBlSEgDmkH740KFQKVcDzC7RUCRlT3ekVWPbHs0vbNU6QkqbUlaTEEAEyJ/lKqFCsstp0bHFeCn3/AFPPyTXCaFCgJJEN9oiZukfGbj5UNl41TagRfgQdCDqDXaFN4plDadw96g+UYd0qkiEK1Mge6rnbjV/TgUgzfzoUKOZU9g43a3OYjDikfw4oUKrFbBlyFOHFFOHHKhQq5SwfhhyoUKFQln//2Q==">
            <a:hlinkClick r:id="rId4"/>
          </p:cNvPr>
          <p:cNvSpPr>
            <a:spLocks noChangeAspect="1" noChangeArrowheads="1"/>
          </p:cNvSpPr>
          <p:nvPr/>
        </p:nvSpPr>
        <p:spPr bwMode="auto">
          <a:xfrm>
            <a:off x="50800" y="-1028700"/>
            <a:ext cx="3219450" cy="21526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p:cNvPicPr>
            <a:picLocks noChangeAspect="1"/>
          </p:cNvPicPr>
          <p:nvPr/>
        </p:nvPicPr>
        <p:blipFill>
          <a:blip r:embed="rId5"/>
          <a:stretch>
            <a:fillRect/>
          </a:stretch>
        </p:blipFill>
        <p:spPr>
          <a:xfrm>
            <a:off x="5623260" y="2509106"/>
            <a:ext cx="3199830" cy="3199830"/>
          </a:xfrm>
          <a:prstGeom prst="rect">
            <a:avLst/>
          </a:prstGeom>
        </p:spPr>
      </p:pic>
    </p:spTree>
    <p:extLst>
      <p:ext uri="{BB962C8B-B14F-4D97-AF65-F5344CB8AC3E}">
        <p14:creationId xmlns:p14="http://schemas.microsoft.com/office/powerpoint/2010/main" val="15903951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457200" y="704088"/>
            <a:ext cx="8229600" cy="972312"/>
          </a:xfrm>
        </p:spPr>
        <p:txBody>
          <a:bodyPr/>
          <a:lstStyle/>
          <a:p>
            <a:pPr algn="l" eaLnBrk="1" hangingPunct="1"/>
            <a:r>
              <a:rPr lang="en-US" dirty="0">
                <a:solidFill>
                  <a:schemeClr val="accent2"/>
                </a:solidFill>
              </a:rPr>
              <a:t>Does It Matter…</a:t>
            </a:r>
          </a:p>
        </p:txBody>
      </p:sp>
      <p:sp>
        <p:nvSpPr>
          <p:cNvPr id="19459" name="Content Placeholder 2"/>
          <p:cNvSpPr>
            <a:spLocks noGrp="1"/>
          </p:cNvSpPr>
          <p:nvPr>
            <p:ph sz="half" idx="1"/>
          </p:nvPr>
        </p:nvSpPr>
        <p:spPr/>
        <p:txBody>
          <a:bodyPr>
            <a:normAutofit fontScale="92500" lnSpcReduction="20000"/>
          </a:bodyPr>
          <a:lstStyle/>
          <a:p>
            <a:pPr eaLnBrk="1" hangingPunct="1"/>
            <a:r>
              <a:rPr lang="en-US" sz="3900" dirty="0">
                <a:latin typeface="+mj-lt"/>
              </a:rPr>
              <a:t>If it’s real or perceived?</a:t>
            </a:r>
          </a:p>
          <a:p>
            <a:pPr eaLnBrk="1" hangingPunct="1"/>
            <a:endParaRPr lang="en-US" sz="3900" dirty="0">
              <a:latin typeface="+mj-lt"/>
            </a:endParaRPr>
          </a:p>
          <a:p>
            <a:pPr eaLnBrk="1" hangingPunct="1"/>
            <a:r>
              <a:rPr lang="en-US" sz="3900" dirty="0">
                <a:latin typeface="+mj-lt"/>
              </a:rPr>
              <a:t>What’s the line between real and unreal?</a:t>
            </a:r>
          </a:p>
          <a:p>
            <a:pPr eaLnBrk="1" hangingPunct="1">
              <a:buFont typeface="Arial" charset="0"/>
              <a:buNone/>
            </a:pPr>
            <a:endParaRPr lang="en-US" sz="4800" dirty="0"/>
          </a:p>
        </p:txBody>
      </p:sp>
      <p:sp>
        <p:nvSpPr>
          <p:cNvPr id="19460" name="Content Placeholder 4"/>
          <p:cNvSpPr>
            <a:spLocks noGrp="1"/>
          </p:cNvSpPr>
          <p:nvPr>
            <p:ph sz="half" idx="2"/>
          </p:nvPr>
        </p:nvSpPr>
        <p:spPr>
          <a:xfrm>
            <a:off x="4648200" y="1219200"/>
            <a:ext cx="4038600" cy="5181600"/>
          </a:xfrm>
        </p:spPr>
        <p:txBody>
          <a:bodyPr>
            <a:normAutofit fontScale="92500" lnSpcReduction="20000"/>
          </a:bodyPr>
          <a:lstStyle/>
          <a:p>
            <a:pPr eaLnBrk="1" hangingPunct="1"/>
            <a:r>
              <a:rPr lang="en-US" sz="3200" dirty="0">
                <a:solidFill>
                  <a:srgbClr val="0070C0"/>
                </a:solidFill>
                <a:latin typeface="+mj-lt"/>
              </a:rPr>
              <a:t>Race</a:t>
            </a:r>
          </a:p>
          <a:p>
            <a:pPr eaLnBrk="1" hangingPunct="1"/>
            <a:r>
              <a:rPr lang="en-US" sz="3200" dirty="0">
                <a:solidFill>
                  <a:srgbClr val="0070C0"/>
                </a:solidFill>
                <a:latin typeface="+mj-lt"/>
              </a:rPr>
              <a:t>Color</a:t>
            </a:r>
          </a:p>
          <a:p>
            <a:pPr eaLnBrk="1" hangingPunct="1"/>
            <a:r>
              <a:rPr lang="en-US" sz="3200" dirty="0">
                <a:solidFill>
                  <a:srgbClr val="0070C0"/>
                </a:solidFill>
                <a:latin typeface="+mj-lt"/>
              </a:rPr>
              <a:t>Weight</a:t>
            </a:r>
          </a:p>
          <a:p>
            <a:pPr eaLnBrk="1" hangingPunct="1"/>
            <a:r>
              <a:rPr lang="en-US" sz="3200" dirty="0">
                <a:solidFill>
                  <a:srgbClr val="0070C0"/>
                </a:solidFill>
                <a:latin typeface="+mj-lt"/>
              </a:rPr>
              <a:t>National origin- Ethic Group</a:t>
            </a:r>
          </a:p>
          <a:p>
            <a:pPr eaLnBrk="1" hangingPunct="1"/>
            <a:r>
              <a:rPr lang="en-US" sz="3200" dirty="0">
                <a:solidFill>
                  <a:srgbClr val="0070C0"/>
                </a:solidFill>
                <a:latin typeface="+mj-lt"/>
              </a:rPr>
              <a:t>Religion-Religious Practices</a:t>
            </a:r>
          </a:p>
          <a:p>
            <a:pPr eaLnBrk="1" hangingPunct="1"/>
            <a:r>
              <a:rPr lang="en-US" sz="3200" dirty="0">
                <a:solidFill>
                  <a:srgbClr val="0070C0"/>
                </a:solidFill>
                <a:latin typeface="+mj-lt"/>
              </a:rPr>
              <a:t>Disability</a:t>
            </a:r>
          </a:p>
          <a:p>
            <a:pPr eaLnBrk="1" hangingPunct="1"/>
            <a:r>
              <a:rPr lang="en-US" sz="3200" dirty="0">
                <a:solidFill>
                  <a:srgbClr val="0070C0"/>
                </a:solidFill>
                <a:latin typeface="+mj-lt"/>
              </a:rPr>
              <a:t>Sexual orientation</a:t>
            </a:r>
          </a:p>
          <a:p>
            <a:pPr eaLnBrk="1" hangingPunct="1"/>
            <a:r>
              <a:rPr lang="en-US" sz="3200" dirty="0">
                <a:solidFill>
                  <a:srgbClr val="0070C0"/>
                </a:solidFill>
                <a:latin typeface="+mj-lt"/>
              </a:rPr>
              <a:t>Gender</a:t>
            </a:r>
          </a:p>
          <a:p>
            <a:pPr eaLnBrk="1" hangingPunct="1"/>
            <a:r>
              <a:rPr lang="en-US" sz="3200" dirty="0">
                <a:solidFill>
                  <a:srgbClr val="0070C0"/>
                </a:solidFill>
                <a:latin typeface="+mj-lt"/>
              </a:rPr>
              <a:t>Sex</a:t>
            </a:r>
          </a:p>
        </p:txBody>
      </p:sp>
      <p:sp>
        <p:nvSpPr>
          <p:cNvPr id="8" name="Footer Placeholder 7"/>
          <p:cNvSpPr>
            <a:spLocks noGrp="1"/>
          </p:cNvSpPr>
          <p:nvPr>
            <p:ph type="ftr" sz="quarter" idx="11"/>
          </p:nvPr>
        </p:nvSpPr>
        <p:spPr>
          <a:xfrm>
            <a:off x="3924300" y="6407477"/>
            <a:ext cx="1295400" cy="320675"/>
          </a:xfrm>
        </p:spPr>
        <p:txBody>
          <a:bodyPr/>
          <a:lstStyle/>
          <a:p>
            <a:pPr>
              <a:defRPr/>
            </a:pPr>
            <a:r>
              <a:rPr lang="en-US">
                <a:solidFill>
                  <a:prstClr val="black">
                    <a:tint val="75000"/>
                  </a:prstClr>
                </a:solidFill>
              </a:rPr>
              <a:t>Dignity Act 2018</a:t>
            </a:r>
            <a:endParaRPr lang="en-US" dirty="0">
              <a:solidFill>
                <a:prstClr val="black">
                  <a:tint val="75000"/>
                </a:prstClr>
              </a:solidFill>
            </a:endParaRPr>
          </a:p>
        </p:txBody>
      </p:sp>
      <p:sp>
        <p:nvSpPr>
          <p:cNvPr id="6" name="Striped Right Arrow 5"/>
          <p:cNvSpPr/>
          <p:nvPr/>
        </p:nvSpPr>
        <p:spPr>
          <a:xfrm>
            <a:off x="3276600" y="4495800"/>
            <a:ext cx="1066800" cy="762000"/>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Tree>
    <p:extLst>
      <p:ext uri="{BB962C8B-B14F-4D97-AF65-F5344CB8AC3E}">
        <p14:creationId xmlns:p14="http://schemas.microsoft.com/office/powerpoint/2010/main" val="25317365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57200" y="762000"/>
            <a:ext cx="8229600" cy="667512"/>
          </a:xfrm>
        </p:spPr>
        <p:txBody>
          <a:bodyPr>
            <a:normAutofit fontScale="90000"/>
          </a:bodyPr>
          <a:lstStyle/>
          <a:p>
            <a:pPr algn="ctr"/>
            <a:r>
              <a:rPr lang="en-US" sz="4400" dirty="0">
                <a:solidFill>
                  <a:schemeClr val="accent2"/>
                </a:solidFill>
              </a:rPr>
              <a:t>How Does the Dignity Act Involve Me</a:t>
            </a:r>
            <a:r>
              <a:rPr lang="en-US" dirty="0">
                <a:solidFill>
                  <a:schemeClr val="accent2"/>
                </a:solidFill>
              </a:rPr>
              <a:t>?</a:t>
            </a:r>
          </a:p>
        </p:txBody>
      </p:sp>
      <p:sp>
        <p:nvSpPr>
          <p:cNvPr id="16387" name="Content Placeholder 2"/>
          <p:cNvSpPr>
            <a:spLocks noGrp="1"/>
          </p:cNvSpPr>
          <p:nvPr>
            <p:ph idx="1"/>
          </p:nvPr>
        </p:nvSpPr>
        <p:spPr>
          <a:xfrm>
            <a:off x="457200" y="1600200"/>
            <a:ext cx="3505200" cy="4525963"/>
          </a:xfrm>
        </p:spPr>
        <p:txBody>
          <a:bodyPr>
            <a:normAutofit lnSpcReduction="10000"/>
          </a:bodyPr>
          <a:lstStyle/>
          <a:p>
            <a:pPr marL="0" indent="0">
              <a:buFont typeface="Arial" charset="0"/>
              <a:buNone/>
            </a:pPr>
            <a:r>
              <a:rPr lang="en-US" sz="3500" dirty="0">
                <a:latin typeface="+mj-lt"/>
              </a:rPr>
              <a:t>“Employee” shall mean any person receiving compensation from a school district </a:t>
            </a:r>
            <a:r>
              <a:rPr lang="en-US" sz="3500" b="1" dirty="0">
                <a:solidFill>
                  <a:srgbClr val="0070C0"/>
                </a:solidFill>
                <a:latin typeface="+mj-lt"/>
              </a:rPr>
              <a:t>OR</a:t>
            </a:r>
            <a:r>
              <a:rPr lang="en-US" sz="3500" dirty="0">
                <a:latin typeface="+mj-lt"/>
              </a:rPr>
              <a:t> employee of a contracted service provider.</a:t>
            </a:r>
          </a:p>
        </p:txBody>
      </p:sp>
      <p:sp>
        <p:nvSpPr>
          <p:cNvPr id="6" name="Footer Placeholder 5"/>
          <p:cNvSpPr>
            <a:spLocks noGrp="1"/>
          </p:cNvSpPr>
          <p:nvPr>
            <p:ph type="ftr" sz="quarter" idx="11"/>
          </p:nvPr>
        </p:nvSpPr>
        <p:spPr>
          <a:xfrm>
            <a:off x="3594100" y="6390640"/>
            <a:ext cx="1295400" cy="351155"/>
          </a:xfrm>
        </p:spPr>
        <p:txBody>
          <a:bodyPr/>
          <a:lstStyle/>
          <a:p>
            <a:pPr>
              <a:defRPr/>
            </a:pPr>
            <a:r>
              <a:rPr lang="en-US">
                <a:solidFill>
                  <a:prstClr val="black">
                    <a:tint val="75000"/>
                  </a:prstClr>
                </a:solidFill>
              </a:rPr>
              <a:t>Dignity Act 2018</a:t>
            </a:r>
            <a:endParaRPr lang="en-US" dirty="0">
              <a:solidFill>
                <a:prstClr val="black">
                  <a:tint val="75000"/>
                </a:prstClr>
              </a:solidFill>
            </a:endParaRPr>
          </a:p>
        </p:txBody>
      </p:sp>
      <p:pic>
        <p:nvPicPr>
          <p:cNvPr id="16388" name="Picture 2" descr="http://upload.wikimedia.org/wikipedia/commons/d/d9/First_Student_IC_school_bus_20207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41800" y="3962400"/>
            <a:ext cx="3210560" cy="2407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 name="Picture 2" descr="C:\Documents and Settings\jsantori\Local Settings\Temporary Internet Files\Content.IE5\GU8Q5C3X\MP900439484[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24462" y="1905000"/>
            <a:ext cx="2663203" cy="17830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11201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96112"/>
          </a:xfrm>
        </p:spPr>
        <p:txBody>
          <a:bodyPr/>
          <a:lstStyle/>
          <a:p>
            <a:pPr algn="ctr"/>
            <a:r>
              <a:rPr lang="en-US" dirty="0">
                <a:solidFill>
                  <a:schemeClr val="accent2"/>
                </a:solidFill>
              </a:rPr>
              <a:t>What is School Property?</a:t>
            </a:r>
          </a:p>
        </p:txBody>
      </p:sp>
      <p:sp>
        <p:nvSpPr>
          <p:cNvPr id="3" name="Content Placeholder 2"/>
          <p:cNvSpPr>
            <a:spLocks noGrp="1"/>
          </p:cNvSpPr>
          <p:nvPr>
            <p:ph idx="1"/>
          </p:nvPr>
        </p:nvSpPr>
        <p:spPr>
          <a:xfrm>
            <a:off x="423190" y="1752600"/>
            <a:ext cx="8229600" cy="4495800"/>
          </a:xfrm>
        </p:spPr>
        <p:txBody>
          <a:bodyPr>
            <a:normAutofit lnSpcReduction="10000"/>
          </a:bodyPr>
          <a:lstStyle/>
          <a:p>
            <a:pPr marL="0" indent="0">
              <a:buNone/>
            </a:pPr>
            <a:r>
              <a:rPr lang="en-US" sz="3200" dirty="0">
                <a:latin typeface="+mj-lt"/>
              </a:rPr>
              <a:t>School Property means any:</a:t>
            </a:r>
          </a:p>
          <a:p>
            <a:r>
              <a:rPr lang="en-US" sz="3200" dirty="0">
                <a:latin typeface="+mj-lt"/>
              </a:rPr>
              <a:t>Building</a:t>
            </a:r>
          </a:p>
          <a:p>
            <a:r>
              <a:rPr lang="en-US" sz="3200" dirty="0">
                <a:latin typeface="+mj-lt"/>
              </a:rPr>
              <a:t>Structure</a:t>
            </a:r>
          </a:p>
          <a:p>
            <a:r>
              <a:rPr lang="en-US" sz="3200" dirty="0">
                <a:latin typeface="+mj-lt"/>
              </a:rPr>
              <a:t>Athletic playing field</a:t>
            </a:r>
          </a:p>
          <a:p>
            <a:r>
              <a:rPr lang="en-US" sz="3200" dirty="0">
                <a:latin typeface="+mj-lt"/>
              </a:rPr>
              <a:t>Playground</a:t>
            </a:r>
          </a:p>
          <a:p>
            <a:r>
              <a:rPr lang="en-US" sz="3200" dirty="0">
                <a:latin typeface="+mj-lt"/>
              </a:rPr>
              <a:t>Parking lot</a:t>
            </a:r>
          </a:p>
          <a:p>
            <a:r>
              <a:rPr lang="en-US" sz="3200" dirty="0">
                <a:latin typeface="+mj-lt"/>
              </a:rPr>
              <a:t>School bus</a:t>
            </a:r>
          </a:p>
          <a:p>
            <a:r>
              <a:rPr lang="en-US" sz="3200" dirty="0">
                <a:latin typeface="+mj-lt"/>
              </a:rPr>
              <a:t>School land</a:t>
            </a:r>
          </a:p>
          <a:p>
            <a:pPr marL="0" indent="0">
              <a:buNone/>
            </a:pPr>
            <a:endParaRPr lang="en-US" dirty="0"/>
          </a:p>
        </p:txBody>
      </p:sp>
      <p:pic>
        <p:nvPicPr>
          <p:cNvPr id="4" name="Picture 2" descr="C:\Documents and Settings\jsantori\Local Settings\Temporary Internet Files\Content.IE5\6SRQFYDN\MP900439577[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50690" y="1600201"/>
            <a:ext cx="2518200" cy="16764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66790" y="3733800"/>
            <a:ext cx="2286000" cy="171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33800" y="3761184"/>
            <a:ext cx="2286000" cy="1717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ooter Placeholder 4"/>
          <p:cNvSpPr>
            <a:spLocks noGrp="1"/>
          </p:cNvSpPr>
          <p:nvPr>
            <p:ph type="ftr" sz="quarter" idx="11"/>
          </p:nvPr>
        </p:nvSpPr>
        <p:spPr>
          <a:xfrm>
            <a:off x="3886200" y="6400799"/>
            <a:ext cx="1295400" cy="320676"/>
          </a:xfrm>
        </p:spPr>
        <p:txBody>
          <a:bodyPr/>
          <a:lstStyle/>
          <a:p>
            <a:r>
              <a:rPr lang="en-US"/>
              <a:t>Dignity Act 2018</a:t>
            </a:r>
          </a:p>
        </p:txBody>
      </p:sp>
    </p:spTree>
    <p:extLst>
      <p:ext uri="{BB962C8B-B14F-4D97-AF65-F5344CB8AC3E}">
        <p14:creationId xmlns:p14="http://schemas.microsoft.com/office/powerpoint/2010/main" val="35725208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04088"/>
            <a:ext cx="8001000" cy="896112"/>
          </a:xfrm>
        </p:spPr>
        <p:txBody>
          <a:bodyPr>
            <a:normAutofit/>
          </a:bodyPr>
          <a:lstStyle/>
          <a:p>
            <a:pPr algn="ctr"/>
            <a:r>
              <a:rPr lang="en-US" dirty="0"/>
              <a:t> </a:t>
            </a:r>
            <a:r>
              <a:rPr lang="en-US" dirty="0">
                <a:solidFill>
                  <a:schemeClr val="accent2"/>
                </a:solidFill>
              </a:rPr>
              <a:t>Off Campus Incidents</a:t>
            </a:r>
          </a:p>
        </p:txBody>
      </p:sp>
      <p:sp>
        <p:nvSpPr>
          <p:cNvPr id="3" name="Content Placeholder 2"/>
          <p:cNvSpPr>
            <a:spLocks noGrp="1"/>
          </p:cNvSpPr>
          <p:nvPr>
            <p:ph idx="1"/>
          </p:nvPr>
        </p:nvSpPr>
        <p:spPr/>
        <p:txBody>
          <a:bodyPr>
            <a:normAutofit/>
          </a:bodyPr>
          <a:lstStyle/>
          <a:p>
            <a:pPr marL="0" indent="0">
              <a:buNone/>
            </a:pPr>
            <a:r>
              <a:rPr lang="en-US" sz="3600" u="sng" dirty="0">
                <a:solidFill>
                  <a:srgbClr val="FF0000"/>
                </a:solidFill>
                <a:latin typeface="+mj-lt"/>
              </a:rPr>
              <a:t>Occurs off school </a:t>
            </a:r>
            <a:r>
              <a:rPr lang="en-US" sz="3600" dirty="0">
                <a:latin typeface="+mj-lt"/>
              </a:rPr>
              <a:t>and creates or would foreseeably create a</a:t>
            </a:r>
            <a:r>
              <a:rPr lang="en-US" sz="3600" dirty="0">
                <a:solidFill>
                  <a:srgbClr val="1F497D"/>
                </a:solidFill>
                <a:latin typeface="+mj-lt"/>
              </a:rPr>
              <a:t> </a:t>
            </a:r>
            <a:r>
              <a:rPr lang="en-US" sz="3600" dirty="0">
                <a:latin typeface="+mj-lt"/>
              </a:rPr>
              <a:t>risk of substantial disruption within the school environment, where it is foreseeable that the conduct, threats, intimidation or abuse might reach school property.</a:t>
            </a:r>
          </a:p>
          <a:p>
            <a:endParaRPr lang="en-US" dirty="0"/>
          </a:p>
        </p:txBody>
      </p:sp>
      <p:sp>
        <p:nvSpPr>
          <p:cNvPr id="4" name="Footer Placeholder 3"/>
          <p:cNvSpPr>
            <a:spLocks noGrp="1"/>
          </p:cNvSpPr>
          <p:nvPr>
            <p:ph type="ftr" sz="quarter" idx="11"/>
          </p:nvPr>
        </p:nvSpPr>
        <p:spPr>
          <a:xfrm>
            <a:off x="3924300" y="6324600"/>
            <a:ext cx="1295400" cy="396875"/>
          </a:xfrm>
        </p:spPr>
        <p:txBody>
          <a:bodyPr/>
          <a:lstStyle/>
          <a:p>
            <a:r>
              <a:rPr lang="en-US"/>
              <a:t>Dignity Act 2018</a:t>
            </a:r>
            <a:endParaRPr lang="en-US" dirty="0"/>
          </a:p>
        </p:txBody>
      </p:sp>
    </p:spTree>
    <p:extLst>
      <p:ext uri="{BB962C8B-B14F-4D97-AF65-F5344CB8AC3E}">
        <p14:creationId xmlns:p14="http://schemas.microsoft.com/office/powerpoint/2010/main" val="30672288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5334000" cy="914400"/>
          </a:xfrm>
        </p:spPr>
        <p:txBody>
          <a:bodyPr/>
          <a:lstStyle/>
          <a:p>
            <a:pPr algn="ctr"/>
            <a:r>
              <a:rPr lang="en-US" dirty="0" err="1">
                <a:solidFill>
                  <a:schemeClr val="accent2"/>
                </a:solidFill>
              </a:rPr>
              <a:t>Cyberbullying</a:t>
            </a:r>
            <a:endParaRPr lang="en-US" dirty="0">
              <a:solidFill>
                <a:schemeClr val="accent2"/>
              </a:solidFill>
            </a:endParaRPr>
          </a:p>
        </p:txBody>
      </p:sp>
      <p:sp>
        <p:nvSpPr>
          <p:cNvPr id="3" name="Content Placeholder 2"/>
          <p:cNvSpPr>
            <a:spLocks noGrp="1"/>
          </p:cNvSpPr>
          <p:nvPr>
            <p:ph idx="1"/>
          </p:nvPr>
        </p:nvSpPr>
        <p:spPr>
          <a:xfrm>
            <a:off x="457200" y="2133600"/>
            <a:ext cx="8191500" cy="4297363"/>
          </a:xfrm>
        </p:spPr>
        <p:txBody>
          <a:bodyPr>
            <a:normAutofit/>
          </a:bodyPr>
          <a:lstStyle/>
          <a:p>
            <a:pPr marL="0" indent="0">
              <a:buNone/>
            </a:pPr>
            <a:r>
              <a:rPr lang="en-US" sz="3600" dirty="0" err="1">
                <a:solidFill>
                  <a:srgbClr val="FF0000"/>
                </a:solidFill>
                <a:latin typeface="+mj-lt"/>
              </a:rPr>
              <a:t>Cyberbullying</a:t>
            </a:r>
            <a:r>
              <a:rPr lang="en-US" sz="3600" dirty="0">
                <a:latin typeface="+mj-lt"/>
              </a:rPr>
              <a:t> is defined as harassment or bullying by any form of electronic communication, and include incidents occurring off school property that create or would foreseeably create a risk of substantial disruption within the school environment.</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55627">
            <a:off x="5801710" y="796131"/>
            <a:ext cx="1943100" cy="1455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a:xfrm>
            <a:off x="3905250" y="6430963"/>
            <a:ext cx="1295400" cy="290512"/>
          </a:xfrm>
        </p:spPr>
        <p:txBody>
          <a:bodyPr/>
          <a:lstStyle/>
          <a:p>
            <a:r>
              <a:rPr lang="en-US"/>
              <a:t>Dignity Act 2018</a:t>
            </a:r>
          </a:p>
        </p:txBody>
      </p:sp>
    </p:spTree>
    <p:extLst>
      <p:ext uri="{BB962C8B-B14F-4D97-AF65-F5344CB8AC3E}">
        <p14:creationId xmlns:p14="http://schemas.microsoft.com/office/powerpoint/2010/main" val="26670154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96112"/>
          </a:xfrm>
        </p:spPr>
        <p:txBody>
          <a:bodyPr/>
          <a:lstStyle/>
          <a:p>
            <a:pPr algn="ctr"/>
            <a:r>
              <a:rPr lang="en-US" dirty="0">
                <a:solidFill>
                  <a:schemeClr val="accent2"/>
                </a:solidFill>
              </a:rPr>
              <a:t>Cyberbullying</a:t>
            </a:r>
          </a:p>
        </p:txBody>
      </p:sp>
      <p:sp>
        <p:nvSpPr>
          <p:cNvPr id="3" name="Content Placeholder 2"/>
          <p:cNvSpPr>
            <a:spLocks noGrp="1"/>
          </p:cNvSpPr>
          <p:nvPr>
            <p:ph idx="1"/>
          </p:nvPr>
        </p:nvSpPr>
        <p:spPr>
          <a:xfrm>
            <a:off x="457200" y="1676400"/>
            <a:ext cx="8382000" cy="4679950"/>
          </a:xfrm>
        </p:spPr>
        <p:txBody>
          <a:bodyPr>
            <a:noAutofit/>
          </a:bodyPr>
          <a:lstStyle/>
          <a:p>
            <a:r>
              <a:rPr lang="en-US" sz="3600" dirty="0">
                <a:latin typeface="+mj-lt"/>
              </a:rPr>
              <a:t>Texting</a:t>
            </a:r>
          </a:p>
          <a:p>
            <a:r>
              <a:rPr lang="en-US" sz="3600" dirty="0">
                <a:latin typeface="+mj-lt"/>
              </a:rPr>
              <a:t>Social Media</a:t>
            </a:r>
          </a:p>
          <a:p>
            <a:pPr lvl="1"/>
            <a:r>
              <a:rPr lang="en-US" sz="3400" dirty="0" err="1">
                <a:latin typeface="+mj-lt"/>
              </a:rPr>
              <a:t>SnapChat</a:t>
            </a:r>
            <a:r>
              <a:rPr lang="en-US" sz="3400" dirty="0">
                <a:latin typeface="+mj-lt"/>
              </a:rPr>
              <a:t>, Twitter, Facebook, Instagram,</a:t>
            </a:r>
          </a:p>
          <a:p>
            <a:r>
              <a:rPr lang="en-US" sz="3600" dirty="0">
                <a:latin typeface="+mj-lt"/>
              </a:rPr>
              <a:t>Email</a:t>
            </a:r>
          </a:p>
          <a:p>
            <a:r>
              <a:rPr lang="en-US" sz="3600" dirty="0">
                <a:latin typeface="+mj-lt"/>
              </a:rPr>
              <a:t>Online gaming</a:t>
            </a:r>
          </a:p>
        </p:txBody>
      </p:sp>
      <p:sp>
        <p:nvSpPr>
          <p:cNvPr id="5" name="Footer Placeholder 4"/>
          <p:cNvSpPr>
            <a:spLocks noGrp="1"/>
          </p:cNvSpPr>
          <p:nvPr>
            <p:ph type="ftr" sz="quarter" idx="11"/>
          </p:nvPr>
        </p:nvSpPr>
        <p:spPr>
          <a:xfrm>
            <a:off x="4038600" y="6432550"/>
            <a:ext cx="1219200" cy="288925"/>
          </a:xfrm>
        </p:spPr>
        <p:txBody>
          <a:bodyPr/>
          <a:lstStyle/>
          <a:p>
            <a:r>
              <a:rPr lang="en-US"/>
              <a:t>Dignity Act 2018</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3681" y="3849618"/>
            <a:ext cx="3451872" cy="2430531"/>
          </a:xfrm>
          <a:prstGeom prst="rect">
            <a:avLst/>
          </a:prstGeom>
        </p:spPr>
      </p:pic>
    </p:spTree>
    <p:extLst>
      <p:ext uri="{BB962C8B-B14F-4D97-AF65-F5344CB8AC3E}">
        <p14:creationId xmlns:p14="http://schemas.microsoft.com/office/powerpoint/2010/main" val="31998248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675280"/>
            <a:ext cx="6553200" cy="819912"/>
          </a:xfrm>
        </p:spPr>
        <p:txBody>
          <a:bodyPr/>
          <a:lstStyle/>
          <a:p>
            <a:pPr algn="ctr"/>
            <a:r>
              <a:rPr lang="en-US" dirty="0"/>
              <a:t>Reporting Requirements</a:t>
            </a:r>
          </a:p>
        </p:txBody>
      </p:sp>
      <p:sp>
        <p:nvSpPr>
          <p:cNvPr id="4" name="Footer Placeholder 3"/>
          <p:cNvSpPr>
            <a:spLocks noGrp="1"/>
          </p:cNvSpPr>
          <p:nvPr>
            <p:ph type="ftr" sz="quarter" idx="11"/>
          </p:nvPr>
        </p:nvSpPr>
        <p:spPr>
          <a:xfrm>
            <a:off x="3752850" y="6356350"/>
            <a:ext cx="1181100" cy="365125"/>
          </a:xfrm>
        </p:spPr>
        <p:txBody>
          <a:bodyPr/>
          <a:lstStyle/>
          <a:p>
            <a:r>
              <a:rPr lang="en-US"/>
              <a:t>Dignity Act 2018</a:t>
            </a:r>
          </a:p>
        </p:txBody>
      </p:sp>
      <p:sp>
        <p:nvSpPr>
          <p:cNvPr id="5" name="Rounded Rectangle 4"/>
          <p:cNvSpPr/>
          <p:nvPr/>
        </p:nvSpPr>
        <p:spPr>
          <a:xfrm>
            <a:off x="410067" y="1918590"/>
            <a:ext cx="4991100" cy="174100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Oral </a:t>
            </a:r>
            <a:r>
              <a:rPr lang="en-US" sz="2800"/>
              <a:t>report to administrator/designee</a:t>
            </a:r>
          </a:p>
          <a:p>
            <a:pPr algn="ctr"/>
            <a:r>
              <a:rPr lang="en-US" sz="2800" dirty="0"/>
              <a:t>required within ONE (1) school day</a:t>
            </a:r>
          </a:p>
        </p:txBody>
      </p:sp>
      <p:sp>
        <p:nvSpPr>
          <p:cNvPr id="6" name="Content Placeholder 5"/>
          <p:cNvSpPr>
            <a:spLocks noGrp="1"/>
          </p:cNvSpPr>
          <p:nvPr>
            <p:ph idx="1"/>
          </p:nvPr>
        </p:nvSpPr>
        <p:spPr>
          <a:xfrm>
            <a:off x="3695700" y="4191951"/>
            <a:ext cx="4648200" cy="183764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indent="0" algn="ctr">
              <a:buNone/>
            </a:pPr>
            <a:r>
              <a:rPr lang="en-US" sz="2800" dirty="0"/>
              <a:t>Written report required within TWO (2) days after making oral report</a:t>
            </a:r>
          </a:p>
        </p:txBody>
      </p:sp>
      <p:sp>
        <p:nvSpPr>
          <p:cNvPr id="15" name="Bent-Up Arrow 14"/>
          <p:cNvSpPr/>
          <p:nvPr/>
        </p:nvSpPr>
        <p:spPr>
          <a:xfrm rot="5400000">
            <a:off x="2296017" y="3778753"/>
            <a:ext cx="1219199" cy="1239235"/>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92573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idx="1"/>
          </p:nvPr>
        </p:nvSpPr>
        <p:spPr>
          <a:xfrm>
            <a:off x="457200" y="2895600"/>
            <a:ext cx="8534400" cy="3657600"/>
          </a:xfrm>
        </p:spPr>
        <p:txBody>
          <a:bodyPr>
            <a:normAutofit lnSpcReduction="10000"/>
          </a:bodyPr>
          <a:lstStyle/>
          <a:p>
            <a:pPr algn="l">
              <a:buFont typeface="Arial" charset="0"/>
              <a:buChar char="•"/>
            </a:pPr>
            <a:r>
              <a:rPr lang="en-US" sz="3200" dirty="0">
                <a:solidFill>
                  <a:schemeClr val="tx1"/>
                </a:solidFill>
                <a:latin typeface="+mj-lt"/>
              </a:rPr>
              <a:t>New York State’s Dignity for All Students Act (The Dignity Act or DASA) was estab</a:t>
            </a:r>
            <a:r>
              <a:rPr lang="en-US" sz="3200" dirty="0">
                <a:latin typeface="+mj-lt"/>
              </a:rPr>
              <a:t>lished to provide all students from harassment, bullying and discrimination.  </a:t>
            </a:r>
          </a:p>
          <a:p>
            <a:pPr algn="l">
              <a:buFont typeface="Arial" charset="0"/>
              <a:buChar char="•"/>
            </a:pPr>
            <a:r>
              <a:rPr lang="en-US" sz="3200" dirty="0">
                <a:latin typeface="+mj-lt"/>
              </a:rPr>
              <a:t>It became effective on July 1, 2012</a:t>
            </a:r>
          </a:p>
          <a:p>
            <a:pPr algn="l">
              <a:buFont typeface="Arial" charset="0"/>
              <a:buChar char="•"/>
            </a:pPr>
            <a:r>
              <a:rPr lang="en-US" sz="3200" dirty="0">
                <a:latin typeface="+mj-lt"/>
              </a:rPr>
              <a:t>It was amended to include cyberbullying effective July 1, 2013</a:t>
            </a:r>
            <a:endParaRPr lang="en-US" sz="3200" dirty="0">
              <a:solidFill>
                <a:schemeClr val="tx1"/>
              </a:solidFill>
              <a:latin typeface="+mj-lt"/>
            </a:endParaRPr>
          </a:p>
          <a:p>
            <a:endParaRPr lang="en-US" dirty="0"/>
          </a:p>
        </p:txBody>
      </p:sp>
      <p:sp>
        <p:nvSpPr>
          <p:cNvPr id="4" name="Footer Placeholder 3"/>
          <p:cNvSpPr>
            <a:spLocks noGrp="1"/>
          </p:cNvSpPr>
          <p:nvPr>
            <p:ph type="ftr" sz="quarter" idx="11"/>
          </p:nvPr>
        </p:nvSpPr>
        <p:spPr>
          <a:xfrm>
            <a:off x="4091235" y="6392862"/>
            <a:ext cx="1219200" cy="320675"/>
          </a:xfrm>
        </p:spPr>
        <p:txBody>
          <a:bodyPr/>
          <a:lstStyle/>
          <a:p>
            <a:r>
              <a:rPr lang="en-US"/>
              <a:t>Dignity Act 2018</a:t>
            </a:r>
          </a:p>
        </p:txBody>
      </p:sp>
      <p:sp>
        <p:nvSpPr>
          <p:cNvPr id="6" name="AutoShape 2" descr="Image result for dignity act images"/>
          <p:cNvSpPr>
            <a:spLocks noChangeAspect="1" noChangeArrowheads="1"/>
          </p:cNvSpPr>
          <p:nvPr/>
        </p:nvSpPr>
        <p:spPr bwMode="auto">
          <a:xfrm>
            <a:off x="-31750" y="-136525"/>
            <a:ext cx="1447800" cy="12096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4" descr="Image result for dignity act images"/>
          <p:cNvSpPr>
            <a:spLocks noChangeAspect="1" noChangeArrowheads="1"/>
          </p:cNvSpPr>
          <p:nvPr/>
        </p:nvSpPr>
        <p:spPr bwMode="auto">
          <a:xfrm>
            <a:off x="120650" y="15875"/>
            <a:ext cx="1447800" cy="12096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558248">
            <a:off x="3166946" y="1531572"/>
            <a:ext cx="1914474" cy="1600200"/>
          </a:xfrm>
          <a:prstGeom prst="rect">
            <a:avLst/>
          </a:prstGeom>
        </p:spPr>
      </p:pic>
      <p:sp>
        <p:nvSpPr>
          <p:cNvPr id="2" name="Title 1"/>
          <p:cNvSpPr>
            <a:spLocks noGrp="1"/>
          </p:cNvSpPr>
          <p:nvPr>
            <p:ph type="title"/>
          </p:nvPr>
        </p:nvSpPr>
        <p:spPr>
          <a:xfrm>
            <a:off x="457200" y="838200"/>
            <a:ext cx="8305800" cy="1375998"/>
          </a:xfrm>
        </p:spPr>
        <p:txBody>
          <a:bodyPr>
            <a:noAutofit/>
          </a:bodyPr>
          <a:lstStyle/>
          <a:p>
            <a:pPr algn="ctr"/>
            <a:r>
              <a:rPr lang="en-US" sz="4800" dirty="0">
                <a:solidFill>
                  <a:schemeClr val="accent2"/>
                </a:solidFill>
              </a:rPr>
              <a:t>The Dignity for All Students Act </a:t>
            </a:r>
            <a:br>
              <a:rPr lang="en-US" sz="4800" dirty="0">
                <a:solidFill>
                  <a:schemeClr val="accent2"/>
                </a:solidFill>
              </a:rPr>
            </a:br>
            <a:endParaRPr lang="en-US" sz="4800" dirty="0">
              <a:solidFill>
                <a:schemeClr val="accent2"/>
              </a:solidFill>
            </a:endParaRPr>
          </a:p>
        </p:txBody>
      </p:sp>
    </p:spTree>
    <p:extLst>
      <p:ext uri="{BB962C8B-B14F-4D97-AF65-F5344CB8AC3E}">
        <p14:creationId xmlns:p14="http://schemas.microsoft.com/office/powerpoint/2010/main" val="14295282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3400" y="762000"/>
            <a:ext cx="8305800" cy="487362"/>
          </a:xfrm>
        </p:spPr>
        <p:txBody>
          <a:bodyPr>
            <a:noAutofit/>
          </a:bodyPr>
          <a:lstStyle/>
          <a:p>
            <a:pPr algn="ctr"/>
            <a:br>
              <a:rPr lang="en-US" sz="3600" dirty="0"/>
            </a:br>
            <a:r>
              <a:rPr lang="en-US" sz="3600" dirty="0">
                <a:solidFill>
                  <a:schemeClr val="accent2"/>
                </a:solidFill>
              </a:rPr>
              <a:t>DIGNITY ACT REPORTING FORM</a:t>
            </a:r>
          </a:p>
        </p:txBody>
      </p:sp>
      <p:pic>
        <p:nvPicPr>
          <p:cNvPr id="6" name="Content Placeholder 5"/>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228600" y="1143000"/>
            <a:ext cx="4030935" cy="5211763"/>
          </a:xfrm>
        </p:spPr>
      </p:pic>
      <p:pic>
        <p:nvPicPr>
          <p:cNvPr id="7" name="Content Placeholder 6"/>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4645894" y="1524000"/>
            <a:ext cx="3736258" cy="4830763"/>
          </a:xfrm>
        </p:spPr>
      </p:pic>
      <p:sp>
        <p:nvSpPr>
          <p:cNvPr id="2" name="Footer Placeholder 1"/>
          <p:cNvSpPr>
            <a:spLocks noGrp="1"/>
          </p:cNvSpPr>
          <p:nvPr>
            <p:ph type="ftr" sz="quarter" idx="11"/>
          </p:nvPr>
        </p:nvSpPr>
        <p:spPr>
          <a:xfrm>
            <a:off x="4114800" y="6370638"/>
            <a:ext cx="1143000" cy="365125"/>
          </a:xfrm>
        </p:spPr>
        <p:txBody>
          <a:bodyPr/>
          <a:lstStyle/>
          <a:p>
            <a:r>
              <a:rPr lang="en-US"/>
              <a:t>Dignity Act 2018</a:t>
            </a:r>
          </a:p>
        </p:txBody>
      </p:sp>
    </p:spTree>
    <p:extLst>
      <p:ext uri="{BB962C8B-B14F-4D97-AF65-F5344CB8AC3E}">
        <p14:creationId xmlns:p14="http://schemas.microsoft.com/office/powerpoint/2010/main" val="42000294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2437" y="838200"/>
            <a:ext cx="8229600" cy="780288"/>
          </a:xfrm>
        </p:spPr>
        <p:txBody>
          <a:bodyPr>
            <a:normAutofit fontScale="90000"/>
          </a:bodyPr>
          <a:lstStyle/>
          <a:p>
            <a:pPr marL="0" indent="0" algn="ctr"/>
            <a:r>
              <a:rPr lang="en-US" dirty="0"/>
              <a:t>Investigating Reports</a:t>
            </a:r>
          </a:p>
        </p:txBody>
      </p:sp>
      <p:sp>
        <p:nvSpPr>
          <p:cNvPr id="3" name="Content Placeholder 2"/>
          <p:cNvSpPr>
            <a:spLocks noGrp="1"/>
          </p:cNvSpPr>
          <p:nvPr>
            <p:ph idx="1"/>
          </p:nvPr>
        </p:nvSpPr>
        <p:spPr>
          <a:xfrm>
            <a:off x="452438" y="1618488"/>
            <a:ext cx="8229600" cy="4858512"/>
          </a:xfrm>
        </p:spPr>
        <p:txBody>
          <a:bodyPr>
            <a:normAutofit/>
          </a:bodyPr>
          <a:lstStyle/>
          <a:p>
            <a:pPr marL="0" indent="0" algn="ctr">
              <a:buNone/>
            </a:pPr>
            <a:endParaRPr lang="en-US" sz="4000" dirty="0">
              <a:solidFill>
                <a:srgbClr val="0070C0"/>
              </a:solidFill>
              <a:latin typeface="+mj-lt"/>
            </a:endParaRPr>
          </a:p>
          <a:p>
            <a:pPr marL="0" indent="0">
              <a:buNone/>
            </a:pPr>
            <a:r>
              <a:rPr lang="en-US" sz="4600" dirty="0">
                <a:latin typeface="+mj-lt"/>
              </a:rPr>
              <a:t>The principal, superintendent, or designee must lead or supervise the prompt and thorough investigation of reports.</a:t>
            </a:r>
          </a:p>
        </p:txBody>
      </p:sp>
      <p:sp>
        <p:nvSpPr>
          <p:cNvPr id="2" name="Footer Placeholder 1"/>
          <p:cNvSpPr>
            <a:spLocks noGrp="1"/>
          </p:cNvSpPr>
          <p:nvPr>
            <p:ph type="ftr" sz="quarter" idx="11"/>
          </p:nvPr>
        </p:nvSpPr>
        <p:spPr>
          <a:xfrm>
            <a:off x="3955255" y="6240992"/>
            <a:ext cx="1223963" cy="236008"/>
          </a:xfrm>
        </p:spPr>
        <p:txBody>
          <a:bodyPr/>
          <a:lstStyle/>
          <a:p>
            <a:r>
              <a:rPr lang="en-US"/>
              <a:t>Dignity Act 2018</a:t>
            </a:r>
          </a:p>
        </p:txBody>
      </p:sp>
    </p:spTree>
    <p:extLst>
      <p:ext uri="{BB962C8B-B14F-4D97-AF65-F5344CB8AC3E}">
        <p14:creationId xmlns:p14="http://schemas.microsoft.com/office/powerpoint/2010/main" val="8928011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295400"/>
            <a:ext cx="8382000" cy="5060950"/>
          </a:xfrm>
        </p:spPr>
        <p:txBody>
          <a:bodyPr>
            <a:normAutofit fontScale="92500" lnSpcReduction="10000"/>
          </a:bodyPr>
          <a:lstStyle/>
          <a:p>
            <a:pPr marL="0" indent="0">
              <a:buNone/>
            </a:pPr>
            <a:r>
              <a:rPr lang="en-US" b="0" i="0" u="none" strike="noStrike" baseline="0" dirty="0">
                <a:latin typeface="+mj-lt"/>
              </a:rPr>
              <a:t> </a:t>
            </a:r>
          </a:p>
          <a:p>
            <a:r>
              <a:rPr lang="en-US" sz="3500" b="0" i="0" u="none" strike="noStrike" baseline="0" dirty="0">
                <a:latin typeface="+mj-lt"/>
              </a:rPr>
              <a:t>The school must</a:t>
            </a:r>
            <a:r>
              <a:rPr lang="en-US" sz="3500" b="0" i="0" u="none" strike="noStrike" dirty="0">
                <a:latin typeface="+mj-lt"/>
              </a:rPr>
              <a:t> </a:t>
            </a:r>
            <a:r>
              <a:rPr lang="en-US" sz="3500" b="0" i="0" u="none" strike="noStrike" baseline="0" dirty="0">
                <a:latin typeface="+mj-lt"/>
              </a:rPr>
              <a:t>take </a:t>
            </a:r>
            <a:r>
              <a:rPr lang="en-US" sz="3500" b="0" i="0" u="sng" strike="noStrike" baseline="0" dirty="0">
                <a:solidFill>
                  <a:srgbClr val="FF0000"/>
                </a:solidFill>
                <a:latin typeface="+mj-lt"/>
              </a:rPr>
              <a:t>prompt</a:t>
            </a:r>
            <a:r>
              <a:rPr lang="en-US" sz="3500" b="0" i="0" u="sng" strike="noStrike" baseline="0" dirty="0">
                <a:latin typeface="+mj-lt"/>
              </a:rPr>
              <a:t> </a:t>
            </a:r>
            <a:r>
              <a:rPr lang="en-US" sz="3500" b="0" i="0" u="none" strike="noStrike" baseline="0" dirty="0">
                <a:latin typeface="+mj-lt"/>
              </a:rPr>
              <a:t>actions reasonably calculated to </a:t>
            </a:r>
            <a:r>
              <a:rPr lang="en-US" sz="3500" dirty="0">
                <a:latin typeface="+mj-lt"/>
              </a:rPr>
              <a:t>END</a:t>
            </a:r>
            <a:r>
              <a:rPr lang="en-US" sz="3500" b="0" i="0" u="none" strike="noStrike" dirty="0">
                <a:latin typeface="+mj-lt"/>
              </a:rPr>
              <a:t> </a:t>
            </a:r>
            <a:r>
              <a:rPr lang="en-US" sz="3500" b="0" i="0" u="none" strike="noStrike" baseline="0" dirty="0">
                <a:latin typeface="+mj-lt"/>
              </a:rPr>
              <a:t>the harassment, bullying or discrimination,</a:t>
            </a:r>
            <a:r>
              <a:rPr lang="en-US" sz="3500" b="0" i="0" u="none" strike="noStrike" dirty="0">
                <a:latin typeface="+mj-lt"/>
              </a:rPr>
              <a:t> </a:t>
            </a:r>
            <a:r>
              <a:rPr lang="en-US" sz="3500" b="0" i="0" u="none" strike="noStrike" baseline="0" dirty="0">
                <a:latin typeface="+mj-lt"/>
              </a:rPr>
              <a:t>ELIMINATE any hostile environment</a:t>
            </a:r>
          </a:p>
          <a:p>
            <a:pPr marL="0" indent="0" algn="ctr">
              <a:buNone/>
            </a:pPr>
            <a:r>
              <a:rPr lang="en-US" sz="3900" b="0" i="0" u="none" strike="noStrike" baseline="0" dirty="0">
                <a:latin typeface="+mj-lt"/>
              </a:rPr>
              <a:t> </a:t>
            </a:r>
            <a:r>
              <a:rPr lang="en-US" sz="3900" dirty="0">
                <a:latin typeface="+mj-lt"/>
              </a:rPr>
              <a:t>AND</a:t>
            </a:r>
            <a:endParaRPr lang="en-US" sz="3900" b="0" i="0" u="none" strike="noStrike" baseline="0" dirty="0">
              <a:latin typeface="+mj-lt"/>
            </a:endParaRPr>
          </a:p>
          <a:p>
            <a:r>
              <a:rPr lang="en-US" sz="3500" dirty="0">
                <a:latin typeface="+mj-lt"/>
              </a:rPr>
              <a:t>Create  a more positive culture and climate</a:t>
            </a:r>
            <a:r>
              <a:rPr lang="en-US" sz="3500" u="sng" dirty="0">
                <a:latin typeface="+mj-lt"/>
              </a:rPr>
              <a:t>, prevent</a:t>
            </a:r>
            <a:r>
              <a:rPr lang="en-US" sz="3500" dirty="0">
                <a:solidFill>
                  <a:srgbClr val="FF0000"/>
                </a:solidFill>
                <a:latin typeface="+mj-lt"/>
              </a:rPr>
              <a:t> </a:t>
            </a:r>
            <a:r>
              <a:rPr lang="en-US" sz="3500" dirty="0">
                <a:latin typeface="+mj-lt"/>
              </a:rPr>
              <a:t>recurrence and ensure the safety of the student(s) toward whom the harassment, bullying or discrimination was directed</a:t>
            </a:r>
          </a:p>
        </p:txBody>
      </p:sp>
      <p:sp>
        <p:nvSpPr>
          <p:cNvPr id="2" name="Footer Placeholder 1"/>
          <p:cNvSpPr>
            <a:spLocks noGrp="1"/>
          </p:cNvSpPr>
          <p:nvPr>
            <p:ph type="ftr" sz="quarter" idx="11"/>
          </p:nvPr>
        </p:nvSpPr>
        <p:spPr>
          <a:xfrm>
            <a:off x="3924300" y="6413500"/>
            <a:ext cx="1143000" cy="365125"/>
          </a:xfrm>
        </p:spPr>
        <p:txBody>
          <a:bodyPr/>
          <a:lstStyle/>
          <a:p>
            <a:r>
              <a:rPr lang="en-US"/>
              <a:t>Dignity Act 2018</a:t>
            </a:r>
          </a:p>
        </p:txBody>
      </p:sp>
      <p:sp>
        <p:nvSpPr>
          <p:cNvPr id="6" name="Title 3"/>
          <p:cNvSpPr>
            <a:spLocks noGrp="1"/>
          </p:cNvSpPr>
          <p:nvPr>
            <p:ph type="title"/>
          </p:nvPr>
        </p:nvSpPr>
        <p:spPr>
          <a:xfrm>
            <a:off x="457200" y="609600"/>
            <a:ext cx="8229600" cy="1447800"/>
          </a:xfrm>
        </p:spPr>
        <p:txBody>
          <a:bodyPr>
            <a:normAutofit fontScale="90000"/>
          </a:bodyPr>
          <a:lstStyle/>
          <a:p>
            <a:pPr marL="0" indent="0" algn="ctr"/>
            <a:br>
              <a:rPr lang="en-US" sz="4400" b="1" dirty="0">
                <a:latin typeface="Arial-BoldMT-Identity-H"/>
              </a:rPr>
            </a:br>
            <a:r>
              <a:rPr lang="en-US" sz="5400" dirty="0">
                <a:solidFill>
                  <a:srgbClr val="0070C0"/>
                </a:solidFill>
              </a:rPr>
              <a:t>Response to Verified Reports</a:t>
            </a:r>
            <a:br>
              <a:rPr lang="en-US" sz="5400" dirty="0">
                <a:solidFill>
                  <a:srgbClr val="0070C0"/>
                </a:solidFill>
              </a:rPr>
            </a:br>
            <a:endParaRPr lang="en-US" dirty="0"/>
          </a:p>
        </p:txBody>
      </p:sp>
    </p:spTree>
    <p:extLst>
      <p:ext uri="{BB962C8B-B14F-4D97-AF65-F5344CB8AC3E}">
        <p14:creationId xmlns:p14="http://schemas.microsoft.com/office/powerpoint/2010/main" val="30375356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457200" y="704088"/>
            <a:ext cx="8229600" cy="743712"/>
          </a:xfrm>
        </p:spPr>
        <p:txBody>
          <a:bodyPr>
            <a:normAutofit fontScale="90000"/>
          </a:bodyPr>
          <a:lstStyle/>
          <a:p>
            <a:pPr algn="ctr"/>
            <a:r>
              <a:rPr lang="en-US" dirty="0">
                <a:solidFill>
                  <a:schemeClr val="accent2"/>
                </a:solidFill>
              </a:rPr>
              <a:t>Protection for You</a:t>
            </a:r>
          </a:p>
        </p:txBody>
      </p:sp>
      <p:sp>
        <p:nvSpPr>
          <p:cNvPr id="22531" name="Content Placeholder 2"/>
          <p:cNvSpPr>
            <a:spLocks noGrp="1"/>
          </p:cNvSpPr>
          <p:nvPr>
            <p:ph idx="1"/>
          </p:nvPr>
        </p:nvSpPr>
        <p:spPr>
          <a:xfrm>
            <a:off x="152400" y="1295400"/>
            <a:ext cx="5721192" cy="5257800"/>
          </a:xfrm>
        </p:spPr>
        <p:txBody>
          <a:bodyPr>
            <a:noAutofit/>
          </a:bodyPr>
          <a:lstStyle/>
          <a:p>
            <a:endParaRPr lang="en-US" sz="3200" dirty="0">
              <a:latin typeface="+mj-lt"/>
            </a:endParaRPr>
          </a:p>
          <a:p>
            <a:r>
              <a:rPr lang="en-US" sz="3200" dirty="0">
                <a:latin typeface="+mj-lt"/>
              </a:rPr>
              <a:t>Any person acting in good faith who reports such information to school officials or law enforcement shall have immunity from civil liability </a:t>
            </a:r>
          </a:p>
          <a:p>
            <a:r>
              <a:rPr lang="en-US" sz="3200" dirty="0">
                <a:latin typeface="+mj-lt"/>
              </a:rPr>
              <a:t>“Prohibition of any retaliation against an individual who, in good faith, reports, or assists in the investigation”</a:t>
            </a:r>
          </a:p>
        </p:txBody>
      </p:sp>
      <p:pic>
        <p:nvPicPr>
          <p:cNvPr id="22532" name="Picture 2" descr="C:\Users\School Bus Ted\AppData\Local\Microsoft\Windows\Temporary Internet Files\Content.IE5\RFG69J2C\MC900191923[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762600">
            <a:off x="6015877" y="1943920"/>
            <a:ext cx="2692687" cy="234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a:xfrm>
            <a:off x="3962400" y="6396831"/>
            <a:ext cx="1219200" cy="312737"/>
          </a:xfrm>
        </p:spPr>
        <p:txBody>
          <a:bodyPr/>
          <a:lstStyle/>
          <a:p>
            <a:r>
              <a:rPr lang="en-US"/>
              <a:t>Dignity Act 2018</a:t>
            </a:r>
          </a:p>
        </p:txBody>
      </p:sp>
    </p:spTree>
    <p:extLst>
      <p:ext uri="{BB962C8B-B14F-4D97-AF65-F5344CB8AC3E}">
        <p14:creationId xmlns:p14="http://schemas.microsoft.com/office/powerpoint/2010/main" val="34053994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14400"/>
            <a:ext cx="8077200" cy="932688"/>
          </a:xfrm>
        </p:spPr>
        <p:txBody>
          <a:bodyPr/>
          <a:lstStyle/>
          <a:p>
            <a:pPr algn="ctr"/>
            <a:r>
              <a:rPr lang="en-US" dirty="0">
                <a:solidFill>
                  <a:schemeClr val="accent2"/>
                </a:solidFill>
              </a:rPr>
              <a:t>Failure to Report</a:t>
            </a:r>
          </a:p>
        </p:txBody>
      </p:sp>
      <p:sp>
        <p:nvSpPr>
          <p:cNvPr id="3" name="Content Placeholder 2"/>
          <p:cNvSpPr>
            <a:spLocks noGrp="1"/>
          </p:cNvSpPr>
          <p:nvPr>
            <p:ph idx="1"/>
          </p:nvPr>
        </p:nvSpPr>
        <p:spPr/>
        <p:txBody>
          <a:bodyPr>
            <a:normAutofit/>
          </a:bodyPr>
          <a:lstStyle/>
          <a:p>
            <a:pPr marL="0" indent="0">
              <a:buNone/>
            </a:pPr>
            <a:r>
              <a:rPr lang="en-US" sz="3600" dirty="0">
                <a:latin typeface="+mj-lt"/>
              </a:rPr>
              <a:t>Could lead to serious disciplinary and/or legal consequences for the staff member and/or school district.</a:t>
            </a:r>
          </a:p>
        </p:txBody>
      </p:sp>
      <p:pic>
        <p:nvPicPr>
          <p:cNvPr id="4" name="Picture 2" descr="https://dps.mn.gov/divisions/ojp/help-for-crime-victims/PublishingImages/Scales%20of%20Justic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3870081"/>
            <a:ext cx="2946951" cy="2606920"/>
          </a:xfrm>
          <a:prstGeom prst="rect">
            <a:avLst/>
          </a:prstGeom>
          <a:noFill/>
          <a:extLst>
            <a:ext uri="{909E8E84-426E-40DD-AFC4-6F175D3DCCD1}">
              <a14:hiddenFill xmlns:a14="http://schemas.microsoft.com/office/drawing/2010/main">
                <a:solidFill>
                  <a:srgbClr val="FFFFFF"/>
                </a:solidFill>
              </a14:hiddenFill>
            </a:ext>
          </a:extLst>
        </p:spPr>
      </p:pic>
      <p:sp>
        <p:nvSpPr>
          <p:cNvPr id="5" name="Footer Placeholder 4"/>
          <p:cNvSpPr>
            <a:spLocks noGrp="1"/>
          </p:cNvSpPr>
          <p:nvPr>
            <p:ph type="ftr" sz="quarter" idx="11"/>
          </p:nvPr>
        </p:nvSpPr>
        <p:spPr>
          <a:xfrm>
            <a:off x="4032387" y="6477001"/>
            <a:ext cx="1231625" cy="244474"/>
          </a:xfrm>
        </p:spPr>
        <p:txBody>
          <a:bodyPr/>
          <a:lstStyle/>
          <a:p>
            <a:r>
              <a:rPr lang="en-US"/>
              <a:t>Dignity Act 2018</a:t>
            </a:r>
          </a:p>
        </p:txBody>
      </p:sp>
    </p:spTree>
    <p:extLst>
      <p:ext uri="{BB962C8B-B14F-4D97-AF65-F5344CB8AC3E}">
        <p14:creationId xmlns:p14="http://schemas.microsoft.com/office/powerpoint/2010/main" val="30607774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066800"/>
            <a:ext cx="8382000" cy="1313688"/>
          </a:xfrm>
        </p:spPr>
        <p:txBody>
          <a:bodyPr>
            <a:normAutofit fontScale="90000"/>
          </a:bodyPr>
          <a:lstStyle/>
          <a:p>
            <a:pPr lvl="0" algn="ctr"/>
            <a:r>
              <a:rPr lang="en-US" sz="5400" dirty="0">
                <a:solidFill>
                  <a:schemeClr val="accent2"/>
                </a:solidFill>
              </a:rPr>
              <a:t>Notification of Law Enforcement</a:t>
            </a:r>
            <a:br>
              <a:rPr lang="en-US" sz="5400" dirty="0">
                <a:solidFill>
                  <a:schemeClr val="accent2"/>
                </a:solidFill>
              </a:rPr>
            </a:br>
            <a:endParaRPr lang="en-US" dirty="0">
              <a:solidFill>
                <a:schemeClr val="accent2"/>
              </a:solidFill>
            </a:endParaRPr>
          </a:p>
        </p:txBody>
      </p:sp>
      <p:sp>
        <p:nvSpPr>
          <p:cNvPr id="3" name="Content Placeholder 2"/>
          <p:cNvSpPr>
            <a:spLocks noGrp="1"/>
          </p:cNvSpPr>
          <p:nvPr>
            <p:ph idx="1"/>
          </p:nvPr>
        </p:nvSpPr>
        <p:spPr>
          <a:xfrm>
            <a:off x="457200" y="2209800"/>
            <a:ext cx="8229600" cy="3581400"/>
          </a:xfrm>
        </p:spPr>
        <p:txBody>
          <a:bodyPr/>
          <a:lstStyle/>
          <a:p>
            <a:pPr marL="0" lvl="0" indent="0">
              <a:buNone/>
            </a:pPr>
            <a:r>
              <a:rPr lang="en-US" sz="3600" dirty="0">
                <a:solidFill>
                  <a:prstClr val="black"/>
                </a:solidFill>
                <a:latin typeface="+mj-lt"/>
              </a:rPr>
              <a:t>The Principal, Superintendent or designee will be required to notify appropriate local law enforcement when they believe that any harassment, bullying or discrimination constitutes criminal conduct.</a:t>
            </a:r>
          </a:p>
          <a:p>
            <a:endParaRPr lang="en-US" dirty="0"/>
          </a:p>
        </p:txBody>
      </p:sp>
      <p:sp>
        <p:nvSpPr>
          <p:cNvPr id="4" name="Footer Placeholder 3"/>
          <p:cNvSpPr>
            <a:spLocks noGrp="1"/>
          </p:cNvSpPr>
          <p:nvPr>
            <p:ph type="ftr" sz="quarter" idx="11"/>
          </p:nvPr>
        </p:nvSpPr>
        <p:spPr>
          <a:xfrm>
            <a:off x="3943350" y="6324600"/>
            <a:ext cx="1257300" cy="244475"/>
          </a:xfrm>
        </p:spPr>
        <p:txBody>
          <a:bodyPr/>
          <a:lstStyle/>
          <a:p>
            <a:r>
              <a:rPr lang="en-US"/>
              <a:t>Dignity Act 2018</a:t>
            </a:r>
          </a:p>
        </p:txBody>
      </p:sp>
    </p:spTree>
    <p:extLst>
      <p:ext uri="{BB962C8B-B14F-4D97-AF65-F5344CB8AC3E}">
        <p14:creationId xmlns:p14="http://schemas.microsoft.com/office/powerpoint/2010/main" val="23529967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228600" y="762000"/>
            <a:ext cx="8229600" cy="1111249"/>
          </a:xfrm>
        </p:spPr>
        <p:txBody>
          <a:bodyPr>
            <a:normAutofit fontScale="90000"/>
          </a:bodyPr>
          <a:lstStyle/>
          <a:p>
            <a:pPr algn="ctr" eaLnBrk="1" hangingPunct="1"/>
            <a:r>
              <a:rPr lang="en-US" dirty="0">
                <a:solidFill>
                  <a:schemeClr val="accent2"/>
                </a:solidFill>
              </a:rPr>
              <a:t>Bullying, Harassment, Discrimination Can Lead to…</a:t>
            </a:r>
          </a:p>
        </p:txBody>
      </p:sp>
      <p:sp>
        <p:nvSpPr>
          <p:cNvPr id="18435" name="Content Placeholder 2"/>
          <p:cNvSpPr>
            <a:spLocks noGrp="1"/>
          </p:cNvSpPr>
          <p:nvPr>
            <p:ph sz="half" idx="1"/>
          </p:nvPr>
        </p:nvSpPr>
        <p:spPr>
          <a:xfrm>
            <a:off x="457200" y="1828800"/>
            <a:ext cx="5105400" cy="4953000"/>
          </a:xfrm>
        </p:spPr>
        <p:txBody>
          <a:bodyPr>
            <a:normAutofit/>
          </a:bodyPr>
          <a:lstStyle/>
          <a:p>
            <a:pPr eaLnBrk="1" hangingPunct="1"/>
            <a:r>
              <a:rPr lang="en-US" sz="3200" dirty="0">
                <a:latin typeface="+mj-lt"/>
              </a:rPr>
              <a:t>School Avoidance</a:t>
            </a:r>
          </a:p>
          <a:p>
            <a:pPr eaLnBrk="1" hangingPunct="1"/>
            <a:r>
              <a:rPr lang="en-US" sz="3200" dirty="0">
                <a:latin typeface="+mj-lt"/>
              </a:rPr>
              <a:t>Avoiding bus, bathrooms, locker rooms, sport teams</a:t>
            </a:r>
          </a:p>
          <a:p>
            <a:pPr eaLnBrk="1" hangingPunct="1"/>
            <a:r>
              <a:rPr lang="en-US" sz="3200" dirty="0">
                <a:latin typeface="+mj-lt"/>
              </a:rPr>
              <a:t>Difficulty concentrating/learning</a:t>
            </a:r>
          </a:p>
          <a:p>
            <a:r>
              <a:rPr lang="en-US" sz="3200" dirty="0">
                <a:latin typeface="+mj-lt"/>
              </a:rPr>
              <a:t>High risk behaviors</a:t>
            </a:r>
          </a:p>
          <a:p>
            <a:pPr lvl="1"/>
            <a:r>
              <a:rPr lang="en-US" dirty="0">
                <a:latin typeface="+mj-lt"/>
              </a:rPr>
              <a:t>Drug/Alcohol Abuse</a:t>
            </a:r>
          </a:p>
          <a:p>
            <a:pPr lvl="1"/>
            <a:r>
              <a:rPr lang="en-US" dirty="0">
                <a:latin typeface="+mj-lt"/>
              </a:rPr>
              <a:t>Cutting</a:t>
            </a:r>
          </a:p>
          <a:p>
            <a:pPr eaLnBrk="1" hangingPunct="1"/>
            <a:r>
              <a:rPr lang="en-US" sz="3200" dirty="0">
                <a:latin typeface="+mj-lt"/>
              </a:rPr>
              <a:t>Suicide</a:t>
            </a:r>
          </a:p>
          <a:p>
            <a:pPr lvl="1" eaLnBrk="1" hangingPunct="1"/>
            <a:endParaRPr lang="en-US" sz="2800" dirty="0">
              <a:latin typeface="+mj-lt"/>
            </a:endParaRPr>
          </a:p>
          <a:p>
            <a:pPr lvl="1" eaLnBrk="1" hangingPunct="1"/>
            <a:endParaRPr lang="en-US" sz="2800" dirty="0">
              <a:latin typeface="+mj-lt"/>
            </a:endParaRPr>
          </a:p>
          <a:p>
            <a:pPr eaLnBrk="1" hangingPunct="1"/>
            <a:endParaRPr lang="en-US" sz="3200" dirty="0"/>
          </a:p>
        </p:txBody>
      </p:sp>
      <p:sp>
        <p:nvSpPr>
          <p:cNvPr id="2" name="Footer Placeholder 1"/>
          <p:cNvSpPr>
            <a:spLocks noGrp="1"/>
          </p:cNvSpPr>
          <p:nvPr>
            <p:ph type="ftr" sz="quarter" idx="11"/>
          </p:nvPr>
        </p:nvSpPr>
        <p:spPr>
          <a:xfrm>
            <a:off x="3733800" y="6324600"/>
            <a:ext cx="1219200" cy="320675"/>
          </a:xfrm>
        </p:spPr>
        <p:txBody>
          <a:bodyPr/>
          <a:lstStyle/>
          <a:p>
            <a:r>
              <a:rPr lang="en-US"/>
              <a:t>Dignity Act 2018</a:t>
            </a:r>
            <a:endParaRPr lang="en-US" dirty="0"/>
          </a:p>
        </p:txBody>
      </p:sp>
      <p:pic>
        <p:nvPicPr>
          <p:cNvPr id="6" name="Picture 5"/>
          <p:cNvPicPr>
            <a:picLocks noChangeAspect="1"/>
          </p:cNvPicPr>
          <p:nvPr/>
        </p:nvPicPr>
        <p:blipFill>
          <a:blip r:embed="rId3"/>
          <a:stretch>
            <a:fillRect/>
          </a:stretch>
        </p:blipFill>
        <p:spPr>
          <a:xfrm>
            <a:off x="5410200" y="2667000"/>
            <a:ext cx="3295742" cy="2798382"/>
          </a:xfrm>
          <a:prstGeom prst="rect">
            <a:avLst/>
          </a:prstGeom>
        </p:spPr>
      </p:pic>
    </p:spTree>
    <p:extLst>
      <p:ext uri="{BB962C8B-B14F-4D97-AF65-F5344CB8AC3E}">
        <p14:creationId xmlns:p14="http://schemas.microsoft.com/office/powerpoint/2010/main" val="19341619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8"/>
          <p:cNvSpPr>
            <a:spLocks noGrp="1"/>
          </p:cNvSpPr>
          <p:nvPr>
            <p:ph type="title"/>
          </p:nvPr>
        </p:nvSpPr>
        <p:spPr>
          <a:xfrm>
            <a:off x="228600" y="609600"/>
            <a:ext cx="8763000" cy="1219200"/>
          </a:xfrm>
        </p:spPr>
        <p:txBody>
          <a:bodyPr>
            <a:noAutofit/>
          </a:bodyPr>
          <a:lstStyle/>
          <a:p>
            <a:pPr algn="ctr"/>
            <a:r>
              <a:rPr lang="en-US" sz="4000" dirty="0">
                <a:solidFill>
                  <a:schemeClr val="accent2"/>
                </a:solidFill>
              </a:rPr>
              <a:t>Identify the Red Flags for </a:t>
            </a:r>
            <a:br>
              <a:rPr lang="en-US" sz="4000" dirty="0">
                <a:solidFill>
                  <a:schemeClr val="accent2"/>
                </a:solidFill>
              </a:rPr>
            </a:br>
            <a:r>
              <a:rPr lang="en-US" sz="4000" dirty="0">
                <a:solidFill>
                  <a:schemeClr val="accent2"/>
                </a:solidFill>
              </a:rPr>
              <a:t>Students Being Bullied</a:t>
            </a:r>
          </a:p>
        </p:txBody>
      </p:sp>
      <p:sp>
        <p:nvSpPr>
          <p:cNvPr id="10" name="Content Placeholder 9"/>
          <p:cNvSpPr>
            <a:spLocks noGrp="1"/>
          </p:cNvSpPr>
          <p:nvPr>
            <p:ph sz="half" idx="1"/>
          </p:nvPr>
        </p:nvSpPr>
        <p:spPr>
          <a:xfrm>
            <a:off x="228600" y="2057400"/>
            <a:ext cx="4343400" cy="4525963"/>
          </a:xfrm>
        </p:spPr>
        <p:txBody>
          <a:bodyPr>
            <a:normAutofit fontScale="92500" lnSpcReduction="20000"/>
          </a:bodyPr>
          <a:lstStyle/>
          <a:p>
            <a:r>
              <a:rPr lang="en-US" sz="3200" dirty="0">
                <a:latin typeface="+mj-lt"/>
              </a:rPr>
              <a:t>Become aggressive and unreasonable </a:t>
            </a:r>
          </a:p>
          <a:p>
            <a:r>
              <a:rPr lang="en-US" sz="3200" dirty="0">
                <a:latin typeface="+mj-lt"/>
              </a:rPr>
              <a:t>Begin to bully others</a:t>
            </a:r>
          </a:p>
          <a:p>
            <a:r>
              <a:rPr lang="en-US" sz="3200" dirty="0">
                <a:latin typeface="+mj-lt"/>
              </a:rPr>
              <a:t>Grades drop, lose interest in school/activities</a:t>
            </a:r>
          </a:p>
          <a:p>
            <a:r>
              <a:rPr lang="en-US" sz="3200" dirty="0">
                <a:latin typeface="+mj-lt"/>
              </a:rPr>
              <a:t>Money, books or clothes destroyed or “lost”</a:t>
            </a:r>
          </a:p>
          <a:p>
            <a:r>
              <a:rPr lang="en-US" sz="3200" dirty="0">
                <a:latin typeface="+mj-lt"/>
              </a:rPr>
              <a:t>Withdrawn, start stammering, lack confidence </a:t>
            </a:r>
          </a:p>
          <a:p>
            <a:endParaRPr lang="en-US" dirty="0"/>
          </a:p>
        </p:txBody>
      </p:sp>
      <p:sp>
        <p:nvSpPr>
          <p:cNvPr id="18" name="Content Placeholder 17"/>
          <p:cNvSpPr>
            <a:spLocks noGrp="1"/>
          </p:cNvSpPr>
          <p:nvPr>
            <p:ph sz="half" idx="2"/>
          </p:nvPr>
        </p:nvSpPr>
        <p:spPr>
          <a:xfrm>
            <a:off x="4724400" y="2057400"/>
            <a:ext cx="4343400" cy="4525963"/>
          </a:xfrm>
        </p:spPr>
        <p:txBody>
          <a:bodyPr>
            <a:normAutofit fontScale="92500" lnSpcReduction="20000"/>
          </a:bodyPr>
          <a:lstStyle/>
          <a:p>
            <a:r>
              <a:rPr lang="en-US" sz="3500" dirty="0">
                <a:latin typeface="+mj-lt"/>
              </a:rPr>
              <a:t>Avoid the school bus </a:t>
            </a:r>
          </a:p>
          <a:p>
            <a:r>
              <a:rPr lang="en-US" sz="3500" dirty="0">
                <a:latin typeface="+mj-lt"/>
              </a:rPr>
              <a:t>Distressed and anxious </a:t>
            </a:r>
          </a:p>
          <a:p>
            <a:r>
              <a:rPr lang="en-US" sz="3500" dirty="0">
                <a:latin typeface="+mj-lt"/>
              </a:rPr>
              <a:t>Sitting alone, stop hanging with friends</a:t>
            </a:r>
          </a:p>
          <a:p>
            <a:r>
              <a:rPr lang="en-US" sz="3500" dirty="0">
                <a:latin typeface="+mj-lt"/>
              </a:rPr>
              <a:t>Attempt or threaten suicide </a:t>
            </a:r>
          </a:p>
          <a:p>
            <a:r>
              <a:rPr lang="en-US" sz="3500" dirty="0">
                <a:latin typeface="+mj-lt"/>
              </a:rPr>
              <a:t>Unexplained bruises, cuts, scratches </a:t>
            </a:r>
          </a:p>
          <a:p>
            <a:r>
              <a:rPr lang="en-US" sz="3500" dirty="0">
                <a:latin typeface="+mj-lt"/>
              </a:rPr>
              <a:t>Refuse to talk about it</a:t>
            </a:r>
          </a:p>
          <a:p>
            <a:endParaRPr lang="en-US" dirty="0"/>
          </a:p>
        </p:txBody>
      </p:sp>
      <p:pic>
        <p:nvPicPr>
          <p:cNvPr id="32773" name="Picture 3" descr="C:\Users\School Bus Ted\AppData\Local\Microsoft\Windows\Temporary Internet Files\Content.IE5\RFG69J2C\MC90043479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8600" y="838200"/>
            <a:ext cx="990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4" name="Picture 3" descr="C:\Users\School Bus Ted\AppData\Local\Microsoft\Windows\Temporary Internet Files\Content.IE5\RFG69J2C\MC90043479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762000"/>
            <a:ext cx="990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a:xfrm>
            <a:off x="4000500" y="6419850"/>
            <a:ext cx="1219200" cy="327025"/>
          </a:xfrm>
        </p:spPr>
        <p:txBody>
          <a:bodyPr/>
          <a:lstStyle/>
          <a:p>
            <a:r>
              <a:rPr lang="en-US"/>
              <a:t>Dignity Act 2018</a:t>
            </a:r>
          </a:p>
        </p:txBody>
      </p:sp>
    </p:spTree>
    <p:extLst>
      <p:ext uri="{BB962C8B-B14F-4D97-AF65-F5344CB8AC3E}">
        <p14:creationId xmlns:p14="http://schemas.microsoft.com/office/powerpoint/2010/main" val="32955079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704088"/>
            <a:ext cx="8229600" cy="896112"/>
          </a:xfrm>
        </p:spPr>
        <p:txBody>
          <a:bodyPr>
            <a:normAutofit/>
          </a:bodyPr>
          <a:lstStyle/>
          <a:p>
            <a:pPr algn="ctr"/>
            <a:r>
              <a:rPr lang="en-US" dirty="0"/>
              <a:t>Create a Culture of Caring</a:t>
            </a:r>
          </a:p>
        </p:txBody>
      </p:sp>
      <p:sp>
        <p:nvSpPr>
          <p:cNvPr id="10" name="Content Placeholder 9"/>
          <p:cNvSpPr>
            <a:spLocks noGrp="1"/>
          </p:cNvSpPr>
          <p:nvPr>
            <p:ph sz="half" idx="1"/>
          </p:nvPr>
        </p:nvSpPr>
        <p:spPr>
          <a:xfrm>
            <a:off x="457200" y="1981199"/>
            <a:ext cx="3886200" cy="4373725"/>
          </a:xfrm>
        </p:spPr>
        <p:txBody>
          <a:bodyPr>
            <a:normAutofit fontScale="85000" lnSpcReduction="10000"/>
          </a:bodyPr>
          <a:lstStyle/>
          <a:p>
            <a:r>
              <a:rPr lang="en-US" sz="3600" dirty="0">
                <a:latin typeface="+mj-lt"/>
              </a:rPr>
              <a:t>Set expectations</a:t>
            </a:r>
          </a:p>
          <a:p>
            <a:r>
              <a:rPr lang="en-US" sz="3600" dirty="0">
                <a:latin typeface="+mj-lt"/>
              </a:rPr>
              <a:t>Create trust</a:t>
            </a:r>
          </a:p>
          <a:p>
            <a:r>
              <a:rPr lang="en-US" sz="3600" dirty="0">
                <a:latin typeface="+mj-lt"/>
              </a:rPr>
              <a:t>Build a culture of safety</a:t>
            </a:r>
            <a:endParaRPr lang="en-US" sz="3600" u="sng" dirty="0">
              <a:latin typeface="+mj-lt"/>
            </a:endParaRPr>
          </a:p>
          <a:p>
            <a:r>
              <a:rPr lang="en-US" sz="3600" dirty="0">
                <a:latin typeface="+mj-lt"/>
              </a:rPr>
              <a:t>Be hyper-vigilant</a:t>
            </a:r>
          </a:p>
          <a:p>
            <a:r>
              <a:rPr lang="en-US" sz="3600" dirty="0">
                <a:latin typeface="+mj-lt"/>
              </a:rPr>
              <a:t>Respond consistently</a:t>
            </a:r>
          </a:p>
          <a:p>
            <a:r>
              <a:rPr lang="en-US" sz="3600" dirty="0">
                <a:latin typeface="+mj-lt"/>
              </a:rPr>
              <a:t>Get the whole story</a:t>
            </a:r>
          </a:p>
          <a:p>
            <a:r>
              <a:rPr lang="en-US" sz="4400" b="1" dirty="0">
                <a:solidFill>
                  <a:srgbClr val="0070C0"/>
                </a:solidFill>
                <a:latin typeface="+mj-lt"/>
              </a:rPr>
              <a:t>BELIEVE</a:t>
            </a:r>
            <a:r>
              <a:rPr lang="en-US" sz="3200" dirty="0">
                <a:latin typeface="+mj-lt"/>
              </a:rPr>
              <a:t> students</a:t>
            </a:r>
          </a:p>
          <a:p>
            <a:endParaRPr lang="en-US" sz="3200" dirty="0"/>
          </a:p>
          <a:p>
            <a:endParaRPr lang="en-US" sz="3200" dirty="0"/>
          </a:p>
        </p:txBody>
      </p:sp>
      <p:sp>
        <p:nvSpPr>
          <p:cNvPr id="2" name="Footer Placeholder 1"/>
          <p:cNvSpPr>
            <a:spLocks noGrp="1"/>
          </p:cNvSpPr>
          <p:nvPr>
            <p:ph type="ftr" sz="quarter" idx="11"/>
          </p:nvPr>
        </p:nvSpPr>
        <p:spPr>
          <a:xfrm>
            <a:off x="3962400" y="6354924"/>
            <a:ext cx="1219200" cy="365125"/>
          </a:xfrm>
        </p:spPr>
        <p:txBody>
          <a:bodyPr/>
          <a:lstStyle/>
          <a:p>
            <a:r>
              <a:rPr lang="en-US"/>
              <a:t>Dignity Act 2018</a:t>
            </a:r>
          </a:p>
        </p:txBody>
      </p:sp>
      <p:pic>
        <p:nvPicPr>
          <p:cNvPr id="4098" name="Picture 2" descr="C:\Documents and Settings\jsantori\Local Settings\Temporary Internet Files\Content.IE5\GU8Q5C3X\MP900439542[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55993" y="1981199"/>
            <a:ext cx="4358306" cy="31047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06772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533400" y="533400"/>
            <a:ext cx="8077200" cy="868362"/>
          </a:xfrm>
        </p:spPr>
        <p:txBody>
          <a:bodyPr>
            <a:normAutofit/>
          </a:bodyPr>
          <a:lstStyle/>
          <a:p>
            <a:pPr algn="ctr"/>
            <a:r>
              <a:rPr lang="en-US" sz="4800" dirty="0">
                <a:solidFill>
                  <a:schemeClr val="accent2"/>
                </a:solidFill>
              </a:rPr>
              <a:t>What Can I Do?</a:t>
            </a:r>
          </a:p>
        </p:txBody>
      </p:sp>
      <p:sp>
        <p:nvSpPr>
          <p:cNvPr id="3" name="Content Placeholder 2"/>
          <p:cNvSpPr>
            <a:spLocks noGrp="1"/>
          </p:cNvSpPr>
          <p:nvPr>
            <p:ph sz="half" idx="1"/>
          </p:nvPr>
        </p:nvSpPr>
        <p:spPr>
          <a:xfrm>
            <a:off x="228600" y="1600200"/>
            <a:ext cx="4114800" cy="5029200"/>
          </a:xfrm>
        </p:spPr>
        <p:txBody>
          <a:bodyPr>
            <a:normAutofit fontScale="62500" lnSpcReduction="20000"/>
          </a:bodyPr>
          <a:lstStyle/>
          <a:p>
            <a:r>
              <a:rPr lang="en-US" sz="5100" dirty="0">
                <a:latin typeface="+mj-lt"/>
              </a:rPr>
              <a:t>Commit to children’s emotional and physical safety</a:t>
            </a:r>
          </a:p>
          <a:p>
            <a:r>
              <a:rPr lang="en-US" sz="5100" dirty="0">
                <a:latin typeface="+mj-lt"/>
              </a:rPr>
              <a:t>Get to know children and their interests</a:t>
            </a:r>
          </a:p>
          <a:p>
            <a:r>
              <a:rPr lang="en-US" sz="5100" dirty="0">
                <a:latin typeface="+mj-lt"/>
              </a:rPr>
              <a:t>Identify potential victims</a:t>
            </a:r>
          </a:p>
          <a:p>
            <a:r>
              <a:rPr lang="en-US" sz="5100" dirty="0">
                <a:latin typeface="+mj-lt"/>
              </a:rPr>
              <a:t>Use referrals effectively</a:t>
            </a:r>
          </a:p>
          <a:p>
            <a:r>
              <a:rPr lang="en-US" sz="5100" dirty="0">
                <a:latin typeface="+mj-lt"/>
              </a:rPr>
              <a:t>Make connections in the schools</a:t>
            </a:r>
          </a:p>
          <a:p>
            <a:endParaRPr lang="en-US" sz="4000" dirty="0"/>
          </a:p>
          <a:p>
            <a:endParaRPr lang="en-US" dirty="0"/>
          </a:p>
        </p:txBody>
      </p:sp>
      <p:sp>
        <p:nvSpPr>
          <p:cNvPr id="4" name="Content Placeholder 3"/>
          <p:cNvSpPr>
            <a:spLocks noGrp="1"/>
          </p:cNvSpPr>
          <p:nvPr>
            <p:ph sz="half" idx="2"/>
          </p:nvPr>
        </p:nvSpPr>
        <p:spPr>
          <a:xfrm>
            <a:off x="4267200" y="1600200"/>
            <a:ext cx="4876800" cy="5029200"/>
          </a:xfrm>
        </p:spPr>
        <p:txBody>
          <a:bodyPr>
            <a:normAutofit fontScale="62500" lnSpcReduction="20000"/>
          </a:bodyPr>
          <a:lstStyle/>
          <a:p>
            <a:r>
              <a:rPr lang="en-US" sz="5100" dirty="0">
                <a:latin typeface="+mj-lt"/>
              </a:rPr>
              <a:t>Interior </a:t>
            </a:r>
            <a:r>
              <a:rPr lang="en-US" sz="5100" b="1" dirty="0">
                <a:solidFill>
                  <a:srgbClr val="0070C0"/>
                </a:solidFill>
                <a:latin typeface="+mj-lt"/>
              </a:rPr>
              <a:t>lights on </a:t>
            </a:r>
            <a:r>
              <a:rPr lang="en-US" sz="5100" dirty="0">
                <a:latin typeface="+mj-lt"/>
              </a:rPr>
              <a:t>in the hallways and classrooms</a:t>
            </a:r>
          </a:p>
          <a:p>
            <a:r>
              <a:rPr lang="en-US" sz="5100" dirty="0">
                <a:latin typeface="+mj-lt"/>
              </a:rPr>
              <a:t>Staff </a:t>
            </a:r>
            <a:r>
              <a:rPr lang="en-US" sz="5100" b="1" dirty="0">
                <a:solidFill>
                  <a:srgbClr val="0070C0"/>
                </a:solidFill>
                <a:latin typeface="+mj-lt"/>
              </a:rPr>
              <a:t>move around </a:t>
            </a:r>
            <a:r>
              <a:rPr lang="en-US" sz="5100" dirty="0">
                <a:latin typeface="+mj-lt"/>
              </a:rPr>
              <a:t>classroom and playground yard</a:t>
            </a:r>
          </a:p>
          <a:p>
            <a:r>
              <a:rPr lang="en-US" sz="5100" dirty="0">
                <a:latin typeface="+mj-lt"/>
              </a:rPr>
              <a:t>Observe </a:t>
            </a:r>
            <a:r>
              <a:rPr lang="en-US" sz="5100" b="1" dirty="0">
                <a:solidFill>
                  <a:srgbClr val="0070C0"/>
                </a:solidFill>
                <a:latin typeface="+mj-lt"/>
              </a:rPr>
              <a:t>change</a:t>
            </a:r>
            <a:r>
              <a:rPr lang="en-US" sz="5100" dirty="0">
                <a:latin typeface="+mj-lt"/>
              </a:rPr>
              <a:t> – ask about it</a:t>
            </a:r>
          </a:p>
          <a:p>
            <a:r>
              <a:rPr lang="en-US" sz="5100" b="1" dirty="0">
                <a:solidFill>
                  <a:srgbClr val="0070C0"/>
                </a:solidFill>
                <a:latin typeface="+mj-lt"/>
              </a:rPr>
              <a:t>Inquire</a:t>
            </a:r>
            <a:r>
              <a:rPr lang="en-US" sz="5100" dirty="0">
                <a:latin typeface="+mj-lt"/>
              </a:rPr>
              <a:t> without embarrassing</a:t>
            </a:r>
          </a:p>
          <a:p>
            <a:r>
              <a:rPr lang="en-US" sz="5100" dirty="0">
                <a:latin typeface="+mj-lt"/>
              </a:rPr>
              <a:t>Maintain </a:t>
            </a:r>
            <a:r>
              <a:rPr lang="en-US" sz="5100" b="1" dirty="0">
                <a:solidFill>
                  <a:srgbClr val="0070C0"/>
                </a:solidFill>
                <a:latin typeface="+mj-lt"/>
              </a:rPr>
              <a:t>confidentiality</a:t>
            </a:r>
          </a:p>
          <a:p>
            <a:r>
              <a:rPr lang="en-US" sz="5100" dirty="0">
                <a:latin typeface="+mj-lt"/>
              </a:rPr>
              <a:t>Have </a:t>
            </a:r>
            <a:r>
              <a:rPr lang="en-US" sz="5100" b="1" dirty="0">
                <a:solidFill>
                  <a:srgbClr val="0070C0"/>
                </a:solidFill>
                <a:latin typeface="+mj-lt"/>
              </a:rPr>
              <a:t>0%</a:t>
            </a:r>
            <a:r>
              <a:rPr lang="en-US" sz="5100" dirty="0">
                <a:latin typeface="+mj-lt"/>
              </a:rPr>
              <a:t> tolerance</a:t>
            </a:r>
          </a:p>
          <a:p>
            <a:endParaRPr lang="en-US" dirty="0"/>
          </a:p>
        </p:txBody>
      </p:sp>
      <p:sp>
        <p:nvSpPr>
          <p:cNvPr id="2" name="Footer Placeholder 1"/>
          <p:cNvSpPr>
            <a:spLocks noGrp="1"/>
          </p:cNvSpPr>
          <p:nvPr>
            <p:ph type="ftr" sz="quarter" idx="11"/>
          </p:nvPr>
        </p:nvSpPr>
        <p:spPr>
          <a:xfrm>
            <a:off x="3962400" y="6492081"/>
            <a:ext cx="1219200" cy="274637"/>
          </a:xfrm>
        </p:spPr>
        <p:txBody>
          <a:bodyPr/>
          <a:lstStyle/>
          <a:p>
            <a:r>
              <a:rPr lang="en-US"/>
              <a:t>Dignity Act 2018</a:t>
            </a:r>
          </a:p>
        </p:txBody>
      </p:sp>
    </p:spTree>
    <p:extLst>
      <p:ext uri="{BB962C8B-B14F-4D97-AF65-F5344CB8AC3E}">
        <p14:creationId xmlns:p14="http://schemas.microsoft.com/office/powerpoint/2010/main" val="7579352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algn="ctr" eaLnBrk="1" hangingPunct="1"/>
            <a:r>
              <a:rPr lang="en-US" dirty="0">
                <a:solidFill>
                  <a:schemeClr val="accent2"/>
                </a:solidFill>
                <a:latin typeface="Arial" panose="020B0604020202020204" pitchFamily="34" charset="0"/>
                <a:cs typeface="Arial" panose="020B0604020202020204" pitchFamily="34" charset="0"/>
              </a:rPr>
              <a:t>Purpose of The Dignity Act</a:t>
            </a:r>
          </a:p>
        </p:txBody>
      </p:sp>
      <p:sp>
        <p:nvSpPr>
          <p:cNvPr id="11267" name="Content Placeholder 2"/>
          <p:cNvSpPr>
            <a:spLocks noGrp="1"/>
          </p:cNvSpPr>
          <p:nvPr>
            <p:ph sz="half" idx="1"/>
          </p:nvPr>
        </p:nvSpPr>
        <p:spPr>
          <a:xfrm>
            <a:off x="457200" y="2209800"/>
            <a:ext cx="4038600" cy="3886200"/>
          </a:xfrm>
        </p:spPr>
        <p:txBody>
          <a:bodyPr>
            <a:normAutofit/>
          </a:bodyPr>
          <a:lstStyle/>
          <a:p>
            <a:pPr marL="0" indent="0" eaLnBrk="1" hangingPunct="1">
              <a:buFont typeface="Arial" charset="0"/>
              <a:buNone/>
            </a:pPr>
            <a:r>
              <a:rPr lang="en-US" sz="4000" dirty="0">
                <a:latin typeface="Arial" panose="020B0604020202020204" pitchFamily="34" charset="0"/>
                <a:cs typeface="Arial" panose="020B0604020202020204" pitchFamily="34" charset="0"/>
              </a:rPr>
              <a:t>Students need a </a:t>
            </a:r>
            <a:r>
              <a:rPr lang="en-US" sz="4000" b="1" dirty="0">
                <a:solidFill>
                  <a:srgbClr val="0070C0"/>
                </a:solidFill>
                <a:latin typeface="Arial" panose="020B0604020202020204" pitchFamily="34" charset="0"/>
                <a:cs typeface="Arial" panose="020B0604020202020204" pitchFamily="34" charset="0"/>
              </a:rPr>
              <a:t>safe, secure and effective </a:t>
            </a:r>
            <a:r>
              <a:rPr lang="en-US" sz="4000" dirty="0">
                <a:latin typeface="Arial" panose="020B0604020202020204" pitchFamily="34" charset="0"/>
                <a:cs typeface="Arial" panose="020B0604020202020204" pitchFamily="34" charset="0"/>
              </a:rPr>
              <a:t>learning environment.</a:t>
            </a:r>
          </a:p>
        </p:txBody>
      </p:sp>
      <p:sp>
        <p:nvSpPr>
          <p:cNvPr id="10" name="Footer Placeholder 9"/>
          <p:cNvSpPr>
            <a:spLocks noGrp="1"/>
          </p:cNvSpPr>
          <p:nvPr>
            <p:ph type="ftr" sz="quarter" idx="11"/>
          </p:nvPr>
        </p:nvSpPr>
        <p:spPr>
          <a:xfrm>
            <a:off x="3962400" y="6322187"/>
            <a:ext cx="1219200" cy="365125"/>
          </a:xfrm>
        </p:spPr>
        <p:txBody>
          <a:bodyPr/>
          <a:lstStyle/>
          <a:p>
            <a:pPr>
              <a:defRPr/>
            </a:pPr>
            <a:r>
              <a:rPr lang="en-US">
                <a:solidFill>
                  <a:prstClr val="black">
                    <a:tint val="75000"/>
                  </a:prstClr>
                </a:solidFill>
                <a:latin typeface="Arial" panose="020B0604020202020204" pitchFamily="34" charset="0"/>
                <a:cs typeface="Arial" panose="020B0604020202020204" pitchFamily="34" charset="0"/>
              </a:rPr>
              <a:t>Dignity Act 2018</a:t>
            </a:r>
            <a:endParaRPr lang="en-US" dirty="0">
              <a:solidFill>
                <a:prstClr val="black">
                  <a:tint val="75000"/>
                </a:prstClr>
              </a:solidFill>
              <a:latin typeface="Arial" panose="020B0604020202020204" pitchFamily="34" charset="0"/>
              <a:cs typeface="Arial" panose="020B0604020202020204" pitchFamily="34" charset="0"/>
            </a:endParaRPr>
          </a:p>
        </p:txBody>
      </p:sp>
      <p:pic>
        <p:nvPicPr>
          <p:cNvPr id="11268" name="Picture 8" descr="C:\Users\School Bus Ted\AppData\Local\Microsoft\Windows\Temporary Internet Files\Content.IE5\MLYBH503\MP91022094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2438400"/>
            <a:ext cx="4159250" cy="3124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43406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a:solidFill>
                  <a:schemeClr val="accent2"/>
                </a:solidFill>
              </a:rPr>
              <a:t>L.K vs. NYC</a:t>
            </a:r>
          </a:p>
        </p:txBody>
      </p:sp>
      <p:sp>
        <p:nvSpPr>
          <p:cNvPr id="4" name="Content Placeholder 3"/>
          <p:cNvSpPr>
            <a:spLocks noGrp="1"/>
          </p:cNvSpPr>
          <p:nvPr>
            <p:ph idx="1"/>
          </p:nvPr>
        </p:nvSpPr>
        <p:spPr>
          <a:xfrm>
            <a:off x="457200" y="1927013"/>
            <a:ext cx="8229600" cy="4389120"/>
          </a:xfrm>
        </p:spPr>
        <p:txBody>
          <a:bodyPr>
            <a:normAutofit/>
          </a:bodyPr>
          <a:lstStyle/>
          <a:p>
            <a:pPr marL="0" indent="0">
              <a:buNone/>
            </a:pPr>
            <a:r>
              <a:rPr lang="en-US" sz="3200" dirty="0">
                <a:latin typeface="+mj-lt"/>
              </a:rPr>
              <a:t>The complaint is that L.K. was deprived of an appropriate education because her assigned public school did nothing to prevent her from being so bullied by other students as to seriously reduce the opportunity for an appropriate education.  The court ordered that the DOE reimburse parents for one year of private school tuition.</a:t>
            </a:r>
          </a:p>
        </p:txBody>
      </p:sp>
      <p:sp>
        <p:nvSpPr>
          <p:cNvPr id="2" name="Footer Placeholder 1"/>
          <p:cNvSpPr>
            <a:spLocks noGrp="1"/>
          </p:cNvSpPr>
          <p:nvPr>
            <p:ph type="ftr" sz="quarter" idx="11"/>
          </p:nvPr>
        </p:nvSpPr>
        <p:spPr>
          <a:xfrm>
            <a:off x="3962400" y="6316133"/>
            <a:ext cx="1219200" cy="308483"/>
          </a:xfrm>
        </p:spPr>
        <p:txBody>
          <a:bodyPr/>
          <a:lstStyle/>
          <a:p>
            <a:r>
              <a:rPr lang="en-US"/>
              <a:t>Dignity Act 2018</a:t>
            </a:r>
            <a:endParaRPr lang="en-US" dirty="0"/>
          </a:p>
        </p:txBody>
      </p:sp>
      <p:pic>
        <p:nvPicPr>
          <p:cNvPr id="5" name="Picture 2" descr="https://dps.mn.gov/divisions/ojp/help-for-crime-victims/PublishingImages/Scales%20of%20Justice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3080" y="1005820"/>
            <a:ext cx="1140169" cy="100861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s://dps.mn.gov/divisions/ojp/help-for-crime-victims/PublishingImages/Scales%20of%20Justice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39000" y="1005821"/>
            <a:ext cx="1092889" cy="9667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16068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18067"/>
            <a:ext cx="8229600" cy="1313688"/>
          </a:xfrm>
        </p:spPr>
        <p:txBody>
          <a:bodyPr>
            <a:normAutofit fontScale="90000"/>
          </a:bodyPr>
          <a:lstStyle/>
          <a:p>
            <a:pPr algn="ctr"/>
            <a:r>
              <a:rPr lang="en-US" dirty="0"/>
              <a:t>T.E. v. Pine Bush CSD</a:t>
            </a:r>
            <a:br>
              <a:rPr lang="en-US" dirty="0"/>
            </a:br>
            <a:r>
              <a:rPr lang="en-US" dirty="0"/>
              <a:t>July 2015</a:t>
            </a:r>
          </a:p>
        </p:txBody>
      </p:sp>
      <p:sp>
        <p:nvSpPr>
          <p:cNvPr id="3" name="Content Placeholder 2"/>
          <p:cNvSpPr>
            <a:spLocks noGrp="1"/>
          </p:cNvSpPr>
          <p:nvPr>
            <p:ph idx="1"/>
          </p:nvPr>
        </p:nvSpPr>
        <p:spPr/>
        <p:txBody>
          <a:bodyPr>
            <a:noAutofit/>
          </a:bodyPr>
          <a:lstStyle/>
          <a:p>
            <a:pPr marL="0" indent="0">
              <a:buNone/>
            </a:pPr>
            <a:r>
              <a:rPr lang="en-US" dirty="0">
                <a:latin typeface="+mj-lt"/>
              </a:rPr>
              <a:t>Civil case brought by five current and former students who suffered years of anti-Semitic discrimination, harassment and bullying by other students with the District officials allegedly failing to take action to protect the students and stop the bullying and harassment.</a:t>
            </a:r>
          </a:p>
          <a:p>
            <a:pPr marL="0" indent="0">
              <a:buNone/>
            </a:pPr>
            <a:endParaRPr lang="en-US" dirty="0">
              <a:latin typeface="+mj-lt"/>
            </a:endParaRPr>
          </a:p>
          <a:p>
            <a:pPr marL="0" indent="0">
              <a:buNone/>
            </a:pPr>
            <a:r>
              <a:rPr lang="en-US" dirty="0">
                <a:latin typeface="+mj-lt"/>
              </a:rPr>
              <a:t>A federal judge approved a $</a:t>
            </a:r>
            <a:r>
              <a:rPr lang="en-US" u="sng" dirty="0">
                <a:latin typeface="+mj-lt"/>
              </a:rPr>
              <a:t>4.5 million settlement </a:t>
            </a:r>
            <a:r>
              <a:rPr lang="en-US" dirty="0">
                <a:latin typeface="+mj-lt"/>
              </a:rPr>
              <a:t>between the District and the five students and ordered the District to conduct mandatory training on recognizing anti-Semitic harassment and to implement an anti-bullying curriculum.</a:t>
            </a:r>
          </a:p>
        </p:txBody>
      </p:sp>
      <p:sp>
        <p:nvSpPr>
          <p:cNvPr id="4" name="Footer Placeholder 3"/>
          <p:cNvSpPr>
            <a:spLocks noGrp="1"/>
          </p:cNvSpPr>
          <p:nvPr>
            <p:ph type="ftr" sz="quarter" idx="11"/>
          </p:nvPr>
        </p:nvSpPr>
        <p:spPr>
          <a:xfrm>
            <a:off x="3962400" y="6353725"/>
            <a:ext cx="1219200" cy="308483"/>
          </a:xfrm>
        </p:spPr>
        <p:txBody>
          <a:bodyPr/>
          <a:lstStyle/>
          <a:p>
            <a:r>
              <a:rPr lang="en-US"/>
              <a:t>Dignity Act 2018</a:t>
            </a:r>
          </a:p>
        </p:txBody>
      </p:sp>
      <p:pic>
        <p:nvPicPr>
          <p:cNvPr id="5" name="Picture 2" descr="https://dps.mn.gov/divisions/ojp/help-for-crime-victims/PublishingImages/Scales%20of%20Justice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86600" y="845556"/>
            <a:ext cx="1113562" cy="9850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s://dps.mn.gov/divisions/ojp/help-for-crime-victims/PublishingImages/Scales%20of%20Justice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854699"/>
            <a:ext cx="1092889" cy="9667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92405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627888"/>
          </a:xfrm>
        </p:spPr>
        <p:txBody>
          <a:bodyPr>
            <a:normAutofit fontScale="90000"/>
          </a:bodyPr>
          <a:lstStyle/>
          <a:p>
            <a:pPr algn="ctr"/>
            <a:r>
              <a:rPr lang="en-US" dirty="0"/>
              <a:t>Scenario</a:t>
            </a:r>
          </a:p>
        </p:txBody>
      </p:sp>
      <p:sp>
        <p:nvSpPr>
          <p:cNvPr id="3" name="Content Placeholder 2"/>
          <p:cNvSpPr>
            <a:spLocks noGrp="1"/>
          </p:cNvSpPr>
          <p:nvPr>
            <p:ph idx="1"/>
          </p:nvPr>
        </p:nvSpPr>
        <p:spPr>
          <a:xfrm>
            <a:off x="266700" y="1313583"/>
            <a:ext cx="8610600" cy="5163312"/>
          </a:xfrm>
        </p:spPr>
        <p:txBody>
          <a:bodyPr>
            <a:normAutofit fontScale="92500" lnSpcReduction="10000"/>
          </a:bodyPr>
          <a:lstStyle/>
          <a:p>
            <a:pPr marL="0" indent="0">
              <a:buNone/>
            </a:pPr>
            <a:r>
              <a:rPr lang="en-US" dirty="0">
                <a:latin typeface="+mj-lt"/>
              </a:rPr>
              <a:t>An upper elementary student who was male assigned at birth wears long hair and uses mannerisms associated with being female. During recess two male students tell him he can't play on their team because only boys can play in the game. One states, "you look like a girl" and the other says "he's gay." In harmony both look at him and simultaneously call him a "fag." </a:t>
            </a:r>
          </a:p>
          <a:p>
            <a:pPr marL="0" indent="0">
              <a:buNone/>
            </a:pPr>
            <a:endParaRPr lang="en-US" dirty="0">
              <a:latin typeface="+mj-lt"/>
            </a:endParaRPr>
          </a:p>
          <a:p>
            <a:pPr marL="0" indent="0">
              <a:buNone/>
            </a:pPr>
            <a:r>
              <a:rPr lang="en-US" dirty="0">
                <a:latin typeface="+mj-lt"/>
              </a:rPr>
              <a:t>They are overheard by the recess monitor who tells them to stop. Another student tells the monitor that she has heard those boys call the target names, and they approach other kids in the class and makes comments about him looking like a girl and being gay. S/he is unsure about the next steps. </a:t>
            </a:r>
          </a:p>
          <a:p>
            <a:pPr marL="0" indent="0">
              <a:buNone/>
            </a:pPr>
            <a:r>
              <a:rPr lang="en-US" dirty="0">
                <a:latin typeface="+mj-lt"/>
              </a:rPr>
              <a:t>	Q.  What would be appropriate follow up from the monitor? </a:t>
            </a:r>
          </a:p>
          <a:p>
            <a:pPr marL="0" indent="0">
              <a:buNone/>
            </a:pPr>
            <a:r>
              <a:rPr lang="en-US" dirty="0">
                <a:latin typeface="+mj-lt"/>
              </a:rPr>
              <a:t>	Q.  What might ensue after the monitor follows up?</a:t>
            </a:r>
          </a:p>
          <a:p>
            <a:endParaRPr lang="en-US" dirty="0"/>
          </a:p>
        </p:txBody>
      </p:sp>
      <p:sp>
        <p:nvSpPr>
          <p:cNvPr id="4" name="Footer Placeholder 3"/>
          <p:cNvSpPr>
            <a:spLocks noGrp="1"/>
          </p:cNvSpPr>
          <p:nvPr>
            <p:ph type="ftr" sz="quarter" idx="11"/>
          </p:nvPr>
        </p:nvSpPr>
        <p:spPr>
          <a:xfrm>
            <a:off x="4000500" y="6311462"/>
            <a:ext cx="1143000" cy="365125"/>
          </a:xfrm>
        </p:spPr>
        <p:txBody>
          <a:bodyPr/>
          <a:lstStyle/>
          <a:p>
            <a:pPr algn="ctr"/>
            <a:r>
              <a:rPr lang="en-US"/>
              <a:t>Dignity Act 2018</a:t>
            </a:r>
          </a:p>
        </p:txBody>
      </p:sp>
    </p:spTree>
    <p:extLst>
      <p:ext uri="{BB962C8B-B14F-4D97-AF65-F5344CB8AC3E}">
        <p14:creationId xmlns:p14="http://schemas.microsoft.com/office/powerpoint/2010/main" val="3453921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780288"/>
          </a:xfrm>
        </p:spPr>
        <p:txBody>
          <a:bodyPr>
            <a:noAutofit/>
          </a:bodyPr>
          <a:lstStyle/>
          <a:p>
            <a:pPr algn="ctr"/>
            <a:r>
              <a:rPr lang="en-US" sz="5400" dirty="0"/>
              <a:t>Scenario</a:t>
            </a:r>
          </a:p>
        </p:txBody>
      </p:sp>
      <p:sp>
        <p:nvSpPr>
          <p:cNvPr id="3" name="Content Placeholder 2"/>
          <p:cNvSpPr>
            <a:spLocks noGrp="1"/>
          </p:cNvSpPr>
          <p:nvPr>
            <p:ph idx="1"/>
          </p:nvPr>
        </p:nvSpPr>
        <p:spPr>
          <a:xfrm>
            <a:off x="457200" y="1542287"/>
            <a:ext cx="8229600" cy="4814281"/>
          </a:xfrm>
        </p:spPr>
        <p:txBody>
          <a:bodyPr>
            <a:noAutofit/>
          </a:bodyPr>
          <a:lstStyle/>
          <a:p>
            <a:endParaRPr lang="en-US" sz="3200" dirty="0">
              <a:latin typeface="+mj-lt"/>
            </a:endParaRPr>
          </a:p>
          <a:p>
            <a:pPr marL="0" indent="0">
              <a:buNone/>
            </a:pPr>
            <a:r>
              <a:rPr lang="en-US" sz="3200" dirty="0">
                <a:latin typeface="+mj-lt"/>
              </a:rPr>
              <a:t>Two high school students did the “</a:t>
            </a:r>
            <a:r>
              <a:rPr lang="en-US" sz="3200" dirty="0" err="1">
                <a:latin typeface="+mj-lt"/>
              </a:rPr>
              <a:t>Heil</a:t>
            </a:r>
            <a:r>
              <a:rPr lang="en-US" sz="3200" dirty="0">
                <a:latin typeface="+mj-lt"/>
              </a:rPr>
              <a:t> Hitler” salute to each other during class. </a:t>
            </a:r>
          </a:p>
          <a:p>
            <a:pPr marL="0" indent="0">
              <a:buNone/>
            </a:pPr>
            <a:endParaRPr lang="en-US" sz="3200" dirty="0">
              <a:latin typeface="+mj-lt"/>
            </a:endParaRPr>
          </a:p>
          <a:p>
            <a:pPr marL="393192" lvl="1" indent="0">
              <a:buNone/>
            </a:pPr>
            <a:r>
              <a:rPr lang="en-US" sz="3200" dirty="0">
                <a:latin typeface="+mj-lt"/>
              </a:rPr>
              <a:t>Q.  What do you think the teacher should do in this scenario?</a:t>
            </a:r>
          </a:p>
          <a:p>
            <a:pPr marL="393192" lvl="1" indent="0">
              <a:buNone/>
            </a:pPr>
            <a:r>
              <a:rPr lang="en-US" sz="3200" dirty="0">
                <a:latin typeface="+mj-lt"/>
              </a:rPr>
              <a:t>Q.  What should the administrator should do ?</a:t>
            </a:r>
          </a:p>
        </p:txBody>
      </p:sp>
      <p:sp>
        <p:nvSpPr>
          <p:cNvPr id="4" name="Footer Placeholder 3"/>
          <p:cNvSpPr>
            <a:spLocks noGrp="1"/>
          </p:cNvSpPr>
          <p:nvPr>
            <p:ph type="ftr" sz="quarter" idx="11"/>
          </p:nvPr>
        </p:nvSpPr>
        <p:spPr>
          <a:xfrm>
            <a:off x="3962400" y="6322410"/>
            <a:ext cx="1219200" cy="365125"/>
          </a:xfrm>
        </p:spPr>
        <p:txBody>
          <a:bodyPr/>
          <a:lstStyle/>
          <a:p>
            <a:r>
              <a:rPr lang="en-US"/>
              <a:t>Dignity Act 2018</a:t>
            </a:r>
          </a:p>
        </p:txBody>
      </p:sp>
    </p:spTree>
    <p:extLst>
      <p:ext uri="{BB962C8B-B14F-4D97-AF65-F5344CB8AC3E}">
        <p14:creationId xmlns:p14="http://schemas.microsoft.com/office/powerpoint/2010/main" val="30331391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780288"/>
          </a:xfrm>
        </p:spPr>
        <p:txBody>
          <a:bodyPr>
            <a:noAutofit/>
          </a:bodyPr>
          <a:lstStyle/>
          <a:p>
            <a:pPr algn="ctr"/>
            <a:r>
              <a:rPr lang="en-US" sz="5400" dirty="0"/>
              <a:t>Scenario</a:t>
            </a:r>
          </a:p>
        </p:txBody>
      </p:sp>
      <p:sp>
        <p:nvSpPr>
          <p:cNvPr id="3" name="Content Placeholder 2"/>
          <p:cNvSpPr>
            <a:spLocks noGrp="1"/>
          </p:cNvSpPr>
          <p:nvPr>
            <p:ph idx="1"/>
          </p:nvPr>
        </p:nvSpPr>
        <p:spPr>
          <a:xfrm>
            <a:off x="457200" y="1935480"/>
            <a:ext cx="8229600" cy="4389120"/>
          </a:xfrm>
        </p:spPr>
        <p:txBody>
          <a:bodyPr>
            <a:normAutofit/>
          </a:bodyPr>
          <a:lstStyle/>
          <a:p>
            <a:pPr marL="0" indent="0">
              <a:buNone/>
            </a:pPr>
            <a:r>
              <a:rPr lang="en-US" sz="3200" dirty="0">
                <a:latin typeface="+mj-lt"/>
              </a:rPr>
              <a:t>A student called an ENL student “Spic” during class. He also told the same student “ …. You were busy talking to your Mexican friend”. The ENL student went to the teacher.</a:t>
            </a:r>
          </a:p>
          <a:p>
            <a:pPr marL="0" indent="0">
              <a:buNone/>
            </a:pPr>
            <a:endParaRPr lang="en-US" sz="3200" dirty="0">
              <a:latin typeface="+mj-lt"/>
            </a:endParaRPr>
          </a:p>
          <a:p>
            <a:pPr marL="393192" lvl="1" indent="0">
              <a:buNone/>
            </a:pPr>
            <a:r>
              <a:rPr lang="en-US" sz="3200" dirty="0">
                <a:latin typeface="+mj-lt"/>
              </a:rPr>
              <a:t>Q. What do you think the teacher should do?</a:t>
            </a:r>
          </a:p>
          <a:p>
            <a:endParaRPr lang="en-US" sz="3200" dirty="0">
              <a:latin typeface="+mj-lt"/>
            </a:endParaRPr>
          </a:p>
        </p:txBody>
      </p:sp>
      <p:sp>
        <p:nvSpPr>
          <p:cNvPr id="4" name="Footer Placeholder 3"/>
          <p:cNvSpPr>
            <a:spLocks noGrp="1"/>
          </p:cNvSpPr>
          <p:nvPr>
            <p:ph type="ftr" sz="quarter" idx="11"/>
          </p:nvPr>
        </p:nvSpPr>
        <p:spPr/>
        <p:txBody>
          <a:bodyPr/>
          <a:lstStyle/>
          <a:p>
            <a:r>
              <a:rPr lang="en-US"/>
              <a:t>Dignity Act 2018</a:t>
            </a:r>
          </a:p>
        </p:txBody>
      </p:sp>
    </p:spTree>
    <p:extLst>
      <p:ext uri="{BB962C8B-B14F-4D97-AF65-F5344CB8AC3E}">
        <p14:creationId xmlns:p14="http://schemas.microsoft.com/office/powerpoint/2010/main" val="12818958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3867"/>
            <a:ext cx="8229600" cy="856488"/>
          </a:xfrm>
        </p:spPr>
        <p:txBody>
          <a:bodyPr>
            <a:noAutofit/>
          </a:bodyPr>
          <a:lstStyle/>
          <a:p>
            <a:pPr algn="ctr"/>
            <a:r>
              <a:rPr lang="en-US" sz="5400" dirty="0"/>
              <a:t>Scenario</a:t>
            </a:r>
          </a:p>
        </p:txBody>
      </p:sp>
      <p:sp>
        <p:nvSpPr>
          <p:cNvPr id="3" name="Content Placeholder 2"/>
          <p:cNvSpPr>
            <a:spLocks noGrp="1"/>
          </p:cNvSpPr>
          <p:nvPr>
            <p:ph idx="1"/>
          </p:nvPr>
        </p:nvSpPr>
        <p:spPr/>
        <p:txBody>
          <a:bodyPr>
            <a:normAutofit/>
          </a:bodyPr>
          <a:lstStyle/>
          <a:p>
            <a:pPr marL="0" indent="0">
              <a:buNone/>
            </a:pPr>
            <a:r>
              <a:rPr lang="en-US" sz="3200" dirty="0">
                <a:latin typeface="+mj-lt"/>
              </a:rPr>
              <a:t>A student posted a video on social media targeting another student whom she was warned numerous times to have no contact with and refrain from all forms of harassment.</a:t>
            </a:r>
          </a:p>
          <a:p>
            <a:pPr marL="0" indent="0">
              <a:buNone/>
            </a:pPr>
            <a:endParaRPr lang="en-US" sz="3200" dirty="0">
              <a:latin typeface="+mj-lt"/>
            </a:endParaRPr>
          </a:p>
          <a:p>
            <a:pPr marL="0" indent="0">
              <a:buNone/>
            </a:pPr>
            <a:r>
              <a:rPr lang="en-US" sz="3200" dirty="0">
                <a:latin typeface="+mj-lt"/>
              </a:rPr>
              <a:t>	Q.  What do you think was the administration’s response in this scenario?</a:t>
            </a:r>
          </a:p>
        </p:txBody>
      </p:sp>
      <p:sp>
        <p:nvSpPr>
          <p:cNvPr id="4" name="Footer Placeholder 3"/>
          <p:cNvSpPr>
            <a:spLocks noGrp="1"/>
          </p:cNvSpPr>
          <p:nvPr>
            <p:ph type="ftr" sz="quarter" idx="11"/>
          </p:nvPr>
        </p:nvSpPr>
        <p:spPr>
          <a:xfrm>
            <a:off x="4000500" y="6324600"/>
            <a:ext cx="1143000" cy="365125"/>
          </a:xfrm>
        </p:spPr>
        <p:txBody>
          <a:bodyPr/>
          <a:lstStyle/>
          <a:p>
            <a:r>
              <a:rPr lang="en-US"/>
              <a:t>Dignity Act 2018</a:t>
            </a:r>
          </a:p>
        </p:txBody>
      </p:sp>
    </p:spTree>
    <p:extLst>
      <p:ext uri="{BB962C8B-B14F-4D97-AF65-F5344CB8AC3E}">
        <p14:creationId xmlns:p14="http://schemas.microsoft.com/office/powerpoint/2010/main" val="18671080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76657"/>
            <a:ext cx="7391400" cy="1752600"/>
          </a:xfrm>
        </p:spPr>
        <p:txBody>
          <a:bodyPr>
            <a:normAutofit fontScale="90000"/>
          </a:bodyPr>
          <a:lstStyle/>
          <a:p>
            <a:pPr algn="ctr"/>
            <a:br>
              <a:rPr lang="en-US" sz="3600" b="1" dirty="0"/>
            </a:br>
            <a:br>
              <a:rPr lang="en-US" sz="3200" dirty="0"/>
            </a:br>
            <a:br>
              <a:rPr lang="en-US" sz="2000" dirty="0"/>
            </a:br>
            <a:br>
              <a:rPr lang="en-US" sz="2000" dirty="0"/>
            </a:br>
            <a:br>
              <a:rPr lang="en-US" sz="2000" dirty="0"/>
            </a:br>
            <a:br>
              <a:rPr lang="en-US" sz="2000" dirty="0"/>
            </a:br>
            <a:br>
              <a:rPr lang="en-US" sz="2000" dirty="0"/>
            </a:br>
            <a:br>
              <a:rPr lang="en-US" sz="2000" dirty="0"/>
            </a:br>
            <a:r>
              <a:rPr lang="en-US" sz="4900" dirty="0"/>
              <a:t>The </a:t>
            </a:r>
            <a:r>
              <a:rPr lang="en-US" sz="4900" dirty="0">
                <a:latin typeface="Arial" charset="0"/>
                <a:ea typeface="Arial" charset="0"/>
                <a:cs typeface="Arial" charset="0"/>
              </a:rPr>
              <a:t>Dignity</a:t>
            </a:r>
            <a:r>
              <a:rPr lang="en-US" sz="4900" dirty="0"/>
              <a:t> for All Students Act</a:t>
            </a:r>
            <a:br>
              <a:rPr lang="en-US" sz="4900" dirty="0"/>
            </a:br>
            <a:r>
              <a:rPr lang="en-US" sz="2000" dirty="0">
                <a:solidFill>
                  <a:schemeClr val="accent2"/>
                </a:solidFill>
              </a:rPr>
              <a:t>Effective July, 2012 </a:t>
            </a:r>
            <a:br>
              <a:rPr lang="en-US" sz="2000" dirty="0">
                <a:solidFill>
                  <a:schemeClr val="accent2"/>
                </a:solidFill>
              </a:rPr>
            </a:br>
            <a:r>
              <a:rPr lang="en-US" sz="2000" dirty="0">
                <a:solidFill>
                  <a:schemeClr val="accent2"/>
                </a:solidFill>
              </a:rPr>
              <a:t>Amended July, 2013</a:t>
            </a:r>
            <a:br>
              <a:rPr lang="en-US" sz="2000" dirty="0">
                <a:solidFill>
                  <a:schemeClr val="accent2"/>
                </a:solidFill>
              </a:rPr>
            </a:br>
            <a:br>
              <a:rPr lang="en-US" sz="2000" dirty="0"/>
            </a:br>
            <a:endParaRPr lang="en-US" sz="1800" dirty="0">
              <a:solidFill>
                <a:schemeClr val="accent2"/>
              </a:solidFill>
            </a:endParaRPr>
          </a:p>
        </p:txBody>
      </p:sp>
      <p:sp>
        <p:nvSpPr>
          <p:cNvPr id="3" name="Content Placeholder 2"/>
          <p:cNvSpPr>
            <a:spLocks noGrp="1"/>
          </p:cNvSpPr>
          <p:nvPr>
            <p:ph idx="1"/>
          </p:nvPr>
        </p:nvSpPr>
        <p:spPr>
          <a:xfrm>
            <a:off x="609600" y="2111375"/>
            <a:ext cx="7848600" cy="4441825"/>
          </a:xfrm>
        </p:spPr>
        <p:txBody>
          <a:bodyPr>
            <a:normAutofit fontScale="92500" lnSpcReduction="10000"/>
          </a:bodyPr>
          <a:lstStyle/>
          <a:p>
            <a:pPr marL="0" indent="0">
              <a:buNone/>
            </a:pPr>
            <a:endParaRPr lang="en-US" b="1" dirty="0"/>
          </a:p>
          <a:p>
            <a:r>
              <a:rPr lang="en-US" sz="4000" dirty="0">
                <a:latin typeface="+mj-lt"/>
              </a:rPr>
              <a:t>Curriculum</a:t>
            </a:r>
          </a:p>
          <a:p>
            <a:r>
              <a:rPr lang="en-US" sz="4000" dirty="0">
                <a:latin typeface="+mj-lt"/>
              </a:rPr>
              <a:t>Code of Conduct</a:t>
            </a:r>
          </a:p>
          <a:p>
            <a:r>
              <a:rPr lang="en-US" sz="4000" dirty="0">
                <a:latin typeface="+mj-lt"/>
              </a:rPr>
              <a:t>Information in all languages</a:t>
            </a:r>
          </a:p>
          <a:p>
            <a:r>
              <a:rPr lang="en-US" sz="4000" dirty="0">
                <a:latin typeface="+mj-lt"/>
              </a:rPr>
              <a:t>DASA Coordinators</a:t>
            </a:r>
          </a:p>
          <a:p>
            <a:r>
              <a:rPr lang="en-US" sz="4000" dirty="0">
                <a:latin typeface="+mj-lt"/>
              </a:rPr>
              <a:t>Employee Training</a:t>
            </a:r>
            <a:endParaRPr lang="en-US" sz="4000" dirty="0"/>
          </a:p>
          <a:p>
            <a:r>
              <a:rPr lang="en-US" sz="4000" dirty="0">
                <a:latin typeface="+mj-lt"/>
              </a:rPr>
              <a:t>Reporting</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9325" y="2209800"/>
            <a:ext cx="1736592" cy="11200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18657" y="3502193"/>
            <a:ext cx="1189780" cy="15388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35621" y="5213350"/>
            <a:ext cx="1524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a:xfrm>
            <a:off x="3962400" y="6356350"/>
            <a:ext cx="1143000" cy="365125"/>
          </a:xfrm>
        </p:spPr>
        <p:txBody>
          <a:bodyPr/>
          <a:lstStyle/>
          <a:p>
            <a:r>
              <a:rPr lang="en-US"/>
              <a:t>Dignity Act 2018</a:t>
            </a:r>
          </a:p>
        </p:txBody>
      </p:sp>
    </p:spTree>
    <p:extLst>
      <p:ext uri="{BB962C8B-B14F-4D97-AF65-F5344CB8AC3E}">
        <p14:creationId xmlns:p14="http://schemas.microsoft.com/office/powerpoint/2010/main" val="31321234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457200"/>
            <a:ext cx="8915400" cy="6400800"/>
          </a:xfrm>
        </p:spPr>
        <p:txBody>
          <a:bodyPr>
            <a:noAutofit/>
          </a:bodyPr>
          <a:lstStyle/>
          <a:p>
            <a:pPr marL="0" indent="0" algn="ctr">
              <a:buNone/>
            </a:pPr>
            <a:endParaRPr lang="en-US" sz="900" dirty="0">
              <a:solidFill>
                <a:srgbClr val="0070C0"/>
              </a:solidFill>
              <a:latin typeface="+mj-lt"/>
            </a:endParaRPr>
          </a:p>
          <a:p>
            <a:pPr marL="0" indent="0" algn="ctr">
              <a:buNone/>
            </a:pPr>
            <a:r>
              <a:rPr lang="en-US" sz="4000" dirty="0">
                <a:solidFill>
                  <a:schemeClr val="accent2"/>
                </a:solidFill>
                <a:latin typeface="+mj-lt"/>
              </a:rPr>
              <a:t>Professional Certification</a:t>
            </a:r>
          </a:p>
          <a:p>
            <a:pPr marL="0" indent="0">
              <a:buNone/>
            </a:pPr>
            <a:r>
              <a:rPr lang="en-US" sz="3200" dirty="0">
                <a:latin typeface="+mj-lt"/>
              </a:rPr>
              <a:t>Professionals applying for certificate or license must complete training on social patterns, identification and mitigation, and strategies for effectively addressing exclusion, bias, and aggression in educational settings.</a:t>
            </a:r>
          </a:p>
          <a:p>
            <a:pPr marL="0" indent="0" algn="ctr">
              <a:buNone/>
            </a:pPr>
            <a:r>
              <a:rPr lang="en-US" sz="4000" dirty="0">
                <a:solidFill>
                  <a:schemeClr val="accent2"/>
                </a:solidFill>
                <a:latin typeface="+mj-lt"/>
              </a:rPr>
              <a:t>Curriculum</a:t>
            </a:r>
            <a:r>
              <a:rPr lang="en-US" sz="4000" b="1" dirty="0">
                <a:solidFill>
                  <a:schemeClr val="accent2"/>
                </a:solidFill>
                <a:latin typeface="+mj-lt"/>
              </a:rPr>
              <a:t> </a:t>
            </a:r>
          </a:p>
          <a:p>
            <a:pPr marL="0" indent="0">
              <a:buNone/>
            </a:pPr>
            <a:r>
              <a:rPr lang="en-US" sz="3200" dirty="0">
                <a:latin typeface="+mj-lt"/>
              </a:rPr>
              <a:t>Curriculum must include instruction in safe and responsible use of the Internet and electronic communications and emphasize discouraging acts of harassment, bullying and discrimination.</a:t>
            </a:r>
          </a:p>
        </p:txBody>
      </p:sp>
      <p:sp>
        <p:nvSpPr>
          <p:cNvPr id="2" name="Footer Placeholder 1"/>
          <p:cNvSpPr>
            <a:spLocks noGrp="1"/>
          </p:cNvSpPr>
          <p:nvPr>
            <p:ph type="ftr" sz="quarter" idx="11"/>
          </p:nvPr>
        </p:nvSpPr>
        <p:spPr>
          <a:xfrm>
            <a:off x="4114800" y="6400800"/>
            <a:ext cx="1143000" cy="365125"/>
          </a:xfrm>
        </p:spPr>
        <p:txBody>
          <a:bodyPr/>
          <a:lstStyle/>
          <a:p>
            <a:r>
              <a:rPr lang="en-US"/>
              <a:t>Dignity Act 2018</a:t>
            </a:r>
          </a:p>
        </p:txBody>
      </p:sp>
    </p:spTree>
    <p:extLst>
      <p:ext uri="{BB962C8B-B14F-4D97-AF65-F5344CB8AC3E}">
        <p14:creationId xmlns:p14="http://schemas.microsoft.com/office/powerpoint/2010/main" val="26061609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533400" y="1066800"/>
            <a:ext cx="8382000" cy="5638800"/>
          </a:xfrm>
        </p:spPr>
        <p:txBody>
          <a:bodyPr>
            <a:normAutofit/>
          </a:bodyPr>
          <a:lstStyle/>
          <a:p>
            <a:r>
              <a:rPr lang="en-US" sz="3600" dirty="0">
                <a:solidFill>
                  <a:srgbClr val="FF0000"/>
                </a:solidFill>
                <a:latin typeface="+mj-lt"/>
              </a:rPr>
              <a:t>The Dignity Act</a:t>
            </a:r>
            <a:r>
              <a:rPr lang="en-US" sz="3600" dirty="0">
                <a:latin typeface="+mj-lt"/>
              </a:rPr>
              <a:t> emphasizes the creation and maintenance of a positive learning environment for all students  </a:t>
            </a:r>
          </a:p>
          <a:p>
            <a:pPr marL="0" indent="0">
              <a:buNone/>
            </a:pPr>
            <a:endParaRPr lang="en-US" sz="3600" dirty="0">
              <a:latin typeface="+mj-lt"/>
            </a:endParaRPr>
          </a:p>
          <a:p>
            <a:r>
              <a:rPr lang="en-US" sz="3600" dirty="0">
                <a:latin typeface="+mj-lt"/>
              </a:rPr>
              <a:t>The </a:t>
            </a:r>
            <a:r>
              <a:rPr lang="en-US" sz="3600" i="1" dirty="0">
                <a:latin typeface="+mj-lt"/>
              </a:rPr>
              <a:t>amended</a:t>
            </a:r>
            <a:r>
              <a:rPr lang="en-US" sz="3600" dirty="0">
                <a:latin typeface="+mj-lt"/>
              </a:rPr>
              <a:t> </a:t>
            </a:r>
            <a:r>
              <a:rPr lang="en-US" sz="3600" dirty="0">
                <a:solidFill>
                  <a:srgbClr val="FF0000"/>
                </a:solidFill>
                <a:latin typeface="+mj-lt"/>
              </a:rPr>
              <a:t>Dignity Act </a:t>
            </a:r>
            <a:r>
              <a:rPr lang="en-US" sz="3600" dirty="0">
                <a:latin typeface="+mj-lt"/>
              </a:rPr>
              <a:t>requires the development of measured,                  balanced progressive and                                age-appropriate responses</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4191000"/>
            <a:ext cx="1633211" cy="2453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a:xfrm>
            <a:off x="4114800" y="6327337"/>
            <a:ext cx="1219200" cy="365125"/>
          </a:xfrm>
        </p:spPr>
        <p:txBody>
          <a:bodyPr/>
          <a:lstStyle/>
          <a:p>
            <a:r>
              <a:rPr lang="en-US"/>
              <a:t>Dignity Act 2018</a:t>
            </a:r>
          </a:p>
        </p:txBody>
      </p:sp>
    </p:spTree>
    <p:extLst>
      <p:ext uri="{BB962C8B-B14F-4D97-AF65-F5344CB8AC3E}">
        <p14:creationId xmlns:p14="http://schemas.microsoft.com/office/powerpoint/2010/main" val="36209819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0" y="685800"/>
            <a:ext cx="3657600" cy="856488"/>
          </a:xfrm>
        </p:spPr>
        <p:txBody>
          <a:bodyPr/>
          <a:lstStyle/>
          <a:p>
            <a:pPr algn="ctr"/>
            <a:r>
              <a:rPr lang="en-US" dirty="0"/>
              <a:t>Definitions</a:t>
            </a:r>
          </a:p>
        </p:txBody>
      </p:sp>
      <p:sp>
        <p:nvSpPr>
          <p:cNvPr id="3" name="Content Placeholder 2"/>
          <p:cNvSpPr>
            <a:spLocks noGrp="1"/>
          </p:cNvSpPr>
          <p:nvPr>
            <p:ph idx="1"/>
          </p:nvPr>
        </p:nvSpPr>
        <p:spPr>
          <a:xfrm>
            <a:off x="457200" y="1847088"/>
            <a:ext cx="8229600" cy="4477512"/>
          </a:xfrm>
        </p:spPr>
        <p:txBody>
          <a:bodyPr>
            <a:normAutofit/>
          </a:bodyPr>
          <a:lstStyle/>
          <a:p>
            <a:pPr marL="0" indent="0">
              <a:buNone/>
            </a:pPr>
            <a:r>
              <a:rPr lang="en-US" sz="3200" dirty="0">
                <a:latin typeface="+mj-lt"/>
              </a:rPr>
              <a:t>According to the United States Department of Education (USDOE), </a:t>
            </a:r>
            <a:r>
              <a:rPr lang="en-US" sz="2400" dirty="0">
                <a:latin typeface="+mj-lt"/>
              </a:rPr>
              <a:t>www.stopbullying.gov/what-is-bullying/definition/index.html,</a:t>
            </a:r>
            <a:r>
              <a:rPr lang="en-US" sz="3200" dirty="0">
                <a:latin typeface="+mj-lt"/>
              </a:rPr>
              <a:t> </a:t>
            </a:r>
            <a:r>
              <a:rPr lang="en-US" sz="3200" b="1" dirty="0">
                <a:latin typeface="+mj-lt"/>
              </a:rPr>
              <a:t>bullying </a:t>
            </a:r>
            <a:r>
              <a:rPr lang="en-US" sz="3200" dirty="0">
                <a:latin typeface="+mj-lt"/>
              </a:rPr>
              <a:t>generally involves the following characteristics:</a:t>
            </a:r>
          </a:p>
          <a:p>
            <a:pPr lvl="1"/>
            <a:r>
              <a:rPr lang="en-US" sz="3200" b="1" dirty="0">
                <a:latin typeface="+mj-lt"/>
              </a:rPr>
              <a:t>An Imbalance of Power</a:t>
            </a:r>
            <a:endParaRPr lang="en-US" sz="3200" dirty="0">
              <a:latin typeface="+mj-lt"/>
            </a:endParaRPr>
          </a:p>
          <a:p>
            <a:pPr lvl="1"/>
            <a:r>
              <a:rPr lang="en-US" sz="3200" b="1" dirty="0">
                <a:latin typeface="+mj-lt"/>
              </a:rPr>
              <a:t>The Intent to Cause Harm</a:t>
            </a:r>
            <a:endParaRPr lang="en-US" sz="3200" dirty="0">
              <a:latin typeface="+mj-lt"/>
            </a:endParaRPr>
          </a:p>
          <a:p>
            <a:pPr lvl="1"/>
            <a:r>
              <a:rPr lang="en-US" sz="3200" b="1" dirty="0">
                <a:latin typeface="+mj-lt"/>
              </a:rPr>
              <a:t>Repetition </a:t>
            </a:r>
            <a:endParaRPr lang="en-US" sz="3200" dirty="0">
              <a:latin typeface="+mj-lt"/>
            </a:endParaRPr>
          </a:p>
          <a:p>
            <a:endParaRPr lang="en-US" sz="2800" dirty="0">
              <a:latin typeface="+mj-lt"/>
            </a:endParaRPr>
          </a:p>
          <a:p>
            <a:pPr marL="0" indent="0">
              <a:buNone/>
            </a:pPr>
            <a:endParaRPr lang="en-US" dirty="0"/>
          </a:p>
        </p:txBody>
      </p:sp>
      <p:sp>
        <p:nvSpPr>
          <p:cNvPr id="4" name="Footer Placeholder 3"/>
          <p:cNvSpPr>
            <a:spLocks noGrp="1"/>
          </p:cNvSpPr>
          <p:nvPr>
            <p:ph type="ftr" sz="quarter" idx="11"/>
          </p:nvPr>
        </p:nvSpPr>
        <p:spPr>
          <a:xfrm>
            <a:off x="3771900" y="6324600"/>
            <a:ext cx="1143000" cy="365125"/>
          </a:xfrm>
        </p:spPr>
        <p:txBody>
          <a:bodyPr/>
          <a:lstStyle/>
          <a:p>
            <a:r>
              <a:rPr lang="en-US" dirty="0"/>
              <a:t>Dignity Act 2018</a:t>
            </a:r>
          </a:p>
        </p:txBody>
      </p:sp>
    </p:spTree>
    <p:extLst>
      <p:ext uri="{BB962C8B-B14F-4D97-AF65-F5344CB8AC3E}">
        <p14:creationId xmlns:p14="http://schemas.microsoft.com/office/powerpoint/2010/main" val="6805938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28600" y="737955"/>
            <a:ext cx="8229600" cy="499237"/>
          </a:xfrm>
        </p:spPr>
        <p:txBody>
          <a:bodyPr>
            <a:normAutofit fontScale="90000"/>
          </a:bodyPr>
          <a:lstStyle/>
          <a:p>
            <a:pPr algn="ctr"/>
            <a:r>
              <a:rPr lang="en-US" dirty="0"/>
              <a:t>Definitions</a:t>
            </a:r>
          </a:p>
        </p:txBody>
      </p:sp>
      <p:sp>
        <p:nvSpPr>
          <p:cNvPr id="7" name="Content Placeholder 6"/>
          <p:cNvSpPr>
            <a:spLocks noGrp="1"/>
          </p:cNvSpPr>
          <p:nvPr>
            <p:ph idx="1"/>
          </p:nvPr>
        </p:nvSpPr>
        <p:spPr>
          <a:xfrm>
            <a:off x="228600" y="1237192"/>
            <a:ext cx="8686800" cy="5328178"/>
          </a:xfrm>
        </p:spPr>
        <p:txBody>
          <a:bodyPr>
            <a:normAutofit fontScale="92500" lnSpcReduction="20000"/>
          </a:bodyPr>
          <a:lstStyle/>
          <a:p>
            <a:pPr marL="0" indent="0">
              <a:buNone/>
            </a:pPr>
            <a:r>
              <a:rPr lang="en-US" sz="3500" b="1" dirty="0">
                <a:latin typeface="+mj-lt"/>
              </a:rPr>
              <a:t>Bullying </a:t>
            </a:r>
          </a:p>
          <a:p>
            <a:r>
              <a:rPr lang="en-US" sz="2800" dirty="0">
                <a:latin typeface="+mj-lt"/>
              </a:rPr>
              <a:t>Is unwanted, aggressive behavior that involves a real or perceived power imbalance. The behavior is repeated, or has the potential to be repeated, over time. </a:t>
            </a:r>
          </a:p>
          <a:p>
            <a:endParaRPr lang="en-US" sz="2800" dirty="0">
              <a:latin typeface="+mj-lt"/>
            </a:endParaRPr>
          </a:p>
          <a:p>
            <a:r>
              <a:rPr lang="en-US" sz="2800" dirty="0">
                <a:latin typeface="+mj-lt"/>
              </a:rPr>
              <a:t>Can occur before and after school hours, in a school building, on a playground, on a school bus while a student is traveling to or from school, or on the Internet. </a:t>
            </a:r>
          </a:p>
          <a:p>
            <a:endParaRPr lang="en-US" sz="2800" dirty="0">
              <a:latin typeface="+mj-lt"/>
            </a:endParaRPr>
          </a:p>
          <a:p>
            <a:pPr marL="0" indent="0">
              <a:buNone/>
            </a:pPr>
            <a:r>
              <a:rPr lang="en-US" sz="3500" b="1" dirty="0">
                <a:latin typeface="+mj-lt"/>
              </a:rPr>
              <a:t>Cyberbullying</a:t>
            </a:r>
            <a:r>
              <a:rPr lang="en-US" sz="2800" b="1" dirty="0">
                <a:latin typeface="+mj-lt"/>
              </a:rPr>
              <a:t>    </a:t>
            </a:r>
            <a:r>
              <a:rPr lang="en-US" sz="2800" dirty="0">
                <a:latin typeface="+mj-lt"/>
              </a:rPr>
              <a:t>occurs when harassment or bullying 	happens through any form of electronic communication</a:t>
            </a:r>
            <a:r>
              <a:rPr lang="en-US" dirty="0">
                <a:latin typeface="+mj-lt"/>
              </a:rPr>
              <a:t>.</a:t>
            </a:r>
          </a:p>
          <a:p>
            <a:pPr marL="0" indent="0">
              <a:buNone/>
            </a:pPr>
            <a:endParaRPr lang="en-US" i="1" dirty="0">
              <a:latin typeface="+mj-lt"/>
            </a:endParaRPr>
          </a:p>
          <a:p>
            <a:pPr marL="0" indent="0" algn="ctr">
              <a:buNone/>
            </a:pPr>
            <a:r>
              <a:rPr lang="en-US" i="1" dirty="0">
                <a:latin typeface="+mj-lt"/>
              </a:rPr>
              <a:t>Students who are bullied and those who bully others may have serious and lasting problems </a:t>
            </a:r>
            <a:endParaRPr lang="en-US" dirty="0">
              <a:latin typeface="+mj-lt"/>
            </a:endParaRPr>
          </a:p>
          <a:p>
            <a:endParaRPr lang="en-US" dirty="0"/>
          </a:p>
        </p:txBody>
      </p:sp>
      <p:sp>
        <p:nvSpPr>
          <p:cNvPr id="5" name="Footer Placeholder 4"/>
          <p:cNvSpPr>
            <a:spLocks noGrp="1"/>
          </p:cNvSpPr>
          <p:nvPr>
            <p:ph type="ftr" sz="quarter" idx="11"/>
          </p:nvPr>
        </p:nvSpPr>
        <p:spPr>
          <a:xfrm>
            <a:off x="3752850" y="6565370"/>
            <a:ext cx="1181100" cy="244475"/>
          </a:xfrm>
        </p:spPr>
        <p:txBody>
          <a:bodyPr/>
          <a:lstStyle/>
          <a:p>
            <a:r>
              <a:rPr lang="en-US" dirty="0"/>
              <a:t>Dignity Act 2018</a:t>
            </a:r>
          </a:p>
        </p:txBody>
      </p:sp>
    </p:spTree>
    <p:extLst>
      <p:ext uri="{BB962C8B-B14F-4D97-AF65-F5344CB8AC3E}">
        <p14:creationId xmlns:p14="http://schemas.microsoft.com/office/powerpoint/2010/main" val="21682723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0" y="770467"/>
            <a:ext cx="3657600" cy="856488"/>
          </a:xfrm>
        </p:spPr>
        <p:txBody>
          <a:bodyPr/>
          <a:lstStyle/>
          <a:p>
            <a:pPr algn="ctr"/>
            <a:r>
              <a:rPr lang="en-US" dirty="0"/>
              <a:t>Definitions</a:t>
            </a:r>
          </a:p>
        </p:txBody>
      </p:sp>
      <p:sp>
        <p:nvSpPr>
          <p:cNvPr id="3" name="Content Placeholder 2"/>
          <p:cNvSpPr>
            <a:spLocks noGrp="1"/>
          </p:cNvSpPr>
          <p:nvPr>
            <p:ph idx="1"/>
          </p:nvPr>
        </p:nvSpPr>
        <p:spPr>
          <a:xfrm>
            <a:off x="609600" y="2133600"/>
            <a:ext cx="7848600" cy="3249845"/>
          </a:xfrm>
        </p:spPr>
        <p:txBody>
          <a:bodyPr>
            <a:noAutofit/>
          </a:bodyPr>
          <a:lstStyle/>
          <a:p>
            <a:pPr marL="0" indent="0">
              <a:buNone/>
            </a:pPr>
            <a:r>
              <a:rPr lang="en-US" sz="4000" b="1" dirty="0">
                <a:latin typeface="+mj-lt"/>
              </a:rPr>
              <a:t>Harassment </a:t>
            </a:r>
          </a:p>
          <a:p>
            <a:pPr marL="0" indent="0">
              <a:buNone/>
            </a:pPr>
            <a:r>
              <a:rPr lang="en-US" sz="4000" dirty="0">
                <a:latin typeface="+mj-lt"/>
              </a:rPr>
              <a:t>is defined as the creation of a hostile environment by conduct or verbal threats, intimidation, or abuse.</a:t>
            </a:r>
          </a:p>
          <a:p>
            <a:pPr marL="0" indent="0">
              <a:buNone/>
            </a:pPr>
            <a:endParaRPr lang="en-US" sz="4000" dirty="0">
              <a:latin typeface="+mj-lt"/>
            </a:endParaRPr>
          </a:p>
        </p:txBody>
      </p:sp>
      <p:sp>
        <p:nvSpPr>
          <p:cNvPr id="4" name="Footer Placeholder 3"/>
          <p:cNvSpPr>
            <a:spLocks noGrp="1"/>
          </p:cNvSpPr>
          <p:nvPr>
            <p:ph type="ftr" sz="quarter" idx="11"/>
          </p:nvPr>
        </p:nvSpPr>
        <p:spPr>
          <a:xfrm>
            <a:off x="4000500" y="6400800"/>
            <a:ext cx="1066800" cy="365125"/>
          </a:xfrm>
        </p:spPr>
        <p:txBody>
          <a:bodyPr/>
          <a:lstStyle/>
          <a:p>
            <a:r>
              <a:rPr lang="en-US"/>
              <a:t>Dignity Act 2018</a:t>
            </a:r>
          </a:p>
        </p:txBody>
      </p:sp>
    </p:spTree>
    <p:extLst>
      <p:ext uri="{BB962C8B-B14F-4D97-AF65-F5344CB8AC3E}">
        <p14:creationId xmlns:p14="http://schemas.microsoft.com/office/powerpoint/2010/main" val="178181061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1034</TotalTime>
  <Words>2737</Words>
  <Application>Microsoft Office PowerPoint</Application>
  <PresentationFormat>On-screen Show (4:3)</PresentationFormat>
  <Paragraphs>281</Paragraphs>
  <Slides>35</Slides>
  <Notes>25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35</vt:i4>
      </vt:variant>
    </vt:vector>
  </HeadingPairs>
  <TitlesOfParts>
    <vt:vector size="42" baseType="lpstr">
      <vt:lpstr>Arial</vt:lpstr>
      <vt:lpstr>Arial-BoldMT-Identity-H</vt:lpstr>
      <vt:lpstr>ArialMT-Identity-H</vt:lpstr>
      <vt:lpstr>Calibri</vt:lpstr>
      <vt:lpstr>Constantia</vt:lpstr>
      <vt:lpstr>Wingdings 2</vt:lpstr>
      <vt:lpstr>Flow</vt:lpstr>
      <vt:lpstr> The Dignity for All Students Act   (DASA)  Training 2018</vt:lpstr>
      <vt:lpstr>The Dignity for All Students Act  </vt:lpstr>
      <vt:lpstr>Purpose of The Dignity Act</vt:lpstr>
      <vt:lpstr>        The Dignity for All Students Act Effective July, 2012  Amended July, 2013  </vt:lpstr>
      <vt:lpstr>PowerPoint Presentation</vt:lpstr>
      <vt:lpstr>PowerPoint Presentation</vt:lpstr>
      <vt:lpstr>Definitions</vt:lpstr>
      <vt:lpstr>Definitions</vt:lpstr>
      <vt:lpstr>Definitions</vt:lpstr>
      <vt:lpstr>Definitions</vt:lpstr>
      <vt:lpstr>Harassment, Bullying, Discrimination</vt:lpstr>
      <vt:lpstr>What Does the Law Include?</vt:lpstr>
      <vt:lpstr>Does It Matter…</vt:lpstr>
      <vt:lpstr>How Does the Dignity Act Involve Me?</vt:lpstr>
      <vt:lpstr>What is School Property?</vt:lpstr>
      <vt:lpstr> Off Campus Incidents</vt:lpstr>
      <vt:lpstr>Cyberbullying</vt:lpstr>
      <vt:lpstr>Cyberbullying</vt:lpstr>
      <vt:lpstr>Reporting Requirements</vt:lpstr>
      <vt:lpstr> DIGNITY ACT REPORTING FORM</vt:lpstr>
      <vt:lpstr>Investigating Reports</vt:lpstr>
      <vt:lpstr> Response to Verified Reports </vt:lpstr>
      <vt:lpstr>Protection for You</vt:lpstr>
      <vt:lpstr>Failure to Report</vt:lpstr>
      <vt:lpstr>Notification of Law Enforcement </vt:lpstr>
      <vt:lpstr>Bullying, Harassment, Discrimination Can Lead to…</vt:lpstr>
      <vt:lpstr>Identify the Red Flags for  Students Being Bullied</vt:lpstr>
      <vt:lpstr>Create a Culture of Caring</vt:lpstr>
      <vt:lpstr>What Can I Do?</vt:lpstr>
      <vt:lpstr>L.K vs. NYC</vt:lpstr>
      <vt:lpstr>T.E. v. Pine Bush CSD July 2015</vt:lpstr>
      <vt:lpstr>Scenario</vt:lpstr>
      <vt:lpstr>Scenario</vt:lpstr>
      <vt:lpstr>Scenario</vt:lpstr>
      <vt:lpstr>Scenario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Dignity for All Students Act</dc:title>
  <dc:creator>Carmel Central Schools</dc:creator>
  <cp:lastModifiedBy>ccsd</cp:lastModifiedBy>
  <cp:revision>122</cp:revision>
  <cp:lastPrinted>2015-07-09T16:23:37Z</cp:lastPrinted>
  <dcterms:created xsi:type="dcterms:W3CDTF">2013-07-24T15:03:28Z</dcterms:created>
  <dcterms:modified xsi:type="dcterms:W3CDTF">2021-03-10T19:42:17Z</dcterms:modified>
</cp:coreProperties>
</file>