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80" r:id="rId25"/>
    <p:sldId id="285" r:id="rId26"/>
    <p:sldId id="287" r:id="rId27"/>
    <p:sldId id="288" r:id="rId28"/>
    <p:sldId id="294" r:id="rId29"/>
    <p:sldId id="295" r:id="rId30"/>
    <p:sldId id="296" r:id="rId31"/>
    <p:sldId id="297" r:id="rId32"/>
    <p:sldId id="286" r:id="rId33"/>
    <p:sldId id="282" r:id="rId34"/>
    <p:sldId id="298" r:id="rId35"/>
    <p:sldId id="283" r:id="rId36"/>
    <p:sldId id="284" r:id="rId37"/>
    <p:sldId id="290" r:id="rId38"/>
    <p:sldId id="299" r:id="rId39"/>
    <p:sldId id="291" r:id="rId40"/>
    <p:sldId id="292" r:id="rId41"/>
    <p:sldId id="293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664A4E-3216-45E1-8A71-0897C4DC4C2D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6BA69E-F39F-479F-8616-ED0EDB2AF5A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6377-883D-4C97-A4BE-D478BA01B43A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A234-9512-48A0-AA17-8D0531DF9C5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B4E6-AAB2-42C8-82B0-A511ECE06293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0F86-5E9C-4434-A010-7766644CFBC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67C7-8AFF-4EB2-9CF1-237808BD12A3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EB2F-0350-4323-BAA5-B52F71D02EE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00A06-D0CE-4071-AD12-FC26298FAF48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2E89CC-A637-4962-9711-125671C24DC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2F140-5360-4C50-89F4-FE381B223D09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AE4090-8F2D-46C9-AE6B-25A61D03373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B76FB5-6ED1-4E1C-8F15-4EFC849AD544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BC366-D8E1-4B0B-9E5C-A1354174FB1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9603-E7EB-4F5E-B17F-5F91E1648A81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953B-473C-40B9-935C-5E53F086D32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DDAC80-DF0D-42EE-A820-9E7166ACC6F9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059F03-667A-4C92-8BC8-C7F5176A13B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72C57-C2C8-4383-B65B-8FF0174C1A52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CB7E-9434-4F0B-A7D2-BE907858494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321D0F-435F-4F00-8E2F-EB088E79B019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7696C3-2A90-4E8C-B1F8-8B40C044054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E73C337-090E-4AB2-B1DA-A2582CDBCD6C}" type="datetimeFigureOut">
              <a:rPr lang="es-ES_tradnl"/>
              <a:pPr>
                <a:defRPr/>
              </a:pPr>
              <a:t>29/05/2011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9380EA5-3D2A-462E-B036-5B10E4C0F32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5400" dirty="0" smtClean="0">
                <a:solidFill>
                  <a:schemeClr val="tx2">
                    <a:satMod val="200000"/>
                  </a:schemeClr>
                </a:solidFill>
              </a:rPr>
              <a:t>Moles/Stoichiometry</a:t>
            </a:r>
            <a:endParaRPr lang="es-ES_tradnl" sz="54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4" name="Picture 2" descr="http://www.guy-sports.com/fun_pictures/m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133600"/>
            <a:ext cx="27527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://www.acidkeg.com/m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743200"/>
            <a:ext cx="2743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</a:t>
                      </a:r>
                      <a:r>
                        <a:rPr lang="en-US" dirty="0" err="1" smtClean="0"/>
                        <a:t>Oxygens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 Begins With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 Ends With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Compound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NaCl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/>
                        <a:t>4</a:t>
                      </a:r>
                      <a:endParaRPr lang="en-US" b="1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Per-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-ate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</a:t>
                      </a:r>
                      <a:r>
                        <a:rPr lang="en-US" b="1" dirty="0" err="1" smtClean="0"/>
                        <a:t>per</a:t>
                      </a:r>
                      <a:r>
                        <a:rPr lang="en-US" b="0" dirty="0" err="1" smtClean="0"/>
                        <a:t>chlor</a:t>
                      </a:r>
                      <a:r>
                        <a:rPr lang="en-US" b="1" dirty="0" err="1" smtClean="0"/>
                        <a:t>ate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NaCl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/>
                        <a:t>3</a:t>
                      </a:r>
                      <a:endParaRPr lang="en-US" b="1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-ate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chlor</a:t>
                      </a:r>
                      <a:r>
                        <a:rPr lang="en-US" b="1" dirty="0" smtClean="0"/>
                        <a:t>ate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NaCl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/>
                        <a:t>2</a:t>
                      </a:r>
                      <a:endParaRPr lang="en-US" b="1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ite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chlor</a:t>
                      </a:r>
                      <a:r>
                        <a:rPr lang="en-US" b="1" dirty="0" smtClean="0"/>
                        <a:t>ite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Least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NaCl</a:t>
                      </a:r>
                      <a:r>
                        <a:rPr lang="en-US" b="1" dirty="0" err="1" smtClean="0"/>
                        <a:t>O</a:t>
                      </a:r>
                      <a:endParaRPr lang="en-US" b="1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Hypo-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ite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</a:t>
                      </a:r>
                      <a:r>
                        <a:rPr lang="en-US" b="1" dirty="0" smtClean="0"/>
                        <a:t>hypo</a:t>
                      </a:r>
                      <a:r>
                        <a:rPr lang="en-US" b="0" dirty="0" smtClean="0"/>
                        <a:t>chlor</a:t>
                      </a:r>
                      <a:r>
                        <a:rPr lang="en-US" b="1" dirty="0" smtClean="0"/>
                        <a:t>ite</a:t>
                      </a:r>
                      <a:endParaRPr lang="en-US" dirty="0"/>
                    </a:p>
                  </a:txBody>
                  <a:tcPr marL="86360" marR="8636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Formulas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Chemical formulas describe the composition of elements or compounds</a:t>
            </a:r>
          </a:p>
          <a:p>
            <a:r>
              <a:rPr lang="en-US" smtClean="0"/>
              <a:t>Chemical formulas can be classified as molecular formulas, empirical formulas, or structural formulas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Molecular Formulas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Molecular Formula: indicates the total number of atoms of each element needed to form the molecule</a:t>
            </a:r>
          </a:p>
          <a:p>
            <a:pPr lvl="1"/>
            <a:r>
              <a:rPr lang="en-US" smtClean="0"/>
              <a:t>It is the actual ratio of atoms</a:t>
            </a:r>
          </a:p>
          <a:p>
            <a:pPr lvl="1"/>
            <a:r>
              <a:rPr lang="en-US" smtClean="0"/>
              <a:t>Examples:</a:t>
            </a:r>
          </a:p>
          <a:p>
            <a:pPr lvl="2"/>
            <a:r>
              <a:rPr lang="en-US" smtClean="0"/>
              <a:t>C</a:t>
            </a:r>
            <a:r>
              <a:rPr lang="en-US" baseline="-25000" smtClean="0"/>
              <a:t>4</a:t>
            </a:r>
            <a:r>
              <a:rPr lang="en-US" smtClean="0"/>
              <a:t>H</a:t>
            </a:r>
            <a:r>
              <a:rPr lang="en-US" baseline="-25000" smtClean="0"/>
              <a:t>10</a:t>
            </a:r>
            <a:r>
              <a:rPr lang="en-US" smtClean="0"/>
              <a:t> 	</a:t>
            </a:r>
          </a:p>
          <a:p>
            <a:pPr lvl="2"/>
            <a:r>
              <a:rPr lang="en-US" smtClean="0"/>
              <a:t>C</a:t>
            </a:r>
            <a:r>
              <a:rPr lang="en-US" baseline="-25000" smtClean="0"/>
              <a:t>4</a:t>
            </a:r>
            <a:r>
              <a:rPr lang="en-US" smtClean="0"/>
              <a:t>H</a:t>
            </a:r>
            <a:r>
              <a:rPr lang="en-US" baseline="-25000" smtClean="0"/>
              <a:t>8</a:t>
            </a:r>
            <a:r>
              <a:rPr lang="en-US" smtClean="0"/>
              <a:t>Br</a:t>
            </a:r>
            <a:r>
              <a:rPr lang="en-US" baseline="-25000" smtClean="0"/>
              <a:t>2</a:t>
            </a:r>
            <a:r>
              <a:rPr lang="en-US" smtClean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Empirical Formulas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Empirical formula: the simplest ratio in which atoms combine to form a compound</a:t>
            </a:r>
          </a:p>
          <a:p>
            <a:pPr lvl="1"/>
            <a:r>
              <a:rPr lang="en-US" smtClean="0"/>
              <a:t>The empirical formula of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is HO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To find the empirical formula, divide each element by the greatest common factor (the largest number that goes into each evenly)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Structural Formulas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Structural formula: shows how the atoms are joined or connected to each other in a molecule</a:t>
            </a:r>
          </a:p>
          <a:p>
            <a:pPr lvl="1"/>
            <a:r>
              <a:rPr lang="en-US" smtClean="0"/>
              <a:t>Example:</a:t>
            </a:r>
          </a:p>
          <a:p>
            <a:pPr lvl="2"/>
            <a:r>
              <a:rPr lang="en-US" smtClean="0"/>
              <a:t>Propanone is 3 carbon atoms single bonded together, 6 hydrogen atoms single bonded to the end carbons, and an oxygen atom double bonded to the middle carbon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Finding the Molecular Formula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possible to find the molecular formula of a compound from the empirical formula.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Find the molecular formula of CH if the molecular mass is 26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lvl="1"/>
            <a:r>
              <a:rPr lang="en-US" smtClean="0"/>
              <a:t>Step 1: find the mass of the empirical formula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Find the molecular formula of CH if the molecular mass is 26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Step 2: Divide the mass of the molecular formula by the mass of the empirical formula</a:t>
            </a:r>
          </a:p>
          <a:p>
            <a:pPr lvl="1"/>
            <a:r>
              <a:rPr lang="en-US" smtClean="0"/>
              <a:t>Step 3: Multiply the empirical formula by the answer found in step 2</a:t>
            </a:r>
          </a:p>
          <a:p>
            <a:pPr lvl="1"/>
            <a:endParaRPr lang="en-US" smtClean="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5334000" y="2743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=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6934200" y="2743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=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Equations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chemical equations shows which bonds are broken and which bonds are formed</a:t>
            </a:r>
          </a:p>
          <a:p>
            <a:r>
              <a:rPr lang="en-US" smtClean="0"/>
              <a:t>In the equation, the number of atoms on the left side must equal the number of atoms on the right side</a:t>
            </a:r>
          </a:p>
          <a:p>
            <a:r>
              <a:rPr lang="en-US" smtClean="0"/>
              <a:t>You can only change the number before the element or compound (the coefficient), you cannot change the formula of the compound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Equations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there is no coefficient in front of the compound or the element, it means that there is one molecule</a:t>
            </a:r>
          </a:p>
          <a:p>
            <a:pPr lvl="1"/>
            <a:r>
              <a:rPr lang="en-US" smtClean="0"/>
              <a:t>To make water, Hydrogen and Oxygen must combine in the molecular formula of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		+	O</a:t>
            </a:r>
            <a:r>
              <a:rPr lang="en-US" baseline="-25000" smtClean="0"/>
              <a:t>2</a:t>
            </a: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 	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However, there are 2 oxygen atoms on the left and only one on the right. The equation needs to be balanced.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Compounds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Compound: a substance made of two or more different elements that are chemically united together in a definite proportion</a:t>
            </a:r>
          </a:p>
          <a:p>
            <a:pPr lvl="3"/>
            <a:r>
              <a:rPr lang="en-US" smtClean="0"/>
              <a:t>For example, water is a compound because 2 Hydrogen molecules are chemically bonded to an Oxygen molecule</a:t>
            </a:r>
          </a:p>
          <a:p>
            <a:pPr lvl="4"/>
            <a:r>
              <a:rPr lang="en-US" smtClean="0"/>
              <a:t>2 different elements: Hydrogen and Oxygen</a:t>
            </a:r>
          </a:p>
          <a:p>
            <a:pPr lvl="4"/>
            <a:r>
              <a:rPr lang="en-US" smtClean="0"/>
              <a:t>Chemically bonded: covalent bonds</a:t>
            </a:r>
          </a:p>
          <a:p>
            <a:pPr lvl="4"/>
            <a:r>
              <a:rPr lang="en-US" smtClean="0"/>
              <a:t>Definite proportion: H</a:t>
            </a:r>
            <a:r>
              <a:rPr lang="en-US" sz="900" smtClean="0"/>
              <a:t>2</a:t>
            </a:r>
            <a:r>
              <a:rPr lang="en-US" sz="1800" smtClean="0"/>
              <a:t>O (always 2 H molecules and 1 O molecule)</a:t>
            </a:r>
            <a:endParaRPr lang="en-US" smtClean="0"/>
          </a:p>
        </p:txBody>
      </p:sp>
      <p:pic>
        <p:nvPicPr>
          <p:cNvPr id="14339" name="Picture 2" descr="http://t0.gstatic.com/images?q=tbn:ANd9GcR2-A93Nczkd-Lr_2aYCulNWjjbxdlwwwHW5e5Q_XokfCIQvpg40iamWIsf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26670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	H</a:t>
            </a:r>
            <a:r>
              <a:rPr lang="en-US" baseline="-25000" dirty="0" smtClean="0"/>
              <a:t>2</a:t>
            </a:r>
            <a:r>
              <a:rPr lang="en-US" dirty="0" smtClean="0"/>
              <a:t>	+	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Add a 2 in front of the right side to make sure that there are 2 oxygen atoms</a:t>
            </a:r>
          </a:p>
          <a:p>
            <a:pPr marL="342900" lvl="1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	H</a:t>
            </a:r>
            <a:r>
              <a:rPr lang="en-US" baseline="-25000" dirty="0" smtClean="0"/>
              <a:t>2</a:t>
            </a:r>
            <a:r>
              <a:rPr lang="en-US" dirty="0" smtClean="0"/>
              <a:t>	+	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	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342900" lvl="1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ym typeface="Wingdings" pitchFamily="2" charset="2"/>
              </a:rPr>
              <a:t>Now there are 4 hydrogen atoms on the right. Add a 2 in front of the hydrogen molecule on the left.</a:t>
            </a:r>
          </a:p>
          <a:p>
            <a:pPr marL="342900" lvl="1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	2H</a:t>
            </a:r>
            <a:r>
              <a:rPr lang="en-US" baseline="-25000" dirty="0" smtClean="0"/>
              <a:t>2</a:t>
            </a:r>
            <a:r>
              <a:rPr lang="en-US" dirty="0" smtClean="0"/>
              <a:t>	+	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	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Now the equation is balanced. There are 4 hydrogen atoms on each side and 2 oxygen atoms on </a:t>
            </a:r>
            <a:r>
              <a:rPr lang="en-US" smtClean="0"/>
              <a:t>each side.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Conservation in Reactions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all chemical reactions, there is a conservation of mass, energy, and charge.</a:t>
            </a:r>
          </a:p>
          <a:p>
            <a:r>
              <a:rPr lang="en-US" smtClean="0"/>
              <a:t>Matter cannot be created or destroyed.</a:t>
            </a:r>
          </a:p>
          <a:p>
            <a:r>
              <a:rPr lang="en-US" smtClean="0"/>
              <a:t>Energy can be changed from one form to another, but the amount does not change.</a:t>
            </a:r>
          </a:p>
          <a:p>
            <a:r>
              <a:rPr lang="en-US" smtClean="0"/>
              <a:t>The number of positive/negative charges on one side of the reaction must equal the number on the other side.</a:t>
            </a:r>
          </a:p>
        </p:txBody>
      </p:sp>
      <p:pic>
        <p:nvPicPr>
          <p:cNvPr id="33795" name="Picture 4" descr="http://t1.gstatic.com/images?q=tbn:ANd9GcQyvjgFnNiSDAZsIaEeAFi3ra0_rWuNg9Fml2H6-YDY1KTK-SNP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289550"/>
            <a:ext cx="2286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Matter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2H</a:t>
            </a:r>
            <a:r>
              <a:rPr lang="en-US" baseline="-25000" smtClean="0"/>
              <a:t>2</a:t>
            </a:r>
            <a:r>
              <a:rPr lang="en-US" smtClean="0"/>
              <a:t> + 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2H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</a:p>
          <a:p>
            <a:r>
              <a:rPr lang="en-US" smtClean="0">
                <a:sym typeface="Wingdings" pitchFamily="2" charset="2"/>
              </a:rPr>
              <a:t>There are the same number of hydrogen atoms (4) and oxygen atoms (2) on both sides</a:t>
            </a:r>
          </a:p>
          <a:p>
            <a:r>
              <a:rPr lang="en-US" smtClean="0">
                <a:sym typeface="Wingdings" pitchFamily="2" charset="2"/>
              </a:rPr>
              <a:t>If 10 grams of </a:t>
            </a: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 react with 80 grams of O</a:t>
            </a:r>
            <a:r>
              <a:rPr lang="en-US" baseline="-25000" smtClean="0"/>
              <a:t>2</a:t>
            </a:r>
            <a:r>
              <a:rPr lang="en-US" smtClean="0"/>
              <a:t> completely (meaning they are both used up), there will be 90 grams of </a:t>
            </a:r>
            <a:r>
              <a:rPr lang="en-US" smtClean="0">
                <a:sym typeface="Wingdings" pitchFamily="2" charset="2"/>
              </a:rPr>
              <a:t>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 on the left side because of conservation of matter.</a:t>
            </a: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Model of Conservation of Matter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Mg + Cl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MgCl</a:t>
            </a:r>
            <a:r>
              <a:rPr lang="en-US" baseline="-25000" smtClean="0"/>
              <a:t>2</a:t>
            </a:r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Magnesium + chlorine  magnesium chloride</a:t>
            </a:r>
          </a:p>
          <a:p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Charge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</a:t>
            </a:r>
            <a:r>
              <a:rPr lang="en-US" baseline="30000" smtClean="0"/>
              <a:t>0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Na</a:t>
            </a:r>
            <a:r>
              <a:rPr lang="en-US" baseline="30000" smtClean="0">
                <a:sym typeface="Wingdings" pitchFamily="2" charset="2"/>
              </a:rPr>
              <a:t>+</a:t>
            </a:r>
            <a:r>
              <a:rPr lang="en-US" smtClean="0">
                <a:sym typeface="Wingdings" pitchFamily="2" charset="2"/>
              </a:rPr>
              <a:t> + e</a:t>
            </a:r>
            <a:r>
              <a:rPr lang="en-US" baseline="30000" smtClean="0">
                <a:sym typeface="Wingdings" pitchFamily="2" charset="2"/>
              </a:rPr>
              <a:t>-</a:t>
            </a:r>
            <a:endParaRPr lang="en-US" smtClean="0"/>
          </a:p>
          <a:p>
            <a:r>
              <a:rPr lang="en-US" smtClean="0"/>
              <a:t>Al</a:t>
            </a:r>
            <a:r>
              <a:rPr lang="en-US" baseline="30000" smtClean="0"/>
              <a:t>0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Al</a:t>
            </a:r>
            <a:r>
              <a:rPr lang="en-US" baseline="30000" smtClean="0">
                <a:sym typeface="Wingdings" pitchFamily="2" charset="2"/>
              </a:rPr>
              <a:t>+3</a:t>
            </a:r>
            <a:r>
              <a:rPr lang="en-US" smtClean="0">
                <a:sym typeface="Wingdings" pitchFamily="2" charset="2"/>
              </a:rPr>
              <a:t> + 3e</a:t>
            </a:r>
            <a:r>
              <a:rPr lang="en-US" baseline="30000" smtClean="0">
                <a:sym typeface="Wingdings" pitchFamily="2" charset="2"/>
              </a:rPr>
              <a:t>-</a:t>
            </a:r>
            <a:endParaRPr lang="en-US" smtClean="0"/>
          </a:p>
          <a:p>
            <a:r>
              <a:rPr lang="en-US" smtClean="0"/>
              <a:t>The total amount of charge is equal on both sides of the equation.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Gram Formula Mass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6.02 x 10</a:t>
            </a:r>
            <a:r>
              <a:rPr lang="en-US" baseline="30000" smtClean="0"/>
              <a:t>23</a:t>
            </a:r>
            <a:r>
              <a:rPr lang="en-US" smtClean="0"/>
              <a:t> particles = 1 mole of particles</a:t>
            </a:r>
          </a:p>
          <a:p>
            <a:r>
              <a:rPr lang="en-US" smtClean="0"/>
              <a:t>Avogadro's number</a:t>
            </a:r>
          </a:p>
          <a:p>
            <a:r>
              <a:rPr lang="en-US" smtClean="0"/>
              <a:t>The mass of one mole of an element or a  compound is equal to its molar mass</a:t>
            </a:r>
          </a:p>
          <a:p>
            <a:r>
              <a:rPr lang="en-US" smtClean="0"/>
              <a:t>To find the molar mass, add up the mass of every element, don’t forget to include 2 hydrogen atoms in H</a:t>
            </a:r>
            <a:r>
              <a:rPr lang="en-US" baseline="-25000" smtClean="0"/>
              <a:t>2</a:t>
            </a:r>
            <a:r>
              <a:rPr lang="en-US" smtClean="0"/>
              <a:t>O for example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Density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Density = </a:t>
            </a:r>
            <a:r>
              <a:rPr lang="en-US" u="sng" smtClean="0"/>
              <a:t>mass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		volume</a:t>
            </a:r>
          </a:p>
        </p:txBody>
      </p:sp>
      <p:pic>
        <p:nvPicPr>
          <p:cNvPr id="39939" name="Picture 2" descr="http://socialsmarts.files.wordpress.com/2011/04/icebe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8600"/>
            <a:ext cx="3000375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Percent Composition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984750"/>
          </a:xfrm>
        </p:spPr>
        <p:txBody>
          <a:bodyPr/>
          <a:lstStyle/>
          <a:p>
            <a:r>
              <a:rPr lang="en-US" smtClean="0"/>
              <a:t>% composition by mass=</a:t>
            </a:r>
            <a:r>
              <a:rPr lang="en-US" u="sng" smtClean="0"/>
              <a:t>mass of part</a:t>
            </a:r>
            <a:r>
              <a:rPr lang="en-US" smtClean="0"/>
              <a:t> x 100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		      mass of whole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Reactions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Synthesis Reaction: two or more elements or simpler compounds unite to form a compound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Reactions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2. Decomposition Reaction: a compound is broken down into 2 or more elements or simpler compounds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Compounds Continued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Chemical compounds can be broken down into new substances by chemical means</a:t>
            </a:r>
          </a:p>
          <a:p>
            <a:pPr lvl="3"/>
            <a:r>
              <a:rPr lang="en-US" smtClean="0"/>
              <a:t>Water (H</a:t>
            </a:r>
            <a:r>
              <a:rPr lang="en-US" sz="900" smtClean="0"/>
              <a:t>2</a:t>
            </a:r>
            <a:r>
              <a:rPr lang="en-US" sz="1800" smtClean="0"/>
              <a:t>O) can be broken down with an electrical current into the two elements</a:t>
            </a:r>
          </a:p>
          <a:p>
            <a:pPr lvl="4"/>
            <a:r>
              <a:rPr lang="en-US" smtClean="0"/>
              <a:t>2H</a:t>
            </a:r>
            <a:r>
              <a:rPr lang="en-US" sz="900" smtClean="0"/>
              <a:t>2</a:t>
            </a:r>
            <a:r>
              <a:rPr lang="en-US" sz="1800" smtClean="0"/>
              <a:t>O can be broken down into 2H</a:t>
            </a:r>
            <a:r>
              <a:rPr lang="en-US" sz="900" smtClean="0"/>
              <a:t>2</a:t>
            </a:r>
            <a:r>
              <a:rPr lang="en-US" sz="1800" smtClean="0"/>
              <a:t> and O</a:t>
            </a:r>
            <a:r>
              <a:rPr lang="en-US" sz="900" smtClean="0"/>
              <a:t>2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Reactions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3. Single Replacement Reaction: a free element replaces an element that is part of a compound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Chemical Reactions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4. Double Replacement Reaction: two elements replace each other or switch partners. Two new compounds are formed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Converting Moles to Grams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 mole of an element or compound is equal to the molar mass of that element or compound in grams</a:t>
            </a:r>
          </a:p>
          <a:p>
            <a:r>
              <a:rPr lang="en-US" smtClean="0"/>
              <a:t>2 moles is equal to the molar mass times 2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Mole-Mole Stoichiometry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Mole to mole problems answer how many moles of one element or compound react with a given number of mole of another element or compound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3449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How many moles of Ca are needed to react completely with 6 moles of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 in the following reaction?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Ca + 2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 Ca(OH)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+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48130" name="Picture 2" descr="http://t1.gstatic.com/images?q=tbn:ANd9GcRXF5p2M2ZjVB_HwG8XTQl0zORZZcL8rUTOeectxyBPsOTRqZap7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0825" y="5057775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589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How many moles of Ca are needed to react completely with 6 moles of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 in the following reaction?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Ca + 2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 Ca(OH)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+ 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3459163"/>
          </a:xfrm>
        </p:spPr>
        <p:txBody>
          <a:bodyPr/>
          <a:lstStyle/>
          <a:p>
            <a:r>
              <a:rPr lang="en-US" smtClean="0"/>
              <a:t>Step 1: write the number of moles given in the problem underneath the element or compound</a:t>
            </a:r>
          </a:p>
          <a:p>
            <a:r>
              <a:rPr lang="en-US" u="sng" smtClean="0"/>
              <a:t>Ca</a:t>
            </a:r>
            <a:r>
              <a:rPr lang="en-US" smtClean="0"/>
              <a:t> + </a:t>
            </a:r>
            <a:r>
              <a:rPr lang="en-US" u="sng" smtClean="0"/>
              <a:t>2 H</a:t>
            </a:r>
            <a:r>
              <a:rPr lang="en-US" u="sng" baseline="-25000" smtClean="0"/>
              <a:t>2</a:t>
            </a:r>
            <a:r>
              <a:rPr lang="en-US" u="sng" smtClean="0"/>
              <a:t>O </a:t>
            </a:r>
            <a:r>
              <a:rPr lang="en-US" smtClean="0">
                <a:sym typeface="Wingdings" pitchFamily="2" charset="2"/>
              </a:rPr>
              <a:t> Ca(OH)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			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x            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3611563"/>
          </a:xfrm>
        </p:spPr>
        <p:txBody>
          <a:bodyPr/>
          <a:lstStyle/>
          <a:p>
            <a:r>
              <a:rPr lang="en-US" smtClean="0"/>
              <a:t>Step 2: cross multiply to find the answer</a:t>
            </a:r>
          </a:p>
          <a:p>
            <a:r>
              <a:rPr lang="en-US" u="sng" smtClean="0"/>
              <a:t>Ca</a:t>
            </a:r>
            <a:r>
              <a:rPr lang="en-US" smtClean="0"/>
              <a:t> + </a:t>
            </a:r>
            <a:r>
              <a:rPr lang="en-US" u="sng" smtClean="0"/>
              <a:t>2 H</a:t>
            </a:r>
            <a:r>
              <a:rPr lang="en-US" u="sng" baseline="-25000" smtClean="0"/>
              <a:t>2</a:t>
            </a:r>
            <a:r>
              <a:rPr lang="en-US" u="sng" smtClean="0"/>
              <a:t>O </a:t>
            </a:r>
            <a:r>
              <a:rPr lang="en-US" smtClean="0">
                <a:sym typeface="Wingdings" pitchFamily="2" charset="2"/>
              </a:rPr>
              <a:t> Ca(OH)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			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X	      6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2x = 6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x = 3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3 moles of Ca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Volume-Volume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problems give you liters or mL of one element or compound and you have to find liters or mL of the other element or compound.</a:t>
            </a:r>
          </a:p>
          <a:p>
            <a:r>
              <a:rPr lang="en-US" smtClean="0"/>
              <a:t>Moles and volume are proportional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3297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the total number of liters of carbon dioxide formed by the complete combustion of 28L of C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6(g)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2C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6(g)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+ 7O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 4CO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 + 6H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34496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the total number of liters of carbon dioxide formed by the complete combustion of 28L of C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6(g)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2C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6(g)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+ 7O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 4CO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 + 6H</a:t>
            </a:r>
            <a:r>
              <a:rPr lang="en-US" baseline="-25000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915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Step 1: write the number of L under the compound.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u="sng" dirty="0" smtClean="0"/>
              <a:t>2C</a:t>
            </a:r>
            <a:r>
              <a:rPr lang="en-US" u="sng" baseline="-25000" dirty="0" smtClean="0"/>
              <a:t>2</a:t>
            </a:r>
            <a:r>
              <a:rPr lang="en-US" u="sng" dirty="0" smtClean="0"/>
              <a:t>H</a:t>
            </a:r>
            <a:r>
              <a:rPr lang="en-US" u="sng" baseline="-25000" dirty="0" smtClean="0"/>
              <a:t>6(g)</a:t>
            </a:r>
            <a:r>
              <a:rPr lang="en-US" dirty="0" smtClean="0"/>
              <a:t> + 7O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4CO</a:t>
            </a:r>
            <a:r>
              <a:rPr lang="en-US" u="sng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+ 6H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28L			    X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Naming and Formulas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chemical compound is given a name based on the IUPAC system of naming</a:t>
            </a:r>
          </a:p>
          <a:p>
            <a:r>
              <a:rPr lang="en-US" smtClean="0"/>
              <a:t>A chemical compound can be represented by a specific chemical formula.</a:t>
            </a:r>
          </a:p>
          <a:p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5350"/>
          </a:xfrm>
        </p:spPr>
        <p:txBody>
          <a:bodyPr/>
          <a:lstStyle/>
          <a:p>
            <a:r>
              <a:rPr lang="en-US" smtClean="0"/>
              <a:t>Step 2: cross multiply</a:t>
            </a:r>
          </a:p>
          <a:p>
            <a:r>
              <a:rPr lang="en-US" u="sng" smtClean="0"/>
              <a:t>2C</a:t>
            </a:r>
            <a:r>
              <a:rPr lang="en-US" u="sng" baseline="-25000" smtClean="0"/>
              <a:t>2</a:t>
            </a:r>
            <a:r>
              <a:rPr lang="en-US" u="sng" smtClean="0"/>
              <a:t>H</a:t>
            </a:r>
            <a:r>
              <a:rPr lang="en-US" u="sng" baseline="-25000" smtClean="0"/>
              <a:t>6(g)</a:t>
            </a:r>
            <a:r>
              <a:rPr lang="en-US" smtClean="0"/>
              <a:t> + 7O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u="sng" smtClean="0">
                <a:sym typeface="Wingdings" pitchFamily="2" charset="2"/>
              </a:rPr>
              <a:t>4CO</a:t>
            </a:r>
            <a:r>
              <a:rPr lang="en-US" u="sng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+ 6H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      28 L		       X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2x = 112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x = 56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56 L of CO</a:t>
            </a:r>
            <a:r>
              <a:rPr lang="en-US" baseline="-25000" smtClean="0"/>
              <a:t>2</a:t>
            </a: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Graham’s Law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 the same conditions of temperature and pressure, gases diffuse at a rate inversely proportional to the square roots of the molecular masses</a:t>
            </a:r>
          </a:p>
          <a:p>
            <a:r>
              <a:rPr lang="en-US" smtClean="0"/>
              <a:t>Gases diffuse at a faster rate when the molecular mass is smaller (when it’s lighter)</a:t>
            </a:r>
          </a:p>
          <a:p>
            <a:r>
              <a:rPr lang="en-US" smtClean="0"/>
              <a:t>Gases diffuse at a slower rate when the molecular mass is bigger (when it’s heavier)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Naming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ionic compounds, metals are written first and nonmetals come afterwards.</a:t>
            </a:r>
          </a:p>
          <a:p>
            <a:r>
              <a:rPr lang="en-US" smtClean="0"/>
              <a:t>If a compound is made of only two elements, or an element and ammonium (NH</a:t>
            </a:r>
            <a:r>
              <a:rPr lang="en-US" baseline="-25000" smtClean="0"/>
              <a:t> 4</a:t>
            </a:r>
            <a:r>
              <a:rPr lang="en-US" baseline="30000" smtClean="0"/>
              <a:t>+</a:t>
            </a:r>
            <a:r>
              <a:rPr lang="en-US" smtClean="0"/>
              <a:t>), its name ends in –ide.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NaCl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NH</a:t>
            </a:r>
            <a:r>
              <a:rPr lang="en-US" baseline="-25000" smtClean="0"/>
              <a:t>4</a:t>
            </a:r>
            <a:r>
              <a:rPr lang="en-US" smtClean="0"/>
              <a:t>Cl</a:t>
            </a:r>
          </a:p>
        </p:txBody>
      </p:sp>
      <p:sp>
        <p:nvSpPr>
          <p:cNvPr id="18435" name="AutoShape 2" descr="data:image/jpg;base64,/9j/4AAQSkZJRgABAQAAAQABAAD/2wBDAAkGBwgHBgkIBwgKCgkLDRYPDQwMDRsUFRAWIB0iIiAdHx8kKDQsJCYxJx8fLT0tMTU3Ojo6Iys/RD84QzQ5Ojf/2wBDAQoKCg0MDRoPDxo3JR8lNzc3Nzc3Nzc3Nzc3Nzc3Nzc3Nzc3Nzc3Nzc3Nzc3Nzc3Nzc3Nzc3Nzc3Nzc3Nzc3Nzf/wAARCADhAOEDASIAAhEBAxEB/8QAGwAAAgMBAQEAAAAAAAAAAAAAAwQAAgUBBgf/xAA8EAACAQMDAgMFBgYCAQQDAAABAhEAAyEEEjFBUQUiYRMycYGRBkJSobHwFCNyksHRM+HxJDRTk2Jzov/EABYBAQEBAAAAAAAAAAAAAAAAAAABAv/EABoRAQEAAwEBAAAAAAAAAAAAAAABAhExQSH/2gAMAwEAAhEDEQA/APpJwcGQPyoisIBnrQLpIMKBPQd6vZ5Kt736VUGEyMT1rjrMnk9qKqwT6DFUIO9d30mopYW9pDMIPbvRbam2IPu/90a5akRGZrhO7BGB1oAsIMjqfyoVyQk8TE0xcIBBnJzS99i3lH5VQpqQCTuME5nil7F7fcBwNxHNEvEuzjbOJqmnTYyuxDHieJoGtYf5eyV3DILUiJLtuys9BxxRL77yEZsQSTSunuG5uDDyKPe6Cg0Cd5USCO3rirCFbMAA5FDs7QpKDg/+Ks3mXOI5AoKgAkvGB+ddYEjIgxPHBNWfCoQYAFDaTG3InJB5oOKQBDZ4mh6gwzAHJE4PFdZgrjGOGIzVGEExBnk0HCPcZiR39KCTIIUGYyfWi7i+GMCeCelCurkoZBIifWilhgGRBqtyNp8xIHGfeM0R4ZtinBEE0u8BAMeUkTQUuN5/ZgAfdaPTNVbcRufMcdzXbuxby7wWXdJXdE/Ogb+FTJJ5oCiSWx0kR9f2a6LgNqHA3rg0O2RbLMTnJPrUuCBIUeaAaBJlLXNj+URukDP+6vbKqTEkbQT/AKrjyXaZ7FiO9ds4DPIEmAI47UFpb8KflUq25u1upQe/ZRuNXsjzSYk4rgMOGParptUDPHFGRwJXH/mqxkdRz8K6nmUzMzUMBscxGDUVcwQeeKXYA9YEyaO5hZ7Uu8sCBmeaAN8wuOfSlhMbuw5phxK7YHzpa8YJ2kSecYFUDeDdG3lc8daDcVVtsqDLGRjmmFHmZlEhcj1pXUvthrcFwMz+dAtdYlRAAZZBzkiKBZvA3CQAQFGBXNRelSwJLDkqZmgaEb77EQI4HYxUGzaxbBjnEUwBuPECOlBwLYUDzCaKpJWDEjknrVHHc7SrdTietCbEqCZ6xV3XcxGfiBXG5EfAk0AnEeUz/qhs7YBwCciOa65L2xAMkxmoECKzkkn4UFT5QsCZwRHFUu+ZGiMGJNR7vmhWyZ46GuAbbZBknqfSilwSyhT0GD2oAmWOAD1opYBYwNvWPWgXiBcU/dIEigC0C4IwpHPb4VS6GVVmVCGVmeDVr7EuRAAzj0oO4uFEyJjIj50EssLl124BMmelFdy6EH4kehpS0QsjdDTyvNFDsSdnlJwSBQCvQNqkHdM8/Wqve3tO4Bvz+PpRdQCUC2j5ueeB3/M0mqgFlue6WnAyRjrQMb17mpVvZv8AgX+6pQfRGODnM811WLKAPmYoJbAJmBiOSaIrAECckRzRk4mFgdaHv88mc9K4CAAxPGKiQfNHrioorklfjQXG355miEsYwfX0qXBtEjvigUZoMAdaAy+VjwOT3NMwA5kyf0oTnaDJO3jB5oAkjbgzHpis7XEKGUTtXLU8AchBG4HntSOrtgupIJLfdHWgymDuig8dgJp/wy2GBdBAnAI/X4CqtZZiAyACZx3p3S2wihB93n1oGEXqQNvRutXcEgAnnJqpMeVjAOc12CcngcVRSQCRzAoRhZLY9AOKMokk8DrPag3gWclQYnmoKwVjHvGCBVLw87KD5SJ4pz2Y2hRgjr3pW+vnEzkZoFMhgeAeRV1VXLtMqo8vY0U2hJcg4EfOli586jyzzPailHJZiRuiZxVNRPsgYCsWJDMenaibhcu3AkBRxJ5pa4wF+eVIxI5oAXIe25RTEgT2rl0n2SlBCgdenrUvswDruG0/f6iq7gwDmQAufWaDioFm8PMSMCOZ/wDFWU7vK0weesfs12xCpBAIE/L9/wCa47KHLKSfWOe+KordgurSMHAGc0DVA3AgEyGmBmR61269xbxJEWxDDgiu7hcbfcOYP/VAv/En8I+lShe19E/tFSg+kKzMd26TMUwJG1QTI60Jbe2G4bsBTiIOJ60ZEt2w2Tn0q22DtHHeiWkgExHxq5weKihgRGP9VW6wPHETNS6xBImgXbqyO3EUEMLxkml74O0AD4+tGQ7zPEdu1da0QoJHrigUK7EDQJjAFKPZFxvaeaVMAcY6/oPpT+oGFjsQaFZTyMMbieTQCe0oxzuEjsKGGKjacMfWfr9abd1CgNyeAKVugbxLdDB6UFumwsDPWetF7KZYTSejuk3GBX3SYxxToEoCuT3oKuAqlSck/SgiWSCTkEACiXLqi4VZhIHBqWsweWMyO1ARCAo7gQBSzKWuCfdn6UYBkcESIGO1C/5MDGaCjQFzlSD1rP1Dm0VdYKcQe1aDwBHMDIrM1ZVgARE5kCgSK+zJO4ktxQ77EAbQN0QQeD61dmdkUFZcN+VUZS9hlGYGDRWW1/fcEtP3THSadXzW7ltYleDP51mXx/D6rbbwqmDH+aaDG1dBQyI3NUBFaLlxCApHIqI5lyFncCFk/TNVushBuoJPIIHf9irqpQyQxmJPM1RW+FW2oYjcDLj0zVU3MoQg4OJot9S63FUAjIBnnj60C2SwkloHI7UAv4ZPxt+VSj+0Tt+dSqj6Q1qFAE+pOKbsLA4FVAzu+dGtiF/WoCMuIyapcEJJwBn40WAVn6UK/wC4aKwfFvFE0jgHLRwDWdYva7Vn2gHs7f4iJrN1e7UeM3Ec8PGewr2Jt218MUIIJToKIW8MuOrQxBAMGea2L1sbDzxXlfCWunUMTJ83Feu3/wAgTEkZoMm4pQn0FJ+I6hLGne8fL1g9BFaGpUBT3ryP201x0+gZVMM+DFELafxy9qbxCxjgdq2tObtxVRgCD1Ga8H9nLhbUEwSSeZr3nhxHlnkGpFad3RewQi2Z3flRLKgWcZgU1ek6dG9M0ibsCFE47cVR5bxfUNa8V2sxg5gGtzwaLjIzEnPE15Xxm4z+LuxxnaK9H4AfczyanqtLWDbcMnEz/wBUuzi1aLk+XJ+FM+JKPafCkNS27TOILDaQB61UZd7xS37YqzKsek0udUGuMTu2+o/frXj9XfceJXEYHDRA7Vp6R79m4N1wqTxif1rG1egEEe12nbMgnrXfYG8h9iPMDgUvb9te8u/ydjk/Wt3wXTO90Biu0DMLE1oeS1enVdSyvI3Mckc+tUtMVvOF3COfX5V6X7Q2Ft3g6LBkQRWARsS4WPmIxj8zQS8gCtyg+7A6/wCP+qinbaAM7j5fge9DNyLTKoJLDbBIMH9mhywVFuEwTxxVQy7RZJByBEn9/D86GLY2owMgebIq4CxAGWnHOIrpCt1napgDrx9etAH2lrvb/wDsqUPaP/iX6VKK+tCZj6Ua2IgYJoVuWwcfOmF5FEWAhQOvSg6iCn60c4XdS9xp5gSOKK8D4sP4fxtmI2hoaT++9er8P1C6jRhWMbfrSvj3hQ1ttXHluqfIw/Ss7SNe04AYMrfeBH1ojeS0tmXRREkyKatksskyOlJ6FlueVsLHFaVu0uwhI7iKDO19w2wSOe1fLvtvrWv6gWtxgcDv619M8UBOncZnmvkPjJa94i7NJLH8qzlwjU+xunL3AxkGa9d4Y3824B0aaR+xmiAsB4yBNMWG2+JXVnlsdKT5B7BZuaHH7FZJBV2HQ960tCxOlYcmKQ1B87j8q0PHeMCfFHMCY+lbvgZgIY6g1heJpt1rA8k7hBrc8Egqs+lZ9Vt+IjM4n1rOZS6MF6EmBxWlr+SCflWbq2/lSsiRwK0jzHjuk08i7bXzriR1J/WvPvqC2pABkdTXqPF1Z7BuKvuiWn6V5G2v88QOTms2rHuvs7aS6IYTithnOjvEgTA7dKyvsoPdPEDrWj4wwLMsGSvlIqziMvxDVDVu6blABmRWJfY7LjkRtBkHgetM3XcOQp8jcikNYQLQUMxUttb1oFxckMREkcA9R1olqXRXaQox6/GhIB7eEO1V49TRLS7lDNIDHDdzRTVhlLEg9IjtUYksrYCqIXtBj/dBtNLjcxkTEHmTRi8sLZjB5H+aqOy34P8A+P8AupV/Yp+Mf2mpQfTrRG6ZzFHT54pVDH6TTNs8E9aEFcAgzStxpYxEUyeD+VAvrAnGaBdnTZLHjiTWZqTp7sKCpfdG5TJ+lJ/aU3Qq7WISYwaU8BC3NVZZvuGabQ4zXLBZTI6Gt7wfUrftwR8azPFbZN4kDHWmPs6rHcQCFFFX8XTbYulCRCmM8V8k1Fo3deWMmT1r6p9obuzTXRImODXgNPp92rBCznFZyHpPBrhs6PaiiSO0V23o7j6s3ifLTeg8Pa3pldxAOPjQ72tt2Lws7uOoqo3vCiArKe1J64RceBE5mi+E3JYwQQe1W8St7WJIxxVV4nxpSuvnjHWtbwJpVVxWP9pXI1AxmBMU14BrUtFSTIFZ9V6vXDzZxNZd7c1zeMwcUXXeJ2nO1UYMRIAg0bS2Wv2hutlVgnzR/iqjzfjS/wDorqgHIPWvJWV3NvMn0jiva+P2jb015U5615C0hDDORz61nJY9x9lEhRj1mmPGMsYye3erfZhNtgsAOMGq+KvsumeCOlanEec1z+yRtmCFyImKy9VK2rXUuIM9f3mtbUAC6RAiMkjk1kMGuXglwmFJnGYoLIpW2roF3qRmeK6V9mSqmS2RAnbNEYCN9pSqc7SeRVSxZt9sFS67SI5NBCgDYMz24xRbwUDMc8zNDs/8TFjiRiasy+6qiTP0FUTcPWpR/Y2vxipQfSrXEzOKZQeXnikrDzAJ65xTqnEDgUIMrSI9apcEL6d6lv3Y6zV3JIjtRXnfHNL/ABNggZjKyaxtDZv6e95kYAmAenyr1epTcxEDnigWrQMrAM8z0oyEmnuaq2FLRJzWrptPb0umCKAKDajbuMY4q124SkTRXn/tIPaWjtOZ4FY3hekYXAXSM9vWvSX7am9/Mgr2ijW7NkLJUZMz6dqmkH1aBPDgAuNtfPNdca1qxuBBJya9/q7+6wygwqivMXdKl68WcFmJNKG/AdSRcQHiZ+Nei1oDoGPaeKwtBp1sncywek9/hWlqtT5FEieIFVXk/tRoLt97bWUJJJBPxpLw/wAPvJ5GMMomZxXrdUqsCGM4ilSgVA0EVNAOns7dqGS68z1r0Gnurb07J1AiKxuQDHaOlOISbbNPPQmqjF8duL7G8TnGPU15bTKDcWcmvS+P6e7cUi0CwPA+NZVjwbX2irmwI599Z/Ws2LHs/s8gXREkcCKR8WcNcmc8Ca0fDbgseH7QIYc9axvFbk+cDc4PHpVGPqD/ADAFGIO6etZxVluMIlj7p/xWjqCLbExO8SccUlbUuoePdIGOtQctoWtgrggwwJ57UG1sa3c35KnA6/KmbsiyxI8xMHpjvS9gqCwgks0GaouVKW0U9SJz+ophFLuFOZGKFBvXHDOGIxuJBiMD8qJdm2yoD5hgzVBfa2Ox/uqVz2Y/Ef7qlB73RsSqbjJBya1bY49R1rL0S5zOe/NaloGBIoRYGDIyKvOMniqMMHt8aqWAHzooV/AJBpUAhYIEk5NNXSDIkfGkiWZoJiOKIMHgKsjJ+lDuMS8ZI71RRAxkjr2rj3PeAPGTHWiB3TKkkDB471z2u3cT93getDuFtwAJgmTjiruPKNu7MTQLal2h+oPAmraTSnaD1OJnmurb3X1WJA5/1WlYtQggAR0oBex2jgSevaktTAIMmemM1qbfxcc0resgsxjn14oM5GO7Y5yeTRHtbySCSD92o9vcSRypMjsKiuSQJmBmDQKvgjHHSndOweDGASoikXabxVjGfn6Uxp7hdztwF4+FRTF1FYEdqDfHkZgPNiirBtzOecUK80jaRgCdwogTXtts5j071mXrm6A3MGI/SjuSRtzgSTSd9NioMl5PPEUUlqVLKQAA/M+lChbK+b3SOT1+VaDIbhZwkgdDx8qT1duTbPLKJxgf9/8AVQKTuVi3lAMjuK4E9mQjAByAZnPNGuEXAzkQVAmOn7/zUVP5gD8gCCeRIFUL3sasJbEDdJPSi6kb9RIO6BGOsVXUPDqyCW3mfh60Tf7G6p3YM54j0qgftL3df7qlG3afslSg+kaS1tCgwX6mn1AA6YoOltwJ6mmCMTFBRjIFL3G8smjXcETn4UpeZi3MQaFR3lABHMUFgYJj5kzRNvn80Ac1HYAEDtmiAqStoGMn3RNDfciGGAY9KIN20E8fd+FLsVLQxGDigJp2XazMcR9apLtbYAEAGZnihFjIDZXoOgoqXS+AeR3+tB3RqSm5iSxMitS2MZxS2ntxCjjGTTij3hRQyoAB+VLXhnJ+lONxt/Kl7qkn0GTQJXV/lggcn60ncQKpiJmCT6itExkcAHmlL6kKwAjEiaIyPEWKQwEbhkjuK7pdQd4AEGOOpoeuVnBSTBJbnmP2aSs3BbuyhxwCeKit8vvlVJwJgYjFSZUiIMZml9G5uoWGBP0P7FM3PfJGCJgUQlqJS2yrg96A1gyAwO4gD9mnnt7ySQQzEc8iraq3CxAgcT0oM9UU2oBM56UnqAoBDAyxG2B9BT1xhbS6xMyJAArOusGt5wpHmIHSgSfcwjKhjkj73zoi2j7K4VhWVgDJ+WKstv2m1m937uJMVbVKdy7R5wJPQTRSzIltcglrkQR+dR/5Wncuo84gd1M0zct77bXMNcBn/wAUlcjfbtxLlp83AHQfrVAtx7r9KlX3P/8AhUqD7DZWFE81HOTHHWrKMDjHWg3G5NVQ7xPsyRgg5pa4A4gwByaLdbyme9L3G2khsURUksCFERmasRKyOozVB7jGNo7d6srAIqzE0RS425to4BkxSuoZFMxk8RVr52AgSC1AebjTgDoTQCvOdobzQRiOtH0jFElgFzn0oVwL7KV3HzSAe9VO728CIA4nrRG7YgoOJHFMAyekxSelP8pQOacB6dhGKNKOJbAz3oNwgA95+tEcyJ+UUteaABORxRA2Png98Ch3UncJPaa6GzJ/1V3BfcCSIyKDC1g/mOpGBmAOlY1xPZ6g7sgt065r0urszceTAjmsK6pHnChZbmMfvH6VKp7QuSUsE7SMmK07iA25EGOkVl6IMFtsI3E5nt2rUuKCoGcicVUU003LrAg4Mkmg+IMVcAkkHkU2hIj04I6UjrmIKswxJBgfnQZ2/edrgQTmf80O5ZhmCiREHOK4xD34TKximgpYJuETkADioM0FfaGwqnbwrHqKqsq5txPlz3FX1gUOSmXyT6dq7ppe8WLEBQZNUWtHawYEbBMmsjWKz6pTJJ6SevX5VqXmNsEAYxnrz2pTVWTs3rBYZQwZPegF7Jvxp/dUofyT6GpRX2UEBSJoFwSDRbkgZoBPFFL3SUXuR3pUkurGc9Kb1ABDK05GKSclFK/GjKzXBsCqAW6k9KELoVmkznB9aoLu1YGGOM9KHcUNcknzDpPHxqguonfuY5ANVtpusecDAj611n37d3JyQKPbXcYIAjEUQjbQ3EdTHlOPhUubVu4EwvbmmlQKWkUrqw1pATAxERmga8PeCGJmc81pbzMD5msPw1zKss8cR3rVsuIPTpmootw545FJ3Ovp+VFe9iYMExS1xiSUUiW5YdKChdSvOe08Uzabdb28t6VnXQGdgnAPPpWhp87e559KBfVoJBYSrA85msfW6djuGMj6V6G8ouT0I4j4Vm6lSplF6iCaBXSf8akAbUGDFaG7cDHA4PYUk9s23CAwrc+vam7AB2zEkHE/vtQcun2VssMmDgVl6km8wJMdvXPFamtaFIX5Vi6rcttCkCSSTPFAK8nsAiW/vZFNKYt7t0SsE1Vba3Qj7fN61TUsEthQQcyPX0igTtbTq/aPLdcYzVrdvLmdygyWBw37iruou25EiBxgQKPpzv3WzgDHM0Cd0bwzMQASZ+HaltRIMuSZXdnP7wK0rqBFUwNxMgETWdeb2pXTru5PSgV2H8YqUz7F/wADfQVKD6td+MDrSqMGYn6GmLpEEDmlmG1JHz70UO6JbJgc0nqj06xzNOXQrSo69aSvZUlhJH6UQpbBlg2YaRHWoCGvFhhVU/ua6xYMSTAbihXV/l7hx/mqDW22+fqcfKnV8toFMzgmkLKhlMmVU9orR05C21JzmaDipsXcYDEUlqka60tmFz2p+8drHIiKRuMFLZgMM96BaxFlkO7npTyXCBuEgFs1nXQwK3CMDgAcUyjllTAgcDvRBrl6VxIHSOtcNzZbwMz0zQXwd8eUjIB4NDW4d7cFR9c1BcgwqASWy3NOKf5pU9Og4pS20lT0B7/Sj2Xlju94+nSgbUbpECBgTSdxQ9y42+eMU0SdsxmliGDQvJxiigsiliCD8Sa5aGwmeeg7CmGt8gGeoJqsBN09RGKAGoJcDMZwTWTrlKpbRDJEZ7TWrqwdoUGST0xIpK+BcvFRGIBMUALZKWgFUBgYj0pa0oL7iBAkmT2rQNqAdwGcZ7etZ9kH+JFuIIMEUHdhDllzuGGp2zaFoFiCxIzVGCEkKIExPUelFtswtlSBMCJNArrTuBhYI4H4RWWxCy6sdwEt8ycVpeIsoAjgyBWffC2whYSGMwOaBH+IH4U/vNSjfwqfiX+2pRX1hsRApdjmmGMCCfyoPBoF7zBMjilrirulx5eSBzR78ltvQmTQruFlRniKIQ1JAtEmMGlwWK7CIhpk9qY1aiQVALNyKpZUO24yRBgdjVDNoIsCZ3DJApm3Kg9R0pO021zPmPSmmb2dsEckQfnRAdXeAT14FAtozLNzGOBQb9yVjjbwKNpmBVmHaM8moJci4sFYPrQ4K8424FHtguIJkcz3oFwkOycEHAHQ/s1Re625PeEtyO1LIPMCCWHwiKPs2KHcgMeAelQIBuKyAwzP7+NBXeVMA+9HxFMqGDoRgtj4VS3ZJJI43YjrRwFW4FAATnvFAeJWJzQ7g9mDGD0xREO7dugTlTVL53MwPbmiqsBjMkDPrVWy0zgdKCXAIz14o6+cj8PJHrUC2p4JwcUrZtFn4LbsVoapSSEGKpZtKkgDEQJoE9SjFwDgnJArONrYyyDu3e8DWtqgBbJPvdMcVn3XAYKM7xwcY7z++KovZIJf2Y3HMyOPjUurBVhIHMnpVNK2wbXP3pkda7d3LbLORDHFQKag7ggJED5R+81l6p/aupZjJED/ALFO3SVtM6yQGmSOPU/vrSRAZmudO3WaCRb/ABn/AOs1KHvt9/yNSivrFzkVR+B/TUqUUtc91qA3u1KlGWde5H9QqablPn/ipUqgmn/5F+H+6NrPcPyqVKIzH/5R/VRNHwP33qVKgc03/An9NBf/AN239X+qlSqOaj3zVz934/7qVKBnT9fn+tUXhfhUqUBT/wAY/p/zQ9R9/wDpqVKBZfff+v8AxTtr3R8alSipe99qGePl/mpUohfWe6f6hWPd/wCUf/pNSpRRLXFv+mu67hfl+oqVKgy9R7l/4n9RWdb6fCpUoq1SpUoP/9k="/>
          <p:cNvSpPr>
            <a:spLocks noChangeAspect="1" noChangeArrowheads="1"/>
          </p:cNvSpPr>
          <p:nvPr/>
        </p:nvSpPr>
        <p:spPr bwMode="auto">
          <a:xfrm>
            <a:off x="76200" y="-706438"/>
            <a:ext cx="14001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8436" name="AutoShape 4" descr="data:image/jpg;base64,/9j/4AAQSkZJRgABAQAAAQABAAD/2wBDAAkGBwgHBgkIBwgKCgkLDRYPDQwMDRsUFRAWIB0iIiAdHx8kKDQsJCYxJx8fLT0tMTU3Ojo6Iys/RD84QzQ5Ojf/2wBDAQoKCg0MDRoPDxo3JR8lNzc3Nzc3Nzc3Nzc3Nzc3Nzc3Nzc3Nzc3Nzc3Nzc3Nzc3Nzc3Nzc3Nzc3Nzc3Nzc3Nzf/wAARCADhAOEDASIAAhEBAxEB/8QAGwAAAgMBAQEAAAAAAAAAAAAAAwQAAgUBBgf/xAA8EAACAQMDAgMFBgYCAQQDAAABAhEAAyEEEjFBUQUiYRMycYGRBkJSobHwFCNyksHRM+HxJDRTk2Jzov/EABYBAQEBAAAAAAAAAAAAAAAAAAABAv/EABoRAQEAAwEBAAAAAAAAAAAAAAABAhExQSH/2gAMAwEAAhEDEQA/APpJwcGQPyoisIBnrQLpIMKBPQd6vZ5Kt736VUGEyMT1rjrMnk9qKqwT6DFUIO9d30mopYW9pDMIPbvRbam2IPu/90a5akRGZrhO7BGB1oAsIMjqfyoVyQk8TE0xcIBBnJzS99i3lH5VQpqQCTuME5nil7F7fcBwNxHNEvEuzjbOJqmnTYyuxDHieJoGtYf5eyV3DILUiJLtuys9BxxRL77yEZsQSTSunuG5uDDyKPe6Cg0Cd5USCO3rirCFbMAA5FDs7QpKDg/+Ks3mXOI5AoKgAkvGB+ddYEjIgxPHBNWfCoQYAFDaTG3InJB5oOKQBDZ4mh6gwzAHJE4PFdZgrjGOGIzVGEExBnk0HCPcZiR39KCTIIUGYyfWi7i+GMCeCelCurkoZBIifWilhgGRBqtyNp8xIHGfeM0R4ZtinBEE0u8BAMeUkTQUuN5/ZgAfdaPTNVbcRufMcdzXbuxby7wWXdJXdE/Ogb+FTJJ5oCiSWx0kR9f2a6LgNqHA3rg0O2RbLMTnJPrUuCBIUeaAaBJlLXNj+URukDP+6vbKqTEkbQT/AKrjyXaZ7FiO9ds4DPIEmAI47UFpb8KflUq25u1upQe/ZRuNXsjzSYk4rgMOGParptUDPHFGRwJXH/mqxkdRz8K6nmUzMzUMBscxGDUVcwQeeKXYA9YEyaO5hZ7Uu8sCBmeaAN8wuOfSlhMbuw5phxK7YHzpa8YJ2kSecYFUDeDdG3lc8daDcVVtsqDLGRjmmFHmZlEhcj1pXUvthrcFwMz+dAtdYlRAAZZBzkiKBZvA3CQAQFGBXNRelSwJLDkqZmgaEb77EQI4HYxUGzaxbBjnEUwBuPECOlBwLYUDzCaKpJWDEjknrVHHc7SrdTietCbEqCZ6xV3XcxGfiBXG5EfAk0AnEeUz/qhs7YBwCciOa65L2xAMkxmoECKzkkn4UFT5QsCZwRHFUu+ZGiMGJNR7vmhWyZ46GuAbbZBknqfSilwSyhT0GD2oAmWOAD1opYBYwNvWPWgXiBcU/dIEigC0C4IwpHPb4VS6GVVmVCGVmeDVr7EuRAAzj0oO4uFEyJjIj50EssLl124BMmelFdy6EH4kehpS0QsjdDTyvNFDsSdnlJwSBQCvQNqkHdM8/Wqve3tO4Bvz+PpRdQCUC2j5ueeB3/M0mqgFlue6WnAyRjrQMb17mpVvZv8AgX+6pQfRGODnM811WLKAPmYoJbAJmBiOSaIrAECckRzRk4mFgdaHv88mc9K4CAAxPGKiQfNHrioorklfjQXG355miEsYwfX0qXBtEjvigUZoMAdaAy+VjwOT3NMwA5kyf0oTnaDJO3jB5oAkjbgzHpis7XEKGUTtXLU8AchBG4HntSOrtgupIJLfdHWgymDuig8dgJp/wy2GBdBAnAI/X4CqtZZiAyACZx3p3S2wihB93n1oGEXqQNvRutXcEgAnnJqpMeVjAOc12CcngcVRSQCRzAoRhZLY9AOKMokk8DrPag3gWclQYnmoKwVjHvGCBVLw87KD5SJ4pz2Y2hRgjr3pW+vnEzkZoFMhgeAeRV1VXLtMqo8vY0U2hJcg4EfOli586jyzzPailHJZiRuiZxVNRPsgYCsWJDMenaibhcu3AkBRxJ5pa4wF+eVIxI5oAXIe25RTEgT2rl0n2SlBCgdenrUvswDruG0/f6iq7gwDmQAufWaDioFm8PMSMCOZ/wDFWU7vK0weesfs12xCpBAIE/L9/wCa47KHLKSfWOe+KordgurSMHAGc0DVA3AgEyGmBmR61269xbxJEWxDDgiu7hcbfcOYP/VAv/En8I+lShe19E/tFSg+kKzMd26TMUwJG1QTI60Jbe2G4bsBTiIOJ60ZEt2w2Tn0q22DtHHeiWkgExHxq5weKihgRGP9VW6wPHETNS6xBImgXbqyO3EUEMLxkml74O0AD4+tGQ7zPEdu1da0QoJHrigUK7EDQJjAFKPZFxvaeaVMAcY6/oPpT+oGFjsQaFZTyMMbieTQCe0oxzuEjsKGGKjacMfWfr9abd1CgNyeAKVugbxLdDB6UFumwsDPWetF7KZYTSejuk3GBX3SYxxToEoCuT3oKuAqlSck/SgiWSCTkEACiXLqi4VZhIHBqWsweWMyO1ARCAo7gQBSzKWuCfdn6UYBkcESIGO1C/5MDGaCjQFzlSD1rP1Dm0VdYKcQe1aDwBHMDIrM1ZVgARE5kCgSK+zJO4ktxQ77EAbQN0QQeD61dmdkUFZcN+VUZS9hlGYGDRWW1/fcEtP3THSadXzW7ltYleDP51mXx/D6rbbwqmDH+aaDG1dBQyI3NUBFaLlxCApHIqI5lyFncCFk/TNVushBuoJPIIHf9irqpQyQxmJPM1RW+FW2oYjcDLj0zVU3MoQg4OJot9S63FUAjIBnnj60C2SwkloHI7UAv4ZPxt+VSj+0Tt+dSqj6Q1qFAE+pOKbsLA4FVAzu+dGtiF/WoCMuIyapcEJJwBn40WAVn6UK/wC4aKwfFvFE0jgHLRwDWdYva7Vn2gHs7f4iJrN1e7UeM3Ec8PGewr2Jt218MUIIJToKIW8MuOrQxBAMGea2L1sbDzxXlfCWunUMTJ83Feu3/wAgTEkZoMm4pQn0FJ+I6hLGne8fL1g9BFaGpUBT3ryP201x0+gZVMM+DFELafxy9qbxCxjgdq2tObtxVRgCD1Ga8H9nLhbUEwSSeZr3nhxHlnkGpFad3RewQi2Z3flRLKgWcZgU1ek6dG9M0ibsCFE47cVR5bxfUNa8V2sxg5gGtzwaLjIzEnPE15Xxm4z+LuxxnaK9H4AfczyanqtLWDbcMnEz/wBUuzi1aLk+XJ+FM+JKPafCkNS27TOILDaQB61UZd7xS37YqzKsek0udUGuMTu2+o/frXj9XfceJXEYHDRA7Vp6R79m4N1wqTxif1rG1egEEe12nbMgnrXfYG8h9iPMDgUvb9te8u/ydjk/Wt3wXTO90Biu0DMLE1oeS1enVdSyvI3Mckc+tUtMVvOF3COfX5V6X7Q2Ft3g6LBkQRWARsS4WPmIxj8zQS8gCtyg+7A6/wCP+qinbaAM7j5fge9DNyLTKoJLDbBIMH9mhywVFuEwTxxVQy7RZJByBEn9/D86GLY2owMgebIq4CxAGWnHOIrpCt1napgDrx9etAH2lrvb/wDsqUPaP/iX6VKK+tCZj6Ua2IgYJoVuWwcfOmF5FEWAhQOvSg6iCn60c4XdS9xp5gSOKK8D4sP4fxtmI2hoaT++9er8P1C6jRhWMbfrSvj3hQ1ttXHluqfIw/Ss7SNe04AYMrfeBH1ojeS0tmXRREkyKatksskyOlJ6FlueVsLHFaVu0uwhI7iKDO19w2wSOe1fLvtvrWv6gWtxgcDv619M8UBOncZnmvkPjJa94i7NJLH8qzlwjU+xunL3AxkGa9d4Y3824B0aaR+xmiAsB4yBNMWG2+JXVnlsdKT5B7BZuaHH7FZJBV2HQ960tCxOlYcmKQ1B87j8q0PHeMCfFHMCY+lbvgZgIY6g1heJpt1rA8k7hBrc8Egqs+lZ9Vt+IjM4n1rOZS6MF6EmBxWlr+SCflWbq2/lSsiRwK0jzHjuk08i7bXzriR1J/WvPvqC2pABkdTXqPF1Z7BuKvuiWn6V5G2v88QOTms2rHuvs7aS6IYTithnOjvEgTA7dKyvsoPdPEDrWj4wwLMsGSvlIqziMvxDVDVu6blABmRWJfY7LjkRtBkHgetM3XcOQp8jcikNYQLQUMxUttb1oFxckMREkcA9R1olqXRXaQox6/GhIB7eEO1V49TRLS7lDNIDHDdzRTVhlLEg9IjtUYksrYCqIXtBj/dBtNLjcxkTEHmTRi8sLZjB5H+aqOy34P8A+P8AupV/Yp+Mf2mpQfTrRG6ZzFHT54pVDH6TTNs8E9aEFcAgzStxpYxEUyeD+VAvrAnGaBdnTZLHjiTWZqTp7sKCpfdG5TJ+lJ/aU3Qq7WISYwaU8BC3NVZZvuGabQ4zXLBZTI6Gt7wfUrftwR8azPFbZN4kDHWmPs6rHcQCFFFX8XTbYulCRCmM8V8k1Fo3deWMmT1r6p9obuzTXRImODXgNPp92rBCznFZyHpPBrhs6PaiiSO0V23o7j6s3ifLTeg8Pa3pldxAOPjQ72tt2Lws7uOoqo3vCiArKe1J64RceBE5mi+E3JYwQQe1W8St7WJIxxVV4nxpSuvnjHWtbwJpVVxWP9pXI1AxmBMU14BrUtFSTIFZ9V6vXDzZxNZd7c1zeMwcUXXeJ2nO1UYMRIAg0bS2Wv2hutlVgnzR/iqjzfjS/wDorqgHIPWvJWV3NvMn0jiva+P2jb015U5615C0hDDORz61nJY9x9lEhRj1mmPGMsYye3erfZhNtgsAOMGq+KvsumeCOlanEec1z+yRtmCFyImKy9VK2rXUuIM9f3mtbUAC6RAiMkjk1kMGuXglwmFJnGYoLIpW2roF3qRmeK6V9mSqmS2RAnbNEYCN9pSqc7SeRVSxZt9sFS67SI5NBCgDYMz24xRbwUDMc8zNDs/8TFjiRiasy+6qiTP0FUTcPWpR/Y2vxipQfSrXEzOKZQeXnikrDzAJ65xTqnEDgUIMrSI9apcEL6d6lv3Y6zV3JIjtRXnfHNL/ABNggZjKyaxtDZv6e95kYAmAenyr1epTcxEDnigWrQMrAM8z0oyEmnuaq2FLRJzWrptPb0umCKAKDajbuMY4q124SkTRXn/tIPaWjtOZ4FY3hekYXAXSM9vWvSX7am9/Mgr2ijW7NkLJUZMz6dqmkH1aBPDgAuNtfPNdca1qxuBBJya9/q7+6wygwqivMXdKl68WcFmJNKG/AdSRcQHiZ+Nei1oDoGPaeKwtBp1sncywek9/hWlqtT5FEieIFVXk/tRoLt97bWUJJJBPxpLw/wAPvJ5GMMomZxXrdUqsCGM4ilSgVA0EVNAOns7dqGS68z1r0Gnurb07J1AiKxuQDHaOlOISbbNPPQmqjF8duL7G8TnGPU15bTKDcWcmvS+P6e7cUi0CwPA+NZVjwbX2irmwI599Z/Ws2LHs/s8gXREkcCKR8WcNcmc8Ca0fDbgseH7QIYc9axvFbk+cDc4PHpVGPqD/ADAFGIO6etZxVluMIlj7p/xWjqCLbExO8SccUlbUuoePdIGOtQctoWtgrggwwJ57UG1sa3c35KnA6/KmbsiyxI8xMHpjvS9gqCwgks0GaouVKW0U9SJz+ophFLuFOZGKFBvXHDOGIxuJBiMD8qJdm2yoD5hgzVBfa2Ox/uqVz2Y/Ef7qlB73RsSqbjJBya1bY49R1rL0S5zOe/NaloGBIoRYGDIyKvOMniqMMHt8aqWAHzooV/AJBpUAhYIEk5NNXSDIkfGkiWZoJiOKIMHgKsjJ+lDuMS8ZI71RRAxkjr2rj3PeAPGTHWiB3TKkkDB471z2u3cT93getDuFtwAJgmTjiruPKNu7MTQLal2h+oPAmraTSnaD1OJnmurb3X1WJA5/1WlYtQggAR0oBex2jgSevaktTAIMmemM1qbfxcc0resgsxjn14oM5GO7Y5yeTRHtbySCSD92o9vcSRypMjsKiuSQJmBmDQKvgjHHSndOweDGASoikXabxVjGfn6Uxp7hdztwF4+FRTF1FYEdqDfHkZgPNiirBtzOecUK80jaRgCdwogTXtts5j071mXrm6A3MGI/SjuSRtzgSTSd9NioMl5PPEUUlqVLKQAA/M+lChbK+b3SOT1+VaDIbhZwkgdDx8qT1duTbPLKJxgf9/8AVQKTuVi3lAMjuK4E9mQjAByAZnPNGuEXAzkQVAmOn7/zUVP5gD8gCCeRIFUL3sasJbEDdJPSi6kb9RIO6BGOsVXUPDqyCW3mfh60Tf7G6p3YM54j0qgftL3df7qlG3afslSg+kaS1tCgwX6mn1AA6YoOltwJ6mmCMTFBRjIFL3G8smjXcETn4UpeZi3MQaFR3lABHMUFgYJj5kzRNvn80Ac1HYAEDtmiAqStoGMn3RNDfciGGAY9KIN20E8fd+FLsVLQxGDigJp2XazMcR9apLtbYAEAGZnihFjIDZXoOgoqXS+AeR3+tB3RqSm5iSxMitS2MZxS2ntxCjjGTTij3hRQyoAB+VLXhnJ+lONxt/Kl7qkn0GTQJXV/lggcn60ncQKpiJmCT6itExkcAHmlL6kKwAjEiaIyPEWKQwEbhkjuK7pdQd4AEGOOpoeuVnBSTBJbnmP2aSs3BbuyhxwCeKit8vvlVJwJgYjFSZUiIMZml9G5uoWGBP0P7FM3PfJGCJgUQlqJS2yrg96A1gyAwO4gD9mnnt7ySQQzEc8iraq3CxAgcT0oM9UU2oBM56UnqAoBDAyxG2B9BT1xhbS6xMyJAArOusGt5wpHmIHSgSfcwjKhjkj73zoi2j7K4VhWVgDJ+WKstv2m1m937uJMVbVKdy7R5wJPQTRSzIltcglrkQR+dR/5Wncuo84gd1M0zct77bXMNcBn/wAUlcjfbtxLlp83AHQfrVAtx7r9KlX3P/8AhUqD7DZWFE81HOTHHWrKMDjHWg3G5NVQ7xPsyRgg5pa4A4gwByaLdbyme9L3G2khsURUksCFERmasRKyOozVB7jGNo7d6srAIqzE0RS425to4BkxSuoZFMxk8RVr52AgSC1AebjTgDoTQCvOdobzQRiOtH0jFElgFzn0oVwL7KV3HzSAe9VO728CIA4nrRG7YgoOJHFMAyekxSelP8pQOacB6dhGKNKOJbAz3oNwgA95+tEcyJ+UUteaABORxRA2Png98Ch3UncJPaa6GzJ/1V3BfcCSIyKDC1g/mOpGBmAOlY1xPZ6g7sgt065r0urszceTAjmsK6pHnChZbmMfvH6VKp7QuSUsE7SMmK07iA25EGOkVl6IMFtsI3E5nt2rUuKCoGcicVUU003LrAg4Mkmg+IMVcAkkHkU2hIj04I6UjrmIKswxJBgfnQZ2/edrgQTmf80O5ZhmCiREHOK4xD34TKximgpYJuETkADioM0FfaGwqnbwrHqKqsq5txPlz3FX1gUOSmXyT6dq7ppe8WLEBQZNUWtHawYEbBMmsjWKz6pTJJ6SevX5VqXmNsEAYxnrz2pTVWTs3rBYZQwZPegF7Jvxp/dUofyT6GpRX2UEBSJoFwSDRbkgZoBPFFL3SUXuR3pUkurGc9Kb1ABDK05GKSclFK/GjKzXBsCqAW6k9KELoVmkznB9aoLu1YGGOM9KHcUNcknzDpPHxqguonfuY5ANVtpusecDAj611n37d3JyQKPbXcYIAjEUQjbQ3EdTHlOPhUubVu4EwvbmmlQKWkUrqw1pATAxERmga8PeCGJmc81pbzMD5msPw1zKss8cR3rVsuIPTpmootw545FJ3Ovp+VFe9iYMExS1xiSUUiW5YdKChdSvOe08Uzabdb28t6VnXQGdgnAPPpWhp87e559KBfVoJBYSrA85msfW6djuGMj6V6G8ouT0I4j4Vm6lSplF6iCaBXSf8akAbUGDFaG7cDHA4PYUk9s23CAwrc+vam7AB2zEkHE/vtQcun2VssMmDgVl6km8wJMdvXPFamtaFIX5Vi6rcttCkCSSTPFAK8nsAiW/vZFNKYt7t0SsE1Vba3Qj7fN61TUsEthQQcyPX0igTtbTq/aPLdcYzVrdvLmdygyWBw37iruou25EiBxgQKPpzv3WzgDHM0Cd0bwzMQASZ+HaltRIMuSZXdnP7wK0rqBFUwNxMgETWdeb2pXTru5PSgV2H8YqUz7F/wADfQVKD6td+MDrSqMGYn6GmLpEEDmlmG1JHz70UO6JbJgc0nqj06xzNOXQrSo69aSvZUlhJH6UQpbBlg2YaRHWoCGvFhhVU/ua6xYMSTAbihXV/l7hx/mqDW22+fqcfKnV8toFMzgmkLKhlMmVU9orR05C21JzmaDipsXcYDEUlqka60tmFz2p+8drHIiKRuMFLZgMM96BaxFlkO7npTyXCBuEgFs1nXQwK3CMDgAcUyjllTAgcDvRBrl6VxIHSOtcNzZbwMz0zQXwd8eUjIB4NDW4d7cFR9c1BcgwqASWy3NOKf5pU9Og4pS20lT0B7/Sj2Xlju94+nSgbUbpECBgTSdxQ9y42+eMU0SdsxmliGDQvJxiigsiliCD8Sa5aGwmeeg7CmGt8gGeoJqsBN09RGKAGoJcDMZwTWTrlKpbRDJEZ7TWrqwdoUGST0xIpK+BcvFRGIBMUALZKWgFUBgYj0pa0oL7iBAkmT2rQNqAdwGcZ7etZ9kH+JFuIIMEUHdhDllzuGGp2zaFoFiCxIzVGCEkKIExPUelFtswtlSBMCJNArrTuBhYI4H4RWWxCy6sdwEt8ycVpeIsoAjgyBWffC2whYSGMwOaBH+IH4U/vNSjfwqfiX+2pRX1hsRApdjmmGMCCfyoPBoF7zBMjilrirulx5eSBzR78ltvQmTQruFlRniKIQ1JAtEmMGlwWK7CIhpk9qY1aiQVALNyKpZUO24yRBgdjVDNoIsCZ3DJApm3Kg9R0pO021zPmPSmmb2dsEckQfnRAdXeAT14FAtozLNzGOBQb9yVjjbwKNpmBVmHaM8moJci4sFYPrQ4K8424FHtguIJkcz3oFwkOycEHAHQ/s1Re625PeEtyO1LIPMCCWHwiKPs2KHcgMeAelQIBuKyAwzP7+NBXeVMA+9HxFMqGDoRgtj4VS3ZJJI43YjrRwFW4FAATnvFAeJWJzQ7g9mDGD0xREO7dugTlTVL53MwPbmiqsBjMkDPrVWy0zgdKCXAIz14o6+cj8PJHrUC2p4JwcUrZtFn4LbsVoapSSEGKpZtKkgDEQJoE9SjFwDgnJArONrYyyDu3e8DWtqgBbJPvdMcVn3XAYKM7xwcY7z++KovZIJf2Y3HMyOPjUurBVhIHMnpVNK2wbXP3pkda7d3LbLORDHFQKag7ggJED5R+81l6p/aupZjJED/ALFO3SVtM6yQGmSOPU/vrSRAZmudO3WaCRb/ABn/AOs1KHvt9/yNSivrFzkVR+B/TUqUUtc91qA3u1KlGWde5H9QqablPn/ipUqgmn/5F+H+6NrPcPyqVKIzH/5R/VRNHwP33qVKgc03/An9NBf/AN239X+qlSqOaj3zVz934/7qVKBnT9fn+tUXhfhUqUBT/wAY/p/zQ9R9/wDpqVKBZfff+v8AxTtr3R8alSipe99qGePl/mpUohfWe6f6hWPd/wCUf/pNSpRRLXFv+mu67hfl+oqVKgy9R7l/4n9RWdb6fCpUoq1SpUoP/9k="/>
          <p:cNvSpPr>
            <a:spLocks noChangeAspect="1" noChangeArrowheads="1"/>
          </p:cNvSpPr>
          <p:nvPr/>
        </p:nvSpPr>
        <p:spPr bwMode="auto">
          <a:xfrm>
            <a:off x="76200" y="-706438"/>
            <a:ext cx="14001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8437" name="Picture 6" descr="http://img4.sunset.com/i/2008/07/salt-word-m.jpg?300: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752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Naming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compound is made up of an element and a polyatomic ion, the element is named first and then the polyatomic ion is named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NaClO</a:t>
            </a:r>
            <a:r>
              <a:rPr lang="en-US" baseline="-25000" smtClean="0"/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Naming Cont.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Compounds that contain a metal, a nonmetal, and oxygen are named showing the amount of oxygen that they contain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1737</TotalTime>
  <Words>1260</Words>
  <Application>Microsoft Office PowerPoint</Application>
  <PresentationFormat>On-screen Show (4:3)</PresentationFormat>
  <Paragraphs>167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Compounds</vt:lpstr>
      <vt:lpstr>Compounds Continued</vt:lpstr>
      <vt:lpstr>Naming and Formulas</vt:lpstr>
      <vt:lpstr>Naming</vt:lpstr>
      <vt:lpstr>Slide 6</vt:lpstr>
      <vt:lpstr>Naming Cont.</vt:lpstr>
      <vt:lpstr>Slide 8</vt:lpstr>
      <vt:lpstr>Naming Cont.</vt:lpstr>
      <vt:lpstr>Slide 10</vt:lpstr>
      <vt:lpstr>Formulas</vt:lpstr>
      <vt:lpstr>Molecular Formulas</vt:lpstr>
      <vt:lpstr>Empirical Formulas</vt:lpstr>
      <vt:lpstr>Structural Formulas</vt:lpstr>
      <vt:lpstr>Finding the Molecular Formula</vt:lpstr>
      <vt:lpstr>Find the molecular formula of CH if the molecular mass is 26 </vt:lpstr>
      <vt:lpstr>Find the molecular formula of CH if the molecular mass is 26 </vt:lpstr>
      <vt:lpstr>Chemical Equations</vt:lpstr>
      <vt:lpstr>Chemical Equations Cont.</vt:lpstr>
      <vt:lpstr> </vt:lpstr>
      <vt:lpstr>Conservation in Reactions</vt:lpstr>
      <vt:lpstr>Matter</vt:lpstr>
      <vt:lpstr>Model of Conservation of Matter</vt:lpstr>
      <vt:lpstr>Charge</vt:lpstr>
      <vt:lpstr>Gram Formula Mass</vt:lpstr>
      <vt:lpstr>Density</vt:lpstr>
      <vt:lpstr>Percent Composition</vt:lpstr>
      <vt:lpstr>Chemical Reactions</vt:lpstr>
      <vt:lpstr>Chemical Reactions Cont.</vt:lpstr>
      <vt:lpstr>Chemical Reactions Cont.</vt:lpstr>
      <vt:lpstr>Chemical Reactions Cont.</vt:lpstr>
      <vt:lpstr>Converting Moles to Grams</vt:lpstr>
      <vt:lpstr>Mole-Mole Stoichiometry</vt:lpstr>
      <vt:lpstr>How many moles of Ca are needed to react completely with 6 moles of H2O in the following reaction? Ca + 2 H2O  Ca(OH)2 + H2 </vt:lpstr>
      <vt:lpstr>How many moles of Ca are needed to react completely with 6 moles of H2O in the following reaction? Ca + 2 H2O  Ca(OH)2 + H2 </vt:lpstr>
      <vt:lpstr>Slide 36</vt:lpstr>
      <vt:lpstr>Volume-Volume</vt:lpstr>
      <vt:lpstr>What is the total number of liters of carbon dioxide formed by the complete combustion of 28L of C2H6(g)? 2C2H6(g) + 7O2  4CO2 + 6H2O</vt:lpstr>
      <vt:lpstr>What is the total number of liters of carbon dioxide formed by the complete combustion of 28L of C2H6(g)? 2C2H6(g) + 7O2  4CO2 + 6H2O</vt:lpstr>
      <vt:lpstr>Slide 40</vt:lpstr>
      <vt:lpstr>Graham’s Law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Moles/Stoichiometry</dc:title>
  <dc:creator>Megan</dc:creator>
  <cp:lastModifiedBy>Preferred Customer</cp:lastModifiedBy>
  <cp:revision>118</cp:revision>
  <dcterms:created xsi:type="dcterms:W3CDTF">2011-05-18T00:59:31Z</dcterms:created>
  <dcterms:modified xsi:type="dcterms:W3CDTF">2011-05-29T22:33:10Z</dcterms:modified>
</cp:coreProperties>
</file>