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7" r:id="rId3"/>
    <p:sldId id="304" r:id="rId4"/>
    <p:sldId id="302" r:id="rId5"/>
    <p:sldId id="309" r:id="rId6"/>
    <p:sldId id="310" r:id="rId7"/>
    <p:sldId id="303" r:id="rId8"/>
    <p:sldId id="305" r:id="rId9"/>
    <p:sldId id="306" r:id="rId10"/>
    <p:sldId id="30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308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11" r:id="rId56"/>
    <p:sldId id="312" r:id="rId57"/>
    <p:sldId id="313" r:id="rId5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A2A685C-16E8-5547-9387-A6F93B417F9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DFD67482-9941-0246-A9AC-E2DAF9BC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ACD2998-545E-4A7E-8512-F64FAA41678D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262F43E-A8AB-434B-9398-2DB12B8F9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4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9666" indent="-292179"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8718" indent="-233744"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36205" indent="-233744"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03692" indent="-233744"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0934B9C-DE0B-422C-823E-26582F08E74D}" type="slidenum">
              <a:rPr lang="en-US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448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9666" indent="-292179"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8718" indent="-233744"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36205" indent="-233744"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03692" indent="-233744"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0934B9C-DE0B-422C-823E-26582F08E74D}" type="slidenum">
              <a:rPr lang="en-US" alt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24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9666" indent="-292179"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8718" indent="-233744"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36205" indent="-233744"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103692" indent="-233744" eaLnBrk="0" hangingPunct="0"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8958158-CAD0-4379-BCD9-BF377CF53E17}" type="slidenum">
              <a:rPr lang="en-US" altLang="en-US" sz="1200">
                <a:latin typeface="Arial" panose="020B0604020202020204" pitchFamily="34" charset="0"/>
              </a:rPr>
              <a:pPr eaLnBrk="1" hangingPunct="1"/>
              <a:t>38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1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7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9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PA-Banner.jp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bowdenp\Desktop\Patriots_Logo-1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06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90094" y="1924050"/>
            <a:ext cx="27817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Entrepreneurship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57466" y="2819400"/>
            <a:ext cx="2058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Human Resources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44546" y="3983115"/>
            <a:ext cx="1872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Presented By</a:t>
            </a:r>
          </a:p>
          <a:p>
            <a:pPr algn="ctr"/>
            <a:r>
              <a:rPr lang="en-US" sz="2400" b="1" i="1" dirty="0" smtClean="0"/>
              <a:t>Mrs. Bowden</a:t>
            </a:r>
          </a:p>
        </p:txBody>
      </p:sp>
    </p:spTree>
    <p:extLst>
      <p:ext uri="{BB962C8B-B14F-4D97-AF65-F5344CB8AC3E}">
        <p14:creationId xmlns:p14="http://schemas.microsoft.com/office/powerpoint/2010/main" val="15340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4862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Entrepreneurs must be leaders: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What type of leader are you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Authoritative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Democratic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err="1" smtClean="0"/>
              <a:t>Delegative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896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C06577AD-21B6-466C-9047-EC4C65F97594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2000" dirty="0" smtClean="0">
                <a:solidFill>
                  <a:srgbClr val="00CC00"/>
                </a:solidFill>
              </a:rPr>
              <a:t/>
            </a:r>
            <a:br>
              <a:rPr lang="en-US" altLang="en-US" sz="2000" dirty="0" smtClean="0">
                <a:solidFill>
                  <a:srgbClr val="00CC00"/>
                </a:solidFill>
              </a:rPr>
            </a:br>
            <a:r>
              <a:rPr lang="en-US" altLang="en-US" sz="4000" dirty="0" smtClean="0">
                <a:solidFill>
                  <a:srgbClr val="AF0000"/>
                </a:solidFill>
              </a:rPr>
              <a:t>Identify Your Staffing Needs  </a:t>
            </a:r>
            <a:r>
              <a:rPr lang="en-US" altLang="en-US" sz="4000" dirty="0" smtClean="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 b="1" dirty="0" smtClean="0">
                <a:solidFill>
                  <a:srgbClr val="337A41"/>
                </a:solidFill>
              </a:rPr>
              <a:t>Goals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Explain how to determine staffing needs for a business.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Describe options for recruiting employees.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Identify alternatives to hiring permanent employees. </a:t>
            </a:r>
          </a:p>
        </p:txBody>
      </p:sp>
    </p:spTree>
    <p:extLst>
      <p:ext uri="{BB962C8B-B14F-4D97-AF65-F5344CB8AC3E}">
        <p14:creationId xmlns:p14="http://schemas.microsoft.com/office/powerpoint/2010/main" val="133778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7076F8C-49CF-4769-8F4D-E9D69C020A23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57A41"/>
                </a:solidFill>
              </a:rPr>
              <a:t>Terms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staffing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job description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job analysis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chain of command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recruit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freelancers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 interns </a:t>
            </a:r>
          </a:p>
        </p:txBody>
      </p:sp>
    </p:spTree>
    <p:extLst>
      <p:ext uri="{BB962C8B-B14F-4D97-AF65-F5344CB8AC3E}">
        <p14:creationId xmlns:p14="http://schemas.microsoft.com/office/powerpoint/2010/main" val="107123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384250CF-D69F-4DBE-B383-616C97EA1E2A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Staffing 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staffing</a:t>
            </a:r>
          </a:p>
          <a:p>
            <a:pPr lvl="1" eaLnBrk="1" hangingPunct="1"/>
            <a:r>
              <a:rPr lang="en-US" altLang="en-US" dirty="0" smtClean="0"/>
              <a:t>determining the number of employees you need</a:t>
            </a:r>
          </a:p>
          <a:p>
            <a:pPr lvl="1" eaLnBrk="1" hangingPunct="1"/>
            <a:r>
              <a:rPr lang="en-US" altLang="en-US" dirty="0" smtClean="0"/>
              <a:t>defining a process for hiring them</a:t>
            </a:r>
          </a:p>
          <a:p>
            <a:pPr lvl="2" eaLnBrk="1" hangingPunct="1"/>
            <a:r>
              <a:rPr lang="en-US" altLang="en-US" dirty="0" smtClean="0"/>
              <a:t>What type of employees are needed?</a:t>
            </a:r>
          </a:p>
          <a:p>
            <a:pPr lvl="2" eaLnBrk="1" hangingPunct="1"/>
            <a:r>
              <a:rPr lang="en-US" altLang="en-US" dirty="0" smtClean="0"/>
              <a:t>What skills am I missing?</a:t>
            </a:r>
          </a:p>
          <a:p>
            <a:pPr lvl="2" eaLnBrk="1" hangingPunct="1"/>
            <a:r>
              <a:rPr lang="en-US" altLang="en-US" dirty="0" smtClean="0"/>
              <a:t>What skills do I need daily?</a:t>
            </a:r>
          </a:p>
          <a:p>
            <a:pPr lvl="2" eaLnBrk="1" hangingPunct="1"/>
            <a:r>
              <a:rPr lang="en-US" altLang="en-US" dirty="0" smtClean="0"/>
              <a:t>What skills do I need occasionally?</a:t>
            </a:r>
          </a:p>
        </p:txBody>
      </p:sp>
    </p:spTree>
    <p:extLst>
      <p:ext uri="{BB962C8B-B14F-4D97-AF65-F5344CB8AC3E}">
        <p14:creationId xmlns:p14="http://schemas.microsoft.com/office/powerpoint/2010/main" val="82493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917E476F-44C1-433E-A651-00E4BA077B5E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Job Descriptions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74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job description</a:t>
            </a:r>
          </a:p>
          <a:p>
            <a:pPr lvl="1" eaLnBrk="1" hangingPunct="1"/>
            <a:r>
              <a:rPr lang="en-US" altLang="en-US" dirty="0" smtClean="0"/>
              <a:t>a written statement listing the tasks and responsibilities of a position</a:t>
            </a:r>
          </a:p>
          <a:p>
            <a:pPr eaLnBrk="1" hangingPunct="1"/>
            <a:r>
              <a:rPr lang="en-US" altLang="en-US" b="1" dirty="0" smtClean="0"/>
              <a:t>job analysis</a:t>
            </a:r>
          </a:p>
          <a:p>
            <a:pPr lvl="1" eaLnBrk="1" hangingPunct="1"/>
            <a:r>
              <a:rPr lang="en-US" altLang="en-US" dirty="0" smtClean="0"/>
              <a:t>the process of determining the tasks and sequence of tasks necessary to perform a job</a:t>
            </a:r>
          </a:p>
        </p:txBody>
      </p:sp>
    </p:spTree>
    <p:extLst>
      <p:ext uri="{BB962C8B-B14F-4D97-AF65-F5344CB8AC3E}">
        <p14:creationId xmlns:p14="http://schemas.microsoft.com/office/powerpoint/2010/main" val="398293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9F81C3D2-F82A-4ABE-95B3-8F3E90C4954B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4" t="27083" r="5469" b="11458"/>
          <a:stretch>
            <a:fillRect/>
          </a:stretch>
        </p:blipFill>
        <p:spPr bwMode="auto">
          <a:xfrm>
            <a:off x="1066800" y="838200"/>
            <a:ext cx="7162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152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72EE3F9B-7AB9-403B-BB9E-9AF026130196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Organizational Structure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organizational structure</a:t>
            </a:r>
          </a:p>
          <a:p>
            <a:pPr lvl="1" eaLnBrk="1" hangingPunct="1"/>
            <a:r>
              <a:rPr lang="en-US" altLang="en-US" dirty="0" smtClean="0"/>
              <a:t>a plan that shows how the various jobs in a company relate to one another</a:t>
            </a:r>
          </a:p>
          <a:p>
            <a:pPr lvl="1" eaLnBrk="1" hangingPunct="1"/>
            <a:r>
              <a:rPr lang="en-US" altLang="en-US" dirty="0" smtClean="0"/>
              <a:t>Horizontal or vertical</a:t>
            </a:r>
          </a:p>
          <a:p>
            <a:pPr eaLnBrk="1" hangingPunct="1"/>
            <a:r>
              <a:rPr lang="en-US" altLang="en-US" b="1" dirty="0" smtClean="0"/>
              <a:t>chain of command</a:t>
            </a:r>
          </a:p>
          <a:p>
            <a:pPr lvl="1" eaLnBrk="1" hangingPunct="1"/>
            <a:r>
              <a:rPr lang="en-US" altLang="en-US" dirty="0" smtClean="0"/>
              <a:t>a description of who reports to whom</a:t>
            </a:r>
          </a:p>
          <a:p>
            <a:pPr lvl="1" eaLnBrk="1" hangingPunct="1"/>
            <a:r>
              <a:rPr lang="en-US" altLang="en-US" dirty="0" smtClean="0"/>
              <a:t>Upward and downward chains of command</a:t>
            </a:r>
          </a:p>
        </p:txBody>
      </p:sp>
    </p:spTree>
    <p:extLst>
      <p:ext uri="{BB962C8B-B14F-4D97-AF65-F5344CB8AC3E}">
        <p14:creationId xmlns:p14="http://schemas.microsoft.com/office/powerpoint/2010/main" val="329985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F70DAC3-E514-4A0B-981D-FD330A534FAC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34400" cy="655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88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AE01C63-588D-4458-B02E-5C8A155A2DF5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6042" r="75000" b="26042"/>
          <a:stretch>
            <a:fillRect/>
          </a:stretch>
        </p:blipFill>
        <p:spPr bwMode="auto">
          <a:xfrm>
            <a:off x="914400" y="1524000"/>
            <a:ext cx="95408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9" t="33333" r="21875" b="54167"/>
          <a:stretch>
            <a:fillRect/>
          </a:stretch>
        </p:blipFill>
        <p:spPr bwMode="auto">
          <a:xfrm>
            <a:off x="1981200" y="1600200"/>
            <a:ext cx="4495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2362200" y="2743200"/>
            <a:ext cx="586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C00CC"/>
                </a:solidFill>
                <a:latin typeface="Arial" charset="0"/>
              </a:rPr>
              <a:t>How do you determine staffing needs for your business?</a:t>
            </a:r>
          </a:p>
        </p:txBody>
      </p:sp>
    </p:spTree>
    <p:extLst>
      <p:ext uri="{BB962C8B-B14F-4D97-AF65-F5344CB8AC3E}">
        <p14:creationId xmlns:p14="http://schemas.microsoft.com/office/powerpoint/2010/main" val="777083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41D33AA-BA6D-4E82-A120-9F3C12B4CDAB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Recruiting 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recruit</a:t>
            </a:r>
          </a:p>
          <a:p>
            <a:pPr lvl="1" eaLnBrk="1" hangingPunct="1"/>
            <a:r>
              <a:rPr lang="en-US" altLang="en-US" dirty="0" smtClean="0"/>
              <a:t>look for people to hire</a:t>
            </a:r>
          </a:p>
          <a:p>
            <a:pPr lvl="1" eaLnBrk="1" hangingPunct="1"/>
            <a:r>
              <a:rPr lang="en-US" altLang="en-US" dirty="0" smtClean="0"/>
              <a:t>attract them to the business</a:t>
            </a:r>
          </a:p>
        </p:txBody>
      </p:sp>
    </p:spTree>
    <p:extLst>
      <p:ext uri="{BB962C8B-B14F-4D97-AF65-F5344CB8AC3E}">
        <p14:creationId xmlns:p14="http://schemas.microsoft.com/office/powerpoint/2010/main" val="176029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1418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Activity: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59080" y="2133600"/>
            <a:ext cx="852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Read pp. 405 - 415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Make a list of all of the things you would pay someone to do for yourself.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05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8C3F39F5-47C0-410B-99CB-E3A546FC5F6F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153400" cy="4038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Online Career and Employment Sites</a:t>
            </a:r>
          </a:p>
          <a:p>
            <a:pPr eaLnBrk="1" hangingPunct="1"/>
            <a:r>
              <a:rPr lang="en-US" altLang="en-US" dirty="0" smtClean="0"/>
              <a:t>Classified Ads</a:t>
            </a:r>
          </a:p>
          <a:p>
            <a:pPr lvl="1"/>
            <a:r>
              <a:rPr lang="en-US" altLang="en-US" dirty="0"/>
              <a:t>want ad </a:t>
            </a:r>
          </a:p>
          <a:p>
            <a:pPr lvl="2"/>
            <a:r>
              <a:rPr lang="en-US" altLang="en-US" dirty="0"/>
              <a:t>a newspaper ad describing the requirements of the job you need to fill</a:t>
            </a:r>
          </a:p>
          <a:p>
            <a:pPr lvl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Employment Agencies</a:t>
            </a:r>
          </a:p>
          <a:p>
            <a:pPr lvl="1" eaLnBrk="1" hangingPunct="1"/>
            <a:r>
              <a:rPr lang="en-US" altLang="en-US" dirty="0" smtClean="0"/>
              <a:t>firms that match people looking for jobs with  businesses looking for employees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533400" y="11430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8038" indent="-40957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588" indent="-334963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73200" indent="-32702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779588" indent="-304800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367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939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511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083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177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1291FC01-AE31-4A80-9B7B-6FEB7E99C46F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038600"/>
          </a:xfrm>
        </p:spPr>
        <p:txBody>
          <a:bodyPr/>
          <a:lstStyle/>
          <a:p>
            <a:pPr eaLnBrk="1" hangingPunct="1"/>
            <a:r>
              <a:rPr lang="en-US" altLang="en-US" smtClean="0"/>
              <a:t>In-Store Advertising</a:t>
            </a:r>
          </a:p>
          <a:p>
            <a:pPr eaLnBrk="1" hangingPunct="1"/>
            <a:r>
              <a:rPr lang="en-US" altLang="en-US" smtClean="0"/>
              <a:t>Referrals</a:t>
            </a:r>
          </a:p>
          <a:p>
            <a:pPr lvl="1" eaLnBrk="1" hangingPunct="1"/>
            <a:r>
              <a:rPr lang="en-US" altLang="en-US" smtClean="0"/>
              <a:t>one of the best ways to find employees</a:t>
            </a:r>
          </a:p>
          <a:p>
            <a:pPr lvl="1" eaLnBrk="1" hangingPunct="1"/>
            <a:r>
              <a:rPr lang="en-US" altLang="en-US" smtClean="0"/>
              <a:t>exercise caution when hiring friends or relatives of current employees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609600" y="11430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8038" indent="-40957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588" indent="-334963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73200" indent="-32702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779588" indent="-304800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367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939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511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083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College Placement Centers  </a:t>
            </a:r>
          </a:p>
        </p:txBody>
      </p:sp>
    </p:spTree>
    <p:extLst>
      <p:ext uri="{BB962C8B-B14F-4D97-AF65-F5344CB8AC3E}">
        <p14:creationId xmlns:p14="http://schemas.microsoft.com/office/powerpoint/2010/main" val="338841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CE5A8FA-1D20-411F-984E-1FB9F77263E5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6042" r="75000" b="26042"/>
          <a:stretch>
            <a:fillRect/>
          </a:stretch>
        </p:blipFill>
        <p:spPr bwMode="auto">
          <a:xfrm>
            <a:off x="914400" y="1371600"/>
            <a:ext cx="95408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9" t="33333" r="21875" b="54167"/>
          <a:stretch>
            <a:fillRect/>
          </a:stretch>
        </p:blipFill>
        <p:spPr bwMode="auto">
          <a:xfrm>
            <a:off x="1981200" y="1447800"/>
            <a:ext cx="4495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2362200" y="2590800"/>
            <a:ext cx="586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C00CC"/>
                </a:solidFill>
                <a:latin typeface="Arial" charset="0"/>
              </a:rPr>
              <a:t>What resources can you use for recruiting employees?</a:t>
            </a:r>
          </a:p>
        </p:txBody>
      </p:sp>
    </p:spTree>
    <p:extLst>
      <p:ext uri="{BB962C8B-B14F-4D97-AF65-F5344CB8AC3E}">
        <p14:creationId xmlns:p14="http://schemas.microsoft.com/office/powerpoint/2010/main" val="84045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0B0ED1B-9A18-4464-87B9-87177D9CB090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Alternatives to Adding Staff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freelancers</a:t>
            </a:r>
          </a:p>
          <a:p>
            <a:pPr lvl="1" eaLnBrk="1" hangingPunct="1"/>
            <a:r>
              <a:rPr lang="en-US" altLang="en-US" dirty="0" smtClean="0"/>
              <a:t>people who provide specialty services to businesses on an as needed basis</a:t>
            </a:r>
          </a:p>
          <a:p>
            <a:pPr lvl="1" eaLnBrk="1" hangingPunct="1"/>
            <a:r>
              <a:rPr lang="en-US" altLang="en-US" dirty="0" smtClean="0"/>
              <a:t>compensated either hourly or by the project</a:t>
            </a:r>
          </a:p>
        </p:txBody>
      </p:sp>
    </p:spTree>
    <p:extLst>
      <p:ext uri="{BB962C8B-B14F-4D97-AF65-F5344CB8AC3E}">
        <p14:creationId xmlns:p14="http://schemas.microsoft.com/office/powerpoint/2010/main" val="347777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98DAD4D2-970C-49DD-839B-41E435C03E77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3276600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students who work for little or no pay to gain experience in a particular field</a:t>
            </a:r>
          </a:p>
          <a:p>
            <a:pPr eaLnBrk="1" hangingPunct="1"/>
            <a:r>
              <a:rPr lang="en-US" altLang="en-US" smtClean="0"/>
              <a:t>temporary workers</a:t>
            </a:r>
          </a:p>
          <a:p>
            <a:pPr lvl="1" eaLnBrk="1" hangingPunct="1"/>
            <a:r>
              <a:rPr lang="en-US" altLang="en-US" smtClean="0"/>
              <a:t>a business pays a fee to an employment agency</a:t>
            </a:r>
          </a:p>
          <a:p>
            <a:pPr lvl="1" eaLnBrk="1" hangingPunct="1"/>
            <a:r>
              <a:rPr lang="en-US" altLang="en-US" smtClean="0"/>
              <a:t>the agency pays the workers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609600" y="11430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8038" indent="-40957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588" indent="-334963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73200" indent="-32702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779588" indent="-304800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367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939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511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083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interns</a:t>
            </a:r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2871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7BEEAD8-07DD-488C-895B-D79D25C7BDCF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6042" r="75000" b="26042"/>
          <a:stretch>
            <a:fillRect/>
          </a:stretch>
        </p:blipFill>
        <p:spPr bwMode="auto">
          <a:xfrm>
            <a:off x="914400" y="1524000"/>
            <a:ext cx="95408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9" t="33333" r="21875" b="54167"/>
          <a:stretch>
            <a:fillRect/>
          </a:stretch>
        </p:blipFill>
        <p:spPr bwMode="auto">
          <a:xfrm>
            <a:off x="1981200" y="1600200"/>
            <a:ext cx="4495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2362200" y="2817275"/>
            <a:ext cx="586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C00CC"/>
                </a:solidFill>
                <a:latin typeface="Arial" charset="0"/>
              </a:rPr>
              <a:t>What are some alternatives to hiring permanent employees?</a:t>
            </a:r>
          </a:p>
        </p:txBody>
      </p:sp>
    </p:spTree>
    <p:extLst>
      <p:ext uri="{BB962C8B-B14F-4D97-AF65-F5344CB8AC3E}">
        <p14:creationId xmlns:p14="http://schemas.microsoft.com/office/powerpoint/2010/main" val="288083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CF870A6-B079-4A30-8C30-73E40B4D502F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2000" dirty="0" smtClean="0">
                <a:solidFill>
                  <a:srgbClr val="00664B"/>
                </a:solidFill>
              </a:rPr>
              <a:t/>
            </a:r>
            <a:br>
              <a:rPr lang="en-US" altLang="en-US" sz="2000" dirty="0" smtClean="0">
                <a:solidFill>
                  <a:srgbClr val="00664B"/>
                </a:solidFill>
              </a:rPr>
            </a:br>
            <a:r>
              <a:rPr lang="en-US" altLang="en-US" sz="4000" dirty="0" smtClean="0">
                <a:solidFill>
                  <a:srgbClr val="AF0000"/>
                </a:solidFill>
              </a:rPr>
              <a:t>Staff Your Business  </a:t>
            </a:r>
            <a:r>
              <a:rPr lang="en-US" altLang="en-US" sz="4000" dirty="0" smtClean="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 b="1" dirty="0" smtClean="0">
                <a:solidFill>
                  <a:srgbClr val="337A41"/>
                </a:solidFill>
              </a:rPr>
              <a:t>Goals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List and describe the steps in the hiring process.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Describe compensation packages for employees.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Identify laws protecting employee rights. </a:t>
            </a:r>
          </a:p>
        </p:txBody>
      </p:sp>
    </p:spTree>
    <p:extLst>
      <p:ext uri="{BB962C8B-B14F-4D97-AF65-F5344CB8AC3E}">
        <p14:creationId xmlns:p14="http://schemas.microsoft.com/office/powerpoint/2010/main" val="1486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98AFC031-111D-4E6B-A82E-AF278B244E65}" type="slidenum">
              <a:rPr lang="en-US" altLang="en-US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57A41"/>
                </a:solidFill>
              </a:rPr>
              <a:t>Terms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3962400"/>
          </a:xfrm>
        </p:spPr>
        <p:txBody>
          <a:bodyPr/>
          <a:lstStyle/>
          <a:p>
            <a:pPr eaLnBrk="1" hangingPunct="1"/>
            <a:r>
              <a:rPr lang="en-US" altLang="en-US" smtClean="0"/>
              <a:t> wages</a:t>
            </a:r>
          </a:p>
          <a:p>
            <a:pPr eaLnBrk="1" hangingPunct="1"/>
            <a:r>
              <a:rPr lang="en-US" altLang="en-US" smtClean="0"/>
              <a:t> salary</a:t>
            </a:r>
          </a:p>
          <a:p>
            <a:pPr eaLnBrk="1" hangingPunct="1"/>
            <a:r>
              <a:rPr lang="en-US" altLang="en-US" smtClean="0"/>
              <a:t> bonus</a:t>
            </a:r>
          </a:p>
          <a:p>
            <a:pPr eaLnBrk="1" hangingPunct="1"/>
            <a:r>
              <a:rPr lang="en-US" altLang="en-US" smtClean="0"/>
              <a:t> profit sharing</a:t>
            </a:r>
          </a:p>
          <a:p>
            <a:pPr eaLnBrk="1" hangingPunct="1"/>
            <a:r>
              <a:rPr lang="en-US" altLang="en-US" smtClean="0"/>
              <a:t> commission</a:t>
            </a:r>
          </a:p>
          <a:p>
            <a:pPr eaLnBrk="1" hangingPunct="1"/>
            <a:r>
              <a:rPr lang="en-US" altLang="en-US" smtClean="0"/>
              <a:t> benefits</a:t>
            </a:r>
          </a:p>
        </p:txBody>
      </p:sp>
    </p:spTree>
    <p:extLst>
      <p:ext uri="{BB962C8B-B14F-4D97-AF65-F5344CB8AC3E}">
        <p14:creationId xmlns:p14="http://schemas.microsoft.com/office/powerpoint/2010/main" val="7242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Hiring Process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22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Advertise the job offering</a:t>
            </a:r>
          </a:p>
          <a:p>
            <a:pPr eaLnBrk="1" hangingPunct="1"/>
            <a:r>
              <a:rPr lang="en-US" altLang="en-US" sz="2800" dirty="0" smtClean="0"/>
              <a:t>Screen </a:t>
            </a:r>
            <a:r>
              <a:rPr lang="en-US" altLang="en-US" sz="2800" dirty="0" smtClean="0"/>
              <a:t>Candidates</a:t>
            </a:r>
          </a:p>
          <a:p>
            <a:pPr lvl="1" eaLnBrk="1" hangingPunct="1"/>
            <a:r>
              <a:rPr lang="en-US" altLang="en-US" dirty="0" smtClean="0"/>
              <a:t>remove candidates who are not right for the job</a:t>
            </a:r>
          </a:p>
          <a:p>
            <a:pPr eaLnBrk="1" hangingPunct="1"/>
            <a:r>
              <a:rPr lang="en-US" altLang="en-US" sz="2800" dirty="0" smtClean="0"/>
              <a:t>Review and Verify Job Applications</a:t>
            </a:r>
          </a:p>
          <a:p>
            <a:pPr lvl="1" eaLnBrk="1" hangingPunct="1"/>
            <a:r>
              <a:rPr lang="en-US" altLang="en-US" dirty="0" smtClean="0"/>
              <a:t>confirm accuracy of information</a:t>
            </a:r>
          </a:p>
          <a:p>
            <a:pPr lvl="1" eaLnBrk="1" hangingPunct="1"/>
            <a:r>
              <a:rPr lang="en-US" altLang="en-US" dirty="0" smtClean="0"/>
              <a:t>check </a:t>
            </a:r>
            <a:r>
              <a:rPr lang="en-US" altLang="en-US" dirty="0" smtClean="0"/>
              <a:t>references</a:t>
            </a:r>
            <a:endParaRPr lang="en-US" altLang="en-US" dirty="0" smtClean="0"/>
          </a:p>
          <a:p>
            <a:r>
              <a:rPr lang="en-US" altLang="en-US" sz="2800" dirty="0" smtClean="0"/>
              <a:t>Interview</a:t>
            </a:r>
          </a:p>
          <a:p>
            <a:pPr lvl="1"/>
            <a:r>
              <a:rPr lang="en-US" altLang="en-US" sz="2400" dirty="0" smtClean="0"/>
              <a:t>Know what </a:t>
            </a:r>
            <a:r>
              <a:rPr lang="en-US" altLang="en-US" sz="2400" smtClean="0"/>
              <a:t>questions you can and can not ask</a:t>
            </a:r>
            <a:endParaRPr lang="en-US" altLang="en-US" sz="2400" dirty="0" smtClean="0"/>
          </a:p>
          <a:p>
            <a:r>
              <a:rPr lang="en-US" altLang="en-US" sz="2800" dirty="0" smtClean="0"/>
              <a:t>Make the Job offer</a:t>
            </a:r>
            <a:endParaRPr lang="en-US" altLang="en-US" sz="2800" dirty="0"/>
          </a:p>
          <a:p>
            <a:r>
              <a:rPr lang="en-US" altLang="en-US" sz="2800" dirty="0"/>
              <a:t>Train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215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9D8D8E3E-D223-4A11-996C-EFC7C3F301F8}" type="slidenum">
              <a:rPr lang="en-US" altLang="en-US"/>
              <a:pPr>
                <a:defRPr/>
              </a:pPr>
              <a:t>29</a:t>
            </a:fld>
            <a:endParaRPr lang="en-US" altLang="en-US"/>
          </a:p>
        </p:txBody>
      </p:sp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6" t="36458" r="12500" b="16667"/>
          <a:stretch>
            <a:fillRect/>
          </a:stretch>
        </p:blipFill>
        <p:spPr bwMode="auto">
          <a:xfrm>
            <a:off x="228600" y="228600"/>
            <a:ext cx="8915400" cy="5578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24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2337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Today we will: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960705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Identify the relationship of entrepreneurs and the HR function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Define Human Resources – all of the employees that work at a company</a:t>
            </a:r>
          </a:p>
          <a:p>
            <a:pPr>
              <a:lnSpc>
                <a:spcPct val="200000"/>
              </a:lnSpc>
            </a:pPr>
            <a:endParaRPr lang="en-US" sz="20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69BEC14-B29D-400E-A64E-601F8B7E8B87}" type="slidenum">
              <a:rPr lang="en-US" altLang="en-US"/>
              <a:pPr>
                <a:defRPr/>
              </a:pPr>
              <a:t>30</a:t>
            </a:fld>
            <a:endParaRPr lang="en-US" altLang="en-US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6042" r="75000" b="26042"/>
          <a:stretch>
            <a:fillRect/>
          </a:stretch>
        </p:blipFill>
        <p:spPr bwMode="auto">
          <a:xfrm>
            <a:off x="914400" y="1981200"/>
            <a:ext cx="95408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9" t="33333" r="21875" b="54167"/>
          <a:stretch>
            <a:fillRect/>
          </a:stretch>
        </p:blipFill>
        <p:spPr bwMode="auto">
          <a:xfrm>
            <a:off x="1981200" y="2057400"/>
            <a:ext cx="4495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2362200" y="3200400"/>
            <a:ext cx="586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C00CC"/>
                </a:solidFill>
                <a:latin typeface="Arial" charset="0"/>
              </a:rPr>
              <a:t>What are the four steps in the hiring process?</a:t>
            </a:r>
          </a:p>
        </p:txBody>
      </p:sp>
    </p:spTree>
    <p:extLst>
      <p:ext uri="{BB962C8B-B14F-4D97-AF65-F5344CB8AC3E}">
        <p14:creationId xmlns:p14="http://schemas.microsoft.com/office/powerpoint/2010/main" val="103552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7375C69-0F32-4D8C-9A98-EECE4A41B29F}" type="slidenum">
              <a:rPr lang="en-US" altLang="en-US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Compensation Package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Types of Pay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/>
              <a:t>wages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payments for labor or services that are made on an hourly, daily, or per-unit basis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compensation varies based either on hours worked or units produced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smtClean="0"/>
              <a:t>salary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an amount of money paid annually for a job position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payment is not dependent on the number of hours worked</a:t>
            </a:r>
          </a:p>
        </p:txBody>
      </p:sp>
    </p:spTree>
    <p:extLst>
      <p:ext uri="{BB962C8B-B14F-4D97-AF65-F5344CB8AC3E}">
        <p14:creationId xmlns:p14="http://schemas.microsoft.com/office/powerpoint/2010/main" val="389468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997AE2F-3050-4D1D-A11B-F22F3954BFDA}" type="slidenum">
              <a:rPr lang="en-US" altLang="en-US"/>
              <a:pPr>
                <a:defRPr/>
              </a:pPr>
              <a:t>32</a:t>
            </a:fld>
            <a:endParaRPr lang="en-US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038600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a financial reward made in addition to a regular wage or salary</a:t>
            </a:r>
          </a:p>
          <a:p>
            <a:pPr lvl="1" eaLnBrk="1" hangingPunct="1"/>
            <a:r>
              <a:rPr lang="en-US" altLang="en-US" smtClean="0"/>
              <a:t>usually hinges on reaching an established goal</a:t>
            </a:r>
          </a:p>
          <a:p>
            <a:pPr eaLnBrk="1" hangingPunct="1"/>
            <a:r>
              <a:rPr lang="en-US" altLang="en-US" b="1" smtClean="0"/>
              <a:t>profit sharing</a:t>
            </a:r>
          </a:p>
          <a:p>
            <a:pPr lvl="1" eaLnBrk="1" hangingPunct="1"/>
            <a:r>
              <a:rPr lang="en-US" altLang="en-US" smtClean="0"/>
              <a:t>employees are paid a portion of the company’s profits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533400" y="1143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8038" indent="-40957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588" indent="-334963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73200" indent="-32702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779588" indent="-304800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367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939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511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083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bonus </a:t>
            </a:r>
          </a:p>
        </p:txBody>
      </p:sp>
    </p:spTree>
    <p:extLst>
      <p:ext uri="{BB962C8B-B14F-4D97-AF65-F5344CB8AC3E}">
        <p14:creationId xmlns:p14="http://schemas.microsoft.com/office/powerpoint/2010/main" val="199051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18D7021B-D4CE-49D1-A548-7209B00B967D}" type="slidenum">
              <a:rPr lang="en-US" altLang="en-US"/>
              <a:pPr>
                <a:defRPr/>
              </a:pPr>
              <a:t>33</a:t>
            </a:fld>
            <a:endParaRPr lang="en-US" alt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038600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a percentage of a sale paid to a salesperson</a:t>
            </a:r>
          </a:p>
          <a:p>
            <a:pPr lvl="1" eaLnBrk="1" hangingPunct="1"/>
            <a:r>
              <a:rPr lang="en-US" altLang="en-US" smtClean="0"/>
              <a:t>compensation varies based on sales</a:t>
            </a:r>
          </a:p>
          <a:p>
            <a:pPr eaLnBrk="1" hangingPunct="1"/>
            <a:r>
              <a:rPr lang="en-US" altLang="en-US" smtClean="0"/>
              <a:t>Commission-Only Plan</a:t>
            </a:r>
          </a:p>
          <a:p>
            <a:pPr lvl="1" eaLnBrk="1" hangingPunct="1"/>
            <a:r>
              <a:rPr lang="en-US" altLang="en-US" smtClean="0"/>
              <a:t>when a worker’s entire salary is paid in commission</a:t>
            </a:r>
          </a:p>
          <a:p>
            <a:pPr lvl="1" eaLnBrk="1" hangingPunct="1"/>
            <a:r>
              <a:rPr lang="en-US" altLang="en-US" smtClean="0"/>
              <a:t>Amount of commission =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2800" smtClean="0"/>
              <a:t>	Amount sold </a:t>
            </a:r>
            <a:r>
              <a:rPr lang="en-US" altLang="en-US" sz="2800" smtClean="0">
                <a:cs typeface="Arial" charset="0"/>
              </a:rPr>
              <a:t>× Percent of commission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533400" y="1143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8038" indent="-40957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588" indent="-334963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73200" indent="-32702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779588" indent="-304800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367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939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511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083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commission </a:t>
            </a:r>
          </a:p>
        </p:txBody>
      </p:sp>
    </p:spTree>
    <p:extLst>
      <p:ext uri="{BB962C8B-B14F-4D97-AF65-F5344CB8AC3E}">
        <p14:creationId xmlns:p14="http://schemas.microsoft.com/office/powerpoint/2010/main" val="251129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562034C4-D918-4E13-B484-EA53FAA272F5}" type="slidenum">
              <a:rPr lang="en-US" altLang="en-US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038600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Total Pay =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2800" smtClean="0"/>
              <a:t>	Base Pay </a:t>
            </a:r>
            <a:r>
              <a:rPr lang="en-US" altLang="en-US" sz="2800" smtClean="0">
                <a:cs typeface="Arial" charset="0"/>
              </a:rPr>
              <a:t>+ Commission</a:t>
            </a:r>
          </a:p>
          <a:p>
            <a:pPr eaLnBrk="1" hangingPunct="1"/>
            <a:r>
              <a:rPr lang="en-US" altLang="en-US" smtClean="0">
                <a:cs typeface="Arial" charset="0"/>
              </a:rPr>
              <a:t>Pay Competitively</a:t>
            </a:r>
          </a:p>
          <a:p>
            <a:pPr lvl="1" eaLnBrk="1" hangingPunct="1"/>
            <a:r>
              <a:rPr lang="en-US" altLang="en-US" smtClean="0">
                <a:cs typeface="Arial" charset="0"/>
              </a:rPr>
              <a:t>To attract the best workers</a:t>
            </a:r>
          </a:p>
          <a:p>
            <a:pPr lvl="2" eaLnBrk="1" hangingPunct="1"/>
            <a:r>
              <a:rPr lang="en-US" altLang="en-US" smtClean="0">
                <a:cs typeface="Arial" charset="0"/>
              </a:rPr>
              <a:t>offer compensation that is better than your local average compensation</a:t>
            </a:r>
          </a:p>
        </p:txBody>
      </p:sp>
      <p:sp>
        <p:nvSpPr>
          <p:cNvPr id="36869" name="Rectangle 3"/>
          <p:cNvSpPr>
            <a:spLocks noChangeArrowheads="1"/>
          </p:cNvSpPr>
          <p:nvPr/>
        </p:nvSpPr>
        <p:spPr bwMode="auto">
          <a:xfrm>
            <a:off x="533400" y="1143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8038" indent="-40957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588" indent="-334963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73200" indent="-32702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779588" indent="-304800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367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939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511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083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Combination Plan</a:t>
            </a:r>
          </a:p>
        </p:txBody>
      </p:sp>
    </p:spTree>
    <p:extLst>
      <p:ext uri="{BB962C8B-B14F-4D97-AF65-F5344CB8AC3E}">
        <p14:creationId xmlns:p14="http://schemas.microsoft.com/office/powerpoint/2010/main" val="201037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FEA6C7BE-96E5-4502-B913-0A32578A5DD0}" type="slidenum">
              <a:rPr lang="en-US" altLang="en-US"/>
              <a:pPr>
                <a:defRPr/>
              </a:pPr>
              <a:t>35</a:t>
            </a:fld>
            <a:endParaRPr lang="en-US" alt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038600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employment rewards for service in addition to salary</a:t>
            </a:r>
          </a:p>
          <a:p>
            <a:pPr eaLnBrk="1" hangingPunct="1"/>
            <a:r>
              <a:rPr lang="en-US" altLang="en-US" smtClean="0">
                <a:cs typeface="Arial" charset="0"/>
              </a:rPr>
              <a:t>Paid Leave</a:t>
            </a:r>
          </a:p>
          <a:p>
            <a:pPr lvl="1" eaLnBrk="1" hangingPunct="1"/>
            <a:r>
              <a:rPr lang="en-US" altLang="en-US" smtClean="0">
                <a:cs typeface="Arial" charset="0"/>
              </a:rPr>
              <a:t>vacation </a:t>
            </a:r>
          </a:p>
          <a:p>
            <a:pPr lvl="1" eaLnBrk="1" hangingPunct="1"/>
            <a:r>
              <a:rPr lang="en-US" altLang="en-US" smtClean="0">
                <a:cs typeface="Arial" charset="0"/>
              </a:rPr>
              <a:t>sick time</a:t>
            </a:r>
          </a:p>
          <a:p>
            <a:pPr eaLnBrk="1" hangingPunct="1"/>
            <a:endParaRPr lang="en-US" altLang="en-US" smtClean="0">
              <a:cs typeface="Arial" charset="0"/>
            </a:endParaRPr>
          </a:p>
        </p:txBody>
      </p:sp>
      <p:sp>
        <p:nvSpPr>
          <p:cNvPr id="37893" name="Rectangle 3"/>
          <p:cNvSpPr>
            <a:spLocks noChangeArrowheads="1"/>
          </p:cNvSpPr>
          <p:nvPr/>
        </p:nvSpPr>
        <p:spPr bwMode="auto">
          <a:xfrm>
            <a:off x="533400" y="1143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8038" indent="-40957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588" indent="-334963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73200" indent="-32702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779588" indent="-304800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367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939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511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083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Benefits </a:t>
            </a:r>
          </a:p>
        </p:txBody>
      </p:sp>
    </p:spTree>
    <p:extLst>
      <p:ext uri="{BB962C8B-B14F-4D97-AF65-F5344CB8AC3E}">
        <p14:creationId xmlns:p14="http://schemas.microsoft.com/office/powerpoint/2010/main" val="38338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C6F14ED0-5978-4323-BE9E-9D733150211D}" type="slidenum">
              <a:rPr lang="en-US" altLang="en-US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153400" cy="4038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health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dental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life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accident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Arial" charset="0"/>
              </a:rPr>
              <a:t>Retirement Plans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cs typeface="Arial" charset="0"/>
              </a:rPr>
              <a:t>401k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cs typeface="Arial" charset="0"/>
              </a:rPr>
              <a:t>employer contribution matching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cs typeface="Arial" charset="0"/>
              </a:rPr>
              <a:t>pension plans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cs typeface="Arial" charset="0"/>
            </a:endParaRPr>
          </a:p>
        </p:txBody>
      </p:sp>
      <p:sp>
        <p:nvSpPr>
          <p:cNvPr id="38917" name="Rectangle 3"/>
          <p:cNvSpPr>
            <a:spLocks noChangeArrowheads="1"/>
          </p:cNvSpPr>
          <p:nvPr/>
        </p:nvSpPr>
        <p:spPr bwMode="auto">
          <a:xfrm>
            <a:off x="685800" y="914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8038" indent="-40957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588" indent="-334963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73200" indent="-32702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779588" indent="-304800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367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939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511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083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Insurance </a:t>
            </a:r>
            <a:r>
              <a:rPr lang="en-US" altLang="en-US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933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952E43B5-87B3-44BB-93F5-6511E8EA52C6}" type="slidenum">
              <a:rPr lang="en-US" altLang="en-US"/>
              <a:pPr>
                <a:defRPr/>
              </a:pPr>
              <a:t>37</a:t>
            </a:fld>
            <a:endParaRPr lang="en-US" altLang="en-US"/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6042" r="75000" b="26042"/>
          <a:stretch>
            <a:fillRect/>
          </a:stretch>
        </p:blipFill>
        <p:spPr bwMode="auto">
          <a:xfrm>
            <a:off x="914400" y="1600200"/>
            <a:ext cx="95408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9" t="33333" r="21875" b="54167"/>
          <a:stretch>
            <a:fillRect/>
          </a:stretch>
        </p:blipFill>
        <p:spPr bwMode="auto">
          <a:xfrm>
            <a:off x="1981200" y="1676400"/>
            <a:ext cx="4495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2362200" y="2819400"/>
            <a:ext cx="5867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C00CC"/>
                </a:solidFill>
                <a:latin typeface="Arial" charset="0"/>
              </a:rPr>
              <a:t>What may be included in a compensation package for employees?</a:t>
            </a:r>
          </a:p>
        </p:txBody>
      </p:sp>
    </p:spTree>
    <p:extLst>
      <p:ext uri="{BB962C8B-B14F-4D97-AF65-F5344CB8AC3E}">
        <p14:creationId xmlns:p14="http://schemas.microsoft.com/office/powerpoint/2010/main" val="324191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6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Laws &amp; Taxes Affecting Employees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7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Payroll Taxes</a:t>
            </a:r>
            <a:r>
              <a:rPr lang="en-US" altLang="en-US" sz="2000" smtClean="0"/>
              <a:t>: Must be withheld payroll tax from their earnings &amp; paid to the local, state, &amp; federal government as wage taxes,  Social Security (FICA) &amp; others.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Fair Labor Standards Act</a:t>
            </a:r>
            <a:r>
              <a:rPr lang="en-US" altLang="en-US" sz="2000" smtClean="0"/>
              <a:t>: Requires employers to pay minimum wage &amp; not hire anyone under 16-years-old full-time among other rules.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Equal Pay Act of 1963</a:t>
            </a:r>
            <a:r>
              <a:rPr lang="en-US" altLang="en-US" sz="2000" smtClean="0"/>
              <a:t>: Requires employers to pay men &amp; women the same amount for the same work.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smtClean="0"/>
              <a:t>Antidiscrimination Laws</a:t>
            </a:r>
            <a:r>
              <a:rPr lang="en-US" altLang="en-US" sz="2000" smtClean="0"/>
              <a:t>: Protect employees from discrimination due to age, race, religion, national origin, color, gender, &amp; physical disability.</a:t>
            </a:r>
          </a:p>
        </p:txBody>
      </p:sp>
    </p:spTree>
    <p:extLst>
      <p:ext uri="{BB962C8B-B14F-4D97-AF65-F5344CB8AC3E}">
        <p14:creationId xmlns:p14="http://schemas.microsoft.com/office/powerpoint/2010/main" val="2397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CCD1A84F-0D85-42E0-9512-B4C48065EEEF}" type="slidenum">
              <a:rPr lang="en-US" altLang="en-US"/>
              <a:pPr>
                <a:defRPr/>
              </a:pPr>
              <a:t>39</a:t>
            </a:fld>
            <a:endParaRPr lang="en-US" alt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Regulations that Protect Employees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844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Fair Labor Standards Act (FLSA) of 1938</a:t>
            </a:r>
          </a:p>
          <a:p>
            <a:pPr eaLnBrk="1" hangingPunct="1"/>
            <a:r>
              <a:rPr lang="en-US" altLang="en-US" dirty="0" smtClean="0"/>
              <a:t>Civil Rights Act of 1964</a:t>
            </a:r>
          </a:p>
          <a:p>
            <a:pPr eaLnBrk="1" hangingPunct="1"/>
            <a:r>
              <a:rPr lang="en-US" altLang="en-US" dirty="0" smtClean="0"/>
              <a:t>Age Discrimination in Employment Act of 1967 </a:t>
            </a:r>
          </a:p>
        </p:txBody>
      </p:sp>
    </p:spTree>
    <p:extLst>
      <p:ext uri="{BB962C8B-B14F-4D97-AF65-F5344CB8AC3E}">
        <p14:creationId xmlns:p14="http://schemas.microsoft.com/office/powerpoint/2010/main" val="12641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1180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Recap: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6124049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FOUR MAIN FUNCTIONS OF BUSINESS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Production = Planning and Strategy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Finance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Marketing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Management = Operations and human resources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F4CE9C76-8B47-4E57-8372-32B2E822F2D0}" type="slidenum">
              <a:rPr lang="en-US" altLang="en-US"/>
              <a:pPr>
                <a:defRPr/>
              </a:pPr>
              <a:t>40</a:t>
            </a:fld>
            <a:endParaRPr lang="en-US" alt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153400" cy="3505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Immigration Reform and Control Act of 1986</a:t>
            </a:r>
          </a:p>
          <a:p>
            <a:pPr eaLnBrk="1" hangingPunct="1"/>
            <a:r>
              <a:rPr lang="en-US" altLang="en-US" dirty="0" smtClean="0"/>
              <a:t>Americans with Disabilities Act (ADA) of 1990</a:t>
            </a:r>
          </a:p>
          <a:p>
            <a:pPr eaLnBrk="1" hangingPunct="1"/>
            <a:r>
              <a:rPr lang="en-US" altLang="en-US" dirty="0" smtClean="0"/>
              <a:t>Family Medical Leave Act of 1993</a:t>
            </a:r>
          </a:p>
          <a:p>
            <a:pPr eaLnBrk="1" hangingPunct="1"/>
            <a:endParaRPr lang="en-US" altLang="en-US" dirty="0" smtClean="0">
              <a:cs typeface="Arial" charset="0"/>
            </a:endParaRP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533400" y="1143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8038" indent="-40957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588" indent="-334963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73200" indent="-32702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779588" indent="-304800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367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939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511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083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</a:rPr>
              <a:t>Occupational Safety and Health Act (OSH Act) of 1970</a:t>
            </a:r>
          </a:p>
        </p:txBody>
      </p:sp>
    </p:spTree>
    <p:extLst>
      <p:ext uri="{BB962C8B-B14F-4D97-AF65-F5344CB8AC3E}">
        <p14:creationId xmlns:p14="http://schemas.microsoft.com/office/powerpoint/2010/main" val="246013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0E18A23-4463-486F-A0F3-527AFFAA06E5}" type="slidenum">
              <a:rPr lang="en-US" altLang="en-US"/>
              <a:pPr>
                <a:defRPr/>
              </a:pPr>
              <a:t>41</a:t>
            </a:fld>
            <a:endParaRPr lang="en-US" altLang="en-US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6042" r="75000" b="26042"/>
          <a:stretch>
            <a:fillRect/>
          </a:stretch>
        </p:blipFill>
        <p:spPr bwMode="auto">
          <a:xfrm>
            <a:off x="914400" y="1600200"/>
            <a:ext cx="95408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9" t="33333" r="21875" b="54167"/>
          <a:stretch>
            <a:fillRect/>
          </a:stretch>
        </p:blipFill>
        <p:spPr bwMode="auto">
          <a:xfrm>
            <a:off x="1981200" y="1676400"/>
            <a:ext cx="4495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14" name="Text Box 4"/>
          <p:cNvSpPr txBox="1">
            <a:spLocks noChangeArrowheads="1"/>
          </p:cNvSpPr>
          <p:nvPr/>
        </p:nvSpPr>
        <p:spPr bwMode="auto">
          <a:xfrm>
            <a:off x="2362200" y="2819400"/>
            <a:ext cx="5867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C00CC"/>
                </a:solidFill>
                <a:latin typeface="Arial" charset="0"/>
              </a:rPr>
              <a:t>Why do we need laws to help protect the rights of employees?</a:t>
            </a:r>
          </a:p>
          <a:p>
            <a:pPr eaLnBrk="1" hangingPunct="1"/>
            <a:endParaRPr lang="en-US" altLang="en-US" sz="2800">
              <a:solidFill>
                <a:srgbClr val="CC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3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1730F9E-61D9-4DB8-91AD-BDFF42D5723C}" type="slidenum">
              <a:rPr lang="en-US" altLang="en-US"/>
              <a:pPr>
                <a:defRPr/>
              </a:pPr>
              <a:t>42</a:t>
            </a:fld>
            <a:endParaRPr lang="en-US" alt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543800" cy="1371600"/>
          </a:xfrm>
        </p:spPr>
        <p:txBody>
          <a:bodyPr/>
          <a:lstStyle/>
          <a:p>
            <a:pPr eaLnBrk="1" hangingPunct="1"/>
            <a:r>
              <a:rPr lang="en-US" altLang="en-US" sz="2000" dirty="0" smtClean="0">
                <a:solidFill>
                  <a:srgbClr val="00664B"/>
                </a:solidFill>
              </a:rPr>
              <a:t/>
            </a:r>
            <a:br>
              <a:rPr lang="en-US" altLang="en-US" sz="2000" dirty="0" smtClean="0">
                <a:solidFill>
                  <a:srgbClr val="00664B"/>
                </a:solidFill>
              </a:rPr>
            </a:br>
            <a:r>
              <a:rPr lang="en-US" altLang="en-US" sz="4000" dirty="0" smtClean="0">
                <a:solidFill>
                  <a:srgbClr val="AF0000"/>
                </a:solidFill>
              </a:rPr>
              <a:t>Direct and Control Human Resources </a:t>
            </a:r>
            <a:r>
              <a:rPr lang="en-US" altLang="en-US" sz="4000" dirty="0" smtClean="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733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dirty="0" smtClean="0">
                <a:solidFill>
                  <a:srgbClr val="337A41"/>
                </a:solidFill>
              </a:rPr>
              <a:t>Goals</a:t>
            </a:r>
          </a:p>
          <a:p>
            <a:pPr eaLnBrk="1" hangingPunct="1"/>
            <a:r>
              <a:rPr lang="en-US" altLang="en-US" sz="3000" dirty="0" smtClean="0"/>
              <a:t>Explain what should be included in the implementation of your staffing plan.</a:t>
            </a:r>
          </a:p>
          <a:p>
            <a:pPr eaLnBrk="1" hangingPunct="1"/>
            <a:r>
              <a:rPr lang="en-US" altLang="en-US" sz="3000" dirty="0" smtClean="0"/>
              <a:t>Discuss ways to motivate your employees.</a:t>
            </a:r>
          </a:p>
          <a:p>
            <a:pPr eaLnBrk="1" hangingPunct="1"/>
            <a:r>
              <a:rPr lang="en-US" altLang="en-US" sz="3000" dirty="0" smtClean="0"/>
              <a:t>Describe the control function of management as it applies to human resources. </a:t>
            </a:r>
          </a:p>
        </p:txBody>
      </p:sp>
    </p:spTree>
    <p:extLst>
      <p:ext uri="{BB962C8B-B14F-4D97-AF65-F5344CB8AC3E}">
        <p14:creationId xmlns:p14="http://schemas.microsoft.com/office/powerpoint/2010/main" val="9541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921AB236-8E27-4AC3-A6A3-4D41DC056A99}" type="slidenum">
              <a:rPr lang="en-US" altLang="en-US"/>
              <a:pPr>
                <a:defRPr/>
              </a:pPr>
              <a:t>43</a:t>
            </a:fld>
            <a:endParaRPr lang="en-US" alt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57A41"/>
                </a:solidFill>
              </a:rPr>
              <a:t>Terms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3962400"/>
          </a:xfrm>
        </p:spPr>
        <p:txBody>
          <a:bodyPr/>
          <a:lstStyle/>
          <a:p>
            <a:pPr eaLnBrk="1" hangingPunct="1"/>
            <a:r>
              <a:rPr lang="en-US" altLang="en-US" smtClean="0"/>
              <a:t>delegate</a:t>
            </a:r>
          </a:p>
          <a:p>
            <a:pPr eaLnBrk="1" hangingPunct="1"/>
            <a:r>
              <a:rPr lang="en-US" altLang="en-US" smtClean="0"/>
              <a:t>performance evaluation  </a:t>
            </a:r>
          </a:p>
        </p:txBody>
      </p:sp>
    </p:spTree>
    <p:extLst>
      <p:ext uri="{BB962C8B-B14F-4D97-AF65-F5344CB8AC3E}">
        <p14:creationId xmlns:p14="http://schemas.microsoft.com/office/powerpoint/2010/main" val="8993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51B42CD-B2F7-47C9-89AC-85467C70ED30}" type="slidenum">
              <a:rPr lang="en-US" altLang="en-US"/>
              <a:pPr>
                <a:defRPr/>
              </a:pPr>
              <a:t>44</a:t>
            </a:fld>
            <a:endParaRPr lang="en-US" alt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Implement Your Staffing Plan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implementing</a:t>
            </a:r>
          </a:p>
          <a:p>
            <a:pPr lvl="1" eaLnBrk="1" hangingPunct="1"/>
            <a:r>
              <a:rPr lang="en-US" altLang="en-US" smtClean="0"/>
              <a:t>directing and leading people to accomplish organizational goals</a:t>
            </a:r>
          </a:p>
          <a:p>
            <a:pPr eaLnBrk="1" hangingPunct="1"/>
            <a:r>
              <a:rPr lang="en-US" altLang="en-US" smtClean="0"/>
              <a:t>Understand the Levels of Management</a:t>
            </a:r>
          </a:p>
          <a:p>
            <a:pPr lvl="1" eaLnBrk="1" hangingPunct="1"/>
            <a:r>
              <a:rPr lang="en-US" altLang="en-US" smtClean="0"/>
              <a:t>supervisory</a:t>
            </a:r>
          </a:p>
          <a:p>
            <a:pPr lvl="1" eaLnBrk="1" hangingPunct="1"/>
            <a:r>
              <a:rPr lang="en-US" altLang="en-US" smtClean="0"/>
              <a:t>middle</a:t>
            </a:r>
          </a:p>
          <a:p>
            <a:pPr lvl="1" eaLnBrk="1" hangingPunct="1"/>
            <a:r>
              <a:rPr lang="en-US" altLang="en-US" smtClean="0"/>
              <a:t>top</a:t>
            </a:r>
          </a:p>
        </p:txBody>
      </p:sp>
    </p:spTree>
    <p:extLst>
      <p:ext uri="{BB962C8B-B14F-4D97-AF65-F5344CB8AC3E}">
        <p14:creationId xmlns:p14="http://schemas.microsoft.com/office/powerpoint/2010/main" val="31795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1F6D8E2-2214-4C13-8A10-CE811A25E1E4}" type="slidenum">
              <a:rPr lang="en-US" altLang="en-US"/>
              <a:pPr>
                <a:defRPr/>
              </a:pPr>
              <a:t>45</a:t>
            </a:fld>
            <a:endParaRPr lang="en-US" alt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3886200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Theory X managers</a:t>
            </a:r>
          </a:p>
          <a:p>
            <a:pPr lvl="2" eaLnBrk="1" hangingPunct="1"/>
            <a:r>
              <a:rPr lang="en-US" altLang="en-US" smtClean="0"/>
              <a:t>authoritative</a:t>
            </a:r>
          </a:p>
          <a:p>
            <a:pPr lvl="1" eaLnBrk="1" hangingPunct="1"/>
            <a:r>
              <a:rPr lang="en-US" altLang="en-US" smtClean="0"/>
              <a:t>Theory Y managers</a:t>
            </a:r>
          </a:p>
          <a:p>
            <a:pPr lvl="2" eaLnBrk="1" hangingPunct="1"/>
            <a:r>
              <a:rPr lang="en-US" altLang="en-US" smtClean="0"/>
              <a:t>democratic</a:t>
            </a:r>
          </a:p>
          <a:p>
            <a:pPr eaLnBrk="1" hangingPunct="1"/>
            <a:r>
              <a:rPr lang="en-US" altLang="en-US" smtClean="0"/>
              <a:t>Enforce Employee Policies</a:t>
            </a:r>
          </a:p>
          <a:p>
            <a:pPr lvl="1" eaLnBrk="1" hangingPunct="1"/>
            <a:r>
              <a:rPr lang="en-US" altLang="en-US" smtClean="0"/>
              <a:t>employee handbook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47109" name="Rectangle 3"/>
          <p:cNvSpPr>
            <a:spLocks noChangeArrowheads="1"/>
          </p:cNvSpPr>
          <p:nvPr/>
        </p:nvSpPr>
        <p:spPr bwMode="auto">
          <a:xfrm>
            <a:off x="685800" y="11430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8038" indent="-40957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588" indent="-334963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73200" indent="-32702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779588" indent="-304800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367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939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511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083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Apply Leadership Styles</a:t>
            </a:r>
            <a:r>
              <a:rPr lang="en-US" altLang="en-US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19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8BE6C5A-9172-4FC3-A6CF-3D56E41C96BB}" type="slidenum">
              <a:rPr lang="en-US" altLang="en-US"/>
              <a:pPr>
                <a:defRPr/>
              </a:pPr>
              <a:t>46</a:t>
            </a:fld>
            <a:endParaRPr lang="en-US" alt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3886200"/>
          </a:xfrm>
        </p:spPr>
        <p:txBody>
          <a:bodyPr/>
          <a:lstStyle/>
          <a:p>
            <a:pPr lvl="1" eaLnBrk="1" hangingPunct="1"/>
            <a:r>
              <a:rPr lang="en-US" altLang="en-US" dirty="0" smtClean="0"/>
              <a:t>On-the-job training</a:t>
            </a:r>
          </a:p>
          <a:p>
            <a:pPr lvl="1" eaLnBrk="1" hangingPunct="1"/>
            <a:r>
              <a:rPr lang="en-US" altLang="en-US" dirty="0" smtClean="0"/>
              <a:t>Coaching</a:t>
            </a:r>
          </a:p>
          <a:p>
            <a:pPr lvl="1" eaLnBrk="1" hangingPunct="1"/>
            <a:r>
              <a:rPr lang="en-US" altLang="en-US" dirty="0" smtClean="0"/>
              <a:t>Mentoring</a:t>
            </a:r>
          </a:p>
          <a:p>
            <a:pPr lvl="1" eaLnBrk="1" hangingPunct="1"/>
            <a:r>
              <a:rPr lang="en-US" altLang="en-US" dirty="0" smtClean="0"/>
              <a:t>Conferences and seminars</a:t>
            </a:r>
          </a:p>
          <a:p>
            <a:pPr lvl="1" eaLnBrk="1" hangingPunct="1"/>
            <a:r>
              <a:rPr lang="en-US" altLang="en-US" dirty="0" smtClean="0"/>
              <a:t>Workshops and Classes</a:t>
            </a:r>
          </a:p>
          <a:p>
            <a:pPr lvl="1" eaLnBrk="1" hangingPunct="1"/>
            <a:r>
              <a:rPr lang="en-US" altLang="en-US" dirty="0" smtClean="0"/>
              <a:t>ORIENTATION!!</a:t>
            </a:r>
          </a:p>
          <a:p>
            <a:pPr lvl="1" eaLnBrk="1" hangingPunct="1"/>
            <a:r>
              <a:rPr lang="en-US" altLang="en-US" dirty="0" smtClean="0"/>
              <a:t>Job Shadowing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8133" name="Rectangle 3"/>
          <p:cNvSpPr>
            <a:spLocks noChangeArrowheads="1"/>
          </p:cNvSpPr>
          <p:nvPr/>
        </p:nvSpPr>
        <p:spPr bwMode="auto">
          <a:xfrm>
            <a:off x="685800" y="11430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8038" indent="-40957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588" indent="-334963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73200" indent="-32702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779588" indent="-304800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367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939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511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083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Train Your Employees</a:t>
            </a:r>
            <a:r>
              <a:rPr lang="en-US" altLang="en-US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948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FC345CFE-1972-4F47-AFC0-E21E3B9206AC}" type="slidenum">
              <a:rPr lang="en-US" altLang="en-US"/>
              <a:pPr>
                <a:defRPr/>
              </a:pPr>
              <a:t>47</a:t>
            </a:fld>
            <a:endParaRPr lang="en-US" altLang="en-US"/>
          </a:p>
        </p:txBody>
      </p:sp>
      <p:pic>
        <p:nvPicPr>
          <p:cNvPr id="491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6042" r="75000" b="26042"/>
          <a:stretch>
            <a:fillRect/>
          </a:stretch>
        </p:blipFill>
        <p:spPr bwMode="auto">
          <a:xfrm>
            <a:off x="914400" y="1676400"/>
            <a:ext cx="95408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9" t="33333" r="21875" b="54167"/>
          <a:stretch>
            <a:fillRect/>
          </a:stretch>
        </p:blipFill>
        <p:spPr bwMode="auto">
          <a:xfrm>
            <a:off x="1981200" y="1752600"/>
            <a:ext cx="4495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2362200" y="2895600"/>
            <a:ext cx="5867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C00CC"/>
                </a:solidFill>
                <a:latin typeface="Arial" charset="0"/>
              </a:rPr>
              <a:t>What should be included in the implementation of a staffing plan?</a:t>
            </a:r>
          </a:p>
          <a:p>
            <a:pPr eaLnBrk="1" hangingPunct="1"/>
            <a:endParaRPr lang="en-US" altLang="en-US" sz="2800">
              <a:solidFill>
                <a:srgbClr val="CC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0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F072EEFF-822F-4034-A14A-E24E3B8464B4}" type="slidenum">
              <a:rPr lang="en-US" altLang="en-US"/>
              <a:pPr>
                <a:defRPr/>
              </a:pPr>
              <a:t>48</a:t>
            </a:fld>
            <a:endParaRPr lang="en-US" alt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81534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Motivate Your Employees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3962400"/>
          </a:xfrm>
        </p:spPr>
        <p:txBody>
          <a:bodyPr/>
          <a:lstStyle/>
          <a:p>
            <a:pPr eaLnBrk="1" hangingPunct="1"/>
            <a:r>
              <a:rPr lang="en-US" altLang="en-US" smtClean="0"/>
              <a:t>Pay employees well.</a:t>
            </a:r>
          </a:p>
          <a:p>
            <a:pPr eaLnBrk="1" hangingPunct="1"/>
            <a:r>
              <a:rPr lang="en-US" altLang="en-US" smtClean="0"/>
              <a:t>Treat employees fairly.</a:t>
            </a:r>
          </a:p>
          <a:p>
            <a:pPr eaLnBrk="1" hangingPunct="1"/>
            <a:r>
              <a:rPr lang="en-US" altLang="en-US" smtClean="0"/>
              <a:t>Recognize employees for the work they do.</a:t>
            </a:r>
          </a:p>
          <a:p>
            <a:pPr eaLnBrk="1" hangingPunct="1"/>
            <a:r>
              <a:rPr lang="en-US" altLang="en-US" smtClean="0"/>
              <a:t>Give employees adequate responsibility.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373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7E8AFB9-3446-4BCA-B7CA-4CFA7EA5604B}" type="slidenum">
              <a:rPr lang="en-US" altLang="en-US"/>
              <a:pPr>
                <a:defRPr/>
              </a:pPr>
              <a:t>49</a:t>
            </a:fld>
            <a:endParaRPr lang="en-US" alt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3886200"/>
          </a:xfrm>
        </p:spPr>
        <p:txBody>
          <a:bodyPr/>
          <a:lstStyle/>
          <a:p>
            <a:pPr lvl="1" eaLnBrk="1" hangingPunct="1"/>
            <a:r>
              <a:rPr lang="en-US" altLang="en-US" b="1" smtClean="0"/>
              <a:t>delegate</a:t>
            </a:r>
          </a:p>
          <a:p>
            <a:pPr lvl="2" eaLnBrk="1" hangingPunct="1"/>
            <a:r>
              <a:rPr lang="en-US" altLang="en-US" smtClean="0"/>
              <a:t>letting other people share workloads and responsibilities </a:t>
            </a:r>
          </a:p>
          <a:p>
            <a:pPr eaLnBrk="1" hangingPunct="1"/>
            <a:r>
              <a:rPr lang="en-US" altLang="en-US" smtClean="0"/>
              <a:t>Listen to Employees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685800" y="11430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8038" indent="-40957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588" indent="-334963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73200" indent="-32702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779588" indent="-304800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367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939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511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083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Delegate Responsibility</a:t>
            </a:r>
            <a:r>
              <a:rPr lang="en-US" altLang="en-US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920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Human Resources Defined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All human capital in a business (employees)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 department with in a company that handles all issues dealing with employees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745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CEDD190-1997-4FB1-8663-7C2963926070}" type="slidenum">
              <a:rPr lang="en-US" altLang="en-US"/>
              <a:pPr>
                <a:defRPr/>
              </a:pPr>
              <a:t>50</a:t>
            </a:fld>
            <a:endParaRPr lang="en-US" altLang="en-US"/>
          </a:p>
        </p:txBody>
      </p:sp>
      <p:pic>
        <p:nvPicPr>
          <p:cNvPr id="522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6042" r="75000" b="26042"/>
          <a:stretch>
            <a:fillRect/>
          </a:stretch>
        </p:blipFill>
        <p:spPr bwMode="auto">
          <a:xfrm>
            <a:off x="914400" y="1752600"/>
            <a:ext cx="95408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22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9" t="33333" r="21875" b="54167"/>
          <a:stretch>
            <a:fillRect/>
          </a:stretch>
        </p:blipFill>
        <p:spPr bwMode="auto">
          <a:xfrm>
            <a:off x="1981200" y="1828800"/>
            <a:ext cx="4495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30" name="Text Box 4"/>
          <p:cNvSpPr txBox="1">
            <a:spLocks noChangeArrowheads="1"/>
          </p:cNvSpPr>
          <p:nvPr/>
        </p:nvSpPr>
        <p:spPr bwMode="auto">
          <a:xfrm>
            <a:off x="2362200" y="2743200"/>
            <a:ext cx="58674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CC00CC"/>
                </a:solidFill>
                <a:latin typeface="Arial" charset="0"/>
              </a:rPr>
              <a:t>How can you motivate employees</a:t>
            </a:r>
            <a:r>
              <a:rPr lang="en-US" altLang="en-US" sz="2800" dirty="0" smtClean="0">
                <a:solidFill>
                  <a:srgbClr val="CC00CC"/>
                </a:solidFill>
                <a:latin typeface="Arial" charset="0"/>
              </a:rPr>
              <a:t>?</a:t>
            </a:r>
          </a:p>
          <a:p>
            <a:pPr eaLnBrk="1" hangingPunct="1"/>
            <a:endParaRPr lang="en-US" altLang="en-US" sz="2800" dirty="0" smtClean="0">
              <a:solidFill>
                <a:srgbClr val="CC00CC"/>
              </a:solidFill>
              <a:latin typeface="Arial" charset="0"/>
            </a:endParaRPr>
          </a:p>
          <a:p>
            <a:pPr eaLnBrk="1" hangingPunct="1"/>
            <a:r>
              <a:rPr lang="en-US" altLang="en-US" sz="2800" dirty="0" smtClean="0">
                <a:solidFill>
                  <a:srgbClr val="CC00CC"/>
                </a:solidFill>
                <a:latin typeface="Arial" charset="0"/>
              </a:rPr>
              <a:t>Other ideas on Motivation besides money?</a:t>
            </a:r>
          </a:p>
          <a:p>
            <a:pPr eaLnBrk="1" hangingPunct="1"/>
            <a:endParaRPr lang="en-US" altLang="en-US" sz="2800" dirty="0" smtClean="0">
              <a:solidFill>
                <a:srgbClr val="CC00CC"/>
              </a:solidFill>
              <a:latin typeface="Arial" charset="0"/>
            </a:endParaRPr>
          </a:p>
          <a:p>
            <a:pPr eaLnBrk="1" hangingPunct="1"/>
            <a:r>
              <a:rPr lang="en-US" altLang="en-US" sz="2800" dirty="0" smtClean="0">
                <a:solidFill>
                  <a:srgbClr val="CC00CC"/>
                </a:solidFill>
                <a:latin typeface="Arial" charset="0"/>
              </a:rPr>
              <a:t>Flexible work arrangements for example?</a:t>
            </a:r>
          </a:p>
          <a:p>
            <a:pPr eaLnBrk="1" hangingPunct="1"/>
            <a:endParaRPr lang="en-US" altLang="en-US" sz="2800" dirty="0">
              <a:solidFill>
                <a:srgbClr val="CC00CC"/>
              </a:solidFill>
              <a:latin typeface="Arial" charset="0"/>
            </a:endParaRPr>
          </a:p>
          <a:p>
            <a:pPr eaLnBrk="1" hangingPunct="1"/>
            <a:endParaRPr lang="en-US" altLang="en-US" sz="2800" dirty="0">
              <a:solidFill>
                <a:srgbClr val="CC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01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9BE4D53-BF80-47B8-8068-8C3D6F71ACD5}" type="slidenum">
              <a:rPr lang="en-US" altLang="en-US"/>
              <a:pPr>
                <a:defRPr/>
              </a:pPr>
              <a:t>51</a:t>
            </a:fld>
            <a:endParaRPr lang="en-US" alt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Control Human Resources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55837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Evaluate Employees</a:t>
            </a:r>
          </a:p>
          <a:p>
            <a:pPr lvl="1" eaLnBrk="1" hangingPunct="1"/>
            <a:r>
              <a:rPr lang="en-US" altLang="en-US" b="1" dirty="0" smtClean="0"/>
              <a:t>performance evaluation</a:t>
            </a:r>
          </a:p>
          <a:p>
            <a:pPr lvl="2" eaLnBrk="1" hangingPunct="1"/>
            <a:r>
              <a:rPr lang="en-US" altLang="en-US" dirty="0" smtClean="0"/>
              <a:t>a management tool that helps determine whether the objectives for a particular job are being met</a:t>
            </a:r>
          </a:p>
        </p:txBody>
      </p:sp>
    </p:spTree>
    <p:extLst>
      <p:ext uri="{BB962C8B-B14F-4D97-AF65-F5344CB8AC3E}">
        <p14:creationId xmlns:p14="http://schemas.microsoft.com/office/powerpoint/2010/main" val="79019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1535E1E-DF2F-4EE6-AB3F-A84CC937A3EE}" type="slidenum">
              <a:rPr lang="en-US" altLang="en-US"/>
              <a:pPr>
                <a:defRPr/>
              </a:pPr>
              <a:t>52</a:t>
            </a:fld>
            <a:endParaRPr lang="en-US" altLang="en-US"/>
          </a:p>
        </p:txBody>
      </p:sp>
      <p:pic>
        <p:nvPicPr>
          <p:cNvPr id="5427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425" y="228600"/>
            <a:ext cx="4321175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399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59D385F8-0C9C-4416-B8EE-AFF9EA744FFC}" type="slidenum">
              <a:rPr lang="en-US" altLang="en-US"/>
              <a:pPr>
                <a:defRPr/>
              </a:pPr>
              <a:t>53</a:t>
            </a:fld>
            <a:endParaRPr lang="en-US" alt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3886200"/>
          </a:xfrm>
        </p:spPr>
        <p:txBody>
          <a:bodyPr/>
          <a:lstStyle/>
          <a:p>
            <a:pPr lvl="1" eaLnBrk="1" hangingPunct="1"/>
            <a:r>
              <a:rPr lang="en-US" altLang="en-US" sz="2400" smtClean="0"/>
              <a:t>Use objective, quantifiable criteria when determining promotion qualifications.</a:t>
            </a:r>
          </a:p>
          <a:p>
            <a:pPr eaLnBrk="1" hangingPunct="1"/>
            <a:r>
              <a:rPr lang="en-US" altLang="en-US" sz="2800" smtClean="0"/>
              <a:t>Dismiss Employees</a:t>
            </a:r>
          </a:p>
          <a:p>
            <a:pPr lvl="1" eaLnBrk="1" hangingPunct="1"/>
            <a:r>
              <a:rPr lang="en-US" altLang="en-US" sz="2400" smtClean="0"/>
              <a:t>Review problems with employees as soon as the problem is noticed.</a:t>
            </a:r>
          </a:p>
          <a:p>
            <a:pPr lvl="1" eaLnBrk="1" hangingPunct="1"/>
            <a:r>
              <a:rPr lang="en-US" altLang="en-US" sz="2400" smtClean="0"/>
              <a:t>Issue a written warning if the situation does not improve.</a:t>
            </a:r>
          </a:p>
          <a:p>
            <a:pPr lvl="1" eaLnBrk="1" hangingPunct="1"/>
            <a:r>
              <a:rPr lang="en-US" altLang="en-US" sz="2400" smtClean="0"/>
              <a:t>If improvement does not occur, dismiss the employee.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</p:txBody>
      </p:sp>
      <p:sp>
        <p:nvSpPr>
          <p:cNvPr id="55301" name="Rectangle 3"/>
          <p:cNvSpPr>
            <a:spLocks noChangeArrowheads="1"/>
          </p:cNvSpPr>
          <p:nvPr/>
        </p:nvSpPr>
        <p:spPr bwMode="auto">
          <a:xfrm>
            <a:off x="685800" y="11430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6875" indent="-396875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8038" indent="-40957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4588" indent="-334963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473200" indent="-327025" eaLnBrk="0" hangingPunct="0">
              <a:spcBef>
                <a:spcPct val="20000"/>
              </a:spcBef>
              <a:buClr>
                <a:srgbClr val="F7FF00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4pPr>
            <a:lvl5pPr marL="1779588" indent="-304800" eaLnBrk="0" hangingPunct="0">
              <a:spcBef>
                <a:spcPct val="20000"/>
              </a:spcBef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2367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6939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1511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608388" indent="-3048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AFC8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Promote Employees</a:t>
            </a:r>
            <a:r>
              <a:rPr lang="en-US" altLang="en-US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390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F9765087-D52E-49B9-BB91-8A0A3CD030B1}" type="slidenum">
              <a:rPr lang="en-US" altLang="en-US"/>
              <a:pPr>
                <a:defRPr/>
              </a:pPr>
              <a:t>54</a:t>
            </a:fld>
            <a:endParaRPr lang="en-US" alt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6042" r="75000" b="26042"/>
          <a:stretch>
            <a:fillRect/>
          </a:stretch>
        </p:blipFill>
        <p:spPr bwMode="auto">
          <a:xfrm>
            <a:off x="914400" y="1628775"/>
            <a:ext cx="95408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9" t="33333" r="21875" b="54167"/>
          <a:stretch>
            <a:fillRect/>
          </a:stretch>
        </p:blipFill>
        <p:spPr bwMode="auto">
          <a:xfrm>
            <a:off x="1981200" y="1704975"/>
            <a:ext cx="4495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2362200" y="2847975"/>
            <a:ext cx="5867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CC00CC"/>
                </a:solidFill>
                <a:latin typeface="Arial" charset="0"/>
              </a:rPr>
              <a:t>Why is it important to conduct employee performance evaluations at regular intervals?</a:t>
            </a:r>
          </a:p>
          <a:p>
            <a:pPr eaLnBrk="1" hangingPunct="1"/>
            <a:endParaRPr lang="en-US" altLang="en-US" sz="2800">
              <a:solidFill>
                <a:srgbClr val="CC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82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1730F9E-61D9-4DB8-91AD-BDFF42D5723C}" type="slidenum">
              <a:rPr lang="en-US" altLang="en-US"/>
              <a:pPr>
                <a:defRPr/>
              </a:pPr>
              <a:t>55</a:t>
            </a:fld>
            <a:endParaRPr lang="en-US" alt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543800" cy="1371600"/>
          </a:xfrm>
        </p:spPr>
        <p:txBody>
          <a:bodyPr/>
          <a:lstStyle/>
          <a:p>
            <a:pPr eaLnBrk="1" hangingPunct="1"/>
            <a:r>
              <a:rPr lang="en-US" altLang="en-US" sz="2000" dirty="0" smtClean="0">
                <a:solidFill>
                  <a:srgbClr val="00664B"/>
                </a:solidFill>
              </a:rPr>
              <a:t/>
            </a:r>
            <a:br>
              <a:rPr lang="en-US" altLang="en-US" sz="2000" dirty="0" smtClean="0">
                <a:solidFill>
                  <a:srgbClr val="00664B"/>
                </a:solidFill>
              </a:rPr>
            </a:br>
            <a:r>
              <a:rPr lang="en-US" altLang="en-US" sz="4000" dirty="0" smtClean="0">
                <a:solidFill>
                  <a:srgbClr val="AF0000"/>
                </a:solidFill>
              </a:rPr>
              <a:t>Employee Policies and Manuals</a:t>
            </a:r>
            <a:endParaRPr lang="en-US" altLang="en-US" sz="4000" dirty="0" smtClean="0">
              <a:solidFill>
                <a:srgbClr val="990000"/>
              </a:solidFill>
            </a:endParaRP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733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3600" b="1" dirty="0" smtClean="0">
                <a:solidFill>
                  <a:srgbClr val="337A41"/>
                </a:solidFill>
              </a:rPr>
              <a:t>Goals</a:t>
            </a:r>
          </a:p>
          <a:p>
            <a:pPr eaLnBrk="1" hangingPunct="1"/>
            <a:r>
              <a:rPr lang="en-US" altLang="en-US" sz="3000" dirty="0" smtClean="0"/>
              <a:t>Define and identify components of employee manuals</a:t>
            </a:r>
          </a:p>
          <a:p>
            <a:pPr eaLnBrk="1" hangingPunct="1"/>
            <a:r>
              <a:rPr lang="en-US" altLang="en-US" sz="3000" dirty="0" smtClean="0"/>
              <a:t>Explain the need for employee manuals</a:t>
            </a:r>
          </a:p>
        </p:txBody>
      </p:sp>
    </p:spTree>
    <p:extLst>
      <p:ext uri="{BB962C8B-B14F-4D97-AF65-F5344CB8AC3E}">
        <p14:creationId xmlns:p14="http://schemas.microsoft.com/office/powerpoint/2010/main" val="32443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1730F9E-61D9-4DB8-91AD-BDFF42D5723C}" type="slidenum">
              <a:rPr lang="en-US" altLang="en-US"/>
              <a:pPr>
                <a:defRPr/>
              </a:pPr>
              <a:t>56</a:t>
            </a:fld>
            <a:endParaRPr lang="en-US" alt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46125"/>
            <a:ext cx="7543800" cy="1371600"/>
          </a:xfrm>
        </p:spPr>
        <p:txBody>
          <a:bodyPr/>
          <a:lstStyle/>
          <a:p>
            <a:pPr eaLnBrk="1" hangingPunct="1"/>
            <a:r>
              <a:rPr lang="en-US" altLang="en-US" sz="2000" dirty="0" smtClean="0">
                <a:solidFill>
                  <a:srgbClr val="00664B"/>
                </a:solidFill>
              </a:rPr>
              <a:t/>
            </a:r>
            <a:br>
              <a:rPr lang="en-US" altLang="en-US" sz="2000" dirty="0" smtClean="0">
                <a:solidFill>
                  <a:srgbClr val="00664B"/>
                </a:solidFill>
              </a:rPr>
            </a:br>
            <a:r>
              <a:rPr lang="en-US" altLang="en-US" sz="4000" dirty="0" smtClean="0">
                <a:solidFill>
                  <a:srgbClr val="AF0000"/>
                </a:solidFill>
              </a:rPr>
              <a:t>Employee Policies and Manuals</a:t>
            </a:r>
            <a:endParaRPr lang="en-US" altLang="en-US" sz="4000" dirty="0" smtClean="0">
              <a:solidFill>
                <a:srgbClr val="990000"/>
              </a:solidFill>
            </a:endParaRP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3733800"/>
          </a:xfrm>
        </p:spPr>
        <p:txBody>
          <a:bodyPr numCol="2"/>
          <a:lstStyle/>
          <a:p>
            <a:r>
              <a:rPr lang="en-US" altLang="en-US" sz="2800" b="1" dirty="0" smtClean="0">
                <a:solidFill>
                  <a:srgbClr val="337A41"/>
                </a:solidFill>
              </a:rPr>
              <a:t>Acceptable use policy</a:t>
            </a:r>
          </a:p>
          <a:p>
            <a:r>
              <a:rPr lang="en-US" altLang="en-US" sz="2800" b="1" dirty="0" smtClean="0">
                <a:solidFill>
                  <a:srgbClr val="337A41"/>
                </a:solidFill>
              </a:rPr>
              <a:t>Technology Abuse and usage policy</a:t>
            </a:r>
          </a:p>
          <a:p>
            <a:r>
              <a:rPr lang="en-US" altLang="en-US" sz="2800" b="1" dirty="0" smtClean="0">
                <a:solidFill>
                  <a:srgbClr val="337A41"/>
                </a:solidFill>
              </a:rPr>
              <a:t>Non-compete policy</a:t>
            </a:r>
          </a:p>
          <a:p>
            <a:r>
              <a:rPr lang="en-US" altLang="en-US" sz="2800" b="1" dirty="0" smtClean="0">
                <a:solidFill>
                  <a:srgbClr val="337A41"/>
                </a:solidFill>
              </a:rPr>
              <a:t>Confidentiality Policy</a:t>
            </a:r>
          </a:p>
          <a:p>
            <a:r>
              <a:rPr lang="en-US" altLang="en-US" sz="2800" b="1" dirty="0" smtClean="0">
                <a:solidFill>
                  <a:srgbClr val="337A41"/>
                </a:solidFill>
              </a:rPr>
              <a:t>Compensation policy</a:t>
            </a:r>
          </a:p>
          <a:p>
            <a:r>
              <a:rPr lang="en-US" altLang="en-US" sz="2800" b="1" dirty="0" smtClean="0">
                <a:solidFill>
                  <a:srgbClr val="337A41"/>
                </a:solidFill>
              </a:rPr>
              <a:t>Benefits policy</a:t>
            </a:r>
          </a:p>
          <a:p>
            <a:r>
              <a:rPr lang="en-US" altLang="en-US" sz="2800" b="1" dirty="0" smtClean="0">
                <a:solidFill>
                  <a:srgbClr val="337A41"/>
                </a:solidFill>
              </a:rPr>
              <a:t>Training policy</a:t>
            </a:r>
          </a:p>
          <a:p>
            <a:r>
              <a:rPr lang="en-US" altLang="en-US" sz="2800" b="1" dirty="0" smtClean="0">
                <a:solidFill>
                  <a:srgbClr val="337A41"/>
                </a:solidFill>
              </a:rPr>
              <a:t>Retention/Firing policy</a:t>
            </a:r>
          </a:p>
          <a:p>
            <a:r>
              <a:rPr lang="en-US" altLang="en-US" sz="2800" b="1" dirty="0" smtClean="0">
                <a:solidFill>
                  <a:srgbClr val="337A41"/>
                </a:solidFill>
              </a:rPr>
              <a:t>Behavior and acceptable conduct policy</a:t>
            </a:r>
          </a:p>
          <a:p>
            <a:r>
              <a:rPr lang="en-US" altLang="en-US" sz="2800" b="1" dirty="0" smtClean="0">
                <a:solidFill>
                  <a:srgbClr val="337A41"/>
                </a:solidFill>
              </a:rPr>
              <a:t>Dress code policy</a:t>
            </a:r>
          </a:p>
          <a:p>
            <a:r>
              <a:rPr lang="en-US" altLang="en-US" sz="2800" b="1" dirty="0" smtClean="0">
                <a:solidFill>
                  <a:srgbClr val="337A41"/>
                </a:solidFill>
              </a:rPr>
              <a:t>Customer service policy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34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Chapter 11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F9765087-D52E-49B9-BB91-8A0A3CD030B1}" type="slidenum">
              <a:rPr lang="en-US" altLang="en-US"/>
              <a:pPr>
                <a:defRPr/>
              </a:pPr>
              <a:t>57</a:t>
            </a:fld>
            <a:endParaRPr lang="en-US" alt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6042" r="75000" b="26042"/>
          <a:stretch>
            <a:fillRect/>
          </a:stretch>
        </p:blipFill>
        <p:spPr bwMode="auto">
          <a:xfrm>
            <a:off x="914400" y="1628775"/>
            <a:ext cx="954088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3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9" t="33333" r="21875" b="54167"/>
          <a:stretch>
            <a:fillRect/>
          </a:stretch>
        </p:blipFill>
        <p:spPr bwMode="auto">
          <a:xfrm>
            <a:off x="1981200" y="1704975"/>
            <a:ext cx="4495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6" name="Text Box 4"/>
          <p:cNvSpPr txBox="1">
            <a:spLocks noChangeArrowheads="1"/>
          </p:cNvSpPr>
          <p:nvPr/>
        </p:nvSpPr>
        <p:spPr bwMode="auto">
          <a:xfrm>
            <a:off x="2362200" y="2847975"/>
            <a:ext cx="58674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dirty="0" smtClean="0">
                <a:solidFill>
                  <a:srgbClr val="CC00CC"/>
                </a:solidFill>
                <a:latin typeface="Arial" charset="0"/>
              </a:rPr>
              <a:t>What would your employee manual look like? IOW what policies would you include in your manual and why? What other policies would make sense for your company </a:t>
            </a:r>
            <a:r>
              <a:rPr lang="en-US" altLang="en-US" sz="2800" smtClean="0">
                <a:solidFill>
                  <a:srgbClr val="CC00CC"/>
                </a:solidFill>
                <a:latin typeface="Arial" charset="0"/>
              </a:rPr>
              <a:t>that are not listed here?</a:t>
            </a:r>
            <a:endParaRPr lang="en-US" altLang="en-US" sz="2800" dirty="0">
              <a:solidFill>
                <a:srgbClr val="CC00CC"/>
              </a:solidFill>
              <a:latin typeface="Arial" charset="0"/>
            </a:endParaRPr>
          </a:p>
          <a:p>
            <a:pPr eaLnBrk="1" hangingPunct="1"/>
            <a:endParaRPr lang="en-US" altLang="en-US" sz="2800" dirty="0">
              <a:solidFill>
                <a:srgbClr val="CC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8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Human Resources Fundamentals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Compensation &amp; payroll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Benefits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Organizational development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Organizational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Employee retention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Succession planning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Education &amp; development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Labor law &amp; HR compliance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378237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506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Do entrepreneurs deal with HR?: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2974148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endParaRPr lang="en-US" sz="2000" dirty="0" smtClean="0"/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Employees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Contracted workers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Temporary workers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Self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2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4889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Advantages and Disadvantages: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3124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US" sz="2000" dirty="0" smtClean="0"/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Share the work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Second in command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Supply skills needed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Complete day to day tasks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663440" y="1956491"/>
            <a:ext cx="2707601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endParaRPr lang="en-US" sz="2000" dirty="0" smtClean="0"/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Share the money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Insurance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Taxes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Turnover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Legal issues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5126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Are you ready to hire employees: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7391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Can you afford employees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Are you overwhelmed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Is your business growing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Are you ready to be a boss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Can you share control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Can you delegate responsibility and authority to others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Can you use your people skills to effective manage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97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5784</TotalTime>
  <Words>1471</Words>
  <Application>Microsoft Office PowerPoint</Application>
  <PresentationFormat>On-screen Show (4:3)</PresentationFormat>
  <Paragraphs>373</Paragraphs>
  <Slides>57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Human Resources Defined</vt:lpstr>
      <vt:lpstr>Human Resources Fundamentals</vt:lpstr>
      <vt:lpstr>PowerPoint Presentation</vt:lpstr>
      <vt:lpstr>PowerPoint Presentation</vt:lpstr>
      <vt:lpstr>PowerPoint Presentation</vt:lpstr>
      <vt:lpstr>PowerPoint Presentation</vt:lpstr>
      <vt:lpstr> Identify Your Staffing Needs   </vt:lpstr>
      <vt:lpstr>Terms</vt:lpstr>
      <vt:lpstr>Staffing </vt:lpstr>
      <vt:lpstr>Job Descriptions</vt:lpstr>
      <vt:lpstr>PowerPoint Presentation</vt:lpstr>
      <vt:lpstr>Organizational Structure</vt:lpstr>
      <vt:lpstr>PowerPoint Presentation</vt:lpstr>
      <vt:lpstr>PowerPoint Presentation</vt:lpstr>
      <vt:lpstr>Recruiting </vt:lpstr>
      <vt:lpstr>PowerPoint Presentation</vt:lpstr>
      <vt:lpstr>PowerPoint Presentation</vt:lpstr>
      <vt:lpstr>PowerPoint Presentation</vt:lpstr>
      <vt:lpstr>Alternatives to Adding Staff</vt:lpstr>
      <vt:lpstr>PowerPoint Presentation</vt:lpstr>
      <vt:lpstr>PowerPoint Presentation</vt:lpstr>
      <vt:lpstr> Staff Your Business   </vt:lpstr>
      <vt:lpstr>Terms</vt:lpstr>
      <vt:lpstr>The Hiring Process</vt:lpstr>
      <vt:lpstr>PowerPoint Presentation</vt:lpstr>
      <vt:lpstr>PowerPoint Presentation</vt:lpstr>
      <vt:lpstr>Compensation Package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Laws &amp; Taxes Affecting Employees</vt:lpstr>
      <vt:lpstr>Regulations that Protect Employees</vt:lpstr>
      <vt:lpstr>PowerPoint Presentation</vt:lpstr>
      <vt:lpstr>PowerPoint Presentation</vt:lpstr>
      <vt:lpstr> Direct and Control Human Resources  </vt:lpstr>
      <vt:lpstr>Terms</vt:lpstr>
      <vt:lpstr>Implement Your Staffing Plan</vt:lpstr>
      <vt:lpstr>PowerPoint Presentation</vt:lpstr>
      <vt:lpstr>PowerPoint Presentation</vt:lpstr>
      <vt:lpstr>PowerPoint Presentation</vt:lpstr>
      <vt:lpstr>Motivate Your Employees </vt:lpstr>
      <vt:lpstr>PowerPoint Presentation</vt:lpstr>
      <vt:lpstr>PowerPoint Presentation</vt:lpstr>
      <vt:lpstr>Control Human Resources</vt:lpstr>
      <vt:lpstr>PowerPoint Presentation</vt:lpstr>
      <vt:lpstr>PowerPoint Presentation</vt:lpstr>
      <vt:lpstr>PowerPoint Presentation</vt:lpstr>
      <vt:lpstr> Employee Policies and Manuals</vt:lpstr>
      <vt:lpstr> Employee Policies and Manuals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120</cp:revision>
  <cp:lastPrinted>2015-10-29T18:14:36Z</cp:lastPrinted>
  <dcterms:created xsi:type="dcterms:W3CDTF">2014-06-13T15:15:18Z</dcterms:created>
  <dcterms:modified xsi:type="dcterms:W3CDTF">2016-03-30T13:05:22Z</dcterms:modified>
</cp:coreProperties>
</file>