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2A685C-16E8-5547-9387-A6F93B417F9C}" type="datetimeFigureOut">
              <a:rPr lang="en-US" smtClean="0"/>
              <a:t>10/20/2015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D67482-9941-0246-A9AC-E2DAF9BCE90F}" type="slidenum">
              <a:rPr lang="en-US" smtClean="0"/>
              <a:t>‹#›</a:t>
            </a:fld>
            <a:endParaRPr lang="en-US"/>
          </a:p>
        </p:txBody>
      </p:sp>
    </p:spTree>
    <p:extLst>
      <p:ext uri="{BB962C8B-B14F-4D97-AF65-F5344CB8AC3E}">
        <p14:creationId xmlns:p14="http://schemas.microsoft.com/office/powerpoint/2010/main" val="5402783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10/20/2015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491549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10/20/2015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90783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10/20/2015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6546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10/20/2015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520570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10/20/2015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92597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10/20/2015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68151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10/20/2015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76586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10/20/2015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161896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10/20/2015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840124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10/20/2015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59878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10/20/2015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8520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YPA-Banner.jpg"/>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8" name="Picture 7" descr="C:\Users\bowdenp\Desktop\Patriots_Logo-1.jpg"/>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9" name="Straight Connector 8"/>
          <p:cNvCxnSpPr/>
          <p:nvPr userDrawn="1"/>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50649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90094" y="1924050"/>
            <a:ext cx="2781787" cy="523220"/>
          </a:xfrm>
          <a:prstGeom prst="rect">
            <a:avLst/>
          </a:prstGeom>
          <a:noFill/>
        </p:spPr>
        <p:txBody>
          <a:bodyPr wrap="none" rtlCol="0">
            <a:spAutoFit/>
          </a:bodyPr>
          <a:lstStyle/>
          <a:p>
            <a:r>
              <a:rPr lang="en-US" sz="2800" b="1" dirty="0" smtClean="0"/>
              <a:t>Entrepreneurship</a:t>
            </a:r>
            <a:endParaRPr lang="en-US" sz="2800" b="1" dirty="0"/>
          </a:p>
        </p:txBody>
      </p:sp>
      <p:sp>
        <p:nvSpPr>
          <p:cNvPr id="12" name="TextBox 11"/>
          <p:cNvSpPr txBox="1"/>
          <p:nvPr/>
        </p:nvSpPr>
        <p:spPr>
          <a:xfrm>
            <a:off x="3736233" y="2819400"/>
            <a:ext cx="1700787" cy="400110"/>
          </a:xfrm>
          <a:prstGeom prst="rect">
            <a:avLst/>
          </a:prstGeom>
          <a:noFill/>
        </p:spPr>
        <p:txBody>
          <a:bodyPr wrap="none" rtlCol="0">
            <a:spAutoFit/>
          </a:bodyPr>
          <a:lstStyle/>
          <a:p>
            <a:pPr algn="ctr"/>
            <a:r>
              <a:rPr lang="en-US" sz="2000" dirty="0" smtClean="0"/>
              <a:t>Business Taxes</a:t>
            </a:r>
            <a:endParaRPr lang="en-US" sz="2000" dirty="0"/>
          </a:p>
        </p:txBody>
      </p:sp>
      <p:sp>
        <p:nvSpPr>
          <p:cNvPr id="13" name="TextBox 12"/>
          <p:cNvSpPr txBox="1"/>
          <p:nvPr/>
        </p:nvSpPr>
        <p:spPr>
          <a:xfrm>
            <a:off x="3644546" y="3983115"/>
            <a:ext cx="1872884" cy="738664"/>
          </a:xfrm>
          <a:prstGeom prst="rect">
            <a:avLst/>
          </a:prstGeom>
          <a:noFill/>
        </p:spPr>
        <p:txBody>
          <a:bodyPr wrap="none" rtlCol="0">
            <a:spAutoFit/>
          </a:bodyPr>
          <a:lstStyle/>
          <a:p>
            <a:pPr algn="ctr"/>
            <a:r>
              <a:rPr lang="en-US" i="1" dirty="0" smtClean="0"/>
              <a:t>Presented By</a:t>
            </a:r>
          </a:p>
          <a:p>
            <a:pPr algn="ctr"/>
            <a:r>
              <a:rPr lang="en-US" sz="2400" b="1" i="1" dirty="0" smtClean="0"/>
              <a:t>Mrs. </a:t>
            </a:r>
            <a:r>
              <a:rPr lang="en-US" sz="2400" b="1" i="1" dirty="0" smtClean="0"/>
              <a:t>Bowden</a:t>
            </a:r>
            <a:endParaRPr lang="en-US" sz="2400" b="1" i="1" dirty="0" smtClean="0"/>
          </a:p>
        </p:txBody>
      </p:sp>
    </p:spTree>
    <p:extLst>
      <p:ext uri="{BB962C8B-B14F-4D97-AF65-F5344CB8AC3E}">
        <p14:creationId xmlns:p14="http://schemas.microsoft.com/office/powerpoint/2010/main" val="1534065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1792735" cy="954107"/>
          </a:xfrm>
          <a:prstGeom prst="rect">
            <a:avLst/>
          </a:prstGeom>
          <a:noFill/>
        </p:spPr>
        <p:txBody>
          <a:bodyPr wrap="none" rtlCol="0">
            <a:spAutoFit/>
          </a:bodyPr>
          <a:lstStyle/>
          <a:p>
            <a:r>
              <a:rPr lang="en-US" sz="2800" b="1" dirty="0" smtClean="0"/>
              <a:t>Employees</a:t>
            </a:r>
          </a:p>
          <a:p>
            <a:endParaRPr lang="en-US" sz="2800" b="1" dirty="0"/>
          </a:p>
        </p:txBody>
      </p:sp>
      <p:sp>
        <p:nvSpPr>
          <p:cNvPr id="2" name="TextBox 1"/>
          <p:cNvSpPr txBox="1"/>
          <p:nvPr/>
        </p:nvSpPr>
        <p:spPr>
          <a:xfrm>
            <a:off x="762001" y="1981200"/>
            <a:ext cx="7962899" cy="1877437"/>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Workplace safety – OSHA (Occupational Safety and Health Admin.)</a:t>
            </a:r>
          </a:p>
          <a:p>
            <a:pPr marL="285750" indent="-285750">
              <a:lnSpc>
                <a:spcPct val="200000"/>
              </a:lnSpc>
              <a:buFont typeface="Wingdings" panose="05000000000000000000" pitchFamily="2" charset="2"/>
              <a:buChar char="§"/>
            </a:pPr>
            <a:r>
              <a:rPr lang="en-US" sz="2000" dirty="0" smtClean="0"/>
              <a:t>Fair Treatment – EEOC (Equal Employment Opportunity Commission)</a:t>
            </a:r>
          </a:p>
          <a:p>
            <a:pPr>
              <a:lnSpc>
                <a:spcPct val="200000"/>
              </a:lnSpc>
            </a:pPr>
            <a:endParaRPr lang="en-US" dirty="0"/>
          </a:p>
        </p:txBody>
      </p:sp>
    </p:spTree>
    <p:extLst>
      <p:ext uri="{BB962C8B-B14F-4D97-AF65-F5344CB8AC3E}">
        <p14:creationId xmlns:p14="http://schemas.microsoft.com/office/powerpoint/2010/main" val="3498239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1759712" cy="954107"/>
          </a:xfrm>
          <a:prstGeom prst="rect">
            <a:avLst/>
          </a:prstGeom>
          <a:noFill/>
        </p:spPr>
        <p:txBody>
          <a:bodyPr wrap="none" rtlCol="0">
            <a:spAutoFit/>
          </a:bodyPr>
          <a:lstStyle/>
          <a:p>
            <a:r>
              <a:rPr lang="en-US" sz="2800" b="1" dirty="0" smtClean="0"/>
              <a:t>Customers</a:t>
            </a:r>
          </a:p>
          <a:p>
            <a:endParaRPr lang="en-US" sz="2800" b="1" dirty="0"/>
          </a:p>
        </p:txBody>
      </p:sp>
      <p:sp>
        <p:nvSpPr>
          <p:cNvPr id="2" name="TextBox 1"/>
          <p:cNvSpPr txBox="1"/>
          <p:nvPr/>
        </p:nvSpPr>
        <p:spPr>
          <a:xfrm>
            <a:off x="762001" y="1981200"/>
            <a:ext cx="7962899" cy="3785652"/>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Package Labels – Fair Packaging and Labeling Act, The food Drug and Cosmetics Act</a:t>
            </a:r>
          </a:p>
          <a:p>
            <a:pPr marL="285750" indent="-285750">
              <a:lnSpc>
                <a:spcPct val="200000"/>
              </a:lnSpc>
              <a:buFont typeface="Wingdings" panose="05000000000000000000" pitchFamily="2" charset="2"/>
              <a:buChar char="§"/>
            </a:pPr>
            <a:r>
              <a:rPr lang="en-US" sz="2000" dirty="0" smtClean="0"/>
              <a:t>Product Safety – USDA and FDA</a:t>
            </a:r>
          </a:p>
          <a:p>
            <a:pPr marL="285750" indent="-285750">
              <a:lnSpc>
                <a:spcPct val="200000"/>
              </a:lnSpc>
              <a:buFont typeface="Wingdings" panose="05000000000000000000" pitchFamily="2" charset="2"/>
              <a:buChar char="§"/>
            </a:pPr>
            <a:r>
              <a:rPr lang="en-US" sz="2000" dirty="0" smtClean="0"/>
              <a:t>Fair Competition (read p. 476 – 477) pricing, monopolies, FTC</a:t>
            </a:r>
          </a:p>
          <a:p>
            <a:pPr marL="285750" indent="-285750">
              <a:lnSpc>
                <a:spcPct val="200000"/>
              </a:lnSpc>
              <a:buFont typeface="Wingdings" panose="05000000000000000000" pitchFamily="2" charset="2"/>
              <a:buChar char="§"/>
            </a:pPr>
            <a:r>
              <a:rPr lang="en-US" sz="2000" dirty="0" smtClean="0"/>
              <a:t>Licenses and Permits – assures customers they are legally doing business</a:t>
            </a:r>
          </a:p>
          <a:p>
            <a:pPr marL="285750" indent="-285750">
              <a:lnSpc>
                <a:spcPct val="200000"/>
              </a:lnSpc>
              <a:buFont typeface="Wingdings" panose="05000000000000000000" pitchFamily="2" charset="2"/>
              <a:buChar char="§"/>
            </a:pPr>
            <a:r>
              <a:rPr lang="en-US" sz="2000" dirty="0" smtClean="0"/>
              <a:t>Zoning laws</a:t>
            </a:r>
            <a:endParaRPr lang="en-US" dirty="0"/>
          </a:p>
        </p:txBody>
      </p:sp>
    </p:spTree>
    <p:extLst>
      <p:ext uri="{BB962C8B-B14F-4D97-AF65-F5344CB8AC3E}">
        <p14:creationId xmlns:p14="http://schemas.microsoft.com/office/powerpoint/2010/main" val="961813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2100319" cy="954107"/>
          </a:xfrm>
          <a:prstGeom prst="rect">
            <a:avLst/>
          </a:prstGeom>
          <a:noFill/>
        </p:spPr>
        <p:txBody>
          <a:bodyPr wrap="none" rtlCol="0">
            <a:spAutoFit/>
          </a:bodyPr>
          <a:lstStyle/>
          <a:p>
            <a:r>
              <a:rPr lang="en-US" sz="2800" b="1" dirty="0" smtClean="0"/>
              <a:t>Environment</a:t>
            </a:r>
          </a:p>
          <a:p>
            <a:endParaRPr lang="en-US" sz="2800" b="1" dirty="0"/>
          </a:p>
        </p:txBody>
      </p:sp>
      <p:sp>
        <p:nvSpPr>
          <p:cNvPr id="2" name="TextBox 1"/>
          <p:cNvSpPr txBox="1"/>
          <p:nvPr/>
        </p:nvSpPr>
        <p:spPr>
          <a:xfrm>
            <a:off x="762001" y="1981200"/>
            <a:ext cx="7962899" cy="3170099"/>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EPA – US Environmental Protection Agency</a:t>
            </a:r>
          </a:p>
          <a:p>
            <a:pPr marL="285750" indent="-285750">
              <a:lnSpc>
                <a:spcPct val="200000"/>
              </a:lnSpc>
              <a:buFont typeface="Wingdings" panose="05000000000000000000" pitchFamily="2" charset="2"/>
              <a:buChar char="§"/>
            </a:pPr>
            <a:r>
              <a:rPr lang="en-US" sz="2000" dirty="0" smtClean="0"/>
              <a:t>Clean Air Act</a:t>
            </a:r>
          </a:p>
          <a:p>
            <a:pPr marL="285750" indent="-285750">
              <a:lnSpc>
                <a:spcPct val="200000"/>
              </a:lnSpc>
              <a:buFont typeface="Wingdings" panose="05000000000000000000" pitchFamily="2" charset="2"/>
              <a:buChar char="§"/>
            </a:pPr>
            <a:r>
              <a:rPr lang="en-US" sz="2000" dirty="0" smtClean="0"/>
              <a:t>Clean Water Act</a:t>
            </a:r>
          </a:p>
          <a:p>
            <a:pPr marL="285750" indent="-285750">
              <a:lnSpc>
                <a:spcPct val="200000"/>
              </a:lnSpc>
              <a:buFont typeface="Wingdings" panose="05000000000000000000" pitchFamily="2" charset="2"/>
              <a:buChar char="§"/>
            </a:pPr>
            <a:r>
              <a:rPr lang="en-US" sz="2000" dirty="0" smtClean="0"/>
              <a:t>Endangered Species Act</a:t>
            </a:r>
          </a:p>
          <a:p>
            <a:pPr marL="285750" indent="-285750">
              <a:lnSpc>
                <a:spcPct val="200000"/>
              </a:lnSpc>
              <a:buFont typeface="Wingdings" panose="05000000000000000000" pitchFamily="2" charset="2"/>
              <a:buChar char="§"/>
            </a:pPr>
            <a:r>
              <a:rPr lang="en-US" sz="2000" dirty="0" smtClean="0"/>
              <a:t>Tax credits for advances environmental protection acts</a:t>
            </a:r>
            <a:endParaRPr lang="en-US" dirty="0"/>
          </a:p>
        </p:txBody>
      </p:sp>
    </p:spTree>
    <p:extLst>
      <p:ext uri="{BB962C8B-B14F-4D97-AF65-F5344CB8AC3E}">
        <p14:creationId xmlns:p14="http://schemas.microsoft.com/office/powerpoint/2010/main" val="2012257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3970318" cy="954107"/>
          </a:xfrm>
          <a:prstGeom prst="rect">
            <a:avLst/>
          </a:prstGeom>
          <a:noFill/>
        </p:spPr>
        <p:txBody>
          <a:bodyPr wrap="none" rtlCol="0">
            <a:spAutoFit/>
          </a:bodyPr>
          <a:lstStyle/>
          <a:p>
            <a:r>
              <a:rPr lang="en-US" sz="2800" b="1" dirty="0" smtClean="0"/>
              <a:t>Help for Small Businesses</a:t>
            </a:r>
          </a:p>
          <a:p>
            <a:endParaRPr lang="en-US" sz="2800" b="1" dirty="0"/>
          </a:p>
        </p:txBody>
      </p:sp>
      <p:sp>
        <p:nvSpPr>
          <p:cNvPr id="2" name="TextBox 1"/>
          <p:cNvSpPr txBox="1"/>
          <p:nvPr/>
        </p:nvSpPr>
        <p:spPr>
          <a:xfrm>
            <a:off x="762001" y="1981200"/>
            <a:ext cx="7962899" cy="4401205"/>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Take advantage of exceptions that exist for small businesses  - based on number of employees or revenue amounts</a:t>
            </a:r>
          </a:p>
          <a:p>
            <a:pPr marL="285750" indent="-285750">
              <a:lnSpc>
                <a:spcPct val="200000"/>
              </a:lnSpc>
              <a:buFont typeface="Wingdings" panose="05000000000000000000" pitchFamily="2" charset="2"/>
              <a:buChar char="§"/>
            </a:pPr>
            <a:r>
              <a:rPr lang="en-US" sz="2000" dirty="0" smtClean="0"/>
              <a:t>Understand and know tax credits available – helps with EPA standards and exemptions</a:t>
            </a:r>
          </a:p>
          <a:p>
            <a:pPr marL="285750" indent="-285750">
              <a:lnSpc>
                <a:spcPct val="200000"/>
              </a:lnSpc>
              <a:buFont typeface="Wingdings" panose="05000000000000000000" pitchFamily="2" charset="2"/>
              <a:buChar char="§"/>
            </a:pPr>
            <a:r>
              <a:rPr lang="en-US" sz="2000" dirty="0" smtClean="0"/>
              <a:t>Understand exemptions for your business related to the Americans with Disabilities Act and have a good HR person! </a:t>
            </a:r>
          </a:p>
          <a:p>
            <a:pPr marL="285750" indent="-285750">
              <a:lnSpc>
                <a:spcPct val="200000"/>
              </a:lnSpc>
              <a:buFont typeface="Wingdings" panose="05000000000000000000" pitchFamily="2" charset="2"/>
              <a:buChar char="§"/>
            </a:pPr>
            <a:r>
              <a:rPr lang="en-US" sz="2000" dirty="0" smtClean="0"/>
              <a:t>Consult OSHA for safety standards</a:t>
            </a:r>
            <a:endParaRPr lang="en-US" dirty="0"/>
          </a:p>
        </p:txBody>
      </p:sp>
    </p:spTree>
    <p:extLst>
      <p:ext uri="{BB962C8B-B14F-4D97-AF65-F5344CB8AC3E}">
        <p14:creationId xmlns:p14="http://schemas.microsoft.com/office/powerpoint/2010/main" val="6613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1319592" cy="954107"/>
          </a:xfrm>
          <a:prstGeom prst="rect">
            <a:avLst/>
          </a:prstGeom>
          <a:noFill/>
        </p:spPr>
        <p:txBody>
          <a:bodyPr wrap="none" rtlCol="0">
            <a:spAutoFit/>
          </a:bodyPr>
          <a:lstStyle/>
          <a:p>
            <a:r>
              <a:rPr lang="en-US" sz="2800" b="1" dirty="0" smtClean="0"/>
              <a:t>Activity</a:t>
            </a:r>
          </a:p>
          <a:p>
            <a:endParaRPr lang="en-US" sz="2800" b="1" dirty="0"/>
          </a:p>
        </p:txBody>
      </p:sp>
      <p:sp>
        <p:nvSpPr>
          <p:cNvPr id="2" name="TextBox 1"/>
          <p:cNvSpPr txBox="1"/>
          <p:nvPr/>
        </p:nvSpPr>
        <p:spPr>
          <a:xfrm>
            <a:off x="762001" y="1981200"/>
            <a:ext cx="7962899" cy="3170099"/>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List ALL of the government regulations that may pertain to your business or that you will need to be concerned about based on your business or product you are producing. List and tell why or what portion of your business will trigger you to look into that regulation to see if </a:t>
            </a:r>
            <a:r>
              <a:rPr lang="en-US" sz="2000" smtClean="0"/>
              <a:t>it pertains to you. </a:t>
            </a:r>
            <a:endParaRPr lang="en-US" dirty="0"/>
          </a:p>
        </p:txBody>
      </p:sp>
    </p:spTree>
    <p:extLst>
      <p:ext uri="{BB962C8B-B14F-4D97-AF65-F5344CB8AC3E}">
        <p14:creationId xmlns:p14="http://schemas.microsoft.com/office/powerpoint/2010/main" val="1744994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2337349" cy="523220"/>
          </a:xfrm>
          <a:prstGeom prst="rect">
            <a:avLst/>
          </a:prstGeom>
          <a:noFill/>
        </p:spPr>
        <p:txBody>
          <a:bodyPr wrap="none" rtlCol="0">
            <a:spAutoFit/>
          </a:bodyPr>
          <a:lstStyle/>
          <a:p>
            <a:r>
              <a:rPr lang="en-US" sz="2800" b="1" dirty="0" smtClean="0"/>
              <a:t>Today we will:</a:t>
            </a:r>
            <a:endParaRPr lang="en-US" sz="2800" b="1" dirty="0"/>
          </a:p>
        </p:txBody>
      </p:sp>
      <p:sp>
        <p:nvSpPr>
          <p:cNvPr id="2" name="TextBox 1"/>
          <p:cNvSpPr txBox="1"/>
          <p:nvPr/>
        </p:nvSpPr>
        <p:spPr>
          <a:xfrm>
            <a:off x="762000" y="1905000"/>
            <a:ext cx="4900188" cy="1184299"/>
          </a:xfrm>
          <a:prstGeom prst="rect">
            <a:avLst/>
          </a:prstGeom>
          <a:noFill/>
        </p:spPr>
        <p:txBody>
          <a:bodyPr wrap="none" rtlCol="0">
            <a:spAutoFit/>
          </a:bodyPr>
          <a:lstStyle/>
          <a:p>
            <a:pPr marL="285750" indent="-285750">
              <a:lnSpc>
                <a:spcPct val="200000"/>
              </a:lnSpc>
              <a:buFont typeface="Wingdings" panose="05000000000000000000" pitchFamily="2" charset="2"/>
              <a:buChar char="§"/>
            </a:pPr>
            <a:r>
              <a:rPr lang="en-US" sz="2000" dirty="0" smtClean="0"/>
              <a:t>Explore Tax Issues that Entrepreneurs Face</a:t>
            </a:r>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4090507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4585358" cy="523220"/>
          </a:xfrm>
          <a:prstGeom prst="rect">
            <a:avLst/>
          </a:prstGeom>
          <a:noFill/>
        </p:spPr>
        <p:txBody>
          <a:bodyPr wrap="none" rtlCol="0">
            <a:spAutoFit/>
          </a:bodyPr>
          <a:lstStyle/>
          <a:p>
            <a:r>
              <a:rPr lang="en-US" sz="2800" b="1" dirty="0" smtClean="0"/>
              <a:t>Why do businesses pay taxes:</a:t>
            </a:r>
            <a:endParaRPr lang="en-US" sz="2800" b="1" dirty="0"/>
          </a:p>
        </p:txBody>
      </p:sp>
      <p:sp>
        <p:nvSpPr>
          <p:cNvPr id="2" name="TextBox 1"/>
          <p:cNvSpPr txBox="1"/>
          <p:nvPr/>
        </p:nvSpPr>
        <p:spPr>
          <a:xfrm>
            <a:off x="762001" y="1905000"/>
            <a:ext cx="8107679" cy="1261884"/>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Oliver Wendell Holmes – I like to pay taxes.  With them, I buy civilization.”</a:t>
            </a:r>
          </a:p>
          <a:p>
            <a:pPr marL="285750" indent="-285750">
              <a:lnSpc>
                <a:spcPct val="200000"/>
              </a:lnSpc>
              <a:buFont typeface="Wingdings" panose="05000000000000000000" pitchFamily="2" charset="2"/>
              <a:buChar char="§"/>
            </a:pPr>
            <a:r>
              <a:rPr lang="en-US" dirty="0" smtClean="0"/>
              <a:t>Thoughts?</a:t>
            </a:r>
            <a:endParaRPr lang="en-US" dirty="0"/>
          </a:p>
        </p:txBody>
      </p:sp>
    </p:spTree>
    <p:extLst>
      <p:ext uri="{BB962C8B-B14F-4D97-AF65-F5344CB8AC3E}">
        <p14:creationId xmlns:p14="http://schemas.microsoft.com/office/powerpoint/2010/main" val="1792679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2297680" cy="523220"/>
          </a:xfrm>
          <a:prstGeom prst="rect">
            <a:avLst/>
          </a:prstGeom>
          <a:noFill/>
        </p:spPr>
        <p:txBody>
          <a:bodyPr wrap="none" rtlCol="0">
            <a:spAutoFit/>
          </a:bodyPr>
          <a:lstStyle/>
          <a:p>
            <a:r>
              <a:rPr lang="en-US" sz="2800" b="1" dirty="0" smtClean="0"/>
              <a:t>Taxes pay for :</a:t>
            </a:r>
            <a:endParaRPr lang="en-US" sz="2800" b="1" dirty="0"/>
          </a:p>
        </p:txBody>
      </p:sp>
      <p:sp>
        <p:nvSpPr>
          <p:cNvPr id="2" name="TextBox 1"/>
          <p:cNvSpPr txBox="1"/>
          <p:nvPr/>
        </p:nvSpPr>
        <p:spPr>
          <a:xfrm>
            <a:off x="762001" y="1905000"/>
            <a:ext cx="8107679" cy="3170099"/>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Social Programs</a:t>
            </a:r>
          </a:p>
          <a:p>
            <a:pPr marL="285750" indent="-285750">
              <a:lnSpc>
                <a:spcPct val="200000"/>
              </a:lnSpc>
              <a:buFont typeface="Wingdings" panose="05000000000000000000" pitchFamily="2" charset="2"/>
              <a:buChar char="§"/>
            </a:pPr>
            <a:r>
              <a:rPr lang="en-US" sz="2000" dirty="0" smtClean="0"/>
              <a:t>Defense</a:t>
            </a:r>
          </a:p>
          <a:p>
            <a:pPr marL="285750" indent="-285750">
              <a:lnSpc>
                <a:spcPct val="200000"/>
              </a:lnSpc>
              <a:buFont typeface="Wingdings" panose="05000000000000000000" pitchFamily="2" charset="2"/>
              <a:buChar char="§"/>
            </a:pPr>
            <a:r>
              <a:rPr lang="en-US" sz="2000" dirty="0" smtClean="0"/>
              <a:t>Businesses</a:t>
            </a:r>
          </a:p>
          <a:p>
            <a:pPr marL="285750" indent="-285750">
              <a:lnSpc>
                <a:spcPct val="200000"/>
              </a:lnSpc>
              <a:buFont typeface="Wingdings" panose="05000000000000000000" pitchFamily="2" charset="2"/>
              <a:buChar char="§"/>
            </a:pPr>
            <a:r>
              <a:rPr lang="en-US" sz="2000" dirty="0" smtClean="0"/>
              <a:t>Government</a:t>
            </a:r>
          </a:p>
          <a:p>
            <a:pPr marL="285750" indent="-285750">
              <a:lnSpc>
                <a:spcPct val="200000"/>
              </a:lnSpc>
              <a:buFont typeface="Wingdings" panose="05000000000000000000" pitchFamily="2" charset="2"/>
              <a:buChar char="§"/>
            </a:pPr>
            <a:r>
              <a:rPr lang="en-US" sz="2000" dirty="0" smtClean="0"/>
              <a:t>HOW DOES THIS HELP ENTREPRENEURS??</a:t>
            </a:r>
            <a:endParaRPr lang="en-US" dirty="0"/>
          </a:p>
        </p:txBody>
      </p:sp>
    </p:spTree>
    <p:extLst>
      <p:ext uri="{BB962C8B-B14F-4D97-AF65-F5344CB8AC3E}">
        <p14:creationId xmlns:p14="http://schemas.microsoft.com/office/powerpoint/2010/main" val="2011899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4721549" cy="523220"/>
          </a:xfrm>
          <a:prstGeom prst="rect">
            <a:avLst/>
          </a:prstGeom>
          <a:noFill/>
        </p:spPr>
        <p:txBody>
          <a:bodyPr wrap="none" rtlCol="0">
            <a:spAutoFit/>
          </a:bodyPr>
          <a:lstStyle/>
          <a:p>
            <a:r>
              <a:rPr lang="en-US" sz="2800" b="1" dirty="0" smtClean="0"/>
              <a:t>What taxes do businesses pay:</a:t>
            </a:r>
            <a:endParaRPr lang="en-US" sz="2800" b="1" dirty="0"/>
          </a:p>
        </p:txBody>
      </p:sp>
      <p:sp>
        <p:nvSpPr>
          <p:cNvPr id="2" name="TextBox 1"/>
          <p:cNvSpPr txBox="1"/>
          <p:nvPr/>
        </p:nvSpPr>
        <p:spPr>
          <a:xfrm>
            <a:off x="762001" y="1905000"/>
            <a:ext cx="8107679" cy="3170099"/>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Payroll taxes(Social </a:t>
            </a:r>
            <a:r>
              <a:rPr lang="en-US" sz="2000" dirty="0"/>
              <a:t>S</a:t>
            </a:r>
            <a:r>
              <a:rPr lang="en-US" sz="2000" dirty="0" smtClean="0"/>
              <a:t>ecurity, </a:t>
            </a:r>
            <a:r>
              <a:rPr lang="en-US" sz="2000" dirty="0"/>
              <a:t>M</a:t>
            </a:r>
            <a:r>
              <a:rPr lang="en-US" sz="2000" dirty="0" smtClean="0"/>
              <a:t>edicare = FICA)</a:t>
            </a:r>
          </a:p>
          <a:p>
            <a:pPr marL="285750" indent="-285750">
              <a:lnSpc>
                <a:spcPct val="200000"/>
              </a:lnSpc>
              <a:buFont typeface="Wingdings" panose="05000000000000000000" pitchFamily="2" charset="2"/>
              <a:buChar char="§"/>
            </a:pPr>
            <a:r>
              <a:rPr lang="en-US" sz="2000" dirty="0" smtClean="0"/>
              <a:t>Federal Unemployment Taxes</a:t>
            </a:r>
          </a:p>
          <a:p>
            <a:pPr marL="285750" indent="-285750">
              <a:lnSpc>
                <a:spcPct val="200000"/>
              </a:lnSpc>
              <a:buFont typeface="Wingdings" panose="05000000000000000000" pitchFamily="2" charset="2"/>
              <a:buChar char="§"/>
            </a:pPr>
            <a:r>
              <a:rPr lang="en-US" sz="2000" dirty="0" smtClean="0"/>
              <a:t>Consumption taxes – like sales tax</a:t>
            </a:r>
          </a:p>
          <a:p>
            <a:pPr marL="285750" indent="-285750">
              <a:lnSpc>
                <a:spcPct val="200000"/>
              </a:lnSpc>
              <a:buFont typeface="Wingdings" panose="05000000000000000000" pitchFamily="2" charset="2"/>
              <a:buChar char="§"/>
            </a:pPr>
            <a:r>
              <a:rPr lang="en-US" sz="2000" dirty="0" smtClean="0"/>
              <a:t>Business income taxes</a:t>
            </a:r>
          </a:p>
          <a:p>
            <a:pPr marL="285750" indent="-285750">
              <a:lnSpc>
                <a:spcPct val="200000"/>
              </a:lnSpc>
              <a:buFont typeface="Wingdings" panose="05000000000000000000" pitchFamily="2" charset="2"/>
              <a:buChar char="§"/>
            </a:pPr>
            <a:r>
              <a:rPr lang="en-US" sz="2000" dirty="0" smtClean="0"/>
              <a:t>Property tax</a:t>
            </a:r>
            <a:endParaRPr lang="en-US" dirty="0"/>
          </a:p>
        </p:txBody>
      </p:sp>
    </p:spTree>
    <p:extLst>
      <p:ext uri="{BB962C8B-B14F-4D97-AF65-F5344CB8AC3E}">
        <p14:creationId xmlns:p14="http://schemas.microsoft.com/office/powerpoint/2010/main" val="3109583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6219844" cy="523220"/>
          </a:xfrm>
          <a:prstGeom prst="rect">
            <a:avLst/>
          </a:prstGeom>
          <a:noFill/>
        </p:spPr>
        <p:txBody>
          <a:bodyPr wrap="none" rtlCol="0">
            <a:spAutoFit/>
          </a:bodyPr>
          <a:lstStyle/>
          <a:p>
            <a:r>
              <a:rPr lang="en-US" sz="2800" b="1" dirty="0" smtClean="0"/>
              <a:t>Reducing a businesses tax responsibility:</a:t>
            </a:r>
            <a:endParaRPr lang="en-US" sz="2800" b="1" dirty="0"/>
          </a:p>
        </p:txBody>
      </p:sp>
      <p:sp>
        <p:nvSpPr>
          <p:cNvPr id="2" name="TextBox 1"/>
          <p:cNvSpPr txBox="1"/>
          <p:nvPr/>
        </p:nvSpPr>
        <p:spPr>
          <a:xfrm>
            <a:off x="762001" y="1905000"/>
            <a:ext cx="8107679" cy="1938992"/>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Tax avoidance</a:t>
            </a:r>
          </a:p>
          <a:p>
            <a:pPr marL="285750" indent="-285750">
              <a:lnSpc>
                <a:spcPct val="200000"/>
              </a:lnSpc>
              <a:buFont typeface="Wingdings" panose="05000000000000000000" pitchFamily="2" charset="2"/>
              <a:buChar char="§"/>
            </a:pPr>
            <a:r>
              <a:rPr lang="en-US" sz="2000" dirty="0" smtClean="0"/>
              <a:t>Deductions – list on p 468</a:t>
            </a:r>
          </a:p>
          <a:p>
            <a:pPr marL="285750" indent="-285750">
              <a:lnSpc>
                <a:spcPct val="200000"/>
              </a:lnSpc>
              <a:buFont typeface="Wingdings" panose="05000000000000000000" pitchFamily="2" charset="2"/>
              <a:buChar char="§"/>
            </a:pPr>
            <a:r>
              <a:rPr lang="en-US" sz="2000" dirty="0" smtClean="0"/>
              <a:t>Tax credits – green buildings, employee training, risk reduction strategies</a:t>
            </a:r>
            <a:endParaRPr lang="en-US" dirty="0"/>
          </a:p>
        </p:txBody>
      </p:sp>
    </p:spTree>
    <p:extLst>
      <p:ext uri="{BB962C8B-B14F-4D97-AF65-F5344CB8AC3E}">
        <p14:creationId xmlns:p14="http://schemas.microsoft.com/office/powerpoint/2010/main" val="2809207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7561044" cy="1815882"/>
          </a:xfrm>
          <a:prstGeom prst="rect">
            <a:avLst/>
          </a:prstGeom>
          <a:noFill/>
        </p:spPr>
        <p:txBody>
          <a:bodyPr wrap="none" rtlCol="0">
            <a:spAutoFit/>
          </a:bodyPr>
          <a:lstStyle/>
          <a:p>
            <a:r>
              <a:rPr lang="en-US" sz="2800" b="1" dirty="0" smtClean="0"/>
              <a:t>PART TWO – Government Regulation:</a:t>
            </a:r>
          </a:p>
          <a:p>
            <a:endParaRPr lang="en-US" sz="2800" b="1" dirty="0" smtClean="0"/>
          </a:p>
          <a:p>
            <a:r>
              <a:rPr lang="en-US" sz="2800" b="1" dirty="0" smtClean="0"/>
              <a:t>Would you be able to play a sport with no rules??</a:t>
            </a:r>
          </a:p>
          <a:p>
            <a:endParaRPr lang="en-US" sz="2800" b="1" dirty="0"/>
          </a:p>
        </p:txBody>
      </p:sp>
      <p:sp>
        <p:nvSpPr>
          <p:cNvPr id="2" name="TextBox 1"/>
          <p:cNvSpPr txBox="1"/>
          <p:nvPr/>
        </p:nvSpPr>
        <p:spPr>
          <a:xfrm>
            <a:off x="762001" y="2937808"/>
            <a:ext cx="7962899" cy="1938992"/>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Understand the role of government regulation</a:t>
            </a:r>
          </a:p>
          <a:p>
            <a:pPr marL="285750" indent="-285750">
              <a:lnSpc>
                <a:spcPct val="200000"/>
              </a:lnSpc>
              <a:buFont typeface="Wingdings" panose="05000000000000000000" pitchFamily="2" charset="2"/>
              <a:buChar char="§"/>
            </a:pPr>
            <a:r>
              <a:rPr lang="en-US" sz="2000" dirty="0" smtClean="0"/>
              <a:t>Describe laws that protect small businesses</a:t>
            </a:r>
          </a:p>
          <a:p>
            <a:pPr marL="285750" indent="-285750">
              <a:lnSpc>
                <a:spcPct val="200000"/>
              </a:lnSpc>
              <a:buFont typeface="Wingdings" panose="05000000000000000000" pitchFamily="2" charset="2"/>
              <a:buChar char="§"/>
            </a:pPr>
            <a:r>
              <a:rPr lang="en-US" sz="2000" dirty="0" smtClean="0"/>
              <a:t>Identify government resources that help small businesses</a:t>
            </a:r>
            <a:endParaRPr lang="en-US" dirty="0"/>
          </a:p>
        </p:txBody>
      </p:sp>
    </p:spTree>
    <p:extLst>
      <p:ext uri="{BB962C8B-B14F-4D97-AF65-F5344CB8AC3E}">
        <p14:creationId xmlns:p14="http://schemas.microsoft.com/office/powerpoint/2010/main" val="2327802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4734758" cy="954107"/>
          </a:xfrm>
          <a:prstGeom prst="rect">
            <a:avLst/>
          </a:prstGeom>
          <a:noFill/>
        </p:spPr>
        <p:txBody>
          <a:bodyPr wrap="none" rtlCol="0">
            <a:spAutoFit/>
          </a:bodyPr>
          <a:lstStyle/>
          <a:p>
            <a:r>
              <a:rPr lang="en-US" sz="2800" b="1" dirty="0" smtClean="0"/>
              <a:t>Role of government regulation</a:t>
            </a:r>
          </a:p>
          <a:p>
            <a:endParaRPr lang="en-US" sz="2800" b="1" dirty="0"/>
          </a:p>
        </p:txBody>
      </p:sp>
      <p:sp>
        <p:nvSpPr>
          <p:cNvPr id="2" name="TextBox 1"/>
          <p:cNvSpPr txBox="1"/>
          <p:nvPr/>
        </p:nvSpPr>
        <p:spPr>
          <a:xfrm>
            <a:off x="762001" y="1981200"/>
            <a:ext cx="7962899" cy="3170099"/>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Dates back to colonial times</a:t>
            </a:r>
          </a:p>
          <a:p>
            <a:pPr marL="285750" indent="-285750">
              <a:lnSpc>
                <a:spcPct val="200000"/>
              </a:lnSpc>
              <a:buFont typeface="Wingdings" panose="05000000000000000000" pitchFamily="2" charset="2"/>
              <a:buChar char="§"/>
            </a:pPr>
            <a:r>
              <a:rPr lang="en-US" sz="2000" dirty="0" smtClean="0"/>
              <a:t>Began by regulating trafficking to and from territories</a:t>
            </a:r>
          </a:p>
          <a:p>
            <a:pPr marL="285750" indent="-285750">
              <a:lnSpc>
                <a:spcPct val="200000"/>
              </a:lnSpc>
              <a:buFont typeface="Wingdings" panose="05000000000000000000" pitchFamily="2" charset="2"/>
              <a:buChar char="§"/>
            </a:pPr>
            <a:r>
              <a:rPr lang="en-US" sz="2000" dirty="0" smtClean="0"/>
              <a:t>Growth in business came quickly because of little regulation</a:t>
            </a:r>
          </a:p>
          <a:p>
            <a:pPr marL="285750" indent="-285750">
              <a:lnSpc>
                <a:spcPct val="200000"/>
              </a:lnSpc>
              <a:buFont typeface="Wingdings" panose="05000000000000000000" pitchFamily="2" charset="2"/>
              <a:buChar char="§"/>
            </a:pPr>
            <a:r>
              <a:rPr lang="en-US" sz="2000" dirty="0" smtClean="0"/>
              <a:t>With the growth came abuse and controls began to increase to protect the people, their working conditions, their health, and their rights</a:t>
            </a:r>
            <a:endParaRPr lang="en-US" dirty="0"/>
          </a:p>
        </p:txBody>
      </p:sp>
    </p:spTree>
    <p:extLst>
      <p:ext uri="{BB962C8B-B14F-4D97-AF65-F5344CB8AC3E}">
        <p14:creationId xmlns:p14="http://schemas.microsoft.com/office/powerpoint/2010/main" val="3242246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7196137" cy="954107"/>
          </a:xfrm>
          <a:prstGeom prst="rect">
            <a:avLst/>
          </a:prstGeom>
          <a:noFill/>
        </p:spPr>
        <p:txBody>
          <a:bodyPr wrap="none" rtlCol="0">
            <a:spAutoFit/>
          </a:bodyPr>
          <a:lstStyle/>
          <a:p>
            <a:r>
              <a:rPr lang="en-US" sz="2800" b="1" dirty="0" smtClean="0"/>
              <a:t>Areas of business regulated by the government</a:t>
            </a:r>
          </a:p>
          <a:p>
            <a:endParaRPr lang="en-US" sz="2800" b="1" dirty="0"/>
          </a:p>
        </p:txBody>
      </p:sp>
      <p:sp>
        <p:nvSpPr>
          <p:cNvPr id="2" name="TextBox 1"/>
          <p:cNvSpPr txBox="1"/>
          <p:nvPr/>
        </p:nvSpPr>
        <p:spPr>
          <a:xfrm>
            <a:off x="762001" y="1981200"/>
            <a:ext cx="7962899" cy="1938992"/>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Employees</a:t>
            </a:r>
          </a:p>
          <a:p>
            <a:pPr marL="285750" indent="-285750">
              <a:lnSpc>
                <a:spcPct val="200000"/>
              </a:lnSpc>
              <a:buFont typeface="Wingdings" panose="05000000000000000000" pitchFamily="2" charset="2"/>
              <a:buChar char="§"/>
            </a:pPr>
            <a:r>
              <a:rPr lang="en-US" sz="2000" dirty="0" smtClean="0"/>
              <a:t>Customer Issues</a:t>
            </a:r>
          </a:p>
          <a:p>
            <a:pPr marL="285750" indent="-285750">
              <a:lnSpc>
                <a:spcPct val="200000"/>
              </a:lnSpc>
              <a:buFont typeface="Wingdings" panose="05000000000000000000" pitchFamily="2" charset="2"/>
              <a:buChar char="§"/>
            </a:pPr>
            <a:r>
              <a:rPr lang="en-US" sz="2000" dirty="0" smtClean="0"/>
              <a:t>Environmental Protection</a:t>
            </a:r>
            <a:endParaRPr lang="en-US" dirty="0"/>
          </a:p>
        </p:txBody>
      </p:sp>
    </p:spTree>
    <p:extLst>
      <p:ext uri="{BB962C8B-B14F-4D97-AF65-F5344CB8AC3E}">
        <p14:creationId xmlns:p14="http://schemas.microsoft.com/office/powerpoint/2010/main" val="1884863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780</TotalTime>
  <Words>424</Words>
  <Application>Microsoft Office PowerPoint</Application>
  <PresentationFormat>On-screen Show (4:3)</PresentationFormat>
  <Paragraphs>62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Page Bowden</dc:creator>
  <cp:lastModifiedBy>Page Bowden</cp:lastModifiedBy>
  <cp:revision>105</cp:revision>
  <cp:lastPrinted>2015-01-02T03:00:01Z</cp:lastPrinted>
  <dcterms:created xsi:type="dcterms:W3CDTF">2014-06-13T15:15:18Z</dcterms:created>
  <dcterms:modified xsi:type="dcterms:W3CDTF">2015-10-20T11:55:44Z</dcterms:modified>
</cp:coreProperties>
</file>