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3754A-7AEB-45B4-8498-5F9B4E90F49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16453-3BFB-4A9F-B11E-F3D0A70B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5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6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6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4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9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PA-Banner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77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1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1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2157" y="1905000"/>
            <a:ext cx="269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Personal Finance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60028" y="2819400"/>
            <a:ext cx="3453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Renting </a:t>
            </a:r>
            <a:r>
              <a:rPr lang="en-US" sz="2000" smtClean="0"/>
              <a:t>a Home/Home Options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</a:t>
            </a:r>
            <a:r>
              <a:rPr lang="en-US" sz="2400" b="1" i="1" dirty="0" smtClean="0"/>
              <a:t>Bowden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119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A1F9F84-FB85-43B4-AE84-80AD41425B43}" type="slidenum">
              <a:rPr lang="en-US" altLang="en-US">
                <a:solidFill>
                  <a:schemeClr val="accent1"/>
                </a:solidFill>
              </a:rPr>
              <a:pPr eaLnBrk="1" hangingPunct="1"/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to Take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You can buy or rent furnishings. </a:t>
            </a:r>
          </a:p>
          <a:p>
            <a:pPr lvl="1" eaLnBrk="1" hangingPunct="1"/>
            <a:r>
              <a:rPr lang="en-US" altLang="en-US" dirty="0" smtClean="0"/>
              <a:t>Compare purchase and rental payments carefully before you make a decision. </a:t>
            </a:r>
          </a:p>
          <a:p>
            <a:pPr lvl="1" eaLnBrk="1" hangingPunct="1"/>
            <a:r>
              <a:rPr lang="en-US" altLang="en-US" dirty="0" smtClean="0"/>
              <a:t>With a </a:t>
            </a:r>
            <a:r>
              <a:rPr lang="en-US" altLang="en-US" b="1" dirty="0" smtClean="0">
                <a:solidFill>
                  <a:schemeClr val="hlink"/>
                </a:solidFill>
              </a:rPr>
              <a:t>rent-to-own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chemeClr val="hlink"/>
                </a:solidFill>
              </a:rPr>
              <a:t>option</a:t>
            </a:r>
            <a:r>
              <a:rPr lang="en-US" altLang="en-US" dirty="0" smtClean="0"/>
              <a:t>, you rent furniture with an option to buy.</a:t>
            </a:r>
          </a:p>
          <a:p>
            <a:pPr eaLnBrk="1" hangingPunct="1"/>
            <a:r>
              <a:rPr lang="en-US" altLang="en-US" dirty="0" smtClean="0"/>
              <a:t>You will need basic household and personal items necessary for setting up housekeeping. </a:t>
            </a:r>
          </a:p>
        </p:txBody>
      </p:sp>
    </p:spTree>
    <p:extLst>
      <p:ext uri="{BB962C8B-B14F-4D97-AF65-F5344CB8AC3E}">
        <p14:creationId xmlns:p14="http://schemas.microsoft.com/office/powerpoint/2010/main" val="41365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23606E2-EC47-4087-BC67-6E5E67BF68A6}" type="slidenum">
              <a:rPr lang="en-US" alt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Planning Your Move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Have savings. </a:t>
            </a:r>
          </a:p>
          <a:p>
            <a:pPr eaLnBrk="1" hangingPunct="1"/>
            <a:r>
              <a:rPr lang="en-US" altLang="en-US" dirty="0" smtClean="0"/>
              <a:t>Have income.</a:t>
            </a:r>
          </a:p>
          <a:p>
            <a:pPr eaLnBrk="1" hangingPunct="1"/>
            <a:r>
              <a:rPr lang="en-US" altLang="en-US" dirty="0" smtClean="0"/>
              <a:t>Have supplies. </a:t>
            </a:r>
          </a:p>
          <a:p>
            <a:pPr eaLnBrk="1" hangingPunct="1"/>
            <a:r>
              <a:rPr lang="en-US" altLang="en-US" dirty="0" smtClean="0"/>
              <a:t>Think ahead. </a:t>
            </a:r>
          </a:p>
          <a:p>
            <a:pPr eaLnBrk="1" hangingPunct="1"/>
            <a:r>
              <a:rPr lang="en-US" altLang="en-US" dirty="0" smtClean="0"/>
              <a:t>Make reservations.</a:t>
            </a:r>
          </a:p>
        </p:txBody>
      </p:sp>
    </p:spTree>
    <p:extLst>
      <p:ext uri="{BB962C8B-B14F-4D97-AF65-F5344CB8AC3E}">
        <p14:creationId xmlns:p14="http://schemas.microsoft.com/office/powerpoint/2010/main" val="160639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198ECAB-9867-4CE3-AE3D-8E232C52C250}" type="slidenum">
              <a:rPr lang="en-US" altLang="en-US">
                <a:solidFill>
                  <a:schemeClr val="accent1"/>
                </a:solidFill>
              </a:rPr>
              <a:pPr eaLnBrk="1" hangingPunct="1"/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Group Financial Decisions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Group budgeting allows for the careful allocation of expenses, so that each person pays his or her share. </a:t>
            </a:r>
          </a:p>
          <a:p>
            <a:pPr eaLnBrk="1" hangingPunct="1"/>
            <a:r>
              <a:rPr lang="en-US" altLang="en-US" dirty="0" smtClean="0"/>
              <a:t>The budget should be prepared and put into writing following a good discussion. </a:t>
            </a:r>
          </a:p>
          <a:p>
            <a:pPr eaLnBrk="1" hangingPunct="1"/>
            <a:r>
              <a:rPr lang="en-US" altLang="en-US" dirty="0" smtClean="0"/>
              <a:t>It’s important for each person to understand and agree to his or her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13426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FA707E31-0132-4F86-A5D5-FC42586617D8}" type="slidenum">
              <a:rPr lang="en-US" altLang="en-US">
                <a:solidFill>
                  <a:schemeClr val="accent1"/>
                </a:solidFill>
              </a:rPr>
              <a:pPr eaLnBrk="1" hangingPunct="1"/>
              <a:t>13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Moving Costs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Moving costs include the time and money spent in packing, loading, transporting, unloading, and unpacking.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Professional movers charge according to the amount you have to move, the distance traveled, and whether or not they do the packing.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You can save money by: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Doing your own packing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Renting a truck or trailer and using your own labor for loading, driving, and unloading </a:t>
            </a:r>
          </a:p>
        </p:txBody>
      </p:sp>
    </p:spTree>
    <p:extLst>
      <p:ext uri="{BB962C8B-B14F-4D97-AF65-F5344CB8AC3E}">
        <p14:creationId xmlns:p14="http://schemas.microsoft.com/office/powerpoint/2010/main" val="110733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71402DA1-6933-498A-B674-4B0E69009B43}" type="slidenum">
              <a:rPr lang="en-US" altLang="en-US">
                <a:solidFill>
                  <a:schemeClr val="accent1"/>
                </a:solidFill>
              </a:rPr>
              <a:pPr eaLnBrk="1" hangingPunct="1"/>
              <a:t>14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Installation Charges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you move into a new residence, you will pay some installation charges, such as for telephone, Internet, and cable TV services. </a:t>
            </a:r>
          </a:p>
          <a:p>
            <a:pPr eaLnBrk="1" hangingPunct="1"/>
            <a:r>
              <a:rPr lang="en-US" altLang="en-US" dirty="0" smtClean="0"/>
              <a:t>You may be able to save money if you can bundle these services. 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hlink"/>
                </a:solidFill>
              </a:rPr>
              <a:t>Bundling</a:t>
            </a:r>
            <a:r>
              <a:rPr lang="en-US" altLang="en-US" dirty="0" smtClean="0"/>
              <a:t> is combining services into one package. </a:t>
            </a:r>
          </a:p>
        </p:txBody>
      </p:sp>
    </p:spTree>
    <p:extLst>
      <p:ext uri="{BB962C8B-B14F-4D97-AF65-F5344CB8AC3E}">
        <p14:creationId xmlns:p14="http://schemas.microsoft.com/office/powerpoint/2010/main" val="407407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8C797BC-F774-4357-8145-E91C53E3A9E6}" type="slidenum">
              <a:rPr lang="en-US" altLang="en-US">
                <a:solidFill>
                  <a:schemeClr val="accent1"/>
                </a:solidFill>
              </a:rPr>
              <a:pPr eaLnBrk="1" hangingPunct="1"/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/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The Renting Process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List the advantages and disadvantages of renting a place to live.</a:t>
            </a:r>
          </a:p>
          <a:p>
            <a:pPr eaLnBrk="1" hangingPunct="1"/>
            <a:r>
              <a:rPr lang="en-US" altLang="en-US" dirty="0" smtClean="0"/>
              <a:t>Describe the elements of the rental application, rental inventory, and lease forms.</a:t>
            </a:r>
          </a:p>
          <a:p>
            <a:pPr eaLnBrk="1" hangingPunct="1"/>
            <a:r>
              <a:rPr lang="en-US" altLang="en-US" dirty="0" smtClean="0"/>
              <a:t>Discuss landlord and tenant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547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ECA9C5F-17CB-430E-8530-BF27FE83461B}" type="slidenum">
              <a:rPr lang="en-US" altLang="en-US">
                <a:solidFill>
                  <a:schemeClr val="accent1"/>
                </a:solidFill>
              </a:rPr>
              <a:pPr eaLnBrk="1" hangingPunct="1"/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Renting a Place to Live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Most people begin their independent lives as renters. </a:t>
            </a:r>
          </a:p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Renting</a:t>
            </a:r>
            <a:r>
              <a:rPr lang="en-US" altLang="en-US" dirty="0" smtClean="0"/>
              <a:t> is the process of using another person’s property for a fee. </a:t>
            </a:r>
          </a:p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landlord</a:t>
            </a:r>
            <a:r>
              <a:rPr lang="en-US" altLang="en-US" dirty="0" smtClean="0"/>
              <a:t> is the owner, or owner’s representative, of rental property. </a:t>
            </a:r>
          </a:p>
          <a:p>
            <a:pPr eaLnBrk="1" hangingPunct="1"/>
            <a:r>
              <a:rPr lang="en-US" altLang="en-US" dirty="0" smtClean="0"/>
              <a:t>A person who rents property is called a </a:t>
            </a:r>
            <a:r>
              <a:rPr lang="en-US" altLang="en-US" b="1" dirty="0" smtClean="0">
                <a:solidFill>
                  <a:schemeClr val="hlink"/>
                </a:solidFill>
              </a:rPr>
              <a:t>tenant</a:t>
            </a:r>
            <a:r>
              <a:rPr lang="en-US" altLang="en-US" dirty="0" smtClean="0"/>
              <a:t> or renter. </a:t>
            </a:r>
          </a:p>
        </p:txBody>
      </p:sp>
    </p:spTree>
    <p:extLst>
      <p:ext uri="{BB962C8B-B14F-4D97-AF65-F5344CB8AC3E}">
        <p14:creationId xmlns:p14="http://schemas.microsoft.com/office/powerpoint/2010/main" val="184639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0B964EE-C569-444C-A234-5D68ED7E3A6B}" type="slidenum">
              <a:rPr lang="en-US" altLang="en-US">
                <a:solidFill>
                  <a:schemeClr val="accent1"/>
                </a:solidFill>
              </a:rPr>
              <a:pPr eaLnBrk="1" hangingPunct="1"/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Advantages of Renting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Mobility</a:t>
            </a:r>
          </a:p>
          <a:p>
            <a:pPr eaLnBrk="1" hangingPunct="1"/>
            <a:r>
              <a:rPr lang="en-US" altLang="en-US" dirty="0" smtClean="0"/>
              <a:t>Convenience</a:t>
            </a:r>
          </a:p>
          <a:p>
            <a:pPr eaLnBrk="1" hangingPunct="1"/>
            <a:r>
              <a:rPr lang="en-US" altLang="en-US" dirty="0" smtClean="0"/>
              <a:t>Minimal responsibilities</a:t>
            </a:r>
          </a:p>
          <a:p>
            <a:pPr eaLnBrk="1" hangingPunct="1"/>
            <a:r>
              <a:rPr lang="en-US" altLang="en-US" dirty="0" smtClean="0"/>
              <a:t>Social life</a:t>
            </a:r>
          </a:p>
          <a:p>
            <a:pPr eaLnBrk="1" hangingPunct="1"/>
            <a:r>
              <a:rPr lang="en-US" altLang="en-US" dirty="0" smtClean="0"/>
              <a:t>Lower cost</a:t>
            </a:r>
          </a:p>
        </p:txBody>
      </p:sp>
    </p:spTree>
    <p:extLst>
      <p:ext uri="{BB962C8B-B14F-4D97-AF65-F5344CB8AC3E}">
        <p14:creationId xmlns:p14="http://schemas.microsoft.com/office/powerpoint/2010/main" val="23802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5D4AE46-D6D2-42E1-9EEC-A2DA1E6F1CFE}" type="slidenum">
              <a:rPr lang="en-US" altLang="en-US">
                <a:solidFill>
                  <a:schemeClr val="accent1"/>
                </a:solidFill>
              </a:rPr>
              <a:pPr eaLnBrk="1" hangingPunct="1"/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Disadvantages of Renting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Noise</a:t>
            </a:r>
          </a:p>
          <a:p>
            <a:pPr eaLnBrk="1" hangingPunct="1"/>
            <a:r>
              <a:rPr lang="en-US" altLang="en-US" dirty="0" smtClean="0"/>
              <a:t>Lack of privacy</a:t>
            </a:r>
          </a:p>
          <a:p>
            <a:pPr eaLnBrk="1" hangingPunct="1"/>
            <a:r>
              <a:rPr lang="en-US" altLang="en-US" dirty="0" smtClean="0"/>
              <a:t>Small living space</a:t>
            </a:r>
          </a:p>
          <a:p>
            <a:pPr eaLnBrk="1" hangingPunct="1"/>
            <a:r>
              <a:rPr lang="en-US" altLang="en-US" dirty="0" smtClean="0"/>
              <a:t>Lack of storage space </a:t>
            </a:r>
          </a:p>
          <a:p>
            <a:pPr eaLnBrk="1" hangingPunct="1"/>
            <a:r>
              <a:rPr lang="en-US" altLang="en-US" dirty="0" smtClean="0"/>
              <a:t>Scarcity of parking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850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8564026-E14A-411F-A36E-4360D4F4E4DA}" type="slidenum">
              <a:rPr lang="en-US" altLang="en-US">
                <a:solidFill>
                  <a:schemeClr val="accent1"/>
                </a:solidFill>
              </a:rPr>
              <a:pPr eaLnBrk="1" hangingPunct="1"/>
              <a:t>19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Rental Contracts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Whenever you rent a place to live, you will have to fill out a rental application.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purpose of the application is to allow the landlord to verify your income, previous rental experience, credit rating, and so 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landlord does this to assure that you are a good risk—that you will likely pay your rent and be a good tenant. </a:t>
            </a:r>
          </a:p>
        </p:txBody>
      </p:sp>
    </p:spTree>
    <p:extLst>
      <p:ext uri="{BB962C8B-B14F-4D97-AF65-F5344CB8AC3E}">
        <p14:creationId xmlns:p14="http://schemas.microsoft.com/office/powerpoint/2010/main" val="348588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79AE998-D757-4082-A326-40CBDCD8DC61}" type="slidenum">
              <a:rPr lang="en-US" altLang="en-US">
                <a:solidFill>
                  <a:schemeClr val="accent1"/>
                </a:solidFill>
              </a:rPr>
              <a:pPr eaLnBrk="1" hangingPunct="1"/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/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Housing Choices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List and describe several rental housing alternatives.</a:t>
            </a:r>
          </a:p>
          <a:p>
            <a:pPr eaLnBrk="1" hangingPunct="1"/>
            <a:r>
              <a:rPr lang="en-US" altLang="en-US" smtClean="0"/>
              <a:t>Discuss potential living arrangements.</a:t>
            </a:r>
          </a:p>
          <a:p>
            <a:pPr eaLnBrk="1" hangingPunct="1"/>
            <a:r>
              <a:rPr lang="en-US" altLang="en-US" smtClean="0"/>
              <a:t>Explain how to plan a successful move into a rental property.</a:t>
            </a:r>
          </a:p>
        </p:txBody>
      </p:sp>
    </p:spTree>
    <p:extLst>
      <p:ext uri="{BB962C8B-B14F-4D97-AF65-F5344CB8AC3E}">
        <p14:creationId xmlns:p14="http://schemas.microsoft.com/office/powerpoint/2010/main" val="423028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D99B0A9-3E3A-4B6B-BB3D-5EDF5B57A962}" type="slidenum">
              <a:rPr lang="en-US" altLang="en-US">
                <a:solidFill>
                  <a:schemeClr val="accent1"/>
                </a:solidFill>
              </a:rPr>
              <a:pPr eaLnBrk="1" hangingPunct="1"/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Leases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lease</a:t>
            </a:r>
            <a:r>
              <a:rPr lang="en-US" altLang="en-US" sz="2800" dirty="0" smtClean="0"/>
              <a:t> is a written agreement that allows a tenant to use property for a set period of time at a set rent payment.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The landlord is called the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lessor</a:t>
            </a:r>
            <a:r>
              <a:rPr lang="en-US" altLang="en-US" sz="2400" dirty="0" smtClean="0"/>
              <a:t>, or person responsible for the property.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The tenant is called the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lessee</a:t>
            </a:r>
            <a:r>
              <a:rPr lang="en-US" altLang="en-US" sz="2400" dirty="0" smtClean="0"/>
              <a:t>, or person who will take possession of the property.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You may sign a lease for six months, a year, or longer.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During this time, rent remains constant.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If you decide to move before the lease expires, you are still responsible for the remaining rent. </a:t>
            </a:r>
          </a:p>
        </p:txBody>
      </p:sp>
    </p:spTree>
    <p:extLst>
      <p:ext uri="{BB962C8B-B14F-4D97-AF65-F5344CB8AC3E}">
        <p14:creationId xmlns:p14="http://schemas.microsoft.com/office/powerpoint/2010/main" val="13765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7D9071A-D5B7-4028-B5F7-9E1810510649}" type="slidenum">
              <a:rPr lang="en-US" altLang="en-US">
                <a:solidFill>
                  <a:schemeClr val="accent1"/>
                </a:solidFill>
              </a:rPr>
              <a:pPr eaLnBrk="1" hangingPunct="1"/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Month-to-Month Agreements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rental agreement</a:t>
            </a:r>
            <a:r>
              <a:rPr lang="en-US" altLang="en-US" sz="2800" dirty="0" smtClean="0"/>
              <a:t> is a written agreement that allows you to leave anytime as long as you give the required notice.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These are often called month-to-month agreements.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agreement does not bind you to pay rent for a period of time longer than a month.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Renting by the month also does not establish the rent amount for more than one month.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landlord can raise the rent anytime or ask you to leave anytime.</a:t>
            </a:r>
          </a:p>
        </p:txBody>
      </p:sp>
    </p:spTree>
    <p:extLst>
      <p:ext uri="{BB962C8B-B14F-4D97-AF65-F5344CB8AC3E}">
        <p14:creationId xmlns:p14="http://schemas.microsoft.com/office/powerpoint/2010/main" val="39330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E28B7DE-0F65-49C7-BE42-B2695CF016A3}" type="slidenum">
              <a:rPr lang="en-US" altLang="en-US">
                <a:solidFill>
                  <a:schemeClr val="accent1"/>
                </a:solidFill>
              </a:rPr>
              <a:pPr eaLnBrk="1" hangingPunct="1"/>
              <a:t>22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Rental Inventory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chemeClr val="hlink"/>
                </a:solidFill>
              </a:rPr>
              <a:t>rental inventory</a:t>
            </a:r>
            <a:r>
              <a:rPr lang="en-US" altLang="en-US" dirty="0" smtClean="0"/>
              <a:t> is a detailed list of current property conditions.</a:t>
            </a:r>
          </a:p>
        </p:txBody>
      </p:sp>
    </p:spTree>
    <p:extLst>
      <p:ext uri="{BB962C8B-B14F-4D97-AF65-F5344CB8AC3E}">
        <p14:creationId xmlns:p14="http://schemas.microsoft.com/office/powerpoint/2010/main" val="21253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02A01177-2851-438B-9626-3EA6A2F058C2}" type="slidenum">
              <a:rPr lang="en-US" altLang="en-US">
                <a:solidFill>
                  <a:schemeClr val="accent1"/>
                </a:solidFill>
              </a:rPr>
              <a:pPr eaLnBrk="1" hangingPunct="1"/>
              <a:t>23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Landlord and Tenant Responsibilities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Most states have passed landlord/tenant laws. </a:t>
            </a:r>
          </a:p>
          <a:p>
            <a:pPr eaLnBrk="1" hangingPunct="1"/>
            <a:r>
              <a:rPr lang="en-US" altLang="en-US" smtClean="0"/>
              <a:t>Both landlords and tenants should understand their legal rights and obligations.</a:t>
            </a:r>
          </a:p>
        </p:txBody>
      </p:sp>
    </p:spTree>
    <p:extLst>
      <p:ext uri="{BB962C8B-B14F-4D97-AF65-F5344CB8AC3E}">
        <p14:creationId xmlns:p14="http://schemas.microsoft.com/office/powerpoint/2010/main" val="133862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FCE8087-C60F-4511-BE17-973429DFA303}" type="slidenum">
              <a:rPr lang="en-US" altLang="en-US">
                <a:solidFill>
                  <a:schemeClr val="accent1"/>
                </a:solidFill>
              </a:rPr>
              <a:pPr eaLnBrk="1" hangingPunct="1"/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Landlord Obligations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Housing laws in most states require that landlords provide a dwelling that is habitable (livable) at all times. </a:t>
            </a:r>
          </a:p>
        </p:txBody>
      </p:sp>
    </p:spTree>
    <p:extLst>
      <p:ext uri="{BB962C8B-B14F-4D97-AF65-F5344CB8AC3E}">
        <p14:creationId xmlns:p14="http://schemas.microsoft.com/office/powerpoint/2010/main" val="166580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42130EE-DC7F-4C81-849C-ED370F02E464}" type="slidenum">
              <a:rPr lang="en-US" altLang="en-US">
                <a:solidFill>
                  <a:schemeClr val="accent1"/>
                </a:solidFill>
              </a:rPr>
              <a:pPr eaLnBrk="1" hangingPunct="1"/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Habitable Dwelling Characteristics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exterior is weatherproof and waterproof.</a:t>
            </a:r>
          </a:p>
          <a:p>
            <a:pPr eaLnBrk="1" hangingPunct="1"/>
            <a:r>
              <a:rPr lang="en-US" altLang="en-US" sz="2800" dirty="0" smtClean="0"/>
              <a:t>Floors, walls, ceilings, stairs, and railings are in good repair.</a:t>
            </a:r>
          </a:p>
          <a:p>
            <a:pPr eaLnBrk="1" hangingPunct="1"/>
            <a:r>
              <a:rPr lang="en-US" altLang="en-US" sz="2800" dirty="0" smtClean="0"/>
              <a:t>Elevators, halls, and stairwells meet fire and safety regulations.</a:t>
            </a:r>
          </a:p>
          <a:p>
            <a:pPr eaLnBrk="1" hangingPunct="1"/>
            <a:r>
              <a:rPr lang="en-US" altLang="en-US" sz="2800" dirty="0" smtClean="0"/>
              <a:t>Adequate locks are provided for all outside doors, working latches are provided for all windows, and exits meet fire and safety regulations.</a:t>
            </a:r>
          </a:p>
        </p:txBody>
      </p:sp>
    </p:spTree>
    <p:extLst>
      <p:ext uri="{BB962C8B-B14F-4D97-AF65-F5344CB8AC3E}">
        <p14:creationId xmlns:p14="http://schemas.microsoft.com/office/powerpoint/2010/main" val="1121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3DC4966-CB12-4061-A22B-AC39FC79F1B3}" type="slidenum">
              <a:rPr lang="en-US" altLang="en-US">
                <a:solidFill>
                  <a:schemeClr val="accent1"/>
                </a:solidFill>
              </a:rPr>
              <a:pPr eaLnBrk="1" hangingPunct="1"/>
              <a:t>26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Habitable Dwelling Characteristics 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Plumbing facilities comply with local and state sanitation laws and are in good working condition.</a:t>
            </a:r>
          </a:p>
          <a:p>
            <a:pPr eaLnBrk="1" hangingPunct="1"/>
            <a:r>
              <a:rPr lang="en-US" altLang="en-US" sz="2800" smtClean="0"/>
              <a:t>Water supply provided is safe and adequate.</a:t>
            </a:r>
          </a:p>
          <a:p>
            <a:pPr eaLnBrk="1" hangingPunct="1"/>
            <a:r>
              <a:rPr lang="en-US" altLang="en-US" sz="2800" smtClean="0"/>
              <a:t>Lighting, wiring, heating, air conditioning, and appliances are in good condition and comply with local and state building and safety codes.</a:t>
            </a:r>
          </a:p>
          <a:p>
            <a:pPr eaLnBrk="1" hangingPunct="1"/>
            <a:r>
              <a:rPr lang="en-US" altLang="en-US" sz="2800" smtClean="0"/>
              <a:t>Buildings and grounds are clean and sanitary; garbage receptacles are adequate. 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961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AF7A9FA9-D16A-4905-A4CE-B07917989D92}" type="slidenum">
              <a:rPr lang="en-US" altLang="en-US">
                <a:solidFill>
                  <a:schemeClr val="accent1"/>
                </a:solidFill>
              </a:rPr>
              <a:pPr eaLnBrk="1" hangingPunct="1"/>
              <a:t>27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Tenant Obligations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Tenant obligations usually are stated specifically in the lease or month-to-month agreement. </a:t>
            </a:r>
          </a:p>
        </p:txBody>
      </p:sp>
    </p:spTree>
    <p:extLst>
      <p:ext uri="{BB962C8B-B14F-4D97-AF65-F5344CB8AC3E}">
        <p14:creationId xmlns:p14="http://schemas.microsoft.com/office/powerpoint/2010/main" val="229061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EA628A4-E0F6-4087-BC0D-8579E20ED349}" type="slidenum">
              <a:rPr lang="en-US" altLang="en-US">
                <a:solidFill>
                  <a:schemeClr val="accent1"/>
                </a:solidFill>
              </a:rPr>
              <a:pPr eaLnBrk="1" hangingPunct="1"/>
              <a:t>28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Additional Tenant Obligations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Read, understand, and abide by the terms of the rental contract.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Pay the rent on or before the due date.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Give at least 30-days’ notice of intent to move.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Keep the premises in good, clean condition to prevent unnecessary wear and tear or damage to the unit.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Use a rental unit only for the purpose for which it is intended.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Allow the landlord access.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Obey the rules.</a:t>
            </a:r>
          </a:p>
        </p:txBody>
      </p:sp>
    </p:spTree>
    <p:extLst>
      <p:ext uri="{BB962C8B-B14F-4D97-AF65-F5344CB8AC3E}">
        <p14:creationId xmlns:p14="http://schemas.microsoft.com/office/powerpoint/2010/main" val="41807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4332FEE-3739-408A-B5F3-73E6B7C4AB17}" type="slidenum">
              <a:rPr lang="en-US" altLang="en-US">
                <a:solidFill>
                  <a:schemeClr val="accent1"/>
                </a:solidFill>
              </a:rPr>
              <a:pPr eaLnBrk="1" hangingPunct="1"/>
              <a:t>29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Eviction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Eviction</a:t>
            </a:r>
            <a:r>
              <a:rPr lang="en-US" altLang="en-US" smtClean="0"/>
              <a:t> is the legal process of removing a tenant from rental property. </a:t>
            </a:r>
          </a:p>
          <a:p>
            <a:pPr eaLnBrk="1" hangingPunct="1"/>
            <a:r>
              <a:rPr lang="en-US" altLang="en-US" smtClean="0"/>
              <a:t>Eviction is often reported to credit bureaus, reflecting poorly on one’s creditworthiness and making it difficult for a person to rent property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391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68E4837-178C-4C3B-8306-4EDE8ACDC839}" type="slidenum">
              <a:rPr lang="en-US" altLang="en-US">
                <a:solidFill>
                  <a:schemeClr val="accent1"/>
                </a:solidFill>
              </a:rPr>
              <a:pPr eaLnBrk="1" hangingPunct="1"/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Housing Alternatives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You will soon have to make a choice about where to live.</a:t>
            </a:r>
          </a:p>
          <a:p>
            <a:pPr eaLnBrk="1" hangingPunct="1"/>
            <a:r>
              <a:rPr lang="en-US" altLang="en-US" sz="2800" dirty="0" smtClean="0"/>
              <a:t>You may choose to get a job, live at home with your parents, and move out later. </a:t>
            </a:r>
          </a:p>
          <a:p>
            <a:pPr eaLnBrk="1" hangingPunct="1"/>
            <a:r>
              <a:rPr lang="en-US" altLang="en-US" sz="2800" dirty="0" smtClean="0"/>
              <a:t>You may decide to commute to college or live on campus.</a:t>
            </a:r>
          </a:p>
          <a:p>
            <a:pPr eaLnBrk="1" hangingPunct="1"/>
            <a:r>
              <a:rPr lang="en-US" altLang="en-US" sz="2800" dirty="0" smtClean="0"/>
              <a:t>Or, you may choose to work and move away from your parents’ home.</a:t>
            </a:r>
          </a:p>
        </p:txBody>
      </p:sp>
    </p:spTree>
    <p:extLst>
      <p:ext uri="{BB962C8B-B14F-4D97-AF65-F5344CB8AC3E}">
        <p14:creationId xmlns:p14="http://schemas.microsoft.com/office/powerpoint/2010/main" val="166407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4332FEE-3739-408A-B5F3-73E6B7C4AB17}" type="slidenum">
              <a:rPr lang="en-US" altLang="en-US">
                <a:solidFill>
                  <a:schemeClr val="accent1"/>
                </a:solidFill>
              </a:rPr>
              <a:pPr eaLnBrk="1" hangingPunct="1"/>
              <a:t>30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Activity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Pair Share</a:t>
            </a:r>
            <a:r>
              <a:rPr lang="en-US" altLang="en-US" b="1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chemeClr val="hlink"/>
                </a:solidFill>
              </a:rPr>
              <a:t>– talk about what your possible immediate plans for housing are after high school.</a:t>
            </a:r>
          </a:p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Compare and contrast renting versus </a:t>
            </a:r>
            <a:r>
              <a:rPr lang="en-US" altLang="en-US" b="1" smtClean="0">
                <a:solidFill>
                  <a:schemeClr val="hlink"/>
                </a:solidFill>
              </a:rPr>
              <a:t>home buying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60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55A5FB9-87FB-4ABA-8974-06C48D2EAB98}" type="slidenum">
              <a:rPr lang="en-US" altLang="en-US">
                <a:solidFill>
                  <a:schemeClr val="accent1"/>
                </a:solidFill>
              </a:rPr>
              <a:pPr eaLnBrk="1" hangingPunct="1"/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On-Campus Housing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Dormitories</a:t>
            </a:r>
          </a:p>
          <a:p>
            <a:pPr lvl="1" eaLnBrk="1" hangingPunct="1"/>
            <a:r>
              <a:rPr lang="en-US" altLang="en-US" sz="2400" dirty="0" smtClean="0"/>
              <a:t>A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dormitory</a:t>
            </a:r>
            <a:r>
              <a:rPr lang="en-US" altLang="en-US" sz="2400" dirty="0" smtClean="0"/>
              <a:t> is an on-campus building that contains many small rooms that are rented out to students.</a:t>
            </a:r>
          </a:p>
          <a:p>
            <a:pPr eaLnBrk="1" hangingPunct="1"/>
            <a:r>
              <a:rPr lang="en-US" altLang="en-US" sz="2800" dirty="0" smtClean="0"/>
              <a:t>Sororities and fraternities</a:t>
            </a:r>
          </a:p>
          <a:p>
            <a:pPr eaLnBrk="1" hangingPunct="1"/>
            <a:r>
              <a:rPr lang="en-US" altLang="en-US" sz="2800" dirty="0" smtClean="0"/>
              <a:t>Housing cooperatives</a:t>
            </a:r>
          </a:p>
          <a:p>
            <a:pPr lvl="1" eaLnBrk="1" hangingPunct="1"/>
            <a:r>
              <a:rPr lang="en-US" altLang="en-US" sz="2400" dirty="0" smtClean="0"/>
              <a:t>When you live in a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co-op</a:t>
            </a:r>
            <a:r>
              <a:rPr lang="en-US" altLang="en-US" sz="2400" dirty="0" smtClean="0"/>
              <a:t>, you get a room similar to one in a dormitory at lower cost but with added responsibilities. </a:t>
            </a:r>
          </a:p>
          <a:p>
            <a:pPr eaLnBrk="1" hangingPunct="1"/>
            <a:r>
              <a:rPr lang="en-US" altLang="en-US" sz="2800" dirty="0" smtClean="0"/>
              <a:t>Married student housing</a:t>
            </a:r>
          </a:p>
        </p:txBody>
      </p:sp>
    </p:spTree>
    <p:extLst>
      <p:ext uri="{BB962C8B-B14F-4D97-AF65-F5344CB8AC3E}">
        <p14:creationId xmlns:p14="http://schemas.microsoft.com/office/powerpoint/2010/main" val="42403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4CA1A7B-1F09-4E54-9E54-16E24E6D660A}" type="slidenum">
              <a:rPr lang="en-US" altLang="en-US">
                <a:solidFill>
                  <a:schemeClr val="accent1"/>
                </a:solidFill>
              </a:rPr>
              <a:pPr eaLnBrk="1" hangingPunct="1"/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Off-Campus Housing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Apartments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studio apartment</a:t>
            </a:r>
            <a:r>
              <a:rPr lang="en-US" altLang="en-US" dirty="0" smtClean="0"/>
              <a:t>, also known as an efficiency apartment, has one large room that serves as the kitchen, living room, and bedroom.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townhouse</a:t>
            </a:r>
            <a:r>
              <a:rPr lang="en-US" altLang="en-US" dirty="0" smtClean="0"/>
              <a:t> is a living space that has two or more levels.</a:t>
            </a:r>
          </a:p>
        </p:txBody>
      </p:sp>
    </p:spTree>
    <p:extLst>
      <p:ext uri="{BB962C8B-B14F-4D97-AF65-F5344CB8AC3E}">
        <p14:creationId xmlns:p14="http://schemas.microsoft.com/office/powerpoint/2010/main" val="195351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0E1AB3BF-08DE-4E65-959A-9AA1D22DB32E}" type="slidenum">
              <a:rPr lang="en-US" altLang="en-US">
                <a:solidFill>
                  <a:schemeClr val="accent1"/>
                </a:solidFill>
              </a:rPr>
              <a:pPr eaLnBrk="1" hangingPunct="1"/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Off-Campus Housing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Duplexes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duplex</a:t>
            </a:r>
            <a:r>
              <a:rPr lang="en-US" altLang="en-US" dirty="0" smtClean="0"/>
              <a:t> is a building with two separate living units.</a:t>
            </a:r>
          </a:p>
          <a:p>
            <a:pPr eaLnBrk="1" hangingPunct="1"/>
            <a:r>
              <a:rPr lang="en-US" altLang="en-US" dirty="0" smtClean="0"/>
              <a:t>Condominiums</a:t>
            </a:r>
          </a:p>
          <a:p>
            <a:pPr lvl="1" eaLnBrk="1" hangingPunct="1"/>
            <a:r>
              <a:rPr lang="en-US" altLang="en-US" dirty="0" smtClean="0"/>
              <a:t>A condominium or </a:t>
            </a:r>
            <a:r>
              <a:rPr lang="en-US" altLang="en-US" b="1" dirty="0" smtClean="0">
                <a:solidFill>
                  <a:schemeClr val="hlink"/>
                </a:solidFill>
              </a:rPr>
              <a:t>condo</a:t>
            </a:r>
            <a:r>
              <a:rPr lang="en-US" altLang="en-US" dirty="0" smtClean="0"/>
              <a:t> is an individually owned unit in an apartment-style complex with shared ownership of common areas.</a:t>
            </a:r>
          </a:p>
          <a:p>
            <a:pPr eaLnBrk="1" hangingPunct="1"/>
            <a:r>
              <a:rPr lang="en-US" altLang="en-US" dirty="0" smtClean="0"/>
              <a:t>Houses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7747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7331441D-CAF2-4E41-BEDF-E712BCE718CF}" type="slidenum">
              <a:rPr lang="en-US" altLang="en-US">
                <a:solidFill>
                  <a:schemeClr val="accent1"/>
                </a:solidFill>
              </a:rPr>
              <a:pPr eaLnBrk="1" hangingPunct="1"/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Living Arrangements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share expenses, you may wish to have a roommate. </a:t>
            </a:r>
          </a:p>
          <a:p>
            <a:pPr eaLnBrk="1" hangingPunct="1"/>
            <a:r>
              <a:rPr lang="en-US" altLang="en-US" dirty="0" smtClean="0"/>
              <a:t>Be sure you are compatible with your potential roommate before you move in together.</a:t>
            </a:r>
          </a:p>
          <a:p>
            <a:pPr eaLnBrk="1" hangingPunct="1"/>
            <a:r>
              <a:rPr lang="en-US" altLang="en-US" dirty="0" smtClean="0"/>
              <a:t>Discuss possible areas of disagreement that may cause trouble if not settled in advance. </a:t>
            </a:r>
          </a:p>
        </p:txBody>
      </p:sp>
    </p:spTree>
    <p:extLst>
      <p:ext uri="{BB962C8B-B14F-4D97-AF65-F5344CB8AC3E}">
        <p14:creationId xmlns:p14="http://schemas.microsoft.com/office/powerpoint/2010/main" val="22418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E430FA0-6AEF-48D3-9856-E7859D1CCB34}" type="slidenum">
              <a:rPr lang="en-US" alt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Where to Live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decision of where to live will depend largely on finances.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Other things to consider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Deposits and fees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A </a:t>
            </a:r>
            <a:r>
              <a:rPr lang="en-US" altLang="en-US" sz="2000" b="1" dirty="0" smtClean="0">
                <a:solidFill>
                  <a:schemeClr val="hlink"/>
                </a:solidFill>
              </a:rPr>
              <a:t>security deposit</a:t>
            </a:r>
            <a:r>
              <a:rPr lang="en-US" altLang="en-US" sz="2000" dirty="0" smtClean="0"/>
              <a:t> is a refundable amount paid in advance to protect the owner against damage or nonpayment.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Length of time you plan to stay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Distance from work or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Distance from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Repairs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17889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3397A00-FC9B-4FCF-B9F5-8E09BA23D4CE}" type="slidenum">
              <a:rPr lang="en-US" altLang="en-US">
                <a:solidFill>
                  <a:schemeClr val="accent1"/>
                </a:solidFill>
              </a:rPr>
              <a:pPr eaLnBrk="1" hangingPunct="1"/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21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Furnished or Unfurnished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Rental housing can come furnished or unfurnished. 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furnished rental</a:t>
            </a:r>
            <a:r>
              <a:rPr lang="en-US" altLang="en-US" dirty="0" smtClean="0"/>
              <a:t> means that the basics are provided—bed, dresser, sofa, chairs, lamps, dining table and chairs, and essential appliances. </a:t>
            </a:r>
          </a:p>
          <a:p>
            <a:pPr lvl="1" eaLnBrk="1" hangingPunct="1"/>
            <a:r>
              <a:rPr lang="en-US" altLang="en-US" dirty="0" smtClean="0"/>
              <a:t>An </a:t>
            </a:r>
            <a:r>
              <a:rPr lang="en-US" altLang="en-US" b="1" dirty="0" smtClean="0">
                <a:solidFill>
                  <a:schemeClr val="hlink"/>
                </a:solidFill>
              </a:rPr>
              <a:t>unfurnished rental</a:t>
            </a:r>
            <a:r>
              <a:rPr lang="en-US" altLang="en-US" dirty="0" smtClean="0"/>
              <a:t> may or may not include basic kitchen appliances such as a stove and refrigerator.</a:t>
            </a:r>
          </a:p>
        </p:txBody>
      </p:sp>
    </p:spTree>
    <p:extLst>
      <p:ext uri="{BB962C8B-B14F-4D97-AF65-F5344CB8AC3E}">
        <p14:creationId xmlns:p14="http://schemas.microsoft.com/office/powerpoint/2010/main" val="24054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1477</Words>
  <Application>Microsoft Office PowerPoint</Application>
  <PresentationFormat>On-screen Show (4:3)</PresentationFormat>
  <Paragraphs>206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Office Theme</vt:lpstr>
      <vt:lpstr>PowerPoint Presentation</vt:lpstr>
      <vt:lpstr> Housing Choices</vt:lpstr>
      <vt:lpstr>Housing Alternatives</vt:lpstr>
      <vt:lpstr>On-Campus Housing</vt:lpstr>
      <vt:lpstr>Off-Campus Housing</vt:lpstr>
      <vt:lpstr>Off-Campus Housing</vt:lpstr>
      <vt:lpstr>Living Arrangements</vt:lpstr>
      <vt:lpstr>Where to Live</vt:lpstr>
      <vt:lpstr>Furnished or Unfurnished</vt:lpstr>
      <vt:lpstr>What to Take</vt:lpstr>
      <vt:lpstr>Planning Your Move</vt:lpstr>
      <vt:lpstr>Group Financial Decisions</vt:lpstr>
      <vt:lpstr>Moving Costs</vt:lpstr>
      <vt:lpstr>Installation Charges</vt:lpstr>
      <vt:lpstr> The Renting Process</vt:lpstr>
      <vt:lpstr>Renting a Place to Live</vt:lpstr>
      <vt:lpstr>Advantages of Renting</vt:lpstr>
      <vt:lpstr>Disadvantages of Renting</vt:lpstr>
      <vt:lpstr>Rental Contracts</vt:lpstr>
      <vt:lpstr>Leases</vt:lpstr>
      <vt:lpstr>Month-to-Month Agreements</vt:lpstr>
      <vt:lpstr>Rental Inventory</vt:lpstr>
      <vt:lpstr>Landlord and Tenant Responsibilities</vt:lpstr>
      <vt:lpstr>Landlord Obligations</vt:lpstr>
      <vt:lpstr>Habitable Dwelling Characteristics </vt:lpstr>
      <vt:lpstr>Habitable Dwelling Characteristics </vt:lpstr>
      <vt:lpstr>Tenant Obligations</vt:lpstr>
      <vt:lpstr>Additional Tenant Obligations</vt:lpstr>
      <vt:lpstr>Eviction</vt:lpstr>
      <vt:lpstr>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and  Owning a Vehicle</dc:title>
  <dc:creator>Page Bowden</dc:creator>
  <cp:lastModifiedBy>Page Bowden</cp:lastModifiedBy>
  <cp:revision>22</cp:revision>
  <dcterms:created xsi:type="dcterms:W3CDTF">2015-03-09T12:53:45Z</dcterms:created>
  <dcterms:modified xsi:type="dcterms:W3CDTF">2015-11-12T13:43:24Z</dcterms:modified>
</cp:coreProperties>
</file>