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451" r:id="rId6"/>
    <p:sldId id="2442" r:id="rId7"/>
    <p:sldId id="2439" r:id="rId8"/>
    <p:sldId id="2434" r:id="rId9"/>
    <p:sldId id="2456" r:id="rId10"/>
    <p:sldId id="2444" r:id="rId11"/>
    <p:sldId id="2445" r:id="rId12"/>
    <p:sldId id="2446" r:id="rId13"/>
    <p:sldId id="2447" r:id="rId14"/>
    <p:sldId id="2448" r:id="rId15"/>
    <p:sldId id="2457" r:id="rId16"/>
    <p:sldId id="2440" r:id="rId17"/>
    <p:sldId id="260" r:id="rId18"/>
    <p:sldId id="2443" r:id="rId19"/>
    <p:sldId id="2449" r:id="rId20"/>
    <p:sldId id="2450" r:id="rId21"/>
    <p:sldId id="2452" r:id="rId22"/>
    <p:sldId id="2453" r:id="rId23"/>
    <p:sldId id="2454" r:id="rId24"/>
    <p:sldId id="2455" r:id="rId25"/>
    <p:sldId id="258" r:id="rId26"/>
    <p:sldId id="2438" r:id="rId27"/>
    <p:sldId id="24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84959" autoAdjust="0"/>
  </p:normalViewPr>
  <p:slideViewPr>
    <p:cSldViewPr snapToGrid="0">
      <p:cViewPr varScale="1">
        <p:scale>
          <a:sx n="44" d="100"/>
          <a:sy n="44" d="100"/>
        </p:scale>
        <p:origin x="834" y="6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3/19/2021</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3/19/2021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13</a:t>
            </a:fld>
            <a:endParaRPr lang="en-US" dirty="0"/>
          </a:p>
        </p:txBody>
      </p:sp>
    </p:spTree>
    <p:extLst>
      <p:ext uri="{BB962C8B-B14F-4D97-AF65-F5344CB8AC3E}">
        <p14:creationId xmlns:p14="http://schemas.microsoft.com/office/powerpoint/2010/main" val="235310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14</a:t>
            </a:fld>
            <a:endParaRPr lang="en-US" dirty="0"/>
          </a:p>
        </p:txBody>
      </p:sp>
    </p:spTree>
    <p:extLst>
      <p:ext uri="{BB962C8B-B14F-4D97-AF65-F5344CB8AC3E}">
        <p14:creationId xmlns:p14="http://schemas.microsoft.com/office/powerpoint/2010/main" val="174446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19</a:t>
            </a:fld>
            <a:endParaRPr lang="en-US" dirty="0"/>
          </a:p>
        </p:txBody>
      </p:sp>
    </p:spTree>
    <p:extLst>
      <p:ext uri="{BB962C8B-B14F-4D97-AF65-F5344CB8AC3E}">
        <p14:creationId xmlns:p14="http://schemas.microsoft.com/office/powerpoint/2010/main" val="278702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20</a:t>
            </a:fld>
            <a:endParaRPr lang="en-US" dirty="0"/>
          </a:p>
        </p:txBody>
      </p:sp>
    </p:spTree>
    <p:extLst>
      <p:ext uri="{BB962C8B-B14F-4D97-AF65-F5344CB8AC3E}">
        <p14:creationId xmlns:p14="http://schemas.microsoft.com/office/powerpoint/2010/main" val="326465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21</a:t>
            </a:fld>
            <a:endParaRPr lang="en-US" dirty="0"/>
          </a:p>
        </p:txBody>
      </p:sp>
    </p:spTree>
    <p:extLst>
      <p:ext uri="{BB962C8B-B14F-4D97-AF65-F5344CB8AC3E}">
        <p14:creationId xmlns:p14="http://schemas.microsoft.com/office/powerpoint/2010/main" val="260484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23</a:t>
            </a:fld>
            <a:endParaRPr lang="en-US" dirty="0"/>
          </a:p>
        </p:txBody>
      </p:sp>
    </p:spTree>
    <p:extLst>
      <p:ext uri="{BB962C8B-B14F-4D97-AF65-F5344CB8AC3E}">
        <p14:creationId xmlns:p14="http://schemas.microsoft.com/office/powerpoint/2010/main" val="315203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381524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a:r>
              <a:rPr lang="en-US"/>
              <a:t>Click to 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169633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729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4981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80580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anchor="b"/>
          <a:lstStyle>
            <a:lvl1pPr>
              <a:defRPr sz="32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a:solidFill>
            <a:schemeClr val="bg1">
              <a:lumMod val="50000"/>
            </a:schemeClr>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D56B8994-D221-4700-A133-4FCBC9C9406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CBE36DC-B3F9-4725-94B8-EAD411EC241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62" r:id="rId9"/>
    <p:sldLayoutId id="2147483669" r:id="rId10"/>
    <p:sldLayoutId id="2147483666" r:id="rId11"/>
    <p:sldLayoutId id="2147483670" r:id="rId12"/>
    <p:sldLayoutId id="2147483667" r:id="rId13"/>
    <p:sldLayoutId id="2147483668" r:id="rId14"/>
    <p:sldLayoutId id="2147483665" r:id="rId15"/>
    <p:sldLayoutId id="2147483671" r:id="rId16"/>
    <p:sldLayoutId id="2147483655" r:id="rId17"/>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5" y="0"/>
            <a:ext cx="12263015"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lstStyle/>
          <a:p>
            <a:r>
              <a:rPr lang="en-US" dirty="0"/>
              <a:t>Meltdowns in</a:t>
            </a:r>
            <a:br>
              <a:rPr lang="en-US" dirty="0"/>
            </a:br>
            <a:r>
              <a:rPr lang="en-US" dirty="0"/>
              <a:t>public places</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p:txBody>
          <a:bodyPr/>
          <a:lstStyle/>
          <a:p>
            <a:r>
              <a:rPr lang="en-US" dirty="0"/>
              <a:t>Parent Counseling &amp; Training Workshop</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Understanding why </a:t>
            </a:r>
            <a:br>
              <a:rPr lang="en-US" dirty="0"/>
            </a:br>
            <a:r>
              <a:rPr lang="en-US" dirty="0"/>
              <a:t>A meltdown occurs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510539" y="1962673"/>
            <a:ext cx="6117771" cy="3881362"/>
          </a:xfrm>
        </p:spPr>
        <p:txBody>
          <a:bodyPr>
            <a:normAutofit fontScale="92500"/>
          </a:bodyPr>
          <a:lstStyle/>
          <a:p>
            <a:pPr marL="0" indent="0">
              <a:buNone/>
            </a:pPr>
            <a:r>
              <a:rPr lang="en-US" dirty="0"/>
              <a:t>ABCs of Behavior: Antecedents, Behaviors, and Consequences</a:t>
            </a:r>
          </a:p>
          <a:p>
            <a:r>
              <a:rPr lang="en-US" dirty="0"/>
              <a:t>Antecedent considerations:</a:t>
            </a:r>
          </a:p>
          <a:p>
            <a:pPr lvl="1"/>
            <a:r>
              <a:rPr lang="en-US" dirty="0"/>
              <a:t>Sensory stimulation, lack of structure, internal or biological triggers, demands, waiting, threats to self-image, unmet wishes for attention</a:t>
            </a:r>
          </a:p>
          <a:p>
            <a:r>
              <a:rPr lang="en-US" dirty="0"/>
              <a:t>Behavior considerations:</a:t>
            </a:r>
          </a:p>
          <a:p>
            <a:pPr lvl="1"/>
            <a:r>
              <a:rPr lang="en-US" dirty="0"/>
              <a:t>Describe behavior in detailed, concrete terms.</a:t>
            </a:r>
          </a:p>
          <a:p>
            <a:r>
              <a:rPr lang="en-US" dirty="0"/>
              <a:t>Consequence considerations:</a:t>
            </a:r>
          </a:p>
          <a:p>
            <a:pPr lvl="1"/>
            <a:r>
              <a:rPr lang="en-US" dirty="0"/>
              <a:t>Avoiding a situation, getting others’ attention, getting a desired object or activity, self-pleasure or soothing, venting of frustration</a:t>
            </a:r>
          </a:p>
          <a:p>
            <a:endParaRPr lang="en-US" dirty="0"/>
          </a:p>
          <a:p>
            <a:endParaRPr lang="en-US" dirty="0"/>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10</a:t>
            </a:fld>
            <a:endParaRPr lang="en-US" dirty="0"/>
          </a:p>
        </p:txBody>
      </p:sp>
    </p:spTree>
    <p:extLst>
      <p:ext uri="{BB962C8B-B14F-4D97-AF65-F5344CB8AC3E}">
        <p14:creationId xmlns:p14="http://schemas.microsoft.com/office/powerpoint/2010/main" val="28533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Prevent future meltdowns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a:bodyPr>
          <a:lstStyle/>
          <a:p>
            <a:pPr marL="0" indent="0">
              <a:buNone/>
            </a:pPr>
            <a:r>
              <a:rPr lang="en-US" dirty="0"/>
              <a:t>Prevention Plan</a:t>
            </a:r>
          </a:p>
          <a:p>
            <a:pPr marL="342900" indent="-342900">
              <a:buFont typeface="+mj-lt"/>
              <a:buAutoNum type="arabicPeriod"/>
            </a:pPr>
            <a:r>
              <a:rPr lang="en-US" dirty="0"/>
              <a:t>Change the triggers</a:t>
            </a:r>
          </a:p>
          <a:p>
            <a:pPr lvl="1"/>
            <a:r>
              <a:rPr lang="en-US" dirty="0"/>
              <a:t>Sensory demand of the situation, timing of the situation, task difficulty, visual supports</a:t>
            </a:r>
          </a:p>
          <a:p>
            <a:pPr marL="342900" indent="-342900">
              <a:buFont typeface="+mj-lt"/>
              <a:buAutoNum type="arabicPeriod"/>
            </a:pPr>
            <a:r>
              <a:rPr lang="en-US" dirty="0"/>
              <a:t>Teach skills to deal with the triggers</a:t>
            </a:r>
          </a:p>
          <a:p>
            <a:pPr lvl="1"/>
            <a:r>
              <a:rPr lang="en-US" dirty="0"/>
              <a:t>Replace negative behaviors with positive, alternative ways to cope with the triggers</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11</a:t>
            </a:fld>
            <a:endParaRPr lang="en-US" dirty="0"/>
          </a:p>
        </p:txBody>
      </p:sp>
    </p:spTree>
    <p:extLst>
      <p:ext uri="{BB962C8B-B14F-4D97-AF65-F5344CB8AC3E}">
        <p14:creationId xmlns:p14="http://schemas.microsoft.com/office/powerpoint/2010/main" val="27224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Prevent future meltdowns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fontScale="85000" lnSpcReduction="20000"/>
          </a:bodyPr>
          <a:lstStyle/>
          <a:p>
            <a:pPr marL="0" indent="0">
              <a:buNone/>
            </a:pPr>
            <a:r>
              <a:rPr lang="en-US" dirty="0"/>
              <a:t>Prevention Plan</a:t>
            </a:r>
          </a:p>
          <a:p>
            <a:pPr marL="0" indent="0">
              <a:buNone/>
            </a:pPr>
            <a:r>
              <a:rPr lang="en-US" dirty="0"/>
              <a:t>3. Try reward or loss systems</a:t>
            </a:r>
          </a:p>
          <a:p>
            <a:pPr lvl="1"/>
            <a:r>
              <a:rPr lang="en-US" dirty="0"/>
              <a:t>Reward positive alternative skills with praise, privileges, material rewards, or point systems</a:t>
            </a:r>
          </a:p>
          <a:p>
            <a:pPr lvl="1"/>
            <a:r>
              <a:rPr lang="en-US" dirty="0"/>
              <a:t>Loss systems should be used only if the triggering situation has been modified, the child knows a better way to deal with the situation, was reminded to engage in the positive behavior, but instead chose the disruptive behavior</a:t>
            </a:r>
          </a:p>
          <a:p>
            <a:pPr marL="0" indent="0">
              <a:buNone/>
            </a:pPr>
            <a:r>
              <a:rPr lang="en-US" dirty="0"/>
              <a:t>4. Consider biological and physical strategies</a:t>
            </a:r>
          </a:p>
          <a:p>
            <a:pPr lvl="1"/>
            <a:r>
              <a:rPr lang="en-US" dirty="0"/>
              <a:t>Dietary changes, exercise, meditation, and other physical modes of relaxation</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12</a:t>
            </a:fld>
            <a:endParaRPr lang="en-US" dirty="0"/>
          </a:p>
        </p:txBody>
      </p:sp>
    </p:spTree>
    <p:extLst>
      <p:ext uri="{BB962C8B-B14F-4D97-AF65-F5344CB8AC3E}">
        <p14:creationId xmlns:p14="http://schemas.microsoft.com/office/powerpoint/2010/main" val="23906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ED2DC372-F50D-4241-956F-88217652F919}"/>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p:pic>
      <p:grpSp>
        <p:nvGrpSpPr>
          <p:cNvPr id="12" name="Group 11">
            <a:extLst>
              <a:ext uri="{FF2B5EF4-FFF2-40B4-BE49-F238E27FC236}">
                <a16:creationId xmlns:a16="http://schemas.microsoft.com/office/drawing/2014/main" id="{1101DF86-6B00-49D3-9EFB-456055F79899}"/>
              </a:ext>
              <a:ext uri="{C183D7F6-B498-43B3-948B-1728B52AA6E4}">
                <adec:decorative xmlns:adec="http://schemas.microsoft.com/office/drawing/2017/decorative" val="1"/>
              </a:ext>
            </a:extLst>
          </p:cNvPr>
          <p:cNvGrpSpPr/>
          <p:nvPr/>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551A06BE-4DC9-42C3-9272-4EF3E833D5F5}"/>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a:extLst>
                <a:ext uri="{FF2B5EF4-FFF2-40B4-BE49-F238E27FC236}">
                  <a16:creationId xmlns:a16="http://schemas.microsoft.com/office/drawing/2014/main" id="{42A4A83C-0C6B-4A7C-B582-33988B027F1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a:t>
              </a:r>
            </a:p>
            <a:p>
              <a:pPr algn="ctr"/>
              <a:endParaRPr lang="en-US" dirty="0">
                <a:solidFill>
                  <a:schemeClr val="bg1"/>
                </a:solidFill>
              </a:endParaRPr>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4506095" y="2507633"/>
            <a:ext cx="4351911" cy="1769608"/>
          </a:xfrm>
        </p:spPr>
        <p:txBody>
          <a:bodyPr>
            <a:normAutofit/>
          </a:bodyPr>
          <a:lstStyle/>
          <a:p>
            <a:r>
              <a:rPr lang="en-US" dirty="0">
                <a:solidFill>
                  <a:schemeClr val="bg1"/>
                </a:solidFill>
              </a:rPr>
              <a:t>Before the meltdown</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4506095" y="4127455"/>
            <a:ext cx="4351912" cy="296437"/>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t>Preparation</a:t>
            </a:r>
          </a:p>
        </p:txBody>
      </p:sp>
      <p:sp>
        <p:nvSpPr>
          <p:cNvPr id="8" name="Footer Placeholder 7">
            <a:extLst>
              <a:ext uri="{FF2B5EF4-FFF2-40B4-BE49-F238E27FC236}">
                <a16:creationId xmlns:a16="http://schemas.microsoft.com/office/drawing/2014/main" id="{B534C07A-363B-4948-8546-2503B45830DC}"/>
              </a:ext>
            </a:extLst>
          </p:cNvPr>
          <p:cNvSpPr>
            <a:spLocks noGrp="1"/>
          </p:cNvSpPr>
          <p:nvPr>
            <p:ph type="ftr" sz="quarter" idx="16"/>
          </p:nvPr>
        </p:nvSpPr>
        <p:spPr/>
        <p:txBody>
          <a:bodyPr/>
          <a:lstStyle/>
          <a:p>
            <a:r>
              <a:rPr lang="en-US" dirty="0"/>
              <a:t>Amanda W. Doll, Ed.M., BCBA/LBA</a:t>
            </a:r>
          </a:p>
        </p:txBody>
      </p:sp>
      <p:sp>
        <p:nvSpPr>
          <p:cNvPr id="17" name="Rectangle: Single Corner Snipped 16" descr="Footer accent box">
            <a:extLst>
              <a:ext uri="{FF2B5EF4-FFF2-40B4-BE49-F238E27FC236}">
                <a16:creationId xmlns:a16="http://schemas.microsoft.com/office/drawing/2014/main" id="{D3377F02-85FB-4FAC-AC31-CF6E323FFE3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lide Number Placeholder 5">
            <a:extLst>
              <a:ext uri="{FF2B5EF4-FFF2-40B4-BE49-F238E27FC236}">
                <a16:creationId xmlns:a16="http://schemas.microsoft.com/office/drawing/2014/main" id="{9B86A7AA-7991-4038-A5AB-6D5D751095C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13</a:t>
            </a:fld>
            <a:endParaRPr lang="en-US" dirty="0"/>
          </a:p>
        </p:txBody>
      </p:sp>
    </p:spTree>
    <p:extLst>
      <p:ext uri="{BB962C8B-B14F-4D97-AF65-F5344CB8AC3E}">
        <p14:creationId xmlns:p14="http://schemas.microsoft.com/office/powerpoint/2010/main" val="423632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Considerations for Preparation</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US" dirty="0"/>
              <a:t>Consider creating an identification for your child. Some families make bracelets or necklaces like “Medic Alert” identifications, others create “dog tags”</a:t>
            </a:r>
          </a:p>
          <a:p>
            <a:pPr marL="285750" indent="-285750">
              <a:buFont typeface="Arial" panose="020B0604020202020204" pitchFamily="34" charset="0"/>
              <a:buChar char="•"/>
            </a:pPr>
            <a:r>
              <a:rPr lang="en-US" dirty="0"/>
              <a:t>Consider meeting with your local law enforcement agency. Provide a one-page “cheat sheet” for dealing with your child, and allow the child to meet a police officer, if possible</a:t>
            </a:r>
          </a:p>
          <a:p>
            <a:pPr marL="285750" indent="-285750">
              <a:buFont typeface="Arial" panose="020B0604020202020204" pitchFamily="34" charset="0"/>
              <a:buChar char="•"/>
            </a:pPr>
            <a:r>
              <a:rPr lang="en-US" dirty="0"/>
              <a:t>Consider investigating potential special programs when traveling (airlines, theme parks, museums)</a:t>
            </a:r>
          </a:p>
          <a:p>
            <a:endParaRPr lang="en-US" dirty="0"/>
          </a:p>
        </p:txBody>
      </p:sp>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4"/>
          </p:nvPr>
        </p:nvSpPr>
        <p:spPr/>
        <p:txBody>
          <a:bodyPr/>
          <a:lstStyle/>
          <a:p>
            <a:r>
              <a:rPr lang="en-US" dirty="0"/>
              <a:t>Amanda W. Doll, Ed.M., BCBA/LBA</a:t>
            </a:r>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14</a:t>
            </a:fld>
            <a:endParaRPr lang="en-US" dirty="0"/>
          </a:p>
        </p:txBody>
      </p:sp>
    </p:spTree>
    <p:extLst>
      <p:ext uri="{BB962C8B-B14F-4D97-AF65-F5344CB8AC3E}">
        <p14:creationId xmlns:p14="http://schemas.microsoft.com/office/powerpoint/2010/main" val="485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5510539" y="609600"/>
            <a:ext cx="6117771" cy="880830"/>
          </a:xfrm>
        </p:spPr>
        <p:txBody>
          <a:bodyPr/>
          <a:lstStyle/>
          <a:p>
            <a:r>
              <a:rPr lang="en-US" dirty="0"/>
              <a:t>What makes meltdowns</a:t>
            </a:r>
            <a:br>
              <a:rPr lang="en-US" dirty="0"/>
            </a:br>
            <a:r>
              <a:rPr lang="en-US" dirty="0"/>
              <a:t>more likely?</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261113" y="1593212"/>
            <a:ext cx="6658266" cy="4250823"/>
          </a:xfrm>
        </p:spPr>
        <p:txBody>
          <a:bodyPr>
            <a:normAutofit fontScale="92500" lnSpcReduction="20000"/>
          </a:bodyPr>
          <a:lstStyle/>
          <a:p>
            <a:r>
              <a:rPr lang="en-US" dirty="0"/>
              <a:t>Poor sleep</a:t>
            </a:r>
          </a:p>
          <a:p>
            <a:r>
              <a:rPr lang="en-US" dirty="0"/>
              <a:t>Poor diet</a:t>
            </a:r>
          </a:p>
          <a:p>
            <a:r>
              <a:rPr lang="en-US" dirty="0"/>
              <a:t>Difficult demands; exposure to failure or setbacks</a:t>
            </a:r>
          </a:p>
          <a:p>
            <a:r>
              <a:rPr lang="en-US" dirty="0"/>
              <a:t>Sustained effort</a:t>
            </a:r>
          </a:p>
          <a:p>
            <a:r>
              <a:rPr lang="en-US" dirty="0"/>
              <a:t>Delay of reinforcement (e.g., waiting in line, waiting for food, appointments running late)</a:t>
            </a:r>
          </a:p>
          <a:p>
            <a:r>
              <a:rPr lang="en-US" dirty="0"/>
              <a:t>Too much noise or specific non-preferred noises</a:t>
            </a:r>
          </a:p>
          <a:p>
            <a:r>
              <a:rPr lang="en-US" dirty="0"/>
              <a:t>Too many people; presence of strangers</a:t>
            </a:r>
          </a:p>
          <a:p>
            <a:r>
              <a:rPr lang="en-US" dirty="0"/>
              <a:t>Fear-evoking stimuli</a:t>
            </a:r>
          </a:p>
          <a:p>
            <a:r>
              <a:rPr lang="en-US" dirty="0"/>
              <a:t>Encountering stimuli with strong negative preferences</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15</a:t>
            </a:fld>
            <a:endParaRPr lang="en-US" dirty="0"/>
          </a:p>
        </p:txBody>
      </p:sp>
    </p:spTree>
    <p:extLst>
      <p:ext uri="{BB962C8B-B14F-4D97-AF65-F5344CB8AC3E}">
        <p14:creationId xmlns:p14="http://schemas.microsoft.com/office/powerpoint/2010/main" val="32019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5510539" y="788058"/>
            <a:ext cx="6117771" cy="702372"/>
          </a:xfrm>
        </p:spPr>
        <p:txBody>
          <a:bodyPr/>
          <a:lstStyle/>
          <a:p>
            <a:r>
              <a:rPr lang="en-US" dirty="0"/>
              <a:t>Make meltdowns less likely:</a:t>
            </a:r>
            <a:br>
              <a:rPr lang="en-US" dirty="0"/>
            </a:br>
            <a:r>
              <a:rPr lang="en-US" dirty="0"/>
              <a:t>Have an exit strategy</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5551395" y="1778067"/>
            <a:ext cx="6076915" cy="407670"/>
          </a:xfrm>
        </p:spPr>
        <p:txBody>
          <a:bodyPr/>
          <a:lstStyle/>
          <a:p>
            <a:r>
              <a:rPr lang="en-US" spc="300" dirty="0"/>
              <a:t>From a veteran parent</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510539" y="2469819"/>
            <a:ext cx="6117771" cy="3168982"/>
          </a:xfrm>
        </p:spPr>
        <p:txBody>
          <a:bodyPr>
            <a:normAutofit/>
          </a:bodyPr>
          <a:lstStyle/>
          <a:p>
            <a:pPr marL="0" indent="0">
              <a:buNone/>
            </a:pPr>
            <a:r>
              <a:rPr lang="en-US" sz="2400" dirty="0"/>
              <a:t>Try to have a coping plan or an exit strategy planned in advance. </a:t>
            </a:r>
          </a:p>
          <a:p>
            <a:pPr marL="0" indent="0">
              <a:buNone/>
            </a:pPr>
            <a:r>
              <a:rPr lang="en-US" sz="2400" dirty="0"/>
              <a:t>Communicate the exit strategy to your child before heading into a challenging situation.</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16</a:t>
            </a:fld>
            <a:endParaRPr lang="en-US" dirty="0"/>
          </a:p>
        </p:txBody>
      </p:sp>
    </p:spTree>
    <p:extLst>
      <p:ext uri="{BB962C8B-B14F-4D97-AF65-F5344CB8AC3E}">
        <p14:creationId xmlns:p14="http://schemas.microsoft.com/office/powerpoint/2010/main" val="168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example exit strategies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 veteran parent</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510539" y="2060197"/>
            <a:ext cx="6117771" cy="3578604"/>
          </a:xfrm>
        </p:spPr>
        <p:txBody>
          <a:bodyPr>
            <a:normAutofit fontScale="92500" lnSpcReduction="20000"/>
          </a:bodyPr>
          <a:lstStyle/>
          <a:p>
            <a:pPr marL="0" indent="0">
              <a:buNone/>
            </a:pPr>
            <a:r>
              <a:rPr lang="en-US" sz="2400" dirty="0"/>
              <a:t>“There may be a lot of people at the wedding. If you don’t like it, we can always go outside for a break. If that isn’t good enough, then we’ll leave. They will understand.”</a:t>
            </a:r>
          </a:p>
          <a:p>
            <a:pPr marL="0" indent="0">
              <a:buNone/>
            </a:pPr>
            <a:r>
              <a:rPr lang="en-US" sz="2400" dirty="0"/>
              <a:t>OR</a:t>
            </a:r>
          </a:p>
          <a:p>
            <a:pPr marL="0" indent="0">
              <a:buNone/>
            </a:pPr>
            <a:r>
              <a:rPr lang="en-US" sz="2400" dirty="0"/>
              <a:t>“Let’s go to the gym. If it doesn’t feel right, we can always leave and go on a hike.”</a:t>
            </a:r>
          </a:p>
          <a:p>
            <a:pPr marL="0" indent="0">
              <a:buNone/>
            </a:pPr>
            <a:endParaRPr lang="en-US" sz="2400" dirty="0"/>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17</a:t>
            </a:fld>
            <a:endParaRPr lang="en-US" dirty="0"/>
          </a:p>
        </p:txBody>
      </p:sp>
    </p:spTree>
    <p:extLst>
      <p:ext uri="{BB962C8B-B14F-4D97-AF65-F5344CB8AC3E}">
        <p14:creationId xmlns:p14="http://schemas.microsoft.com/office/powerpoint/2010/main" val="16678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Important consideration for using exit strategies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5535810" y="1749403"/>
            <a:ext cx="6076915" cy="336917"/>
          </a:xfrm>
        </p:spPr>
        <p:txBody>
          <a:bodyPr/>
          <a:lstStyle/>
          <a:p>
            <a:r>
              <a:rPr lang="en-US" spc="300" dirty="0"/>
              <a:t>From a veteran parent</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510539" y="2370737"/>
            <a:ext cx="6117771" cy="2957524"/>
          </a:xfrm>
        </p:spPr>
        <p:txBody>
          <a:bodyPr>
            <a:normAutofit/>
          </a:bodyPr>
          <a:lstStyle/>
          <a:p>
            <a:pPr marL="0" indent="0">
              <a:buNone/>
            </a:pPr>
            <a:r>
              <a:rPr lang="en-US" sz="2400" dirty="0"/>
              <a:t>Communicating the exit strategy in advance is important because doing so allows the individual to feel successful whether the activity is completed or the exit strategy is used. Both outcomes are considered successes.</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18</a:t>
            </a:fld>
            <a:endParaRPr lang="en-US" dirty="0"/>
          </a:p>
        </p:txBody>
      </p:sp>
    </p:spTree>
    <p:extLst>
      <p:ext uri="{BB962C8B-B14F-4D97-AF65-F5344CB8AC3E}">
        <p14:creationId xmlns:p14="http://schemas.microsoft.com/office/powerpoint/2010/main" val="33430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t="24384" b="24384"/>
          <a:stretch>
            <a:fillRect/>
          </a:stretch>
        </p:blipFill>
        <p:spPr/>
      </p:pic>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solidFill>
            <a:schemeClr val="tx1">
              <a:lumMod val="50000"/>
              <a:lumOff val="50000"/>
            </a:schemeClr>
          </a:solidFill>
        </p:spPr>
        <p:txBody>
          <a:bodyPr>
            <a:normAutofit fontScale="90000"/>
          </a:bodyPr>
          <a:lstStyle/>
          <a:p>
            <a:r>
              <a:rPr lang="en-US" dirty="0"/>
              <a:t>During and immediately following a meltdown</a:t>
            </a:r>
          </a:p>
        </p:txBody>
      </p:sp>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7"/>
          </p:nvPr>
        </p:nvSpPr>
        <p:spPr/>
        <p:txBody>
          <a:bodyPr/>
          <a:lstStyle/>
          <a:p>
            <a:fld id="{8C2E478F-E849-4A8C-AF1F-CBCC78A7CBFA}" type="slidenum">
              <a:rPr lang="en-US" smtClean="0"/>
              <a:pPr/>
              <a:t>19</a:t>
            </a:fld>
            <a:endParaRPr lang="en-US" dirty="0"/>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87350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00C713CD-79D0-408F-A140-FBAE3C602261}"/>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4" name="Rectangle 23">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a:t>
              </a:r>
            </a:p>
            <a:p>
              <a:pPr algn="ctr"/>
              <a:endParaRPr lang="en-US" dirty="0">
                <a:solidFill>
                  <a:schemeClr val="bg1"/>
                </a:solidFill>
              </a:endParaRPr>
            </a:p>
          </p:txBody>
        </p:sp>
        <p:pic>
          <p:nvPicPr>
            <p:cNvPr id="13" name="Graphic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p:txBody>
          <a:bodyPr>
            <a:normAutofit/>
          </a:bodyPr>
          <a:lstStyle/>
          <a:p>
            <a:r>
              <a:rPr lang="en-US" sz="4000" dirty="0"/>
              <a:t>Introductions</a:t>
            </a:r>
          </a:p>
        </p:txBody>
      </p:sp>
      <p:sp>
        <p:nvSpPr>
          <p:cNvPr id="3" name="Footer Placeholder 2">
            <a:extLst>
              <a:ext uri="{FF2B5EF4-FFF2-40B4-BE49-F238E27FC236}">
                <a16:creationId xmlns:a16="http://schemas.microsoft.com/office/drawing/2014/main" id="{6F5A9FF5-7F76-43F9-8EBE-606AC1E2C553}"/>
              </a:ext>
            </a:extLst>
          </p:cNvPr>
          <p:cNvSpPr>
            <a:spLocks noGrp="1"/>
          </p:cNvSpPr>
          <p:nvPr>
            <p:ph type="ftr" sz="quarter" idx="16"/>
          </p:nvPr>
        </p:nvSpPr>
        <p:spPr/>
        <p:txBody>
          <a:bodyPr/>
          <a:lstStyle/>
          <a:p>
            <a:r>
              <a:rPr lang="en-US" dirty="0"/>
              <a:t>Amanda W. Doll, Ed.M., BCBA/LBA</a:t>
            </a:r>
          </a:p>
        </p:txBody>
      </p:sp>
      <p:sp>
        <p:nvSpPr>
          <p:cNvPr id="11" name="Rectangle: Single Corner Snipped 10" descr="Footer accent box">
            <a:extLst>
              <a:ext uri="{FF2B5EF4-FFF2-40B4-BE49-F238E27FC236}">
                <a16:creationId xmlns:a16="http://schemas.microsoft.com/office/drawing/2014/main"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4E8EC366-9118-4504-88CF-ABE80F98E7F0}"/>
              </a:ext>
            </a:extLst>
          </p:cNvPr>
          <p:cNvSpPr>
            <a:spLocks noGrp="1"/>
          </p:cNvSpPr>
          <p:nvPr>
            <p:ph type="sldNum" sz="quarter" idx="17"/>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27337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Attention from bystanders</a:t>
            </a:r>
          </a:p>
        </p:txBody>
      </p:sp>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4"/>
          </p:nvPr>
        </p:nvSpPr>
        <p:spPr/>
        <p:txBody>
          <a:bodyPr/>
          <a:lstStyle/>
          <a:p>
            <a:r>
              <a:rPr lang="en-US" dirty="0"/>
              <a:t>Amanda W. Doll, Ed.M., BCBA/LBA</a:t>
            </a:r>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20</a:t>
            </a:fld>
            <a:endParaRPr lang="en-US" dirty="0"/>
          </a:p>
        </p:txBody>
      </p:sp>
      <p:sp>
        <p:nvSpPr>
          <p:cNvPr id="6" name="Text Placeholder 5">
            <a:extLst>
              <a:ext uri="{FF2B5EF4-FFF2-40B4-BE49-F238E27FC236}">
                <a16:creationId xmlns:a16="http://schemas.microsoft.com/office/drawing/2014/main" id="{F8079BC5-8470-49E7-9212-660DE371D21C}"/>
              </a:ext>
            </a:extLst>
          </p:cNvPr>
          <p:cNvSpPr>
            <a:spLocks noGrp="1"/>
          </p:cNvSpPr>
          <p:nvPr>
            <p:ph type="body" sz="half" idx="2"/>
          </p:nvPr>
        </p:nvSpPr>
        <p:spPr/>
        <p:txBody>
          <a:bodyPr>
            <a:normAutofit lnSpcReduction="10000"/>
          </a:bodyPr>
          <a:lstStyle/>
          <a:p>
            <a:r>
              <a:rPr lang="en-US" sz="1800" dirty="0"/>
              <a:t>From a veteran parent:</a:t>
            </a:r>
          </a:p>
          <a:p>
            <a:r>
              <a:rPr lang="en-US" sz="1800" dirty="0"/>
              <a:t>“Don’t worry about what others are thinking. Most people in public sympathize and support, but there will always be that one bad apple who will think that your child is misbehaving or criticize your parenting. SHUT THAT OUT. If you feel or show anxiety about being judged, your child will sense it, and the situation will only get worse.”</a:t>
            </a:r>
          </a:p>
        </p:txBody>
      </p:sp>
    </p:spTree>
    <p:extLst>
      <p:ext uri="{BB962C8B-B14F-4D97-AF65-F5344CB8AC3E}">
        <p14:creationId xmlns:p14="http://schemas.microsoft.com/office/powerpoint/2010/main" val="281644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Seek assistance from bystanders if needed</a:t>
            </a:r>
          </a:p>
        </p:txBody>
      </p:sp>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4"/>
          </p:nvPr>
        </p:nvSpPr>
        <p:spPr/>
        <p:txBody>
          <a:bodyPr/>
          <a:lstStyle/>
          <a:p>
            <a:r>
              <a:rPr lang="en-US" dirty="0"/>
              <a:t>Amanda W. Doll, Ed.M., BCBA/LBA</a:t>
            </a:r>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21</a:t>
            </a:fld>
            <a:endParaRPr lang="en-US" dirty="0"/>
          </a:p>
        </p:txBody>
      </p:sp>
      <p:sp>
        <p:nvSpPr>
          <p:cNvPr id="6" name="Text Placeholder 5">
            <a:extLst>
              <a:ext uri="{FF2B5EF4-FFF2-40B4-BE49-F238E27FC236}">
                <a16:creationId xmlns:a16="http://schemas.microsoft.com/office/drawing/2014/main" id="{F8079BC5-8470-49E7-9212-660DE371D21C}"/>
              </a:ext>
            </a:extLst>
          </p:cNvPr>
          <p:cNvSpPr>
            <a:spLocks noGrp="1"/>
          </p:cNvSpPr>
          <p:nvPr>
            <p:ph type="body" sz="half" idx="2"/>
          </p:nvPr>
        </p:nvSpPr>
        <p:spPr>
          <a:xfrm>
            <a:off x="957943" y="2546851"/>
            <a:ext cx="5535622" cy="3655166"/>
          </a:xfrm>
        </p:spPr>
        <p:txBody>
          <a:bodyPr>
            <a:normAutofit lnSpcReduction="10000"/>
          </a:bodyPr>
          <a:lstStyle/>
          <a:p>
            <a:r>
              <a:rPr lang="en-US" sz="1800" dirty="0"/>
              <a:t>From a veteran parent:</a:t>
            </a:r>
          </a:p>
          <a:p>
            <a:r>
              <a:rPr lang="en-US" sz="1800" dirty="0"/>
              <a:t>“Don’t be afraid to ask for help from one of those compassionate strangers in public. While I was physically restraining my child from hurting himself, I tossed my keys to a staff member and asked them to get my car and pull it around to the front entrance. Fortunately, someone I knew walked up and took over that task, but even if I had left it to the staff member, I’m sure it would have been fine.”</a:t>
            </a:r>
          </a:p>
        </p:txBody>
      </p:sp>
    </p:spTree>
    <p:extLst>
      <p:ext uri="{BB962C8B-B14F-4D97-AF65-F5344CB8AC3E}">
        <p14:creationId xmlns:p14="http://schemas.microsoft.com/office/powerpoint/2010/main" val="167569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33542F-D085-445E-BEBE-DEE6D4F79CAD}"/>
              </a:ext>
            </a:extLst>
          </p:cNvPr>
          <p:cNvSpPr>
            <a:spLocks noGrp="1"/>
          </p:cNvSpPr>
          <p:nvPr>
            <p:ph type="body" idx="1"/>
          </p:nvPr>
        </p:nvSpPr>
        <p:spPr>
          <a:xfrm>
            <a:off x="573882" y="501719"/>
            <a:ext cx="3464717" cy="717482"/>
          </a:xfrm>
        </p:spPr>
        <p:txBody>
          <a:bodyPr>
            <a:normAutofit lnSpcReduction="10000"/>
          </a:bodyPr>
          <a:lstStyle/>
          <a:p>
            <a:r>
              <a:rPr lang="en-US" dirty="0"/>
              <a:t>DE-ESCALATING THE SITUATION</a:t>
            </a:r>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a:xfrm>
            <a:off x="573882" y="1277293"/>
            <a:ext cx="3464717" cy="5078988"/>
          </a:xfrm>
        </p:spPr>
        <p:txBody>
          <a:bodyPr>
            <a:normAutofit fontScale="92500" lnSpcReduction="10000"/>
          </a:bodyPr>
          <a:lstStyle/>
          <a:p>
            <a:r>
              <a:rPr lang="en-US" dirty="0"/>
              <a:t>Safety comes first (for self and others)</a:t>
            </a:r>
          </a:p>
          <a:p>
            <a:r>
              <a:rPr lang="en-US" dirty="0"/>
              <a:t>Bystanders in the community may try to help, or may add undue attention</a:t>
            </a:r>
          </a:p>
          <a:p>
            <a:r>
              <a:rPr lang="en-US" dirty="0"/>
              <a:t>Don’t be afraid to ask bystanders for specific actions (e.g., to step back, to stop commenting loudly, to locate a first aid kit, even to call 911)</a:t>
            </a:r>
          </a:p>
          <a:p>
            <a:r>
              <a:rPr lang="en-US" dirty="0"/>
              <a:t>Distraction may be helpful. Some individuals can be brought back by asking questions about preferred topics. Others may become compliant if given a string of simple directions to follow. There might be a favorite song or rhyme that works. </a:t>
            </a:r>
          </a:p>
        </p:txBody>
      </p:sp>
      <p:pic>
        <p:nvPicPr>
          <p:cNvPr id="9" name="Picture Placeholder 8" descr="Two Buildings" title="Two Buildings">
            <a:extLst>
              <a:ext uri="{FF2B5EF4-FFF2-40B4-BE49-F238E27FC236}">
                <a16:creationId xmlns:a16="http://schemas.microsoft.com/office/drawing/2014/main" id="{422CBBF4-EF67-4184-9603-EC435F55D08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a:extLst>
              <a:ext uri="{FF2B5EF4-FFF2-40B4-BE49-F238E27FC236}">
                <a16:creationId xmlns:a16="http://schemas.microsoft.com/office/drawing/2014/main" id="{89C32B2A-F443-47DA-A5C9-E0CCEC6C2F29}"/>
              </a:ext>
            </a:extLst>
          </p:cNvPr>
          <p:cNvSpPr>
            <a:spLocks noGrp="1"/>
          </p:cNvSpPr>
          <p:nvPr>
            <p:ph type="body" idx="13"/>
          </p:nvPr>
        </p:nvSpPr>
        <p:spPr>
          <a:xfrm>
            <a:off x="8153400" y="546513"/>
            <a:ext cx="3464717" cy="823912"/>
          </a:xfrm>
        </p:spPr>
        <p:txBody>
          <a:bodyPr/>
          <a:lstStyle/>
          <a:p>
            <a:r>
              <a:rPr lang="en-US" dirty="0"/>
              <a:t>MAINTAINING THE EXPECTATION</a:t>
            </a:r>
          </a:p>
        </p:txBody>
      </p:sp>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a:xfrm>
            <a:off x="8153400" y="1370425"/>
            <a:ext cx="3464717" cy="4422364"/>
          </a:xfrm>
        </p:spPr>
        <p:txBody>
          <a:bodyPr>
            <a:normAutofit/>
          </a:bodyPr>
          <a:lstStyle/>
          <a:p>
            <a:r>
              <a:rPr lang="en-US" dirty="0"/>
              <a:t>Once your child or adolescent is calm and safe, it’s important to return to the task that was in place at the time of the meltdown</a:t>
            </a:r>
          </a:p>
          <a:p>
            <a:r>
              <a:rPr lang="en-US" dirty="0"/>
              <a:t>It is okay to modify the initial demand to make it easier to experience success</a:t>
            </a:r>
          </a:p>
          <a:p>
            <a:r>
              <a:rPr lang="en-US" dirty="0"/>
              <a:t>Take note of the circumstances of the meltdown for future planning. Quickly jot down the relevant Who/what/when/where/why</a:t>
            </a:r>
          </a:p>
        </p:txBody>
      </p:sp>
      <p:sp>
        <p:nvSpPr>
          <p:cNvPr id="2" name="Footer Placeholder 1">
            <a:extLst>
              <a:ext uri="{FF2B5EF4-FFF2-40B4-BE49-F238E27FC236}">
                <a16:creationId xmlns:a16="http://schemas.microsoft.com/office/drawing/2014/main" id="{5483E2DD-4F96-4CE8-A9FE-FD5DF44C4CAC}"/>
              </a:ext>
            </a:extLst>
          </p:cNvPr>
          <p:cNvSpPr>
            <a:spLocks noGrp="1"/>
          </p:cNvSpPr>
          <p:nvPr>
            <p:ph type="ftr" sz="quarter" idx="16"/>
          </p:nvPr>
        </p:nvSpPr>
        <p:spPr/>
        <p:txBody>
          <a:bodyPr/>
          <a:lstStyle/>
          <a:p>
            <a:r>
              <a:rPr lang="en-US" dirty="0"/>
              <a:t>Amanda W. Doll, Ed.M., BCBA/LBA</a:t>
            </a:r>
          </a:p>
          <a:p>
            <a:endParaRPr lang="en-US" dirty="0"/>
          </a:p>
        </p:txBody>
      </p:sp>
      <p:sp>
        <p:nvSpPr>
          <p:cNvPr id="16" name="Slide Number Placeholder 15">
            <a:extLst>
              <a:ext uri="{FF2B5EF4-FFF2-40B4-BE49-F238E27FC236}">
                <a16:creationId xmlns:a16="http://schemas.microsoft.com/office/drawing/2014/main" id="{7EF05482-0999-42B8-A27E-59AAA26FB58E}"/>
              </a:ext>
            </a:extLst>
          </p:cNvPr>
          <p:cNvSpPr>
            <a:spLocks noGrp="1"/>
          </p:cNvSpPr>
          <p:nvPr>
            <p:ph type="sldNum" sz="quarter" idx="17"/>
          </p:nvPr>
        </p:nvSpPr>
        <p:spPr/>
        <p:txBody>
          <a:bodyPr/>
          <a:lstStyle/>
          <a:p>
            <a:fld id="{8C2E478F-E849-4A8C-AF1F-CBCC78A7CBFA}" type="slidenum">
              <a:rPr lang="en-US" smtClean="0"/>
              <a:pPr/>
              <a:t>22</a:t>
            </a:fld>
            <a:endParaRPr lang="en-US" dirty="0"/>
          </a:p>
        </p:txBody>
      </p:sp>
      <p:sp>
        <p:nvSpPr>
          <p:cNvPr id="15" name="Title 14" hidden="1">
            <a:extLst>
              <a:ext uri="{FF2B5EF4-FFF2-40B4-BE49-F238E27FC236}">
                <a16:creationId xmlns:a16="http://schemas.microsoft.com/office/drawing/2014/main" id="{A9B3BD41-12E6-4E88-8CE4-3A496CEA28A3}"/>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1743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097D2725-75F4-45AA-950F-2F67BBF8F754}"/>
              </a:ext>
            </a:extLst>
          </p:cNvPr>
          <p:cNvSpPr>
            <a:spLocks noGrp="1"/>
          </p:cNvSpPr>
          <p:nvPr>
            <p:ph type="title"/>
          </p:nvPr>
        </p:nvSpPr>
        <p:spPr>
          <a:xfrm>
            <a:off x="595884" y="0"/>
            <a:ext cx="11000232" cy="1188720"/>
          </a:xfrm>
        </p:spPr>
        <p:txBody>
          <a:bodyPr/>
          <a:lstStyle/>
          <a:p>
            <a:r>
              <a:rPr lang="en-US" dirty="0"/>
              <a:t>Title:</a:t>
            </a:r>
          </a:p>
        </p:txBody>
      </p:sp>
      <p:pic>
        <p:nvPicPr>
          <p:cNvPr id="5" name="Picture Placeholder 4" descr="Abstract Building" title="Abstract Building">
            <a:extLst>
              <a:ext uri="{FF2B5EF4-FFF2-40B4-BE49-F238E27FC236}">
                <a16:creationId xmlns:a16="http://schemas.microsoft.com/office/drawing/2014/main" id="{A0DC386B-E165-424D-B694-E2C45FFA407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6568221" y="4076700"/>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6834487" y="4223911"/>
            <a:ext cx="5357513" cy="2634089"/>
          </a:xfrm>
          <a:prstGeom prst="rect">
            <a:avLst/>
          </a:prstGeom>
          <a:solidFill>
            <a:srgbClr val="2F33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D4BFC2-69CA-4ED6-89E7-A9ADB571E7A4}"/>
              </a:ext>
            </a:extLst>
          </p:cNvPr>
          <p:cNvSpPr/>
          <p:nvPr/>
        </p:nvSpPr>
        <p:spPr>
          <a:xfrm>
            <a:off x="7050026" y="4485342"/>
            <a:ext cx="4423315" cy="173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nSpc>
                <a:spcPct val="80000"/>
              </a:lnSpc>
              <a:defRPr sz="10000">
                <a:solidFill>
                  <a:srgbClr val="3A3B39"/>
                </a:solidFill>
                <a:latin typeface="Bebas"/>
                <a:ea typeface="Bebas"/>
                <a:cs typeface="Bebas"/>
                <a:sym typeface="Bebas"/>
              </a:defRPr>
            </a:pPr>
            <a:r>
              <a:rPr lang="en-US" sz="3200" b="1" dirty="0">
                <a:solidFill>
                  <a:schemeClr val="bg1"/>
                </a:solidFill>
                <a:latin typeface="+mj-lt"/>
                <a:cs typeface="Gill Sans" panose="020B0502020104020203" pitchFamily="34" charset="-79"/>
              </a:rPr>
              <a:t>What did we learn?</a:t>
            </a:r>
          </a:p>
          <a:p>
            <a:r>
              <a:rPr lang="en-US" sz="1200" dirty="0">
                <a:latin typeface="+mj-lt"/>
              </a:rPr>
              <a:t>Each meltdown happens for a reason. It can teach us what specific skills our individual needs in order to handle the next situation more successfully.</a:t>
            </a:r>
          </a:p>
        </p:txBody>
      </p:sp>
      <p:sp>
        <p:nvSpPr>
          <p:cNvPr id="2" name="Footer Placeholder 1">
            <a:extLst>
              <a:ext uri="{FF2B5EF4-FFF2-40B4-BE49-F238E27FC236}">
                <a16:creationId xmlns:a16="http://schemas.microsoft.com/office/drawing/2014/main" id="{3D8BBA11-131E-446B-BC9B-D0A09B1AF059}"/>
              </a:ext>
            </a:extLst>
          </p:cNvPr>
          <p:cNvSpPr>
            <a:spLocks noGrp="1"/>
          </p:cNvSpPr>
          <p:nvPr>
            <p:ph type="ftr" sz="quarter" idx="11"/>
          </p:nvPr>
        </p:nvSpPr>
        <p:spPr/>
        <p:txBody>
          <a:bodyPr/>
          <a:lstStyle/>
          <a:p>
            <a:r>
              <a:rPr lang="en-US" dirty="0"/>
              <a:t>Amanda W. Doll, Ed.M., BCBA/LBA</a:t>
            </a:r>
          </a:p>
        </p:txBody>
      </p:sp>
      <p:sp>
        <p:nvSpPr>
          <p:cNvPr id="9" name="Rectangle: Single Corner Snipped 8" descr="Footer accent box">
            <a:extLst>
              <a:ext uri="{FF2B5EF4-FFF2-40B4-BE49-F238E27FC236}">
                <a16:creationId xmlns:a16="http://schemas.microsoft.com/office/drawing/2014/main" id="{DF712259-BEF9-4B45-8D68-5F74C49207D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206B3DE3-5308-4ADE-BC26-29765480D1E1}"/>
              </a:ext>
            </a:extLst>
          </p:cNvPr>
          <p:cNvSpPr>
            <a:spLocks noGrp="1"/>
          </p:cNvSpPr>
          <p:nvPr>
            <p:ph type="sldNum" sz="quarter" idx="12"/>
          </p:nvPr>
        </p:nvSpPr>
        <p:spPr/>
        <p:txBody>
          <a:bodyPr/>
          <a:lstStyle/>
          <a:p>
            <a:fld id="{8C2E478F-E849-4A8C-AF1F-CBCC78A7CBFA}" type="slidenum">
              <a:rPr lang="en-US" smtClean="0"/>
              <a:pPr/>
              <a:t>23</a:t>
            </a:fld>
            <a:endParaRPr lang="en-US" dirty="0"/>
          </a:p>
        </p:txBody>
      </p:sp>
    </p:spTree>
    <p:extLst>
      <p:ext uri="{BB962C8B-B14F-4D97-AF65-F5344CB8AC3E}">
        <p14:creationId xmlns:p14="http://schemas.microsoft.com/office/powerpoint/2010/main" val="1389222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ceiling">
            <a:extLst>
              <a:ext uri="{FF2B5EF4-FFF2-40B4-BE49-F238E27FC236}">
                <a16:creationId xmlns:a16="http://schemas.microsoft.com/office/drawing/2014/main" id="{ECE6809B-9586-4FFC-9D20-26C51CA965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35508" y="20298"/>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10" name="Subtitle 9">
            <a:extLst>
              <a:ext uri="{FF2B5EF4-FFF2-40B4-BE49-F238E27FC236}">
                <a16:creationId xmlns:a16="http://schemas.microsoft.com/office/drawing/2014/main" id="{3E9BAE4F-16CE-4F5D-9BC7-2CB992790F2F}"/>
              </a:ext>
            </a:extLst>
          </p:cNvPr>
          <p:cNvSpPr>
            <a:spLocks noGrp="1"/>
          </p:cNvSpPr>
          <p:nvPr>
            <p:ph type="subTitle" idx="1"/>
          </p:nvPr>
        </p:nvSpPr>
        <p:spPr/>
        <p:txBody>
          <a:bodyPr/>
          <a:lstStyle/>
          <a:p>
            <a:r>
              <a:rPr lang="en-US" dirty="0"/>
              <a:t>adoll@carmelschools.org</a:t>
            </a:r>
          </a:p>
        </p:txBody>
      </p:sp>
      <p:sp>
        <p:nvSpPr>
          <p:cNvPr id="2" name="Footer Placeholder 1">
            <a:extLst>
              <a:ext uri="{FF2B5EF4-FFF2-40B4-BE49-F238E27FC236}">
                <a16:creationId xmlns:a16="http://schemas.microsoft.com/office/drawing/2014/main" id="{9FE3A4F2-29CE-4C57-A172-6A0D63EFD700}"/>
              </a:ext>
            </a:extLst>
          </p:cNvPr>
          <p:cNvSpPr>
            <a:spLocks noGrp="1"/>
          </p:cNvSpPr>
          <p:nvPr>
            <p:ph type="ftr" sz="quarter" idx="4294967295"/>
          </p:nvPr>
        </p:nvSpPr>
        <p:spPr>
          <a:xfrm>
            <a:off x="595884" y="6468303"/>
            <a:ext cx="4114800" cy="365125"/>
          </a:xfrm>
        </p:spPr>
        <p:txBody>
          <a:bodyPr/>
          <a:lstStyle/>
          <a:p>
            <a:r>
              <a:rPr lang="en-US" dirty="0"/>
              <a:t>Amanda W. Doll, Ed.M., BCBA/LBA</a:t>
            </a:r>
          </a:p>
        </p:txBody>
      </p:sp>
      <p:sp>
        <p:nvSpPr>
          <p:cNvPr id="25" name="Rectangle: Single Corner Snipped 24" descr="Footer accent box">
            <a:extLst>
              <a:ext uri="{FF2B5EF4-FFF2-40B4-BE49-F238E27FC236}">
                <a16:creationId xmlns:a16="http://schemas.microsoft.com/office/drawing/2014/main" id="{ADA66B68-D364-4C11-9AA9-052CEAC914E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Slide Number Placeholder 5">
            <a:extLst>
              <a:ext uri="{FF2B5EF4-FFF2-40B4-BE49-F238E27FC236}">
                <a16:creationId xmlns:a16="http://schemas.microsoft.com/office/drawing/2014/main" id="{7B17F9E2-0E31-4010-80D8-F343F24E6E14}"/>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24</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fontScale="85000" lnSpcReduction="20000"/>
          </a:bodyPr>
          <a:lstStyle/>
          <a:p>
            <a:pPr marL="0" indent="0">
              <a:buNone/>
            </a:pPr>
            <a:endParaRPr lang="en-US" sz="2800" dirty="0"/>
          </a:p>
          <a:p>
            <a:r>
              <a:rPr lang="en-US" sz="2800" dirty="0"/>
              <a:t>Definition of a meltdown</a:t>
            </a:r>
          </a:p>
          <a:p>
            <a:r>
              <a:rPr lang="en-US" sz="2800" dirty="0"/>
              <a:t>Four step model for managing meltdowns</a:t>
            </a:r>
          </a:p>
          <a:p>
            <a:r>
              <a:rPr lang="en-US" sz="2800" dirty="0"/>
              <a:t>Before the meltdown</a:t>
            </a:r>
          </a:p>
          <a:p>
            <a:r>
              <a:rPr lang="en-US" sz="2800" dirty="0"/>
              <a:t>During the meltdown</a:t>
            </a:r>
          </a:p>
          <a:p>
            <a:r>
              <a:rPr lang="en-US" sz="2800" dirty="0"/>
              <a:t>After the meltdown</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3</a:t>
            </a:fld>
            <a:endParaRPr lang="en-US" dirty="0"/>
          </a:p>
        </p:txBody>
      </p:sp>
    </p:spTree>
    <p:extLst>
      <p:ext uri="{BB962C8B-B14F-4D97-AF65-F5344CB8AC3E}">
        <p14:creationId xmlns:p14="http://schemas.microsoft.com/office/powerpoint/2010/main" val="189708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00C713CD-79D0-408F-A140-FBAE3C602261}"/>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4" name="Rectangle 23">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a:t>
              </a:r>
            </a:p>
            <a:p>
              <a:pPr algn="ctr"/>
              <a:endParaRPr lang="en-US" dirty="0">
                <a:solidFill>
                  <a:schemeClr val="bg1"/>
                </a:solidFill>
              </a:endParaRPr>
            </a:p>
          </p:txBody>
        </p:sp>
        <p:pic>
          <p:nvPicPr>
            <p:cNvPr id="13" name="Graphic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p:txBody>
          <a:bodyPr/>
          <a:lstStyle/>
          <a:p>
            <a:r>
              <a:rPr lang="en-US" dirty="0"/>
              <a:t>What is a meltdown?</a:t>
            </a:r>
          </a:p>
        </p:txBody>
      </p:sp>
      <p:sp>
        <p:nvSpPr>
          <p:cNvPr id="3" name="Footer Placeholder 2">
            <a:extLst>
              <a:ext uri="{FF2B5EF4-FFF2-40B4-BE49-F238E27FC236}">
                <a16:creationId xmlns:a16="http://schemas.microsoft.com/office/drawing/2014/main" id="{6F5A9FF5-7F76-43F9-8EBE-606AC1E2C553}"/>
              </a:ext>
            </a:extLst>
          </p:cNvPr>
          <p:cNvSpPr>
            <a:spLocks noGrp="1"/>
          </p:cNvSpPr>
          <p:nvPr>
            <p:ph type="ftr" sz="quarter" idx="16"/>
          </p:nvPr>
        </p:nvSpPr>
        <p:spPr/>
        <p:txBody>
          <a:bodyPr/>
          <a:lstStyle/>
          <a:p>
            <a:r>
              <a:rPr lang="en-US" dirty="0"/>
              <a:t>Amanda W. Doll, Ed.M., BCBA/LBA</a:t>
            </a:r>
          </a:p>
        </p:txBody>
      </p:sp>
      <p:sp>
        <p:nvSpPr>
          <p:cNvPr id="11" name="Rectangle: Single Corner Snipped 10" descr="Footer accent box">
            <a:extLst>
              <a:ext uri="{FF2B5EF4-FFF2-40B4-BE49-F238E27FC236}">
                <a16:creationId xmlns:a16="http://schemas.microsoft.com/office/drawing/2014/main"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4E8EC366-9118-4504-88CF-ABE80F98E7F0}"/>
              </a:ext>
            </a:extLst>
          </p:cNvPr>
          <p:cNvSpPr>
            <a:spLocks noGrp="1"/>
          </p:cNvSpPr>
          <p:nvPr>
            <p:ph type="sldNum" sz="quarter" idx="17"/>
          </p:nvPr>
        </p:nvSpPr>
        <p:spPr/>
        <p:txBody>
          <a:bodyPr/>
          <a:lstStyle/>
          <a:p>
            <a:fld id="{8C2E478F-E849-4A8C-AF1F-CBCC78A7CBFA}" type="slidenum">
              <a:rPr lang="en-US" smtClean="0"/>
              <a:pPr/>
              <a:t>4</a:t>
            </a:fld>
            <a:endParaRPr lang="en-US" dirty="0"/>
          </a:p>
        </p:txBody>
      </p:sp>
    </p:spTree>
    <p:extLst>
      <p:ext uri="{BB962C8B-B14F-4D97-AF65-F5344CB8AC3E}">
        <p14:creationId xmlns:p14="http://schemas.microsoft.com/office/powerpoint/2010/main" val="294830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Meltdowns are escalating negative emotional reactions</a:t>
              </a:r>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A meltdown</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a:bodyPr>
          <a:lstStyle/>
          <a:p>
            <a:pPr marL="0" indent="0">
              <a:buNone/>
            </a:pPr>
            <a:r>
              <a:rPr lang="en-US" dirty="0"/>
              <a:t>Definition from Jed Baker</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5</a:t>
            </a:fld>
            <a:endParaRPr lang="en-US" dirty="0"/>
          </a:p>
        </p:txBody>
      </p:sp>
      <p:sp>
        <p:nvSpPr>
          <p:cNvPr id="5" name="TextBox 4">
            <a:extLst>
              <a:ext uri="{FF2B5EF4-FFF2-40B4-BE49-F238E27FC236}">
                <a16:creationId xmlns:a16="http://schemas.microsoft.com/office/drawing/2014/main" id="{9D289B45-7057-4CF9-B80C-8746DF267CB9}"/>
              </a:ext>
            </a:extLst>
          </p:cNvPr>
          <p:cNvSpPr txBox="1"/>
          <p:nvPr/>
        </p:nvSpPr>
        <p:spPr>
          <a:xfrm>
            <a:off x="5506063" y="5226844"/>
            <a:ext cx="4100225" cy="523220"/>
          </a:xfrm>
          <a:prstGeom prst="rect">
            <a:avLst/>
          </a:prstGeom>
          <a:noFill/>
        </p:spPr>
        <p:txBody>
          <a:bodyPr wrap="none" rtlCol="0">
            <a:spAutoFit/>
          </a:bodyPr>
          <a:lstStyle/>
          <a:p>
            <a:r>
              <a:rPr lang="en-US" sz="2800" dirty="0">
                <a:solidFill>
                  <a:schemeClr val="bg1"/>
                </a:solidFill>
              </a:rPr>
              <a:t>http://www.jedbaker.com/</a:t>
            </a:r>
          </a:p>
        </p:txBody>
      </p:sp>
    </p:spTree>
    <p:extLst>
      <p:ext uri="{BB962C8B-B14F-4D97-AF65-F5344CB8AC3E}">
        <p14:creationId xmlns:p14="http://schemas.microsoft.com/office/powerpoint/2010/main" val="2597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Where to start</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lnSpcReduction="10000"/>
          </a:bodyPr>
          <a:lstStyle/>
          <a:p>
            <a:pPr marL="0" indent="0">
              <a:buNone/>
            </a:pPr>
            <a:endParaRPr lang="en-US" sz="2000" dirty="0"/>
          </a:p>
          <a:p>
            <a:r>
              <a:rPr lang="en-US" sz="2000" dirty="0"/>
              <a:t>Start with consistent rules and consequences</a:t>
            </a:r>
          </a:p>
          <a:p>
            <a:r>
              <a:rPr lang="en-US" sz="2000" dirty="0"/>
              <a:t>Structure and discipline will help with many meltdowns</a:t>
            </a:r>
          </a:p>
          <a:p>
            <a:r>
              <a:rPr lang="en-US" sz="2000" dirty="0"/>
              <a:t>If meltdowns persist despite rules and consequences, it often means that they do not have the skills to cope with challenging situations </a:t>
            </a:r>
          </a:p>
          <a:p>
            <a:r>
              <a:rPr lang="en-US" sz="2000" dirty="0"/>
              <a:t>A four-step approach is indicated</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6</a:t>
            </a:fld>
            <a:endParaRPr lang="en-US" dirty="0"/>
          </a:p>
        </p:txBody>
      </p:sp>
    </p:spTree>
    <p:extLst>
      <p:ext uri="{BB962C8B-B14F-4D97-AF65-F5344CB8AC3E}">
        <p14:creationId xmlns:p14="http://schemas.microsoft.com/office/powerpoint/2010/main" val="22750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FB713-5269-4D38-8B83-8AE507512664}"/>
              </a:ext>
            </a:extLst>
          </p:cNvPr>
          <p:cNvSpPr>
            <a:spLocks noGrp="1"/>
          </p:cNvSpPr>
          <p:nvPr>
            <p:ph type="title"/>
          </p:nvPr>
        </p:nvSpPr>
        <p:spPr/>
        <p:txBody>
          <a:bodyPr/>
          <a:lstStyle/>
          <a:p>
            <a:r>
              <a:rPr lang="en-US" dirty="0"/>
              <a:t>Four Step model</a:t>
            </a:r>
          </a:p>
        </p:txBody>
      </p:sp>
      <p:sp>
        <p:nvSpPr>
          <p:cNvPr id="4" name="Content Placeholder 3">
            <a:extLst>
              <a:ext uri="{FF2B5EF4-FFF2-40B4-BE49-F238E27FC236}">
                <a16:creationId xmlns:a16="http://schemas.microsoft.com/office/drawing/2014/main" id="{D6F068FB-1102-45B5-9090-9DF21F51E62B}"/>
              </a:ext>
            </a:extLst>
          </p:cNvPr>
          <p:cNvSpPr>
            <a:spLocks noGrp="1"/>
          </p:cNvSpPr>
          <p:nvPr>
            <p:ph idx="1"/>
          </p:nvPr>
        </p:nvSpPr>
        <p:spPr>
          <a:xfrm>
            <a:off x="5510539" y="1616765"/>
            <a:ext cx="6117771" cy="4022036"/>
          </a:xfrm>
        </p:spPr>
        <p:txBody>
          <a:bodyPr/>
          <a:lstStyle/>
          <a:p>
            <a:pPr marL="0" indent="0">
              <a:buNone/>
            </a:pPr>
            <a:r>
              <a:rPr lang="en-US" sz="2400" dirty="0"/>
              <a:t>1) Accepting and appreciating your child; managing your own emotions by adjusting your expectations</a:t>
            </a:r>
            <a:br>
              <a:rPr lang="en-US" sz="2400" dirty="0"/>
            </a:br>
            <a:r>
              <a:rPr lang="en-US" sz="2400" dirty="0"/>
              <a:t>2) Learning strategies to calm a meltdown in the moment</a:t>
            </a:r>
            <a:br>
              <a:rPr lang="en-US" sz="2400" dirty="0"/>
            </a:br>
            <a:r>
              <a:rPr lang="en-US" sz="2400" dirty="0"/>
              <a:t>3) Understanding why a meltdown occurs</a:t>
            </a:r>
            <a:br>
              <a:rPr lang="en-US" sz="2400" dirty="0"/>
            </a:br>
            <a:r>
              <a:rPr lang="en-US" sz="2400" dirty="0"/>
              <a:t>4) Creating plans to prevent future meltdowns.</a:t>
            </a:r>
          </a:p>
          <a:p>
            <a:endParaRPr lang="en-US" dirty="0"/>
          </a:p>
        </p:txBody>
      </p:sp>
      <p:sp>
        <p:nvSpPr>
          <p:cNvPr id="6" name="Footer Placeholder 5">
            <a:extLst>
              <a:ext uri="{FF2B5EF4-FFF2-40B4-BE49-F238E27FC236}">
                <a16:creationId xmlns:a16="http://schemas.microsoft.com/office/drawing/2014/main" id="{F728AA63-5EAA-41FB-88FF-5CD8A8AD65E5}"/>
              </a:ext>
            </a:extLst>
          </p:cNvPr>
          <p:cNvSpPr>
            <a:spLocks noGrp="1"/>
          </p:cNvSpPr>
          <p:nvPr>
            <p:ph type="ftr" sz="quarter" idx="16"/>
          </p:nvPr>
        </p:nvSpPr>
        <p:spPr/>
        <p:txBody>
          <a:bodyPr/>
          <a:lstStyle/>
          <a:p>
            <a:r>
              <a:rPr lang="en-US" dirty="0"/>
              <a:t>Amanda W. Doll, Ed.M., BCBA/LBA</a:t>
            </a:r>
          </a:p>
        </p:txBody>
      </p:sp>
      <p:sp>
        <p:nvSpPr>
          <p:cNvPr id="7" name="Slide Number Placeholder 6">
            <a:extLst>
              <a:ext uri="{FF2B5EF4-FFF2-40B4-BE49-F238E27FC236}">
                <a16:creationId xmlns:a16="http://schemas.microsoft.com/office/drawing/2014/main" id="{7BAB5BF5-29F2-4586-BCC1-72A0C7745F8A}"/>
              </a:ext>
            </a:extLst>
          </p:cNvPr>
          <p:cNvSpPr>
            <a:spLocks noGrp="1"/>
          </p:cNvSpPr>
          <p:nvPr>
            <p:ph type="sldNum" sz="quarter" idx="17"/>
          </p:nvPr>
        </p:nvSpPr>
        <p:spPr/>
        <p:txBody>
          <a:bodyPr/>
          <a:lstStyle/>
          <a:p>
            <a:fld id="{8C2E478F-E849-4A8C-AF1F-CBCC78A7CBFA}" type="slidenum">
              <a:rPr lang="en-US" smtClean="0"/>
              <a:pPr/>
              <a:t>7</a:t>
            </a:fld>
            <a:endParaRPr lang="en-US" dirty="0"/>
          </a:p>
        </p:txBody>
      </p:sp>
      <p:pic>
        <p:nvPicPr>
          <p:cNvPr id="8" name="Picture 7">
            <a:extLst>
              <a:ext uri="{FF2B5EF4-FFF2-40B4-BE49-F238E27FC236}">
                <a16:creationId xmlns:a16="http://schemas.microsoft.com/office/drawing/2014/main" id="{5DFE50E9-90CB-4804-B451-203ACCDE99FE}"/>
              </a:ext>
            </a:extLst>
          </p:cNvPr>
          <p:cNvPicPr>
            <a:picLocks noChangeAspect="1"/>
          </p:cNvPicPr>
          <p:nvPr/>
        </p:nvPicPr>
        <p:blipFill rotWithShape="1">
          <a:blip r:embed="rId2"/>
          <a:srcRect l="34674" t="22343" r="38478" b="7568"/>
          <a:stretch/>
        </p:blipFill>
        <p:spPr>
          <a:xfrm>
            <a:off x="172277" y="363995"/>
            <a:ext cx="3829879" cy="5621288"/>
          </a:xfrm>
          <a:prstGeom prst="rect">
            <a:avLst/>
          </a:prstGeom>
        </p:spPr>
      </p:pic>
    </p:spTree>
    <p:extLst>
      <p:ext uri="{BB962C8B-B14F-4D97-AF65-F5344CB8AC3E}">
        <p14:creationId xmlns:p14="http://schemas.microsoft.com/office/powerpoint/2010/main" val="401971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Managing your own emotions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a:bodyPr>
          <a:lstStyle/>
          <a:p>
            <a:r>
              <a:rPr lang="en-US" dirty="0"/>
              <a:t>Control our own temper</a:t>
            </a:r>
          </a:p>
          <a:p>
            <a:pPr lvl="1"/>
            <a:r>
              <a:rPr lang="en-US" dirty="0"/>
              <a:t>See meltdowns as a child’s current inability to cope with frustration</a:t>
            </a:r>
          </a:p>
          <a:p>
            <a:r>
              <a:rPr lang="en-US" dirty="0"/>
              <a:t>Create an atmosphere in which the child feels competent</a:t>
            </a:r>
          </a:p>
          <a:p>
            <a:pPr lvl="1"/>
            <a:r>
              <a:rPr lang="en-US" dirty="0"/>
              <a:t>Ample praise, successful activities, limit criticism</a:t>
            </a:r>
          </a:p>
          <a:p>
            <a:r>
              <a:rPr lang="en-US" dirty="0"/>
              <a:t>Avoid constant power struggles</a:t>
            </a:r>
          </a:p>
          <a:p>
            <a:pPr lvl="1"/>
            <a:r>
              <a:rPr lang="en-US" dirty="0"/>
              <a:t>Consider whether rules and expectations are “achievable”</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8</a:t>
            </a:fld>
            <a:endParaRPr lang="en-US" dirty="0"/>
          </a:p>
        </p:txBody>
      </p:sp>
    </p:spTree>
    <p:extLst>
      <p:ext uri="{BB962C8B-B14F-4D97-AF65-F5344CB8AC3E}">
        <p14:creationId xmlns:p14="http://schemas.microsoft.com/office/powerpoint/2010/main" val="289529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 uri="{C183D7F6-B498-43B3-948B-1728B52AA6E4}">
                  <adec:decorative xmlns:adec="http://schemas.microsoft.com/office/drawing/2017/decorative" val="1"/>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 uri="{C183D7F6-B498-43B3-948B-1728B52AA6E4}">
                  <adec:decorative xmlns:adec="http://schemas.microsoft.com/office/drawing/2017/decorative" val="1"/>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Strategies to calm a meltdown</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pc="300" dirty="0"/>
              <a:t>From </a:t>
            </a:r>
            <a:r>
              <a:rPr lang="en-US" i="1" spc="300" dirty="0"/>
              <a:t>No More Meltdowns</a:t>
            </a:r>
            <a:r>
              <a:rPr lang="en-US" spc="300" dirty="0"/>
              <a:t> by Jed Baker</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510539" y="2123419"/>
            <a:ext cx="6117771" cy="4043741"/>
          </a:xfrm>
        </p:spPr>
        <p:txBody>
          <a:bodyPr>
            <a:normAutofit/>
          </a:bodyPr>
          <a:lstStyle/>
          <a:p>
            <a:r>
              <a:rPr lang="en-US" dirty="0"/>
              <a:t>Use distraction to avert the escalation of angry, out-of-control emotions when reasoning, logic, threats, and punishments have not worked</a:t>
            </a:r>
          </a:p>
          <a:p>
            <a:r>
              <a:rPr lang="en-US" dirty="0"/>
              <a:t>Use items the child enjoys: stuffed animals, favorite toys, books, TV, looking out the window, hugs, bouncing in a parent’s lap</a:t>
            </a:r>
          </a:p>
          <a:p>
            <a:r>
              <a:rPr lang="en-US" dirty="0"/>
              <a:t>Use interests and passions of the child</a:t>
            </a:r>
          </a:p>
          <a:p>
            <a:r>
              <a:rPr lang="en-US" dirty="0"/>
              <a:t>Validate their feelings</a:t>
            </a:r>
          </a:p>
          <a:p>
            <a:r>
              <a:rPr lang="en-US" dirty="0"/>
              <a:t>Make effective use of space (get closer or get farther away)</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Amanda W. Doll, Ed.M., BCBA/LBA</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9</a:t>
            </a:fld>
            <a:endParaRPr lang="en-US" dirty="0"/>
          </a:p>
        </p:txBody>
      </p:sp>
    </p:spTree>
    <p:extLst>
      <p:ext uri="{BB962C8B-B14F-4D97-AF65-F5344CB8AC3E}">
        <p14:creationId xmlns:p14="http://schemas.microsoft.com/office/powerpoint/2010/main" val="17903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AAS_v3" id="{120EC718-2276-440D-8FC1-55320A662921}" vid="{ED0184CC-B5C7-4F34-B511-447B58B7C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3c7e945-799b-435f-b5ba-3a8362b8c4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A07C1CD8F74F47A6A4419FF7D5ED99" ma:contentTypeVersion="8" ma:contentTypeDescription="Create a new document." ma:contentTypeScope="" ma:versionID="f7338f52a477b60674c90baff7f4b810">
  <xsd:schema xmlns:xsd="http://www.w3.org/2001/XMLSchema" xmlns:xs="http://www.w3.org/2001/XMLSchema" xmlns:p="http://schemas.microsoft.com/office/2006/metadata/properties" xmlns:ns3="e3c7e945-799b-435f-b5ba-3a8362b8c422" xmlns:ns4="5492be18-a279-48de-baa9-ff67cb3d073c" targetNamespace="http://schemas.microsoft.com/office/2006/metadata/properties" ma:root="true" ma:fieldsID="4ff1acc4dbe47aa1b056e31a277d6aaa" ns3:_="" ns4:_="">
    <xsd:import namespace="e3c7e945-799b-435f-b5ba-3a8362b8c422"/>
    <xsd:import namespace="5492be18-a279-48de-baa9-ff67cb3d07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7e945-799b-435f-b5ba-3a8362b8c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92be18-a279-48de-baa9-ff67cb3d07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3B18BB-C24E-408B-9A12-8848DDD7A302}">
  <ds:schemaRefs>
    <ds:schemaRef ds:uri="http://purl.org/dc/dcmitype/"/>
    <ds:schemaRef ds:uri="e3c7e945-799b-435f-b5ba-3a8362b8c422"/>
    <ds:schemaRef ds:uri="5492be18-a279-48de-baa9-ff67cb3d073c"/>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65F1FAD-176C-4A03-BD9A-1520119CFB52}">
  <ds:schemaRefs>
    <ds:schemaRef ds:uri="http://schemas.microsoft.com/sharepoint/v3/contenttype/forms"/>
  </ds:schemaRefs>
</ds:datastoreItem>
</file>

<file path=customXml/itemProps3.xml><?xml version="1.0" encoding="utf-8"?>
<ds:datastoreItem xmlns:ds="http://schemas.openxmlformats.org/officeDocument/2006/customXml" ds:itemID="{5991F8E8-3519-4AD2-B1D0-A815A4627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7e945-799b-435f-b5ba-3a8362b8c422"/>
    <ds:schemaRef ds:uri="5492be18-a279-48de-baa9-ff67cb3d0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1589</Words>
  <Application>Microsoft Office PowerPoint</Application>
  <PresentationFormat>Widescreen</PresentationFormat>
  <Paragraphs>1707</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Meltdowns in public places</vt:lpstr>
      <vt:lpstr>Introductions</vt:lpstr>
      <vt:lpstr>AGENDA</vt:lpstr>
      <vt:lpstr>What is a meltdown?</vt:lpstr>
      <vt:lpstr>A meltdown</vt:lpstr>
      <vt:lpstr>Where to start</vt:lpstr>
      <vt:lpstr>Four Step model</vt:lpstr>
      <vt:lpstr>Managing your own emotions</vt:lpstr>
      <vt:lpstr>Strategies to calm a meltdown</vt:lpstr>
      <vt:lpstr>Understanding why  A meltdown occurs</vt:lpstr>
      <vt:lpstr>Prevent future meltdowns</vt:lpstr>
      <vt:lpstr>Prevent future meltdowns</vt:lpstr>
      <vt:lpstr>Before the meltdown</vt:lpstr>
      <vt:lpstr>Considerations for Preparation</vt:lpstr>
      <vt:lpstr>What makes meltdowns more likely?</vt:lpstr>
      <vt:lpstr>Make meltdowns less likely: Have an exit strategy</vt:lpstr>
      <vt:lpstr>example exit strategies</vt:lpstr>
      <vt:lpstr>Important consideration for using exit strategies</vt:lpstr>
      <vt:lpstr>During and immediately following a meltdown</vt:lpstr>
      <vt:lpstr>Attention from bystanders</vt:lpstr>
      <vt:lpstr>Seek assistance from bystanders if needed</vt:lpstr>
      <vt:lpstr>Title</vt:lpstr>
      <vt:lpstr>Title: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Meltdowns in public places</dc:title>
  <dc:creator/>
  <cp:lastModifiedBy/>
  <cp:revision>2</cp:revision>
  <dcterms:created xsi:type="dcterms:W3CDTF">2019-04-02T20:18:36Z</dcterms:created>
  <dcterms:modified xsi:type="dcterms:W3CDTF">2021-03-19T13:11:22Z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0x0101004DA07C1CD8F74F47A6A4419FF7D5ED99</vt:lpwstr>
  </property>
</Properties>
</file>