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4.xml" ContentType="application/vnd.openxmlformats-officedocument.presentationml.notesSlide+xml"/>
  <Override PartName="/ppt/tags/tag19.xml" ContentType="application/vnd.openxmlformats-officedocument.presentationml.tags+xml"/>
  <Override PartName="/ppt/notesSlides/notesSlide15.xml" ContentType="application/vnd.openxmlformats-officedocument.presentationml.notesSlide+xml"/>
  <Override PartName="/ppt/tags/tag20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6.xml" ContentType="application/vnd.openxmlformats-officedocument.presentationml.notesSlide+xml"/>
  <Override PartName="/ppt/tags/tag25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0" r:id="rId3"/>
    <p:sldId id="257" r:id="rId4"/>
    <p:sldId id="271" r:id="rId5"/>
    <p:sldId id="258" r:id="rId6"/>
    <p:sldId id="259" r:id="rId7"/>
    <p:sldId id="260" r:id="rId8"/>
    <p:sldId id="261" r:id="rId9"/>
    <p:sldId id="262" r:id="rId10"/>
    <p:sldId id="272" r:id="rId11"/>
    <p:sldId id="273" r:id="rId12"/>
    <p:sldId id="278" r:id="rId13"/>
    <p:sldId id="274" r:id="rId14"/>
    <p:sldId id="267" r:id="rId15"/>
    <p:sldId id="277" r:id="rId16"/>
    <p:sldId id="268" r:id="rId17"/>
    <p:sldId id="275" r:id="rId18"/>
    <p:sldId id="263" r:id="rId19"/>
    <p:sldId id="264" r:id="rId20"/>
    <p:sldId id="265" r:id="rId21"/>
    <p:sldId id="266" r:id="rId22"/>
    <p:sldId id="276" r:id="rId23"/>
    <p:sldId id="26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701" autoAdjust="0"/>
  </p:normalViewPr>
  <p:slideViewPr>
    <p:cSldViewPr>
      <p:cViewPr varScale="1">
        <p:scale>
          <a:sx n="70" d="100"/>
          <a:sy n="70" d="100"/>
        </p:scale>
        <p:origin x="11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0" d="100"/>
          <a:sy n="100" d="100"/>
        </p:scale>
        <p:origin x="-38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9587DF-A7EC-41F0-A31A-A1339039BD3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594F57-7F48-445D-B64B-F39CAA7C1573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Calibri" pitchFamily="34" charset="0"/>
            </a:rPr>
            <a:t>Advantages</a:t>
          </a:r>
          <a:endParaRPr lang="en-US" sz="2400" b="1" dirty="0">
            <a:solidFill>
              <a:schemeClr val="tx1"/>
            </a:solidFill>
            <a:latin typeface="Calibri" pitchFamily="34" charset="0"/>
          </a:endParaRPr>
        </a:p>
      </dgm:t>
    </dgm:pt>
    <dgm:pt modelId="{D469E83A-9B47-4D56-AB01-0BBA690062CA}" type="parTrans" cxnId="{E45A9A2C-7D94-487E-9262-7F8DC3821D07}">
      <dgm:prSet/>
      <dgm:spPr/>
      <dgm:t>
        <a:bodyPr/>
        <a:lstStyle/>
        <a:p>
          <a:endParaRPr lang="en-US"/>
        </a:p>
      </dgm:t>
    </dgm:pt>
    <dgm:pt modelId="{C5BC4AD4-907F-4876-A78D-540D9A8A66C3}" type="sibTrans" cxnId="{E45A9A2C-7D94-487E-9262-7F8DC3821D07}">
      <dgm:prSet/>
      <dgm:spPr/>
      <dgm:t>
        <a:bodyPr/>
        <a:lstStyle/>
        <a:p>
          <a:endParaRPr lang="en-US"/>
        </a:p>
      </dgm:t>
    </dgm:pt>
    <dgm:pt modelId="{CF3D508F-DB0E-43CD-8AF0-149486442A1D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000" dirty="0" smtClean="0">
              <a:latin typeface="Calibri" pitchFamily="34" charset="0"/>
              <a:cs typeface="Times New Roman" pitchFamily="18" charset="0"/>
            </a:rPr>
            <a:t>Real-time, simple group communication</a:t>
          </a:r>
          <a:endParaRPr lang="en-US" sz="2000" dirty="0">
            <a:latin typeface="Calibri" pitchFamily="34" charset="0"/>
          </a:endParaRPr>
        </a:p>
      </dgm:t>
    </dgm:pt>
    <dgm:pt modelId="{63EEF619-73AF-4C1B-B7A6-E93C6BCFF3B8}" type="parTrans" cxnId="{9FF388BA-B2B9-419F-83D9-52856D0006C5}">
      <dgm:prSet/>
      <dgm:spPr/>
      <dgm:t>
        <a:bodyPr/>
        <a:lstStyle/>
        <a:p>
          <a:endParaRPr lang="en-US"/>
        </a:p>
      </dgm:t>
    </dgm:pt>
    <dgm:pt modelId="{06A97F9E-13A5-49DF-B4F8-73EC00923523}" type="sibTrans" cxnId="{9FF388BA-B2B9-419F-83D9-52856D0006C5}">
      <dgm:prSet/>
      <dgm:spPr/>
      <dgm:t>
        <a:bodyPr/>
        <a:lstStyle/>
        <a:p>
          <a:endParaRPr lang="en-US"/>
        </a:p>
      </dgm:t>
    </dgm:pt>
    <dgm:pt modelId="{0C29AE08-710F-4B8D-AAAF-AFD53F5D2881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  <a:latin typeface="Calibri" pitchFamily="34" charset="0"/>
            </a:rPr>
            <a:t>Disadvantages</a:t>
          </a:r>
          <a:endParaRPr lang="en-US" sz="2400" b="1" dirty="0">
            <a:solidFill>
              <a:schemeClr val="tx1"/>
            </a:solidFill>
            <a:latin typeface="Calibri" pitchFamily="34" charset="0"/>
          </a:endParaRPr>
        </a:p>
      </dgm:t>
    </dgm:pt>
    <dgm:pt modelId="{6A439D22-243E-4F07-8B40-0027C363941A}" type="parTrans" cxnId="{3A462B61-B89B-4A16-8746-2B18F441172C}">
      <dgm:prSet/>
      <dgm:spPr/>
      <dgm:t>
        <a:bodyPr/>
        <a:lstStyle/>
        <a:p>
          <a:endParaRPr lang="en-US"/>
        </a:p>
      </dgm:t>
    </dgm:pt>
    <dgm:pt modelId="{66F6F320-7FAF-48E3-816D-929C629917BE}" type="sibTrans" cxnId="{3A462B61-B89B-4A16-8746-2B18F441172C}">
      <dgm:prSet/>
      <dgm:spPr/>
      <dgm:t>
        <a:bodyPr/>
        <a:lstStyle/>
        <a:p>
          <a:endParaRPr lang="en-US"/>
        </a:p>
      </dgm:t>
    </dgm:pt>
    <dgm:pt modelId="{CDA0F7A1-996F-46AC-8DB4-4DBBAF5EF2BE}">
      <dgm:prSet phldrT="[Text]"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000" dirty="0" smtClean="0">
              <a:latin typeface="Calibri" pitchFamily="34" charset="0"/>
              <a:cs typeface="Times New Roman" pitchFamily="18" charset="0"/>
            </a:rPr>
            <a:t>Security and virus prone</a:t>
          </a:r>
          <a:endParaRPr lang="en-US" sz="2000" dirty="0">
            <a:latin typeface="Calibri" pitchFamily="34" charset="0"/>
            <a:cs typeface="Times New Roman" pitchFamily="18" charset="0"/>
          </a:endParaRPr>
        </a:p>
      </dgm:t>
    </dgm:pt>
    <dgm:pt modelId="{9149781A-1F84-4A9E-8964-0A4BBB488398}" type="parTrans" cxnId="{B910B10D-5455-4232-9E11-267A52B841E6}">
      <dgm:prSet/>
      <dgm:spPr/>
      <dgm:t>
        <a:bodyPr/>
        <a:lstStyle/>
        <a:p>
          <a:endParaRPr lang="en-US"/>
        </a:p>
      </dgm:t>
    </dgm:pt>
    <dgm:pt modelId="{D3AE6D1F-F244-42A8-9663-028388F7E255}" type="sibTrans" cxnId="{B910B10D-5455-4232-9E11-267A52B841E6}">
      <dgm:prSet/>
      <dgm:spPr/>
      <dgm:t>
        <a:bodyPr/>
        <a:lstStyle/>
        <a:p>
          <a:endParaRPr lang="en-US"/>
        </a:p>
      </dgm:t>
    </dgm:pt>
    <dgm:pt modelId="{93B087A3-D4FB-45F4-AE33-F3681DE868CB}">
      <dgm:prSet phldrT="[Text]"/>
      <dgm:spPr/>
      <dgm:t>
        <a:bodyPr/>
        <a:lstStyle/>
        <a:p>
          <a:pPr>
            <a:spcBef>
              <a:spcPct val="0"/>
            </a:spcBef>
            <a:spcAft>
              <a:spcPct val="15000"/>
            </a:spcAft>
          </a:pPr>
          <a:endParaRPr lang="en-US" sz="1900" dirty="0"/>
        </a:p>
      </dgm:t>
    </dgm:pt>
    <dgm:pt modelId="{23436496-5351-40AB-A99B-62CBAF31B514}" type="parTrans" cxnId="{5BBA6E74-CBD4-48DC-8E2D-1587403441BF}">
      <dgm:prSet/>
      <dgm:spPr/>
      <dgm:t>
        <a:bodyPr/>
        <a:lstStyle/>
        <a:p>
          <a:endParaRPr lang="en-US"/>
        </a:p>
      </dgm:t>
    </dgm:pt>
    <dgm:pt modelId="{EAB7C7E2-4BF1-4786-A8B9-3B9D118A9786}" type="sibTrans" cxnId="{5BBA6E74-CBD4-48DC-8E2D-1587403441BF}">
      <dgm:prSet/>
      <dgm:spPr/>
      <dgm:t>
        <a:bodyPr/>
        <a:lstStyle/>
        <a:p>
          <a:endParaRPr lang="en-US"/>
        </a:p>
      </dgm:t>
    </dgm:pt>
    <dgm:pt modelId="{086DBF63-AC26-408D-9ACD-2086C7AA57F8}">
      <dgm:prSet phldrT="[Text]"/>
      <dgm:spPr/>
      <dgm:t>
        <a:bodyPr/>
        <a:lstStyle/>
        <a:p>
          <a:pPr>
            <a:spcBef>
              <a:spcPct val="0"/>
            </a:spcBef>
            <a:spcAft>
              <a:spcPct val="15000"/>
            </a:spcAft>
          </a:pPr>
          <a:endParaRPr lang="en-US" sz="1500" dirty="0"/>
        </a:p>
      </dgm:t>
    </dgm:pt>
    <dgm:pt modelId="{B727DBDA-B583-4A50-B091-4319AAFD723E}" type="parTrans" cxnId="{DFBC96CA-1C26-4836-B23F-3B6174431CB4}">
      <dgm:prSet/>
      <dgm:spPr/>
      <dgm:t>
        <a:bodyPr/>
        <a:lstStyle/>
        <a:p>
          <a:endParaRPr lang="en-US"/>
        </a:p>
      </dgm:t>
    </dgm:pt>
    <dgm:pt modelId="{130EE6A4-A037-46CA-8EF9-F28A07EBC35B}" type="sibTrans" cxnId="{DFBC96CA-1C26-4836-B23F-3B6174431CB4}">
      <dgm:prSet/>
      <dgm:spPr/>
      <dgm:t>
        <a:bodyPr/>
        <a:lstStyle/>
        <a:p>
          <a:endParaRPr lang="en-US"/>
        </a:p>
      </dgm:t>
    </dgm:pt>
    <dgm:pt modelId="{48D77BF3-F41A-47CB-81AC-F1EF0112D3E8}">
      <dgm:prSet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000" dirty="0" smtClean="0">
              <a:latin typeface="Calibri" pitchFamily="34" charset="0"/>
              <a:cs typeface="Times New Roman" pitchFamily="18" charset="0"/>
            </a:rPr>
            <a:t>Instantaneous exchange of graphics and files </a:t>
          </a:r>
        </a:p>
      </dgm:t>
    </dgm:pt>
    <dgm:pt modelId="{5FAFBD67-AAC0-44F4-B2B2-EFA3FCE704E6}" type="parTrans" cxnId="{F5ED6F74-0AAB-4398-A0C7-D82B396A6CFD}">
      <dgm:prSet/>
      <dgm:spPr/>
      <dgm:t>
        <a:bodyPr/>
        <a:lstStyle/>
        <a:p>
          <a:endParaRPr lang="en-US"/>
        </a:p>
      </dgm:t>
    </dgm:pt>
    <dgm:pt modelId="{7419D8ED-FAD8-4BC7-A2CD-9E124E847F5C}" type="sibTrans" cxnId="{F5ED6F74-0AAB-4398-A0C7-D82B396A6CFD}">
      <dgm:prSet/>
      <dgm:spPr/>
      <dgm:t>
        <a:bodyPr/>
        <a:lstStyle/>
        <a:p>
          <a:endParaRPr lang="en-US"/>
        </a:p>
      </dgm:t>
    </dgm:pt>
    <dgm:pt modelId="{F9261088-E551-409F-8F1E-71FBA6FAC7B7}">
      <dgm:prSet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000" dirty="0" smtClean="0">
              <a:latin typeface="Calibri" pitchFamily="34" charset="0"/>
              <a:cs typeface="Times New Roman" pitchFamily="18" charset="0"/>
            </a:rPr>
            <a:t>Cost-effective medium for internal and external communication </a:t>
          </a:r>
        </a:p>
      </dgm:t>
    </dgm:pt>
    <dgm:pt modelId="{84A8F518-3D6E-49F8-9034-C0A39EE7468D}" type="parTrans" cxnId="{0F91F9E7-81E8-48A7-B9D8-652A79366EFE}">
      <dgm:prSet/>
      <dgm:spPr/>
      <dgm:t>
        <a:bodyPr/>
        <a:lstStyle/>
        <a:p>
          <a:endParaRPr lang="en-US"/>
        </a:p>
      </dgm:t>
    </dgm:pt>
    <dgm:pt modelId="{F91AFC4D-7B52-4C8E-AD27-8F7F6CF80404}" type="sibTrans" cxnId="{0F91F9E7-81E8-48A7-B9D8-652A79366EFE}">
      <dgm:prSet/>
      <dgm:spPr/>
      <dgm:t>
        <a:bodyPr/>
        <a:lstStyle/>
        <a:p>
          <a:endParaRPr lang="en-US"/>
        </a:p>
      </dgm:t>
    </dgm:pt>
    <dgm:pt modelId="{D67A30BA-E063-497A-8D8E-5D51E1A8ED5C}">
      <dgm:prSet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000" dirty="0" smtClean="0">
              <a:latin typeface="Calibri" pitchFamily="34" charset="0"/>
              <a:cs typeface="Times New Roman" pitchFamily="18" charset="0"/>
            </a:rPr>
            <a:t>Informal medium with more attention on message than on grammar/spelling </a:t>
          </a:r>
        </a:p>
      </dgm:t>
    </dgm:pt>
    <dgm:pt modelId="{C16502B0-0008-4C5C-AF7B-E52A4AB5AE28}" type="parTrans" cxnId="{8A2EE68C-EA01-4696-BFAA-FFF0671418E9}">
      <dgm:prSet/>
      <dgm:spPr/>
      <dgm:t>
        <a:bodyPr/>
        <a:lstStyle/>
        <a:p>
          <a:endParaRPr lang="en-US"/>
        </a:p>
      </dgm:t>
    </dgm:pt>
    <dgm:pt modelId="{454E8DB2-7D48-45B1-8D07-BC78B36759D7}" type="sibTrans" cxnId="{8A2EE68C-EA01-4696-BFAA-FFF0671418E9}">
      <dgm:prSet/>
      <dgm:spPr/>
      <dgm:t>
        <a:bodyPr/>
        <a:lstStyle/>
        <a:p>
          <a:endParaRPr lang="en-US"/>
        </a:p>
      </dgm:t>
    </dgm:pt>
    <dgm:pt modelId="{B2909DEB-08AB-47CD-B9B9-9BDE372225CB}">
      <dgm:prSet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000" dirty="0" smtClean="0">
              <a:latin typeface="Calibri" pitchFamily="34" charset="0"/>
              <a:cs typeface="Times New Roman" pitchFamily="18" charset="0"/>
            </a:rPr>
            <a:t>Computer access required</a:t>
          </a:r>
        </a:p>
      </dgm:t>
    </dgm:pt>
    <dgm:pt modelId="{41B55147-C412-4A1A-8A4D-2109EEB3E81B}" type="parTrans" cxnId="{468B49B7-1D90-4510-829E-C72D1C45D4B7}">
      <dgm:prSet/>
      <dgm:spPr/>
      <dgm:t>
        <a:bodyPr/>
        <a:lstStyle/>
        <a:p>
          <a:endParaRPr lang="en-US"/>
        </a:p>
      </dgm:t>
    </dgm:pt>
    <dgm:pt modelId="{6881D09D-8D37-42FB-AAEF-B1F3EA2AB8FB}" type="sibTrans" cxnId="{468B49B7-1D90-4510-829E-C72D1C45D4B7}">
      <dgm:prSet/>
      <dgm:spPr/>
      <dgm:t>
        <a:bodyPr/>
        <a:lstStyle/>
        <a:p>
          <a:endParaRPr lang="en-US"/>
        </a:p>
      </dgm:t>
    </dgm:pt>
    <dgm:pt modelId="{D3F7F9FF-6A01-429A-B140-6F4884F59EF9}">
      <dgm:prSet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000" dirty="0" smtClean="0">
              <a:latin typeface="Calibri" pitchFamily="34" charset="0"/>
              <a:cs typeface="Times New Roman" pitchFamily="18" charset="0"/>
            </a:rPr>
            <a:t>Potential nonwork use on the job</a:t>
          </a:r>
        </a:p>
      </dgm:t>
    </dgm:pt>
    <dgm:pt modelId="{B4023142-5939-45E2-9A22-9D949B1699E8}" type="parTrans" cxnId="{71765D24-70D5-467F-B049-35FA46ABED76}">
      <dgm:prSet/>
      <dgm:spPr/>
      <dgm:t>
        <a:bodyPr/>
        <a:lstStyle/>
        <a:p>
          <a:endParaRPr lang="en-US"/>
        </a:p>
      </dgm:t>
    </dgm:pt>
    <dgm:pt modelId="{1B380183-8998-4FA1-9C43-997CC746A6AA}" type="sibTrans" cxnId="{71765D24-70D5-467F-B049-35FA46ABED76}">
      <dgm:prSet/>
      <dgm:spPr/>
      <dgm:t>
        <a:bodyPr/>
        <a:lstStyle/>
        <a:p>
          <a:endParaRPr lang="en-US"/>
        </a:p>
      </dgm:t>
    </dgm:pt>
    <dgm:pt modelId="{C558B004-B44A-4BBC-84BF-28AEF2B17110}">
      <dgm:prSet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000" dirty="0" smtClean="0">
              <a:latin typeface="Calibri" pitchFamily="34" charset="0"/>
              <a:cs typeface="Times New Roman" pitchFamily="18" charset="0"/>
            </a:rPr>
            <a:t>Danger of false identity and eavesdropping</a:t>
          </a:r>
        </a:p>
      </dgm:t>
    </dgm:pt>
    <dgm:pt modelId="{2C93B68A-715B-40BD-88C2-7843F1BDA6A4}" type="parTrans" cxnId="{A03212C8-645E-41E1-B26A-3FD5F65E2476}">
      <dgm:prSet/>
      <dgm:spPr/>
      <dgm:t>
        <a:bodyPr/>
        <a:lstStyle/>
        <a:p>
          <a:endParaRPr lang="en-US"/>
        </a:p>
      </dgm:t>
    </dgm:pt>
    <dgm:pt modelId="{A07C3015-C29B-4E17-8309-8483E6095D4B}" type="sibTrans" cxnId="{A03212C8-645E-41E1-B26A-3FD5F65E2476}">
      <dgm:prSet/>
      <dgm:spPr/>
      <dgm:t>
        <a:bodyPr/>
        <a:lstStyle/>
        <a:p>
          <a:endParaRPr lang="en-US"/>
        </a:p>
      </dgm:t>
    </dgm:pt>
    <dgm:pt modelId="{9DD0981F-C102-4DA3-92DD-825760A242FE}">
      <dgm:prSet custT="1"/>
      <dgm:spPr/>
      <dgm:t>
        <a:bodyPr/>
        <a:lstStyle/>
        <a:p>
          <a:pPr>
            <a:spcBef>
              <a:spcPts val="600"/>
            </a:spcBef>
            <a:spcAft>
              <a:spcPts val="600"/>
            </a:spcAft>
          </a:pPr>
          <a:r>
            <a:rPr lang="en-US" sz="2000" dirty="0" smtClean="0">
              <a:latin typeface="Calibri" pitchFamily="34" charset="0"/>
              <a:cs typeface="Times New Roman" pitchFamily="18" charset="0"/>
            </a:rPr>
            <a:t>Too informal for some messages and audiences</a:t>
          </a:r>
        </a:p>
      </dgm:t>
    </dgm:pt>
    <dgm:pt modelId="{67BDCBFC-595D-4302-84AF-CD7F4DE7CA5A}" type="parTrans" cxnId="{841E6850-ABA2-45DB-989B-9A671BB5B855}">
      <dgm:prSet/>
      <dgm:spPr/>
    </dgm:pt>
    <dgm:pt modelId="{D115294B-9BFF-40B5-A122-9850D010621B}" type="sibTrans" cxnId="{841E6850-ABA2-45DB-989B-9A671BB5B855}">
      <dgm:prSet/>
      <dgm:spPr/>
    </dgm:pt>
    <dgm:pt modelId="{179D247D-7F4C-49D5-A0BE-00E77CF7DF94}" type="pres">
      <dgm:prSet presAssocID="{389587DF-A7EC-41F0-A31A-A1339039BD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29E8E1-D45F-4E75-9831-AE269410F366}" type="pres">
      <dgm:prSet presAssocID="{9F594F57-7F48-445D-B64B-F39CAA7C1573}" presName="composite" presStyleCnt="0"/>
      <dgm:spPr/>
    </dgm:pt>
    <dgm:pt modelId="{DA1FADCF-F8FF-455B-B6D6-3734D5E89F91}" type="pres">
      <dgm:prSet presAssocID="{9F594F57-7F48-445D-B64B-F39CAA7C157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C93EA-645C-460B-A4A8-D84820EF3809}" type="pres">
      <dgm:prSet presAssocID="{9F594F57-7F48-445D-B64B-F39CAA7C157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8D181-2B39-41FB-A428-8D925FC89F52}" type="pres">
      <dgm:prSet presAssocID="{C5BC4AD4-907F-4876-A78D-540D9A8A66C3}" presName="space" presStyleCnt="0"/>
      <dgm:spPr/>
    </dgm:pt>
    <dgm:pt modelId="{14402889-7028-46D9-A9B8-AF68B1A82862}" type="pres">
      <dgm:prSet presAssocID="{0C29AE08-710F-4B8D-AAAF-AFD53F5D2881}" presName="composite" presStyleCnt="0"/>
      <dgm:spPr/>
    </dgm:pt>
    <dgm:pt modelId="{98604891-39E3-4F1F-8188-F81F3CEDC27D}" type="pres">
      <dgm:prSet presAssocID="{0C29AE08-710F-4B8D-AAAF-AFD53F5D288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DC2E7-686A-44E9-AA65-458164DE7CD0}" type="pres">
      <dgm:prSet presAssocID="{0C29AE08-710F-4B8D-AAAF-AFD53F5D288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ED6F74-0AAB-4398-A0C7-D82B396A6CFD}" srcId="{9F594F57-7F48-445D-B64B-F39CAA7C1573}" destId="{48D77BF3-F41A-47CB-81AC-F1EF0112D3E8}" srcOrd="1" destOrd="0" parTransId="{5FAFBD67-AAC0-44F4-B2B2-EFA3FCE704E6}" sibTransId="{7419D8ED-FAD8-4BC7-A2CD-9E124E847F5C}"/>
    <dgm:cxn modelId="{9FF388BA-B2B9-419F-83D9-52856D0006C5}" srcId="{9F594F57-7F48-445D-B64B-F39CAA7C1573}" destId="{CF3D508F-DB0E-43CD-8AF0-149486442A1D}" srcOrd="0" destOrd="0" parTransId="{63EEF619-73AF-4C1B-B7A6-E93C6BCFF3B8}" sibTransId="{06A97F9E-13A5-49DF-B4F8-73EC00923523}"/>
    <dgm:cxn modelId="{8D2C39CF-0B17-4997-9265-5FA26819381E}" type="presOf" srcId="{CF3D508F-DB0E-43CD-8AF0-149486442A1D}" destId="{38AC93EA-645C-460B-A4A8-D84820EF3809}" srcOrd="0" destOrd="0" presId="urn:microsoft.com/office/officeart/2005/8/layout/hList1"/>
    <dgm:cxn modelId="{B910B10D-5455-4232-9E11-267A52B841E6}" srcId="{0C29AE08-710F-4B8D-AAAF-AFD53F5D2881}" destId="{CDA0F7A1-996F-46AC-8DB4-4DBBAF5EF2BE}" srcOrd="0" destOrd="0" parTransId="{9149781A-1F84-4A9E-8964-0A4BBB488398}" sibTransId="{D3AE6D1F-F244-42A8-9663-028388F7E255}"/>
    <dgm:cxn modelId="{8A2EE68C-EA01-4696-BFAA-FFF0671418E9}" srcId="{9F594F57-7F48-445D-B64B-F39CAA7C1573}" destId="{D67A30BA-E063-497A-8D8E-5D51E1A8ED5C}" srcOrd="3" destOrd="0" parTransId="{C16502B0-0008-4C5C-AF7B-E52A4AB5AE28}" sibTransId="{454E8DB2-7D48-45B1-8D07-BC78B36759D7}"/>
    <dgm:cxn modelId="{3A94F6F6-768A-4EFA-A6F2-6132461098E4}" type="presOf" srcId="{086DBF63-AC26-408D-9ACD-2086C7AA57F8}" destId="{677DC2E7-686A-44E9-AA65-458164DE7CD0}" srcOrd="0" destOrd="5" presId="urn:microsoft.com/office/officeart/2005/8/layout/hList1"/>
    <dgm:cxn modelId="{841E6850-ABA2-45DB-989B-9A671BB5B855}" srcId="{0C29AE08-710F-4B8D-AAAF-AFD53F5D2881}" destId="{9DD0981F-C102-4DA3-92DD-825760A242FE}" srcOrd="4" destOrd="0" parTransId="{67BDCBFC-595D-4302-84AF-CD7F4DE7CA5A}" sibTransId="{D115294B-9BFF-40B5-A122-9850D010621B}"/>
    <dgm:cxn modelId="{F0053803-02A2-4F0C-8A04-C51664D7E5BB}" type="presOf" srcId="{93B087A3-D4FB-45F4-AE33-F3681DE868CB}" destId="{38AC93EA-645C-460B-A4A8-D84820EF3809}" srcOrd="0" destOrd="4" presId="urn:microsoft.com/office/officeart/2005/8/layout/hList1"/>
    <dgm:cxn modelId="{C1C6F3AF-B30A-4860-9CD1-4A24AE09527E}" type="presOf" srcId="{9DD0981F-C102-4DA3-92DD-825760A242FE}" destId="{677DC2E7-686A-44E9-AA65-458164DE7CD0}" srcOrd="0" destOrd="4" presId="urn:microsoft.com/office/officeart/2005/8/layout/hList1"/>
    <dgm:cxn modelId="{72358372-DD44-4DD1-96D6-0A14ED67C221}" type="presOf" srcId="{0C29AE08-710F-4B8D-AAAF-AFD53F5D2881}" destId="{98604891-39E3-4F1F-8188-F81F3CEDC27D}" srcOrd="0" destOrd="0" presId="urn:microsoft.com/office/officeart/2005/8/layout/hList1"/>
    <dgm:cxn modelId="{212A64DF-5254-416E-BC54-798FFEB77AC8}" type="presOf" srcId="{D3F7F9FF-6A01-429A-B140-6F4884F59EF9}" destId="{677DC2E7-686A-44E9-AA65-458164DE7CD0}" srcOrd="0" destOrd="2" presId="urn:microsoft.com/office/officeart/2005/8/layout/hList1"/>
    <dgm:cxn modelId="{6B736209-0171-4FC0-930E-2E68EBC1E4D4}" type="presOf" srcId="{D67A30BA-E063-497A-8D8E-5D51E1A8ED5C}" destId="{38AC93EA-645C-460B-A4A8-D84820EF3809}" srcOrd="0" destOrd="3" presId="urn:microsoft.com/office/officeart/2005/8/layout/hList1"/>
    <dgm:cxn modelId="{CBCA1CF7-FEA2-457D-B5ED-C7E4AB976B39}" type="presOf" srcId="{48D77BF3-F41A-47CB-81AC-F1EF0112D3E8}" destId="{38AC93EA-645C-460B-A4A8-D84820EF3809}" srcOrd="0" destOrd="1" presId="urn:microsoft.com/office/officeart/2005/8/layout/hList1"/>
    <dgm:cxn modelId="{71765D24-70D5-467F-B049-35FA46ABED76}" srcId="{0C29AE08-710F-4B8D-AAAF-AFD53F5D2881}" destId="{D3F7F9FF-6A01-429A-B140-6F4884F59EF9}" srcOrd="2" destOrd="0" parTransId="{B4023142-5939-45E2-9A22-9D949B1699E8}" sibTransId="{1B380183-8998-4FA1-9C43-997CC746A6AA}"/>
    <dgm:cxn modelId="{0F91F9E7-81E8-48A7-B9D8-652A79366EFE}" srcId="{9F594F57-7F48-445D-B64B-F39CAA7C1573}" destId="{F9261088-E551-409F-8F1E-71FBA6FAC7B7}" srcOrd="2" destOrd="0" parTransId="{84A8F518-3D6E-49F8-9034-C0A39EE7468D}" sibTransId="{F91AFC4D-7B52-4C8E-AD27-8F7F6CF80404}"/>
    <dgm:cxn modelId="{6ADBBCF2-8D0C-462B-8BA7-4E0ECF8F4CC8}" type="presOf" srcId="{F9261088-E551-409F-8F1E-71FBA6FAC7B7}" destId="{38AC93EA-645C-460B-A4A8-D84820EF3809}" srcOrd="0" destOrd="2" presId="urn:microsoft.com/office/officeart/2005/8/layout/hList1"/>
    <dgm:cxn modelId="{2ACBA78F-6E48-490F-99B4-72930698E929}" type="presOf" srcId="{389587DF-A7EC-41F0-A31A-A1339039BD31}" destId="{179D247D-7F4C-49D5-A0BE-00E77CF7DF94}" srcOrd="0" destOrd="0" presId="urn:microsoft.com/office/officeart/2005/8/layout/hList1"/>
    <dgm:cxn modelId="{A03212C8-645E-41E1-B26A-3FD5F65E2476}" srcId="{0C29AE08-710F-4B8D-AAAF-AFD53F5D2881}" destId="{C558B004-B44A-4BBC-84BF-28AEF2B17110}" srcOrd="3" destOrd="0" parTransId="{2C93B68A-715B-40BD-88C2-7843F1BDA6A4}" sibTransId="{A07C3015-C29B-4E17-8309-8483E6095D4B}"/>
    <dgm:cxn modelId="{DFBC96CA-1C26-4836-B23F-3B6174431CB4}" srcId="{0C29AE08-710F-4B8D-AAAF-AFD53F5D2881}" destId="{086DBF63-AC26-408D-9ACD-2086C7AA57F8}" srcOrd="5" destOrd="0" parTransId="{B727DBDA-B583-4A50-B091-4319AAFD723E}" sibTransId="{130EE6A4-A037-46CA-8EF9-F28A07EBC35B}"/>
    <dgm:cxn modelId="{B7A048B7-8B69-400B-8DAE-5415551D1563}" type="presOf" srcId="{9F594F57-7F48-445D-B64B-F39CAA7C1573}" destId="{DA1FADCF-F8FF-455B-B6D6-3734D5E89F91}" srcOrd="0" destOrd="0" presId="urn:microsoft.com/office/officeart/2005/8/layout/hList1"/>
    <dgm:cxn modelId="{468B49B7-1D90-4510-829E-C72D1C45D4B7}" srcId="{0C29AE08-710F-4B8D-AAAF-AFD53F5D2881}" destId="{B2909DEB-08AB-47CD-B9B9-9BDE372225CB}" srcOrd="1" destOrd="0" parTransId="{41B55147-C412-4A1A-8A4D-2109EEB3E81B}" sibTransId="{6881D09D-8D37-42FB-AAEF-B1F3EA2AB8FB}"/>
    <dgm:cxn modelId="{CD67DEC8-2CF0-4255-A6AD-A1D7E6304019}" type="presOf" srcId="{CDA0F7A1-996F-46AC-8DB4-4DBBAF5EF2BE}" destId="{677DC2E7-686A-44E9-AA65-458164DE7CD0}" srcOrd="0" destOrd="0" presId="urn:microsoft.com/office/officeart/2005/8/layout/hList1"/>
    <dgm:cxn modelId="{E45A9A2C-7D94-487E-9262-7F8DC3821D07}" srcId="{389587DF-A7EC-41F0-A31A-A1339039BD31}" destId="{9F594F57-7F48-445D-B64B-F39CAA7C1573}" srcOrd="0" destOrd="0" parTransId="{D469E83A-9B47-4D56-AB01-0BBA690062CA}" sibTransId="{C5BC4AD4-907F-4876-A78D-540D9A8A66C3}"/>
    <dgm:cxn modelId="{E3E376C2-5146-4567-9841-B2C14004491B}" type="presOf" srcId="{C558B004-B44A-4BBC-84BF-28AEF2B17110}" destId="{677DC2E7-686A-44E9-AA65-458164DE7CD0}" srcOrd="0" destOrd="3" presId="urn:microsoft.com/office/officeart/2005/8/layout/hList1"/>
    <dgm:cxn modelId="{9F1F9B24-7BDA-4C97-90FA-C0EFF676D4E8}" type="presOf" srcId="{B2909DEB-08AB-47CD-B9B9-9BDE372225CB}" destId="{677DC2E7-686A-44E9-AA65-458164DE7CD0}" srcOrd="0" destOrd="1" presId="urn:microsoft.com/office/officeart/2005/8/layout/hList1"/>
    <dgm:cxn modelId="{5BBA6E74-CBD4-48DC-8E2D-1587403441BF}" srcId="{9F594F57-7F48-445D-B64B-F39CAA7C1573}" destId="{93B087A3-D4FB-45F4-AE33-F3681DE868CB}" srcOrd="4" destOrd="0" parTransId="{23436496-5351-40AB-A99B-62CBAF31B514}" sibTransId="{EAB7C7E2-4BF1-4786-A8B9-3B9D118A9786}"/>
    <dgm:cxn modelId="{3A462B61-B89B-4A16-8746-2B18F441172C}" srcId="{389587DF-A7EC-41F0-A31A-A1339039BD31}" destId="{0C29AE08-710F-4B8D-AAAF-AFD53F5D2881}" srcOrd="1" destOrd="0" parTransId="{6A439D22-243E-4F07-8B40-0027C363941A}" sibTransId="{66F6F320-7FAF-48E3-816D-929C629917BE}"/>
    <dgm:cxn modelId="{0148F79D-534C-4208-9087-B16E4ED300F2}" type="presParOf" srcId="{179D247D-7F4C-49D5-A0BE-00E77CF7DF94}" destId="{2129E8E1-D45F-4E75-9831-AE269410F366}" srcOrd="0" destOrd="0" presId="urn:microsoft.com/office/officeart/2005/8/layout/hList1"/>
    <dgm:cxn modelId="{39636430-2BDB-4C38-AA0D-E5D5BEBB7A2B}" type="presParOf" srcId="{2129E8E1-D45F-4E75-9831-AE269410F366}" destId="{DA1FADCF-F8FF-455B-B6D6-3734D5E89F91}" srcOrd="0" destOrd="0" presId="urn:microsoft.com/office/officeart/2005/8/layout/hList1"/>
    <dgm:cxn modelId="{D645B7EF-8C32-44A0-B736-626B298B5AFC}" type="presParOf" srcId="{2129E8E1-D45F-4E75-9831-AE269410F366}" destId="{38AC93EA-645C-460B-A4A8-D84820EF3809}" srcOrd="1" destOrd="0" presId="urn:microsoft.com/office/officeart/2005/8/layout/hList1"/>
    <dgm:cxn modelId="{3EB96677-A710-47FE-B855-FEADA1DA4817}" type="presParOf" srcId="{179D247D-7F4C-49D5-A0BE-00E77CF7DF94}" destId="{BB68D181-2B39-41FB-A428-8D925FC89F52}" srcOrd="1" destOrd="0" presId="urn:microsoft.com/office/officeart/2005/8/layout/hList1"/>
    <dgm:cxn modelId="{96716500-EAAB-4894-9D0A-36DD294F46C8}" type="presParOf" srcId="{179D247D-7F4C-49D5-A0BE-00E77CF7DF94}" destId="{14402889-7028-46D9-A9B8-AF68B1A82862}" srcOrd="2" destOrd="0" presId="urn:microsoft.com/office/officeart/2005/8/layout/hList1"/>
    <dgm:cxn modelId="{14E71FD6-9B7F-44BE-A1A1-241D5904B60A}" type="presParOf" srcId="{14402889-7028-46D9-A9B8-AF68B1A82862}" destId="{98604891-39E3-4F1F-8188-F81F3CEDC27D}" srcOrd="0" destOrd="0" presId="urn:microsoft.com/office/officeart/2005/8/layout/hList1"/>
    <dgm:cxn modelId="{9516AE8C-CF9A-4525-8B40-70B786FC132F}" type="presParOf" srcId="{14402889-7028-46D9-A9B8-AF68B1A82862}" destId="{677DC2E7-686A-44E9-AA65-458164DE7CD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42DA03-7ADE-4BAA-9116-187664219B2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BCC010-5DBA-4DC8-9BA7-1ACD624F40A3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Calibri" pitchFamily="34" charset="0"/>
            </a:rPr>
            <a:t>Intranet</a:t>
          </a:r>
          <a:endParaRPr lang="en-US" sz="3600" dirty="0">
            <a:solidFill>
              <a:schemeClr val="tx1"/>
            </a:solidFill>
            <a:latin typeface="Calibri" pitchFamily="34" charset="0"/>
          </a:endParaRPr>
        </a:p>
      </dgm:t>
    </dgm:pt>
    <dgm:pt modelId="{A37A78E3-4BB2-4D13-9B51-31885C431844}" type="parTrans" cxnId="{5D8A4B6B-1C80-44E1-8774-D21E5A21949F}">
      <dgm:prSet/>
      <dgm:spPr/>
      <dgm:t>
        <a:bodyPr/>
        <a:lstStyle/>
        <a:p>
          <a:endParaRPr lang="en-US"/>
        </a:p>
      </dgm:t>
    </dgm:pt>
    <dgm:pt modelId="{950C848D-5B81-4FBC-AAE1-86EB58D7F513}" type="sibTrans" cxnId="{5D8A4B6B-1C80-44E1-8774-D21E5A21949F}">
      <dgm:prSet/>
      <dgm:spPr/>
      <dgm:t>
        <a:bodyPr/>
        <a:lstStyle/>
        <a:p>
          <a:endParaRPr lang="en-US"/>
        </a:p>
      </dgm:t>
    </dgm:pt>
    <dgm:pt modelId="{9E4FEA70-4161-40CB-9990-0FF6717F6EDF}">
      <dgm:prSet phldrT="[Text]" custT="1"/>
      <dgm:spPr/>
      <dgm:t>
        <a:bodyPr/>
        <a:lstStyle/>
        <a:p>
          <a:r>
            <a:rPr lang="en-US" sz="2400" dirty="0" smtClean="0">
              <a:latin typeface="Calibri" pitchFamily="34" charset="0"/>
            </a:rPr>
            <a:t>Distributes information to employees at various locations</a:t>
          </a:r>
          <a:endParaRPr lang="en-US" sz="2400" dirty="0">
            <a:solidFill>
              <a:schemeClr val="tx1"/>
            </a:solidFill>
            <a:latin typeface="Calibri" pitchFamily="34" charset="0"/>
          </a:endParaRPr>
        </a:p>
      </dgm:t>
    </dgm:pt>
    <dgm:pt modelId="{12DA2C34-3B71-4F0E-870C-00B8EF3C6307}" type="parTrans" cxnId="{A8C8F46D-59EE-418F-962A-095243FFB6E1}">
      <dgm:prSet/>
      <dgm:spPr/>
      <dgm:t>
        <a:bodyPr/>
        <a:lstStyle/>
        <a:p>
          <a:endParaRPr lang="en-US"/>
        </a:p>
      </dgm:t>
    </dgm:pt>
    <dgm:pt modelId="{9B03A004-15FE-48BE-953C-B39367DE21C6}" type="sibTrans" cxnId="{A8C8F46D-59EE-418F-962A-095243FFB6E1}">
      <dgm:prSet/>
      <dgm:spPr/>
      <dgm:t>
        <a:bodyPr/>
        <a:lstStyle/>
        <a:p>
          <a:endParaRPr lang="en-US"/>
        </a:p>
      </dgm:t>
    </dgm:pt>
    <dgm:pt modelId="{3BFCAB06-116E-4E08-86A6-23BE91CB7953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Calibri" pitchFamily="34" charset="0"/>
            </a:rPr>
            <a:t>Extranet</a:t>
          </a:r>
          <a:endParaRPr lang="en-US" sz="3600" dirty="0">
            <a:solidFill>
              <a:schemeClr val="tx1"/>
            </a:solidFill>
            <a:latin typeface="Calibri" pitchFamily="34" charset="0"/>
          </a:endParaRPr>
        </a:p>
      </dgm:t>
    </dgm:pt>
    <dgm:pt modelId="{FB73226E-8870-49B1-9645-E4C9D6228614}" type="parTrans" cxnId="{3CBC8762-D132-435A-854E-D3443CFBC755}">
      <dgm:prSet/>
      <dgm:spPr/>
      <dgm:t>
        <a:bodyPr/>
        <a:lstStyle/>
        <a:p>
          <a:endParaRPr lang="en-US"/>
        </a:p>
      </dgm:t>
    </dgm:pt>
    <dgm:pt modelId="{18975967-7B22-44C6-9FFE-7B581DCC07C1}" type="sibTrans" cxnId="{3CBC8762-D132-435A-854E-D3443CFBC755}">
      <dgm:prSet/>
      <dgm:spPr/>
      <dgm:t>
        <a:bodyPr/>
        <a:lstStyle/>
        <a:p>
          <a:endParaRPr lang="en-US"/>
        </a:p>
      </dgm:t>
    </dgm:pt>
    <dgm:pt modelId="{C2F3596B-2318-4D5E-B711-98384BC5E791}">
      <dgm:prSet phldrT="[Text]" custT="1"/>
      <dgm:spPr/>
      <dgm:t>
        <a:bodyPr/>
        <a:lstStyle/>
        <a:p>
          <a:r>
            <a:rPr lang="en-US" sz="2400" dirty="0" smtClean="0">
              <a:latin typeface="Calibri" pitchFamily="34" charset="0"/>
            </a:rPr>
            <a:t>Shares information among partners at various locations</a:t>
          </a:r>
          <a:endParaRPr lang="en-US" sz="2400" dirty="0">
            <a:latin typeface="Calibri" pitchFamily="34" charset="0"/>
          </a:endParaRPr>
        </a:p>
      </dgm:t>
    </dgm:pt>
    <dgm:pt modelId="{6678DF2D-B79C-4DA2-8733-0C163914DBC5}" type="parTrans" cxnId="{165941E7-C25E-4A1A-97B2-7B6AB0FE1F3F}">
      <dgm:prSet/>
      <dgm:spPr/>
      <dgm:t>
        <a:bodyPr/>
        <a:lstStyle/>
        <a:p>
          <a:endParaRPr lang="en-US"/>
        </a:p>
      </dgm:t>
    </dgm:pt>
    <dgm:pt modelId="{4B32E1D4-88AD-4EED-9D16-7B3529EBA797}" type="sibTrans" cxnId="{165941E7-C25E-4A1A-97B2-7B6AB0FE1F3F}">
      <dgm:prSet/>
      <dgm:spPr/>
      <dgm:t>
        <a:bodyPr/>
        <a:lstStyle/>
        <a:p>
          <a:endParaRPr lang="en-US"/>
        </a:p>
      </dgm:t>
    </dgm:pt>
    <dgm:pt modelId="{EC1122A7-1B2F-44D9-8161-291D337A4C44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tx1"/>
              </a:solidFill>
              <a:latin typeface="Calibri" pitchFamily="34" charset="0"/>
            </a:rPr>
            <a:t>Public Web Presence</a:t>
          </a:r>
          <a:endParaRPr lang="en-US" sz="3600" dirty="0">
            <a:solidFill>
              <a:schemeClr val="tx1"/>
            </a:solidFill>
            <a:latin typeface="Calibri" pitchFamily="34" charset="0"/>
          </a:endParaRPr>
        </a:p>
      </dgm:t>
    </dgm:pt>
    <dgm:pt modelId="{B3BDD728-693A-452C-A62E-32630FFD3C35}" type="parTrans" cxnId="{D33C22C9-505F-4BBF-95A4-5C7825A3CFBE}">
      <dgm:prSet/>
      <dgm:spPr/>
      <dgm:t>
        <a:bodyPr/>
        <a:lstStyle/>
        <a:p>
          <a:endParaRPr lang="en-US"/>
        </a:p>
      </dgm:t>
    </dgm:pt>
    <dgm:pt modelId="{F68F4729-610F-4C7A-9D8A-80DE9CB67372}" type="sibTrans" cxnId="{D33C22C9-505F-4BBF-95A4-5C7825A3CFBE}">
      <dgm:prSet/>
      <dgm:spPr/>
      <dgm:t>
        <a:bodyPr/>
        <a:lstStyle/>
        <a:p>
          <a:endParaRPr lang="en-US"/>
        </a:p>
      </dgm:t>
    </dgm:pt>
    <dgm:pt modelId="{99CC7651-1D1B-499F-B859-0700823FEBB0}">
      <dgm:prSet phldrT="[Text]" custT="1"/>
      <dgm:spPr/>
      <dgm:t>
        <a:bodyPr/>
        <a:lstStyle/>
        <a:p>
          <a:r>
            <a:rPr lang="en-US" sz="2400" dirty="0" smtClean="0">
              <a:latin typeface="Calibri" pitchFamily="34" charset="0"/>
            </a:rPr>
            <a:t>Available to anyone, anytime</a:t>
          </a:r>
          <a:endParaRPr lang="en-US" sz="2400" dirty="0">
            <a:solidFill>
              <a:schemeClr val="tx1"/>
            </a:solidFill>
            <a:latin typeface="Calibri" pitchFamily="34" charset="0"/>
          </a:endParaRPr>
        </a:p>
      </dgm:t>
    </dgm:pt>
    <dgm:pt modelId="{A174BBB7-2532-4A86-AD15-B11B7A6E9700}" type="parTrans" cxnId="{1FB64F9C-EB08-49F0-948E-1086F648DD04}">
      <dgm:prSet/>
      <dgm:spPr/>
      <dgm:t>
        <a:bodyPr/>
        <a:lstStyle/>
        <a:p>
          <a:endParaRPr lang="en-US"/>
        </a:p>
      </dgm:t>
    </dgm:pt>
    <dgm:pt modelId="{E89706FE-013A-43FA-83B6-1C86E5952EB4}" type="sibTrans" cxnId="{1FB64F9C-EB08-49F0-948E-1086F648DD04}">
      <dgm:prSet/>
      <dgm:spPr/>
      <dgm:t>
        <a:bodyPr/>
        <a:lstStyle/>
        <a:p>
          <a:endParaRPr lang="en-US"/>
        </a:p>
      </dgm:t>
    </dgm:pt>
    <dgm:pt modelId="{3DC261FD-6596-40D9-B64F-1B50AD9DC741}">
      <dgm:prSet custT="1"/>
      <dgm:spPr/>
      <dgm:t>
        <a:bodyPr/>
        <a:lstStyle/>
        <a:p>
          <a:r>
            <a:rPr lang="en-US" sz="2400" dirty="0" smtClean="0">
              <a:latin typeface="Calibri" pitchFamily="34" charset="0"/>
            </a:rPr>
            <a:t>Requires password</a:t>
          </a:r>
          <a:endParaRPr lang="en-US" sz="2400" dirty="0">
            <a:latin typeface="Calibri" pitchFamily="34" charset="0"/>
          </a:endParaRPr>
        </a:p>
      </dgm:t>
    </dgm:pt>
    <dgm:pt modelId="{D4F3340B-2D7E-4044-BFA0-23F8839C9074}" type="parTrans" cxnId="{13F56039-A23A-4B46-9630-E25AE8D120FA}">
      <dgm:prSet/>
      <dgm:spPr/>
      <dgm:t>
        <a:bodyPr/>
        <a:lstStyle/>
        <a:p>
          <a:endParaRPr lang="en-US"/>
        </a:p>
      </dgm:t>
    </dgm:pt>
    <dgm:pt modelId="{A84F3D22-926B-4793-B3F4-8B9721A0C781}" type="sibTrans" cxnId="{13F56039-A23A-4B46-9630-E25AE8D120FA}">
      <dgm:prSet/>
      <dgm:spPr/>
      <dgm:t>
        <a:bodyPr/>
        <a:lstStyle/>
        <a:p>
          <a:endParaRPr lang="en-US"/>
        </a:p>
      </dgm:t>
    </dgm:pt>
    <dgm:pt modelId="{25224124-96CF-4FB6-8D89-4FFE89857BA1}">
      <dgm:prSet custT="1"/>
      <dgm:spPr/>
      <dgm:t>
        <a:bodyPr/>
        <a:lstStyle/>
        <a:p>
          <a:r>
            <a:rPr lang="en-US" sz="2400" dirty="0" smtClean="0">
              <a:latin typeface="Calibri" pitchFamily="34" charset="0"/>
            </a:rPr>
            <a:t>Requires password</a:t>
          </a:r>
          <a:endParaRPr lang="en-US" sz="2400" dirty="0">
            <a:latin typeface="Calibri" pitchFamily="34" charset="0"/>
          </a:endParaRPr>
        </a:p>
      </dgm:t>
    </dgm:pt>
    <dgm:pt modelId="{2AFD40E5-F0C9-4587-8313-E2874CF59D4B}" type="parTrans" cxnId="{A02B6EF1-0DD3-410E-A457-587E5BE81A12}">
      <dgm:prSet/>
      <dgm:spPr/>
      <dgm:t>
        <a:bodyPr/>
        <a:lstStyle/>
        <a:p>
          <a:endParaRPr lang="en-US"/>
        </a:p>
      </dgm:t>
    </dgm:pt>
    <dgm:pt modelId="{98D3BD94-4696-4F7C-BBA7-A9A113EE4907}" type="sibTrans" cxnId="{A02B6EF1-0DD3-410E-A457-587E5BE81A12}">
      <dgm:prSet/>
      <dgm:spPr/>
      <dgm:t>
        <a:bodyPr/>
        <a:lstStyle/>
        <a:p>
          <a:endParaRPr lang="en-US"/>
        </a:p>
      </dgm:t>
    </dgm:pt>
    <dgm:pt modelId="{9EF80D09-81C6-45EF-AD97-67BE1328F033}" type="pres">
      <dgm:prSet presAssocID="{1842DA03-7ADE-4BAA-9116-187664219B2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51E590-5A55-47B3-9918-F60980986B96}" type="pres">
      <dgm:prSet presAssocID="{0FBCC010-5DBA-4DC8-9BA7-1ACD624F40A3}" presName="linNode" presStyleCnt="0"/>
      <dgm:spPr/>
    </dgm:pt>
    <dgm:pt modelId="{FF8FCD19-E0E6-49C7-BDC8-A87304557540}" type="pres">
      <dgm:prSet presAssocID="{0FBCC010-5DBA-4DC8-9BA7-1ACD624F40A3}" presName="parentText" presStyleLbl="node1" presStyleIdx="0" presStyleCnt="3" custLinFactNeighborY="-36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B8FB1-F5D4-4239-B8C6-139C651CABE0}" type="pres">
      <dgm:prSet presAssocID="{0FBCC010-5DBA-4DC8-9BA7-1ACD624F40A3}" presName="descendantText" presStyleLbl="alignAccFollowNode1" presStyleIdx="0" presStyleCnt="3" custLinFactNeighborX="-2116" custLinFactNeighborY="9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8B412-DFE2-4D95-9952-9B12ADEC60C2}" type="pres">
      <dgm:prSet presAssocID="{950C848D-5B81-4FBC-AAE1-86EB58D7F513}" presName="sp" presStyleCnt="0"/>
      <dgm:spPr/>
    </dgm:pt>
    <dgm:pt modelId="{AD0368B9-94B2-403B-8944-A9D783E75E74}" type="pres">
      <dgm:prSet presAssocID="{3BFCAB06-116E-4E08-86A6-23BE91CB7953}" presName="linNode" presStyleCnt="0"/>
      <dgm:spPr/>
    </dgm:pt>
    <dgm:pt modelId="{20E17C5A-66C8-4AFF-ABB0-6197E9C3AC36}" type="pres">
      <dgm:prSet presAssocID="{3BFCAB06-116E-4E08-86A6-23BE91CB7953}" presName="parentText" presStyleLbl="node1" presStyleIdx="1" presStyleCnt="3" custLinFactNeighborY="-36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84AC1D-E971-4B3E-9C70-029AB31F27AE}" type="pres">
      <dgm:prSet presAssocID="{3BFCAB06-116E-4E08-86A6-23BE91CB795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F6C816-6A1E-480B-AA72-35DA1573E742}" type="pres">
      <dgm:prSet presAssocID="{18975967-7B22-44C6-9FFE-7B581DCC07C1}" presName="sp" presStyleCnt="0"/>
      <dgm:spPr/>
    </dgm:pt>
    <dgm:pt modelId="{26485A85-8105-4CD2-AA7A-5BAE59217EBB}" type="pres">
      <dgm:prSet presAssocID="{EC1122A7-1B2F-44D9-8161-291D337A4C44}" presName="linNode" presStyleCnt="0"/>
      <dgm:spPr/>
    </dgm:pt>
    <dgm:pt modelId="{BE1E0A2C-DCB0-4592-9884-DB2808B67745}" type="pres">
      <dgm:prSet presAssocID="{EC1122A7-1B2F-44D9-8161-291D337A4C44}" presName="parentText" presStyleLbl="node1" presStyleIdx="2" presStyleCnt="3" custLinFactNeighborY="-364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2B2BF-D22B-4AD4-9673-4718342C4288}" type="pres">
      <dgm:prSet presAssocID="{EC1122A7-1B2F-44D9-8161-291D337A4C4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B64F9C-EB08-49F0-948E-1086F648DD04}" srcId="{EC1122A7-1B2F-44D9-8161-291D337A4C44}" destId="{99CC7651-1D1B-499F-B859-0700823FEBB0}" srcOrd="0" destOrd="0" parTransId="{A174BBB7-2532-4A86-AD15-B11B7A6E9700}" sibTransId="{E89706FE-013A-43FA-83B6-1C86E5952EB4}"/>
    <dgm:cxn modelId="{13F56039-A23A-4B46-9630-E25AE8D120FA}" srcId="{0FBCC010-5DBA-4DC8-9BA7-1ACD624F40A3}" destId="{3DC261FD-6596-40D9-B64F-1B50AD9DC741}" srcOrd="1" destOrd="0" parTransId="{D4F3340B-2D7E-4044-BFA0-23F8839C9074}" sibTransId="{A84F3D22-926B-4793-B3F4-8B9721A0C781}"/>
    <dgm:cxn modelId="{6A01B486-11E4-4997-9FB2-55127E41A96C}" type="presOf" srcId="{EC1122A7-1B2F-44D9-8161-291D337A4C44}" destId="{BE1E0A2C-DCB0-4592-9884-DB2808B67745}" srcOrd="0" destOrd="0" presId="urn:microsoft.com/office/officeart/2005/8/layout/vList5"/>
    <dgm:cxn modelId="{7D9C74C0-FDEA-4057-ACBD-1CBA60BAF434}" type="presOf" srcId="{3BFCAB06-116E-4E08-86A6-23BE91CB7953}" destId="{20E17C5A-66C8-4AFF-ABB0-6197E9C3AC36}" srcOrd="0" destOrd="0" presId="urn:microsoft.com/office/officeart/2005/8/layout/vList5"/>
    <dgm:cxn modelId="{3CBC8762-D132-435A-854E-D3443CFBC755}" srcId="{1842DA03-7ADE-4BAA-9116-187664219B26}" destId="{3BFCAB06-116E-4E08-86A6-23BE91CB7953}" srcOrd="1" destOrd="0" parTransId="{FB73226E-8870-49B1-9645-E4C9D6228614}" sibTransId="{18975967-7B22-44C6-9FFE-7B581DCC07C1}"/>
    <dgm:cxn modelId="{4D5E909B-7519-4BEA-985B-D2E57818A7E6}" type="presOf" srcId="{25224124-96CF-4FB6-8D89-4FFE89857BA1}" destId="{CF84AC1D-E971-4B3E-9C70-029AB31F27AE}" srcOrd="0" destOrd="1" presId="urn:microsoft.com/office/officeart/2005/8/layout/vList5"/>
    <dgm:cxn modelId="{B0640BBC-C7CD-422D-A2FE-B2011BE86547}" type="presOf" srcId="{3DC261FD-6596-40D9-B64F-1B50AD9DC741}" destId="{5BFB8FB1-F5D4-4239-B8C6-139C651CABE0}" srcOrd="0" destOrd="1" presId="urn:microsoft.com/office/officeart/2005/8/layout/vList5"/>
    <dgm:cxn modelId="{D33C22C9-505F-4BBF-95A4-5C7825A3CFBE}" srcId="{1842DA03-7ADE-4BAA-9116-187664219B26}" destId="{EC1122A7-1B2F-44D9-8161-291D337A4C44}" srcOrd="2" destOrd="0" parTransId="{B3BDD728-693A-452C-A62E-32630FFD3C35}" sibTransId="{F68F4729-610F-4C7A-9D8A-80DE9CB67372}"/>
    <dgm:cxn modelId="{D946E4AB-8BF8-455E-ADAC-136369BC1A39}" type="presOf" srcId="{1842DA03-7ADE-4BAA-9116-187664219B26}" destId="{9EF80D09-81C6-45EF-AD97-67BE1328F033}" srcOrd="0" destOrd="0" presId="urn:microsoft.com/office/officeart/2005/8/layout/vList5"/>
    <dgm:cxn modelId="{165941E7-C25E-4A1A-97B2-7B6AB0FE1F3F}" srcId="{3BFCAB06-116E-4E08-86A6-23BE91CB7953}" destId="{C2F3596B-2318-4D5E-B711-98384BC5E791}" srcOrd="0" destOrd="0" parTransId="{6678DF2D-B79C-4DA2-8733-0C163914DBC5}" sibTransId="{4B32E1D4-88AD-4EED-9D16-7B3529EBA797}"/>
    <dgm:cxn modelId="{A8C8F46D-59EE-418F-962A-095243FFB6E1}" srcId="{0FBCC010-5DBA-4DC8-9BA7-1ACD624F40A3}" destId="{9E4FEA70-4161-40CB-9990-0FF6717F6EDF}" srcOrd="0" destOrd="0" parTransId="{12DA2C34-3B71-4F0E-870C-00B8EF3C6307}" sibTransId="{9B03A004-15FE-48BE-953C-B39367DE21C6}"/>
    <dgm:cxn modelId="{5D8A4B6B-1C80-44E1-8774-D21E5A21949F}" srcId="{1842DA03-7ADE-4BAA-9116-187664219B26}" destId="{0FBCC010-5DBA-4DC8-9BA7-1ACD624F40A3}" srcOrd="0" destOrd="0" parTransId="{A37A78E3-4BB2-4D13-9B51-31885C431844}" sibTransId="{950C848D-5B81-4FBC-AAE1-86EB58D7F513}"/>
    <dgm:cxn modelId="{4AC432BE-74A1-4309-8A7E-CEFB12835B5E}" type="presOf" srcId="{0FBCC010-5DBA-4DC8-9BA7-1ACD624F40A3}" destId="{FF8FCD19-E0E6-49C7-BDC8-A87304557540}" srcOrd="0" destOrd="0" presId="urn:microsoft.com/office/officeart/2005/8/layout/vList5"/>
    <dgm:cxn modelId="{85C1C7CC-F4A6-4BDB-8A3C-47AEAE10DE21}" type="presOf" srcId="{C2F3596B-2318-4D5E-B711-98384BC5E791}" destId="{CF84AC1D-E971-4B3E-9C70-029AB31F27AE}" srcOrd="0" destOrd="0" presId="urn:microsoft.com/office/officeart/2005/8/layout/vList5"/>
    <dgm:cxn modelId="{A02B6EF1-0DD3-410E-A457-587E5BE81A12}" srcId="{3BFCAB06-116E-4E08-86A6-23BE91CB7953}" destId="{25224124-96CF-4FB6-8D89-4FFE89857BA1}" srcOrd="1" destOrd="0" parTransId="{2AFD40E5-F0C9-4587-8313-E2874CF59D4B}" sibTransId="{98D3BD94-4696-4F7C-BBA7-A9A113EE4907}"/>
    <dgm:cxn modelId="{F7C696B9-A1E0-4BCD-AD1F-DE61E2DDCC93}" type="presOf" srcId="{99CC7651-1D1B-499F-B859-0700823FEBB0}" destId="{24B2B2BF-D22B-4AD4-9673-4718342C4288}" srcOrd="0" destOrd="0" presId="urn:microsoft.com/office/officeart/2005/8/layout/vList5"/>
    <dgm:cxn modelId="{F18529B6-3065-46BA-87F7-9218F8EEFB98}" type="presOf" srcId="{9E4FEA70-4161-40CB-9990-0FF6717F6EDF}" destId="{5BFB8FB1-F5D4-4239-B8C6-139C651CABE0}" srcOrd="0" destOrd="0" presId="urn:microsoft.com/office/officeart/2005/8/layout/vList5"/>
    <dgm:cxn modelId="{A1FC8EAA-122F-432F-9BAF-69FC294362FD}" type="presParOf" srcId="{9EF80D09-81C6-45EF-AD97-67BE1328F033}" destId="{B851E590-5A55-47B3-9918-F60980986B96}" srcOrd="0" destOrd="0" presId="urn:microsoft.com/office/officeart/2005/8/layout/vList5"/>
    <dgm:cxn modelId="{66294612-1BE5-48C0-8543-B0DAFA609C55}" type="presParOf" srcId="{B851E590-5A55-47B3-9918-F60980986B96}" destId="{FF8FCD19-E0E6-49C7-BDC8-A87304557540}" srcOrd="0" destOrd="0" presId="urn:microsoft.com/office/officeart/2005/8/layout/vList5"/>
    <dgm:cxn modelId="{394A5C25-D607-423F-B7DC-9171D2117901}" type="presParOf" srcId="{B851E590-5A55-47B3-9918-F60980986B96}" destId="{5BFB8FB1-F5D4-4239-B8C6-139C651CABE0}" srcOrd="1" destOrd="0" presId="urn:microsoft.com/office/officeart/2005/8/layout/vList5"/>
    <dgm:cxn modelId="{3ADF1A1B-40FB-4406-B169-6D13861BDE63}" type="presParOf" srcId="{9EF80D09-81C6-45EF-AD97-67BE1328F033}" destId="{6F38B412-DFE2-4D95-9952-9B12ADEC60C2}" srcOrd="1" destOrd="0" presId="urn:microsoft.com/office/officeart/2005/8/layout/vList5"/>
    <dgm:cxn modelId="{7DC2F687-45A4-4592-8217-1DA84CCDFF54}" type="presParOf" srcId="{9EF80D09-81C6-45EF-AD97-67BE1328F033}" destId="{AD0368B9-94B2-403B-8944-A9D783E75E74}" srcOrd="2" destOrd="0" presId="urn:microsoft.com/office/officeart/2005/8/layout/vList5"/>
    <dgm:cxn modelId="{DE9CD482-EB3E-4DD1-B60C-B807B6B1F63C}" type="presParOf" srcId="{AD0368B9-94B2-403B-8944-A9D783E75E74}" destId="{20E17C5A-66C8-4AFF-ABB0-6197E9C3AC36}" srcOrd="0" destOrd="0" presId="urn:microsoft.com/office/officeart/2005/8/layout/vList5"/>
    <dgm:cxn modelId="{864D7696-4275-41EC-A6B5-B7E4F4A20C1A}" type="presParOf" srcId="{AD0368B9-94B2-403B-8944-A9D783E75E74}" destId="{CF84AC1D-E971-4B3E-9C70-029AB31F27AE}" srcOrd="1" destOrd="0" presId="urn:microsoft.com/office/officeart/2005/8/layout/vList5"/>
    <dgm:cxn modelId="{997BACEA-31EC-47D1-AE19-445B3A88B966}" type="presParOf" srcId="{9EF80D09-81C6-45EF-AD97-67BE1328F033}" destId="{5EF6C816-6A1E-480B-AA72-35DA1573E742}" srcOrd="3" destOrd="0" presId="urn:microsoft.com/office/officeart/2005/8/layout/vList5"/>
    <dgm:cxn modelId="{82CD96BB-BC9B-4777-9FFC-1E6DE5E9A822}" type="presParOf" srcId="{9EF80D09-81C6-45EF-AD97-67BE1328F033}" destId="{26485A85-8105-4CD2-AA7A-5BAE59217EBB}" srcOrd="4" destOrd="0" presId="urn:microsoft.com/office/officeart/2005/8/layout/vList5"/>
    <dgm:cxn modelId="{59F3A14E-E93C-413A-8CF6-6AA47D0999BA}" type="presParOf" srcId="{26485A85-8105-4CD2-AA7A-5BAE59217EBB}" destId="{BE1E0A2C-DCB0-4592-9884-DB2808B67745}" srcOrd="0" destOrd="0" presId="urn:microsoft.com/office/officeart/2005/8/layout/vList5"/>
    <dgm:cxn modelId="{921AC3D0-D00B-44DA-ADE2-9F2AD1FED030}" type="presParOf" srcId="{26485A85-8105-4CD2-AA7A-5BAE59217EBB}" destId="{24B2B2BF-D22B-4AD4-9673-4718342C428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FB8FB1-F5D4-4239-B8C6-139C651CABE0}">
      <dsp:nvSpPr>
        <dsp:cNvPr id="0" name=""/>
        <dsp:cNvSpPr/>
      </dsp:nvSpPr>
      <dsp:spPr>
        <a:xfrm rot="5400000">
          <a:off x="4819840" y="-1848032"/>
          <a:ext cx="1119782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</a:rPr>
            <a:t>Distributes information to employees at various locations</a:t>
          </a:r>
          <a:endParaRPr lang="en-US" sz="2400" kern="1200" dirty="0">
            <a:solidFill>
              <a:schemeClr val="tx1"/>
            </a:solidFill>
            <a:latin typeface="Calibri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</a:rPr>
            <a:t>Requires password</a:t>
          </a:r>
          <a:endParaRPr lang="en-US" sz="2400" kern="1200" dirty="0">
            <a:latin typeface="Calibri" pitchFamily="34" charset="0"/>
          </a:endParaRPr>
        </a:p>
      </dsp:txBody>
      <dsp:txXfrm rot="-5400000">
        <a:off x="2819412" y="207059"/>
        <a:ext cx="5065977" cy="1010456"/>
      </dsp:txXfrm>
    </dsp:sp>
    <dsp:sp modelId="{FF8FCD19-E0E6-49C7-BDC8-A87304557540}">
      <dsp:nvSpPr>
        <dsp:cNvPr id="0" name=""/>
        <dsp:cNvSpPr/>
      </dsp:nvSpPr>
      <dsp:spPr>
        <a:xfrm>
          <a:off x="0" y="0"/>
          <a:ext cx="2880360" cy="1399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bri" pitchFamily="34" charset="0"/>
            </a:rPr>
            <a:t>Intranet</a:t>
          </a:r>
          <a:endParaRPr lang="en-US" sz="36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68329" y="68329"/>
        <a:ext cx="2743702" cy="1263070"/>
      </dsp:txXfrm>
    </dsp:sp>
    <dsp:sp modelId="{CF84AC1D-E971-4B3E-9C70-029AB31F27AE}">
      <dsp:nvSpPr>
        <dsp:cNvPr id="0" name=""/>
        <dsp:cNvSpPr/>
      </dsp:nvSpPr>
      <dsp:spPr>
        <a:xfrm rot="5400000">
          <a:off x="4880788" y="-388620"/>
          <a:ext cx="1119782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</a:rPr>
            <a:t>Shares information among partners at various locations</a:t>
          </a:r>
          <a:endParaRPr lang="en-US" sz="2400" kern="1200" dirty="0">
            <a:latin typeface="Calibri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</a:rPr>
            <a:t>Requires password</a:t>
          </a:r>
          <a:endParaRPr lang="en-US" sz="2400" kern="1200" dirty="0">
            <a:latin typeface="Calibri" pitchFamily="34" charset="0"/>
          </a:endParaRPr>
        </a:p>
      </dsp:txBody>
      <dsp:txXfrm rot="-5400000">
        <a:off x="2880360" y="1666471"/>
        <a:ext cx="5065977" cy="1010456"/>
      </dsp:txXfrm>
    </dsp:sp>
    <dsp:sp modelId="{20E17C5A-66C8-4AFF-ABB0-6197E9C3AC36}">
      <dsp:nvSpPr>
        <dsp:cNvPr id="0" name=""/>
        <dsp:cNvSpPr/>
      </dsp:nvSpPr>
      <dsp:spPr>
        <a:xfrm>
          <a:off x="0" y="1420801"/>
          <a:ext cx="2880360" cy="1399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bri" pitchFamily="34" charset="0"/>
            </a:rPr>
            <a:t>Extranet</a:t>
          </a:r>
          <a:endParaRPr lang="en-US" sz="36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68329" y="1489130"/>
        <a:ext cx="2743702" cy="1263070"/>
      </dsp:txXfrm>
    </dsp:sp>
    <dsp:sp modelId="{24B2B2BF-D22B-4AD4-9673-4718342C4288}">
      <dsp:nvSpPr>
        <dsp:cNvPr id="0" name=""/>
        <dsp:cNvSpPr/>
      </dsp:nvSpPr>
      <dsp:spPr>
        <a:xfrm rot="5400000">
          <a:off x="4880788" y="1081094"/>
          <a:ext cx="1119782" cy="51206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>
              <a:latin typeface="Calibri" pitchFamily="34" charset="0"/>
            </a:rPr>
            <a:t>Available to anyone, anytime</a:t>
          </a:r>
          <a:endParaRPr lang="en-US" sz="2400" kern="1200" dirty="0">
            <a:solidFill>
              <a:schemeClr val="tx1"/>
            </a:solidFill>
            <a:latin typeface="Calibri" pitchFamily="34" charset="0"/>
          </a:endParaRPr>
        </a:p>
      </dsp:txBody>
      <dsp:txXfrm rot="-5400000">
        <a:off x="2880360" y="3136186"/>
        <a:ext cx="5065977" cy="1010456"/>
      </dsp:txXfrm>
    </dsp:sp>
    <dsp:sp modelId="{BE1E0A2C-DCB0-4592-9884-DB2808B67745}">
      <dsp:nvSpPr>
        <dsp:cNvPr id="0" name=""/>
        <dsp:cNvSpPr/>
      </dsp:nvSpPr>
      <dsp:spPr>
        <a:xfrm>
          <a:off x="0" y="2890516"/>
          <a:ext cx="2880360" cy="1399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  <a:latin typeface="Calibri" pitchFamily="34" charset="0"/>
            </a:rPr>
            <a:t>Public Web Presence</a:t>
          </a:r>
          <a:endParaRPr lang="en-US" sz="36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68329" y="2958845"/>
        <a:ext cx="2743702" cy="1263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A685C-16E8-5547-9387-A6F93B417F9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67482-9941-0246-A9AC-E2DAF9BCE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D6BD4-FFD0-C44E-A0D1-6B1B276B6DB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71092-B385-BC42-BB23-A2A3DDAE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45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71092-B385-BC42-BB23-A2A3DDAE67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99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64481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0658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0032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7576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373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266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086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28" tIns="46163" rIns="92328" bIns="46163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9148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192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6091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7534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8075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7388"/>
            <a:ext cx="4570412" cy="3427412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4988"/>
            <a:ext cx="5029200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28" tIns="46163" rIns="92328" bIns="46163"/>
          <a:lstStyle/>
          <a:p>
            <a:pPr>
              <a:spcAft>
                <a:spcPct val="5000"/>
              </a:spcAft>
            </a:pPr>
            <a:r>
              <a:rPr lang="en-US" altLang="en-US" smtClean="0"/>
              <a:t> </a:t>
            </a:r>
          </a:p>
          <a:p>
            <a:pPr>
              <a:spcAft>
                <a:spcPct val="5000"/>
              </a:spcAft>
            </a:pPr>
            <a:endParaRPr lang="en-US" altLang="en-US" smtClean="0"/>
          </a:p>
          <a:p>
            <a:endParaRPr lang="en-US" altLang="en-US" sz="1400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12103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4B73669-5A92-4BDF-A7A3-E6FBA801B131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958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7154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3062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4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3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7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1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5E3CC3-F58C-45D0-88F9-6B3FEE1FBC2C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0E4640-E434-49A6-A075-A1619CDF8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YPA-Banner.jpg"/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076700" cy="1162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715000"/>
            <a:ext cx="84124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371600" y="1143000"/>
            <a:ext cx="749808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s://lh4.googleusercontent.com/xwRETigBhMS-SFaSO46_artKNx9WCENjp6LJ9rzpLJY4H7oX89mLOAt5wq68g2De8VTeprfsMeddrGA_6NSNltfTBic8nfx6IpS9XqxFdzf84aVy7Veddk_KDUeEHkcg_i60NfmPFC8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883275"/>
            <a:ext cx="1234325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06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Answers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457200" y="1981200"/>
            <a:ext cx="8001000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ctr">
              <a:spcBef>
                <a:spcPct val="50000"/>
              </a:spcBef>
              <a:buFontTx/>
              <a:buNone/>
              <a:defRPr/>
            </a:pPr>
            <a:r>
              <a:rPr lang="en-US" sz="4000" b="1" dirty="0" smtClean="0"/>
              <a:t>Essential Communications</a:t>
            </a:r>
          </a:p>
          <a:p>
            <a:pPr marL="609600" indent="-609600" algn="ctr">
              <a:spcBef>
                <a:spcPct val="50000"/>
              </a:spcBef>
              <a:buFontTx/>
              <a:buNone/>
              <a:defRPr/>
            </a:pPr>
            <a:r>
              <a:rPr lang="en-US" dirty="0" smtClean="0">
                <a:solidFill>
                  <a:srgbClr val="1776B2"/>
                </a:solidFill>
                <a:latin typeface="+mj-lt"/>
              </a:rPr>
              <a:t>Business Communications</a:t>
            </a:r>
          </a:p>
          <a:p>
            <a:pPr marL="609600" indent="-609600">
              <a:spcBef>
                <a:spcPct val="50000"/>
              </a:spcBef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06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43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Memos Letters and Fax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z="3000" b="1" dirty="0" smtClean="0"/>
              <a:t>Memos</a:t>
            </a:r>
            <a:r>
              <a:rPr lang="en-US" altLang="en-US" sz="3000" dirty="0" smtClean="0"/>
              <a:t> or memorandums is an </a:t>
            </a:r>
            <a:r>
              <a:rPr lang="en-US" altLang="en-US" sz="3000" b="1" i="1" dirty="0" smtClean="0"/>
              <a:t>informal</a:t>
            </a:r>
            <a:r>
              <a:rPr lang="en-US" altLang="en-US" sz="3000" dirty="0" smtClean="0"/>
              <a:t> document that is sent to employees with in an organization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z="3000" b="1" dirty="0" smtClean="0"/>
              <a:t>Letters</a:t>
            </a:r>
            <a:r>
              <a:rPr lang="en-US" altLang="en-US" sz="3000" dirty="0" smtClean="0"/>
              <a:t> are typically pieces of </a:t>
            </a:r>
            <a:r>
              <a:rPr lang="en-US" altLang="en-US" sz="3000" b="1" i="1" dirty="0" smtClean="0"/>
              <a:t>formal </a:t>
            </a:r>
            <a:r>
              <a:rPr lang="en-US" altLang="en-US" sz="3000" dirty="0" smtClean="0"/>
              <a:t>correspondence sent to people outside of an organization – </a:t>
            </a:r>
            <a:r>
              <a:rPr lang="en-US" altLang="en-US" sz="2400" i="1" dirty="0" smtClean="0"/>
              <a:t>what makes formal business letters different than friendly letters? 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z="3000" b="1" i="1" dirty="0" smtClean="0"/>
              <a:t>Faxes</a:t>
            </a:r>
            <a:r>
              <a:rPr lang="en-US" altLang="en-US" sz="3000" i="1" dirty="0" smtClean="0"/>
              <a:t> are a method of sending documents over telephone lines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43429292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9240" y="1295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Cover Letters Resume, Interviews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44940" y="21336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Cover  letters </a:t>
            </a:r>
            <a:r>
              <a:rPr lang="en-US" altLang="en-US" dirty="0" smtClean="0"/>
              <a:t>or application letters accompany a resume or application for a job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Resumes</a:t>
            </a:r>
            <a:r>
              <a:rPr lang="en-US" altLang="en-US" dirty="0" smtClean="0"/>
              <a:t> act as a snapshot of qualifications for a job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Interviews</a:t>
            </a:r>
            <a:r>
              <a:rPr lang="en-US" altLang="en-US" dirty="0" smtClean="0"/>
              <a:t> are conducted with a potential employer in an attempt to gain a job.  It give the applicant more opportunity to discuss qualifications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961135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59240" y="1295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Cover Letters Resume, Interviews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44940" y="21336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Cover  letters </a:t>
            </a:r>
            <a:r>
              <a:rPr lang="en-US" altLang="en-US" dirty="0" smtClean="0"/>
              <a:t>or application letters accompany a resume or application for a job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Resumes</a:t>
            </a:r>
            <a:r>
              <a:rPr lang="en-US" altLang="en-US" dirty="0" smtClean="0"/>
              <a:t> act as a snapshot of qualifications for a job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b="1" dirty="0" smtClean="0"/>
              <a:t>Interviews</a:t>
            </a:r>
            <a:r>
              <a:rPr lang="en-US" altLang="en-US" dirty="0" smtClean="0"/>
              <a:t> are conducted with a potential employer in an attempt to gain a job.  It give the applicant more opportunity to discuss qualifications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3495317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19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Voice Mail/Phones </a:t>
            </a:r>
            <a:r>
              <a:rPr lang="en-US" altLang="en-US" sz="2000" dirty="0" smtClean="0"/>
              <a:t>(p.450)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z="2800" dirty="0" smtClean="0"/>
              <a:t>Telephone still remains a vital part of business communications.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z="2800" dirty="0" smtClean="0"/>
              <a:t>Communicating effectively is extremely important.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z="2800" dirty="0" smtClean="0"/>
              <a:t>Leaving effective voice mail messages is critical. 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z="2800" dirty="0" smtClean="0"/>
              <a:t>Voice mail is a computerized system that answers telephone calls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z="2800" dirty="0" smtClean="0"/>
              <a:t>Greetings/recorded messages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0782287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Making a Professional </a:t>
            </a:r>
            <a:br>
              <a:rPr lang="en-US" altLang="en-US" dirty="0" smtClean="0"/>
            </a:br>
            <a:r>
              <a:rPr lang="en-US" altLang="en-US" dirty="0" smtClean="0"/>
              <a:t>Impression with Voice Mail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8194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Review greetings and messages before saving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Rerecord when necessary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Script messages before recording to shorten time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dirty="0" smtClean="0"/>
              <a:t>Stand, smile, and visualize receiver when recording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194906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0033" y="457200"/>
            <a:ext cx="7772400" cy="1143000"/>
          </a:xfrm>
        </p:spPr>
        <p:txBody>
          <a:bodyPr/>
          <a:lstStyle/>
          <a:p>
            <a:pPr algn="r"/>
            <a:r>
              <a:rPr lang="en-US" altLang="en-US" dirty="0" smtClean="0"/>
              <a:t>Voice Mail Components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534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 smtClean="0"/>
              <a:t>Greet the recipient			Hello, Mr. Chang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 smtClean="0"/>
              <a:t>Identify yourself			This is Sherry Smith 							from LX Systems.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 smtClean="0"/>
              <a:t>Briefly State Your Purpose		I am calling to confirm 						our appointment 							scheduled for Monday 						at 3 pm in your office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 smtClean="0"/>
              <a:t>Explain how they contact		To speak with me 	</a:t>
            </a:r>
            <a:br>
              <a:rPr lang="en-US" altLang="en-US" sz="2400" dirty="0" smtClean="0"/>
            </a:br>
            <a:r>
              <a:rPr lang="en-US" altLang="en-US" sz="2400" dirty="0" smtClean="0"/>
              <a:t>you back				before then, please 							call 555-5555</a:t>
            </a:r>
          </a:p>
          <a:p>
            <a:pPr>
              <a:lnSpc>
                <a:spcPct val="90000"/>
              </a:lnSpc>
              <a:spcBef>
                <a:spcPts val="1800"/>
              </a:spcBef>
            </a:pPr>
            <a:r>
              <a:rPr lang="en-US" altLang="en-US" sz="2400" dirty="0" smtClean="0"/>
              <a:t>Closure				I look forward to speaking 						with you; have a nice day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5527266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Cell Phone Communication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60587"/>
            <a:ext cx="8077200" cy="4011613"/>
          </a:xfrm>
        </p:spPr>
        <p:txBody>
          <a:bodyPr/>
          <a:lstStyle/>
          <a:p>
            <a:pPr marL="517525" indent="-517525">
              <a:lnSpc>
                <a:spcPct val="90000"/>
              </a:lnSpc>
              <a:spcBef>
                <a:spcPts val="1200"/>
              </a:spcBef>
            </a:pPr>
            <a:r>
              <a:rPr lang="en-US" altLang="en-US" dirty="0" smtClean="0"/>
              <a:t>Observe wireless-free quiet zones</a:t>
            </a:r>
          </a:p>
          <a:p>
            <a:pPr marL="517525" indent="-517525">
              <a:lnSpc>
                <a:spcPct val="90000"/>
              </a:lnSpc>
              <a:spcBef>
                <a:spcPts val="1200"/>
              </a:spcBef>
            </a:pPr>
            <a:r>
              <a:rPr lang="en-US" altLang="en-US" dirty="0" smtClean="0"/>
              <a:t>Respect others in public places by using conversational tone and message discretion</a:t>
            </a:r>
          </a:p>
          <a:p>
            <a:pPr marL="517525" indent="-517525">
              <a:lnSpc>
                <a:spcPct val="90000"/>
              </a:lnSpc>
              <a:spcBef>
                <a:spcPts val="1200"/>
              </a:spcBef>
            </a:pPr>
            <a:r>
              <a:rPr lang="en-US" altLang="en-US" dirty="0" smtClean="0"/>
              <a:t>Place safety above phone usage while driving</a:t>
            </a:r>
          </a:p>
          <a:p>
            <a:pPr marL="517525" indent="-517525">
              <a:lnSpc>
                <a:spcPct val="90000"/>
              </a:lnSpc>
              <a:spcBef>
                <a:spcPts val="1200"/>
              </a:spcBef>
            </a:pPr>
            <a:r>
              <a:rPr lang="en-US" altLang="en-US" dirty="0" smtClean="0"/>
              <a:t>Choose a secure communication channel </a:t>
            </a:r>
            <a:br>
              <a:rPr lang="en-US" altLang="en-US" dirty="0" smtClean="0"/>
            </a:br>
            <a:r>
              <a:rPr lang="en-US" altLang="en-US" dirty="0" smtClean="0"/>
              <a:t>for sending confidential or sensitive information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682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188493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Websites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dirty="0" smtClean="0"/>
              <a:t>All companies should have a website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dirty="0" smtClean="0"/>
              <a:t>It is the “face” of your company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dirty="0" smtClean="0"/>
              <a:t>Make sure all relevant information is there and easy to find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dirty="0" smtClean="0"/>
              <a:t>Utilize SEO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550194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PQuestion"/>
          <p:cNvSpPr>
            <a:spLocks noGrp="1" noChangeArrowheads="1"/>
          </p:cNvSpPr>
          <p:nvPr>
            <p:ph type="title"/>
          </p:nvPr>
        </p:nvSpPr>
        <p:spPr>
          <a:xfrm>
            <a:off x="1128713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Types of Web Presence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1828800"/>
          <a:ext cx="80010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95099632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772400" cy="1143000"/>
          </a:xfrm>
        </p:spPr>
        <p:txBody>
          <a:bodyPr/>
          <a:lstStyle/>
          <a:p>
            <a:pPr algn="r"/>
            <a:r>
              <a:rPr lang="en-US" altLang="en-US" dirty="0" smtClean="0"/>
              <a:t>Writing for the Web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29600" cy="4114800"/>
          </a:xfrm>
        </p:spPr>
        <p:txBody>
          <a:bodyPr/>
          <a:lstStyle/>
          <a:p>
            <a:pPr marL="517525" indent="-517525">
              <a:spcBef>
                <a:spcPts val="600"/>
              </a:spcBef>
            </a:pPr>
            <a:r>
              <a:rPr lang="en-US" altLang="en-US" smtClean="0"/>
              <a:t>Be brief and keep it simple</a:t>
            </a:r>
          </a:p>
          <a:p>
            <a:pPr marL="517525" indent="-517525">
              <a:spcBef>
                <a:spcPts val="600"/>
              </a:spcBef>
            </a:pPr>
            <a:r>
              <a:rPr lang="en-US" altLang="en-US" smtClean="0"/>
              <a:t>Consider appropriate jargon</a:t>
            </a:r>
          </a:p>
          <a:p>
            <a:pPr marL="517525" indent="-517525">
              <a:spcBef>
                <a:spcPts val="600"/>
              </a:spcBef>
            </a:pPr>
            <a:r>
              <a:rPr lang="en-US" altLang="en-US" smtClean="0"/>
              <a:t>Use eye-catching headlines</a:t>
            </a:r>
          </a:p>
          <a:p>
            <a:pPr marL="517525" indent="-517525">
              <a:spcBef>
                <a:spcPts val="600"/>
              </a:spcBef>
            </a:pPr>
            <a:r>
              <a:rPr lang="en-US" altLang="en-US" smtClean="0"/>
              <a:t>Break longer documents into small chunks</a:t>
            </a:r>
          </a:p>
          <a:p>
            <a:pPr marL="517525" indent="-517525">
              <a:spcBef>
                <a:spcPts val="600"/>
              </a:spcBef>
            </a:pPr>
            <a:r>
              <a:rPr lang="en-US" altLang="en-US" smtClean="0"/>
              <a:t>Use attention-getting devices judiciously</a:t>
            </a:r>
          </a:p>
          <a:p>
            <a:pPr marL="517525" indent="-517525">
              <a:spcBef>
                <a:spcPts val="600"/>
              </a:spcBef>
            </a:pPr>
            <a:r>
              <a:rPr lang="en-US" altLang="en-US" smtClean="0"/>
              <a:t>Avoid placing critical information in graphic form only</a:t>
            </a:r>
          </a:p>
          <a:p>
            <a:pPr marL="517525" indent="-517525">
              <a:spcBef>
                <a:spcPts val="600"/>
              </a:spcBef>
            </a:pPr>
            <a:r>
              <a:rPr lang="en-US" altLang="en-US" smtClean="0"/>
              <a:t>Assure accessibility by users with disabilities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37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PQuestion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7543800" cy="1219200"/>
          </a:xfrm>
        </p:spPr>
        <p:txBody>
          <a:bodyPr/>
          <a:lstStyle/>
          <a:p>
            <a:pPr algn="r"/>
            <a:r>
              <a:rPr lang="en-US" altLang="en-US" sz="5400" dirty="0" smtClean="0">
                <a:latin typeface="Forte" panose="03060902040502070203" pitchFamily="66" charset="0"/>
              </a:rPr>
              <a:t>	Warm up</a:t>
            </a:r>
          </a:p>
        </p:txBody>
      </p:sp>
      <p:sp>
        <p:nvSpPr>
          <p:cNvPr id="19459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FontTx/>
              <a:buNone/>
              <a:defRPr/>
            </a:pPr>
            <a:r>
              <a:rPr lang="en-US" dirty="0" smtClean="0"/>
              <a:t>1.  With a partner – Brainstorm all of the ways we possibly could communicate in a business setting.</a:t>
            </a:r>
          </a:p>
          <a:p>
            <a:pPr marL="609600" indent="-609600">
              <a:spcBef>
                <a:spcPct val="50000"/>
              </a:spcBef>
              <a:buFontTx/>
              <a:buNone/>
              <a:defRPr/>
            </a:pPr>
            <a:r>
              <a:rPr lang="en-US" dirty="0" smtClean="0">
                <a:solidFill>
                  <a:srgbClr val="1776B2"/>
                </a:solidFill>
                <a:latin typeface="+mj-lt"/>
              </a:rPr>
              <a:t>Share your list with the class. </a:t>
            </a:r>
          </a:p>
          <a:p>
            <a:pPr marL="609600" indent="-609600">
              <a:spcBef>
                <a:spcPct val="50000"/>
              </a:spcBef>
              <a:buFontTx/>
              <a:buNone/>
              <a:defRPr/>
            </a:pPr>
            <a:r>
              <a:rPr lang="en-US" dirty="0" smtClean="0">
                <a:latin typeface="+mj-lt"/>
              </a:rPr>
              <a:t>Skim p. 208-245 – pay close attention to examples.</a:t>
            </a:r>
          </a:p>
          <a:p>
            <a:pPr marL="609600" indent="-609600">
              <a:spcBef>
                <a:spcPct val="50000"/>
              </a:spcBef>
              <a:buFontTx/>
              <a:buNone/>
              <a:defRPr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344502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pPr algn="r"/>
            <a:r>
              <a:rPr lang="en-US" altLang="en-US" dirty="0" smtClean="0"/>
              <a:t>Wikis for Business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8001000" cy="4114800"/>
          </a:xfrm>
        </p:spPr>
        <p:txBody>
          <a:bodyPr/>
          <a:lstStyle/>
          <a:p>
            <a:r>
              <a:rPr lang="en-US" altLang="en-US" sz="3000" smtClean="0">
                <a:cs typeface="Times New Roman" panose="02020603050405020304" pitchFamily="18" charset="0"/>
              </a:rPr>
              <a:t>Allows anyone to modify content on a common website in real-time</a:t>
            </a:r>
            <a:endParaRPr lang="en-US" altLang="en-US" sz="3000" smtClean="0"/>
          </a:p>
          <a:p>
            <a:r>
              <a:rPr lang="en-US" altLang="en-US" sz="3000" smtClean="0"/>
              <a:t>Encourages free exchange of evolving information</a:t>
            </a:r>
          </a:p>
          <a:p>
            <a:r>
              <a:rPr lang="en-US" altLang="en-US" sz="3000" smtClean="0"/>
              <a:t>Should not be considered content authoritative</a:t>
            </a:r>
          </a:p>
          <a:p>
            <a:r>
              <a:rPr lang="en-US" altLang="en-US" sz="3000" smtClean="0">
                <a:cs typeface="Times New Roman" panose="02020603050405020304" pitchFamily="18" charset="0"/>
              </a:rPr>
              <a:t>Requires appropriate writing style:</a:t>
            </a:r>
            <a:endParaRPr lang="en-US" altLang="en-US" sz="3000" smtClean="0"/>
          </a:p>
          <a:p>
            <a:pPr lvl="1"/>
            <a:r>
              <a:rPr lang="en-US" altLang="en-US" smtClean="0">
                <a:cs typeface="Times New Roman" panose="02020603050405020304" pitchFamily="18" charset="0"/>
              </a:rPr>
              <a:t>Avoid first-person blogging style</a:t>
            </a:r>
            <a:endParaRPr lang="en-US" altLang="en-US" smtClean="0"/>
          </a:p>
          <a:p>
            <a:pPr lvl="1"/>
            <a:r>
              <a:rPr lang="en-US" altLang="en-US" smtClean="0">
                <a:cs typeface="Times New Roman" panose="02020603050405020304" pitchFamily="18" charset="0"/>
              </a:rPr>
              <a:t>Present factual information in clear, concise, and neutral language</a:t>
            </a:r>
            <a:endParaRPr lang="en-US" altLang="en-US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325384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58775"/>
            <a:ext cx="7772400" cy="1143000"/>
          </a:xfrm>
        </p:spPr>
        <p:txBody>
          <a:bodyPr/>
          <a:lstStyle/>
          <a:p>
            <a:pPr algn="r"/>
            <a:r>
              <a:rPr lang="en-US" altLang="en-US" dirty="0" smtClean="0"/>
              <a:t>Blogs for Business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mtClean="0"/>
              <a:t>Are dynamic, with rapidly changing content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mtClean="0"/>
              <a:t>Can be searchable for useful archives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mtClean="0"/>
              <a:t>Are usually publicly available</a:t>
            </a:r>
          </a:p>
          <a:p>
            <a:pPr>
              <a:lnSpc>
                <a:spcPct val="90000"/>
              </a:lnSpc>
              <a:spcBef>
                <a:spcPct val="60000"/>
              </a:spcBef>
            </a:pPr>
            <a:r>
              <a:rPr lang="en-US" altLang="en-US" smtClean="0"/>
              <a:t>Need current information for the specific target audience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0418967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4572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Meetings </a:t>
            </a:r>
            <a:r>
              <a:rPr lang="en-US" altLang="en-US" sz="3200" dirty="0" smtClean="0"/>
              <a:t>(p.504)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dirty="0" smtClean="0"/>
              <a:t>Meetings are the most common face to face communication used in business.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dirty="0" smtClean="0"/>
              <a:t>Purposes of meetings: inform, review, make decisions, team building, generate new ideas, delegate work, collaborate, persuade.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dirty="0" smtClean="0"/>
              <a:t>Should utilize and agenda and meeting rules of order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3389203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28956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Forte" pitchFamily="66" charset="0"/>
              </a:rPr>
              <a:t>Your Turn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6200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    How do you decide which technology might be appropriate for communicating a particular message to an individual or group?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1845749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PQuestion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7543800" cy="1219200"/>
          </a:xfrm>
        </p:spPr>
        <p:txBody>
          <a:bodyPr/>
          <a:lstStyle/>
          <a:p>
            <a:pPr algn="r"/>
            <a:r>
              <a:rPr lang="en-US" altLang="en-US" sz="5400" dirty="0" smtClean="0">
                <a:latin typeface="Forte" panose="03060902040502070203" pitchFamily="66" charset="0"/>
              </a:rPr>
              <a:t>	Your Turn</a:t>
            </a:r>
          </a:p>
        </p:txBody>
      </p:sp>
      <p:sp>
        <p:nvSpPr>
          <p:cNvPr id="19459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981200"/>
            <a:ext cx="8001000" cy="4114800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FontTx/>
              <a:buNone/>
              <a:defRPr/>
            </a:pPr>
            <a:r>
              <a:rPr lang="en-US" dirty="0" smtClean="0"/>
              <a:t>	Explain why you agree or disagree with the following statement: </a:t>
            </a:r>
          </a:p>
          <a:p>
            <a:pPr marL="855663" indent="0">
              <a:spcBef>
                <a:spcPct val="50000"/>
              </a:spcBef>
              <a:buFontTx/>
              <a:buNone/>
              <a:tabLst>
                <a:tab pos="7138988" algn="l"/>
              </a:tabLst>
              <a:defRPr/>
            </a:pPr>
            <a:r>
              <a:rPr lang="en-US" dirty="0" smtClean="0">
                <a:solidFill>
                  <a:srgbClr val="1776B2"/>
                </a:solidFill>
                <a:latin typeface="+mj-lt"/>
              </a:rPr>
              <a:t>“No one in my company writes anymore. We just send emails and </a:t>
            </a:r>
            <a:br>
              <a:rPr lang="en-US" dirty="0" smtClean="0">
                <a:solidFill>
                  <a:srgbClr val="1776B2"/>
                </a:solidFill>
                <a:latin typeface="+mj-lt"/>
              </a:rPr>
            </a:br>
            <a:r>
              <a:rPr lang="en-US" dirty="0" smtClean="0">
                <a:solidFill>
                  <a:srgbClr val="1776B2"/>
                </a:solidFill>
                <a:latin typeface="+mj-lt"/>
              </a:rPr>
              <a:t>make phone calls.”</a:t>
            </a:r>
          </a:p>
          <a:p>
            <a:pPr marL="609600" indent="-609600">
              <a:spcBef>
                <a:spcPct val="50000"/>
              </a:spcBef>
              <a:buFontTx/>
              <a:buNone/>
              <a:defRPr/>
            </a:pP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7609928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PQuestion"/>
          <p:cNvSpPr>
            <a:spLocks noGrp="1" noChangeArrowheads="1"/>
          </p:cNvSpPr>
          <p:nvPr>
            <p:ph type="title"/>
          </p:nvPr>
        </p:nvSpPr>
        <p:spPr>
          <a:xfrm>
            <a:off x="1600200" y="152400"/>
            <a:ext cx="7543800" cy="1219200"/>
          </a:xfrm>
        </p:spPr>
        <p:txBody>
          <a:bodyPr/>
          <a:lstStyle/>
          <a:p>
            <a:pPr algn="r"/>
            <a:r>
              <a:rPr lang="en-US" altLang="en-US" sz="5400" dirty="0" smtClean="0">
                <a:latin typeface="Forte" panose="03060902040502070203" pitchFamily="66" charset="0"/>
              </a:rPr>
              <a:t>	</a:t>
            </a:r>
            <a:r>
              <a:rPr lang="en-US" altLang="en-US" sz="3200" dirty="0" smtClean="0">
                <a:latin typeface="Forte" panose="03060902040502070203" pitchFamily="66" charset="0"/>
              </a:rPr>
              <a:t>Business Communications</a:t>
            </a:r>
          </a:p>
        </p:txBody>
      </p:sp>
      <p:sp>
        <p:nvSpPr>
          <p:cNvPr id="19459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001000" cy="4114800"/>
          </a:xfrm>
        </p:spPr>
        <p:txBody>
          <a:bodyPr numCol="2"/>
          <a:lstStyle/>
          <a:p>
            <a:pPr>
              <a:spcBef>
                <a:spcPct val="50000"/>
              </a:spcBef>
              <a:defRPr/>
            </a:pPr>
            <a:r>
              <a:rPr lang="en-US" dirty="0" smtClean="0"/>
              <a:t>Email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/>
              <a:t>Instant Messaging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/>
              <a:t>Text/Social Media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/>
              <a:t>Letters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/>
              <a:t>Memos	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/>
              <a:t>Fax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/>
              <a:t>Cover Letters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/>
              <a:t>Resume</a:t>
            </a:r>
          </a:p>
          <a:p>
            <a:pPr>
              <a:spcBef>
                <a:spcPct val="50000"/>
              </a:spcBef>
              <a:defRPr/>
            </a:pPr>
            <a:r>
              <a:rPr lang="en-US" dirty="0"/>
              <a:t>Interviews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/>
              <a:t>Voice Mail/Cell phones</a:t>
            </a:r>
          </a:p>
          <a:p>
            <a:pPr>
              <a:spcBef>
                <a:spcPct val="50000"/>
              </a:spcBef>
              <a:defRPr/>
            </a:pPr>
            <a:r>
              <a:rPr lang="en-US" dirty="0"/>
              <a:t>Websites</a:t>
            </a:r>
          </a:p>
          <a:p>
            <a:pPr>
              <a:spcBef>
                <a:spcPct val="50000"/>
              </a:spcBef>
              <a:defRPr/>
            </a:pPr>
            <a:r>
              <a:rPr lang="en-US" dirty="0" smtClean="0"/>
              <a:t>Meetings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7510340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1013" y="411163"/>
            <a:ext cx="7772400" cy="1143000"/>
          </a:xfrm>
        </p:spPr>
        <p:txBody>
          <a:bodyPr/>
          <a:lstStyle/>
          <a:p>
            <a:r>
              <a:rPr lang="en-US" altLang="en-US" smtClean="0"/>
              <a:t>Guidelines for Preparing </a:t>
            </a:r>
            <a:br>
              <a:rPr lang="en-US" altLang="en-US" smtClean="0"/>
            </a:br>
            <a:r>
              <a:rPr lang="en-US" altLang="en-US" smtClean="0"/>
              <a:t>Email Messages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54200"/>
            <a:ext cx="7772400" cy="4114800"/>
          </a:xfrm>
        </p:spPr>
        <p:txBody>
          <a:bodyPr/>
          <a:lstStyle/>
          <a:p>
            <a:pPr marL="288925" indent="-288925">
              <a:lnSpc>
                <a:spcPts val="3000"/>
              </a:lnSpc>
              <a:spcBef>
                <a:spcPct val="50000"/>
              </a:spcBef>
            </a:pPr>
            <a:r>
              <a:rPr lang="en-US" altLang="en-US" sz="2800" dirty="0" smtClean="0"/>
              <a:t>Provide a useful ________ line</a:t>
            </a:r>
          </a:p>
          <a:p>
            <a:pPr marL="288925" indent="-288925">
              <a:lnSpc>
                <a:spcPts val="3000"/>
              </a:lnSpc>
              <a:spcBef>
                <a:spcPct val="60000"/>
              </a:spcBef>
            </a:pPr>
            <a:r>
              <a:rPr lang="en-US" altLang="en-US" sz="2800" dirty="0" smtClean="0"/>
              <a:t>Limit the message to single ______ directed toward __________ needs</a:t>
            </a:r>
            <a:endParaRPr lang="en-US" altLang="en-US" sz="2800" dirty="0" smtClean="0">
              <a:cs typeface="Times New Roman" panose="02020603050405020304" pitchFamily="18" charset="0"/>
            </a:endParaRPr>
          </a:p>
          <a:p>
            <a:pPr marL="288925" indent="-288925">
              <a:lnSpc>
                <a:spcPts val="3000"/>
              </a:lnSpc>
              <a:spcBef>
                <a:spcPct val="50000"/>
              </a:spcBef>
            </a:pPr>
            <a:r>
              <a:rPr lang="en-US" altLang="en-US" sz="2800" dirty="0" smtClean="0"/>
              <a:t>_________ based on reader reaction</a:t>
            </a:r>
            <a:r>
              <a:rPr lang="en-US" altLang="en-US" sz="2800" dirty="0" smtClean="0">
                <a:cs typeface="Times New Roman" panose="02020603050405020304" pitchFamily="18" charset="0"/>
              </a:rPr>
              <a:t> </a:t>
            </a:r>
          </a:p>
          <a:p>
            <a:pPr marL="288925" indent="-288925">
              <a:lnSpc>
                <a:spcPts val="3000"/>
              </a:lnSpc>
              <a:spcBef>
                <a:spcPct val="50000"/>
              </a:spcBef>
            </a:pPr>
            <a:r>
              <a:rPr lang="en-US" altLang="en-US" sz="2800" dirty="0" smtClean="0">
                <a:cs typeface="Times New Roman" panose="02020603050405020304" pitchFamily="18" charset="0"/>
              </a:rPr>
              <a:t>Use _______, technical words, and shortened terms selectively</a:t>
            </a:r>
            <a:endParaRPr lang="en-US" altLang="en-US" sz="2800" dirty="0" smtClean="0"/>
          </a:p>
          <a:p>
            <a:pPr marL="288925" indent="-288925">
              <a:lnSpc>
                <a:spcPts val="3000"/>
              </a:lnSpc>
              <a:spcBef>
                <a:spcPct val="50000"/>
              </a:spcBef>
            </a:pPr>
            <a:r>
              <a:rPr lang="en-US" altLang="en-US" sz="2800" dirty="0" smtClean="0"/>
              <a:t>Use graphic highlighting for better ___________</a:t>
            </a:r>
          </a:p>
          <a:p>
            <a:pPr marL="288925" indent="-288925">
              <a:lnSpc>
                <a:spcPts val="3000"/>
              </a:lnSpc>
              <a:spcBef>
                <a:spcPct val="50000"/>
              </a:spcBef>
            </a:pPr>
            <a:r>
              <a:rPr lang="en-US" altLang="en-US" sz="2800" dirty="0" smtClean="0"/>
              <a:t>_______emails for clarity, conciseness, and tone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3429000" y="1760538"/>
            <a:ext cx="2286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subject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019800" y="4930775"/>
            <a:ext cx="2286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readability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006975" y="2403475"/>
            <a:ext cx="2286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topic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182813" y="2784475"/>
            <a:ext cx="2286000" cy="585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receiver’s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968375" y="3367088"/>
            <a:ext cx="2286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Organize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662113" y="3978275"/>
            <a:ext cx="2286000" cy="585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jargon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004888" y="5548313"/>
            <a:ext cx="2286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Revise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51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081183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Netiquette Fundamentals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"/>
              </a:spcAft>
            </a:pPr>
            <a:r>
              <a:rPr lang="en-US" altLang="en-US" dirty="0" smtClean="0"/>
              <a:t>Check email ________</a:t>
            </a:r>
          </a:p>
          <a:p>
            <a:pPr>
              <a:spcBef>
                <a:spcPct val="0"/>
              </a:spcBef>
              <a:spcAft>
                <a:spcPct val="5000"/>
              </a:spcAft>
            </a:pPr>
            <a:r>
              <a:rPr lang="en-US" altLang="en-US" dirty="0" smtClean="0"/>
              <a:t>Do not contribute to email ________</a:t>
            </a:r>
          </a:p>
          <a:p>
            <a:pPr>
              <a:spcBef>
                <a:spcPct val="0"/>
              </a:spcBef>
              <a:spcAft>
                <a:spcPct val="5000"/>
              </a:spcAft>
            </a:pPr>
            <a:r>
              <a:rPr lang="en-US" altLang="en-US" dirty="0" smtClean="0"/>
              <a:t>Use email for appropriate messages</a:t>
            </a:r>
          </a:p>
          <a:p>
            <a:pPr marL="914400" lvl="1" indent="-457200">
              <a:spcBef>
                <a:spcPct val="0"/>
              </a:spcBef>
              <a:spcAft>
                <a:spcPct val="5000"/>
              </a:spcAft>
            </a:pPr>
            <a:r>
              <a:rPr lang="en-US" altLang="en-US" sz="3200" dirty="0" smtClean="0"/>
              <a:t>Send </a:t>
            </a:r>
            <a:r>
              <a:rPr lang="en-US" altLang="en-US" sz="3200" b="1" dirty="0" smtClean="0"/>
              <a:t>_____</a:t>
            </a:r>
            <a:r>
              <a:rPr lang="en-US" altLang="en-US" sz="3200" dirty="0" smtClean="0"/>
              <a:t>, </a:t>
            </a:r>
            <a:r>
              <a:rPr lang="en-US" altLang="en-US" sz="3200" b="1" dirty="0" smtClean="0"/>
              <a:t>_____</a:t>
            </a:r>
            <a:r>
              <a:rPr lang="en-US" altLang="en-US" sz="3200" dirty="0" smtClean="0"/>
              <a:t> messages</a:t>
            </a:r>
          </a:p>
          <a:p>
            <a:pPr marL="914400" lvl="1" indent="-457200">
              <a:spcBef>
                <a:spcPct val="0"/>
              </a:spcBef>
              <a:spcAft>
                <a:spcPct val="5000"/>
              </a:spcAft>
            </a:pPr>
            <a:r>
              <a:rPr lang="en-US" altLang="en-US" sz="3200" dirty="0" smtClean="0"/>
              <a:t>Do not send messages when you are </a:t>
            </a:r>
            <a:r>
              <a:rPr lang="en-US" altLang="en-US" sz="3200" b="1" dirty="0" smtClean="0"/>
              <a:t>_____ </a:t>
            </a:r>
          </a:p>
          <a:p>
            <a:pPr>
              <a:spcBef>
                <a:spcPct val="0"/>
              </a:spcBef>
              <a:spcAft>
                <a:spcPct val="5000"/>
              </a:spcAft>
            </a:pPr>
            <a:r>
              <a:rPr lang="en-US" altLang="en-US" dirty="0" smtClean="0"/>
              <a:t>Beware of email </a:t>
            </a:r>
            <a:r>
              <a:rPr lang="en-US" altLang="en-US" b="1" dirty="0" smtClean="0"/>
              <a:t>______</a:t>
            </a:r>
            <a:r>
              <a:rPr lang="en-US" altLang="en-US" dirty="0" smtClean="0"/>
              <a:t> and </a:t>
            </a:r>
            <a:r>
              <a:rPr lang="en-US" altLang="en-US" b="1" dirty="0" smtClean="0"/>
              <a:t>_______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Develop email</a:t>
            </a:r>
            <a:r>
              <a:rPr lang="en-US" altLang="en-US" b="1" dirty="0" smtClean="0"/>
              <a:t> ____________ </a:t>
            </a:r>
            <a:r>
              <a:rPr lang="en-US" altLang="en-US" dirty="0" smtClean="0"/>
              <a:t>habits</a:t>
            </a:r>
          </a:p>
          <a:p>
            <a:pPr>
              <a:spcBef>
                <a:spcPct val="30000"/>
              </a:spcBef>
              <a:spcAft>
                <a:spcPct val="5000"/>
              </a:spcAft>
            </a:pPr>
            <a:endParaRPr lang="en-US" altLang="en-US" sz="2800" dirty="0" smtClean="0"/>
          </a:p>
          <a:p>
            <a:endParaRPr lang="en-US" altLang="en-US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125788" y="1684338"/>
            <a:ext cx="2286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promptly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541963" y="2197100"/>
            <a:ext cx="22860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overload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52700" y="3214688"/>
            <a:ext cx="12192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short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3717925" y="3214688"/>
            <a:ext cx="1600200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direct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635125" y="4216400"/>
            <a:ext cx="1471613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angry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897563" y="4727575"/>
            <a:ext cx="1804987" cy="585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viruses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3794125" y="4727575"/>
            <a:ext cx="1793875" cy="584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hoaxes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478213" y="5243513"/>
            <a:ext cx="3422650" cy="5857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1776B2"/>
                </a:solidFill>
                <a:latin typeface="Calibri" pitchFamily="34" charset="0"/>
                <a:ea typeface="+mj-ea"/>
                <a:cs typeface="+mj-cs"/>
              </a:rPr>
              <a:t>organizational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1710482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1238" y="304800"/>
            <a:ext cx="7772400" cy="1143000"/>
          </a:xfrm>
        </p:spPr>
        <p:txBody>
          <a:bodyPr lIns="90487" tIns="44450" rIns="90487" bIns="44450"/>
          <a:lstStyle/>
          <a:p>
            <a:pPr algn="r"/>
            <a:r>
              <a:rPr lang="en-US" altLang="en-US" dirty="0" smtClean="0"/>
              <a:t>Instant Messaging</a:t>
            </a:r>
          </a:p>
        </p:txBody>
      </p:sp>
      <p:graphicFrame>
        <p:nvGraphicFramePr>
          <p:cNvPr id="9" name="Diagram 8"/>
          <p:cNvGraphicFramePr/>
          <p:nvPr/>
        </p:nvGraphicFramePr>
        <p:xfrm>
          <a:off x="533400" y="1828800"/>
          <a:ext cx="8001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504070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81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Text Messaging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010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mtClean="0"/>
              <a:t>Is used more for social communication than as a business tool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mtClean="0"/>
              <a:t>Frequently serves as a superficial greeting, such as a nod or wave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mtClean="0"/>
              <a:t>Requires even more conciseness than instant messaging</a:t>
            </a:r>
          </a:p>
          <a:p>
            <a:pPr>
              <a:lnSpc>
                <a:spcPct val="90000"/>
              </a:lnSpc>
              <a:spcBef>
                <a:spcPct val="55000"/>
              </a:spcBef>
            </a:pPr>
            <a:r>
              <a:rPr lang="en-US" altLang="en-US" smtClean="0"/>
              <a:t>Is more informal and abbreviated than email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27643"/>
      </p:ext>
    </p:extLst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Electronic Messages and the Law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sz="3000" dirty="0" smtClean="0"/>
              <a:t>Assume responsibility for commitments made via email, as printouts serve as verification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sz="3000" dirty="0" smtClean="0"/>
              <a:t>Abide by copyright laws (use of graphics, message forwarding . . .)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altLang="en-US" sz="3000" dirty="0" smtClean="0"/>
              <a:t>Be familiar with laws that affect technology:</a:t>
            </a:r>
          </a:p>
          <a:p>
            <a:pPr marL="914400" lvl="1" indent="-457200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—"/>
            </a:pPr>
            <a:r>
              <a:rPr lang="en-US" altLang="en-US" dirty="0" smtClean="0"/>
              <a:t>Electronic Communications Privacy Act —allows companies to monitor email usage for legitimate business purposes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9149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8"/>
  <p:tag name="FONTSIZE" val="32"/>
  <p:tag name="BULLETTYPE" val="ppBulletArabicPerio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24DC2EA75B94361AA340EC25F221406"/>
  <p:tag name="SLIDEID" val="824DC2EA75B94361AA340EC25F221406"/>
  <p:tag name="SLIDEORDER" val="1"/>
  <p:tag name="SLIDETYPE" val="Q"/>
  <p:tag name="DEMOGRAPHIC" val="False"/>
  <p:tag name="SPEEDSCORING" val="False"/>
  <p:tag name="QUESTIONALIAS" val="No one in my company writes anymore. We just send emails."/>
  <p:tag name="ANSWERSALIAS" val="That is true in most companies today¤Of course workers write. Email messages involve writing.¤You can use email in business?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2930B929D604A87A22D7D98C9A3C30F"/>
  <p:tag name="SLIDEID" val="82930B929D604A87A22D7D98C9A3C30F"/>
  <p:tag name="SLIDEORDER" val="1"/>
  <p:tag name="SLIDETYPE" val="Q"/>
  <p:tag name="DEMOGRAPHIC" val="False"/>
  <p:tag name="SPEEDSCORING" val="False"/>
  <p:tag name="QUESTIONALIAS" val="What type of listening are you engaged in right now?"/>
  <p:tag name="ANSWERSALIAS" val="Casual listening¤Listening for information¤Intensive listening¤Empathetic listenin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8"/>
  <p:tag name="FONTSIZE" val="32"/>
  <p:tag name="BULLETTYPE" val="ppBulletArabicPerio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24DC2EA75B94361AA340EC25F221406"/>
  <p:tag name="SLIDEID" val="824DC2EA75B94361AA340EC25F221406"/>
  <p:tag name="SLIDEORDER" val="1"/>
  <p:tag name="SLIDETYPE" val="Q"/>
  <p:tag name="DEMOGRAPHIC" val="False"/>
  <p:tag name="SPEEDSCORING" val="False"/>
  <p:tag name="QUESTIONALIAS" val="No one in my company writes anymore. We just send emails."/>
  <p:tag name="ANSWERSALIAS" val="That is true in most companies today¤Of course workers write. Email messages involve writing.¤You can use email in business?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8"/>
  <p:tag name="FONTSIZE" val="32"/>
  <p:tag name="BULLETTYPE" val="ppBulletArabicPerio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824DC2EA75B94361AA340EC25F221406"/>
  <p:tag name="SLIDEID" val="824DC2EA75B94361AA340EC25F221406"/>
  <p:tag name="SLIDEORDER" val="1"/>
  <p:tag name="SLIDETYPE" val="Q"/>
  <p:tag name="DEMOGRAPHIC" val="False"/>
  <p:tag name="SPEEDSCORING" val="False"/>
  <p:tag name="QUESTIONALIAS" val="No one in my company writes anymore. We just send emails."/>
  <p:tag name="ANSWERSALIAS" val="That is true in most companies today¤Of course workers write. Email messages involve writing.¤You can use email in business?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TLENGTH" val="128"/>
  <p:tag name="FONTSIZE" val="32"/>
  <p:tag name="BULLETTYPE" val="ppBulletArabicPerio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</TotalTime>
  <Words>818</Words>
  <Application>Microsoft Office PowerPoint</Application>
  <PresentationFormat>On-screen Show (4:3)</PresentationFormat>
  <Paragraphs>153</Paragraphs>
  <Slides>23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Forte</vt:lpstr>
      <vt:lpstr>Times New Roman</vt:lpstr>
      <vt:lpstr>Office Theme</vt:lpstr>
      <vt:lpstr>PowerPoint Presentation</vt:lpstr>
      <vt:lpstr> Warm up</vt:lpstr>
      <vt:lpstr> Your Turn</vt:lpstr>
      <vt:lpstr> Business Communications</vt:lpstr>
      <vt:lpstr>Guidelines for Preparing  Email Messages </vt:lpstr>
      <vt:lpstr>Netiquette Fundamentals</vt:lpstr>
      <vt:lpstr>Instant Messaging</vt:lpstr>
      <vt:lpstr>Text Messaging</vt:lpstr>
      <vt:lpstr>Electronic Messages and the Law</vt:lpstr>
      <vt:lpstr>Memos Letters and Fax</vt:lpstr>
      <vt:lpstr>Cover Letters Resume, Interviews</vt:lpstr>
      <vt:lpstr>Cover Letters Resume, Interviews</vt:lpstr>
      <vt:lpstr>Voice Mail/Phones (p.450)</vt:lpstr>
      <vt:lpstr>Making a Professional  Impression with Voice Mail</vt:lpstr>
      <vt:lpstr>Voice Mail Components</vt:lpstr>
      <vt:lpstr>Cell Phone Communication</vt:lpstr>
      <vt:lpstr>Websites</vt:lpstr>
      <vt:lpstr>Types of Web Presence</vt:lpstr>
      <vt:lpstr>Writing for the Web</vt:lpstr>
      <vt:lpstr>Wikis for Business</vt:lpstr>
      <vt:lpstr>Blogs for Business</vt:lpstr>
      <vt:lpstr>Meetings (p.504)</vt:lpstr>
      <vt:lpstr> Your Turn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 Bowden</dc:creator>
  <cp:lastModifiedBy>Page Bowden</cp:lastModifiedBy>
  <cp:revision>114</cp:revision>
  <cp:lastPrinted>2014-12-27T23:54:11Z</cp:lastPrinted>
  <dcterms:created xsi:type="dcterms:W3CDTF">2014-06-13T15:15:18Z</dcterms:created>
  <dcterms:modified xsi:type="dcterms:W3CDTF">2017-03-29T12:19:12Z</dcterms:modified>
</cp:coreProperties>
</file>