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7" r:id="rId5"/>
    <p:sldId id="283" r:id="rId6"/>
    <p:sldId id="272" r:id="rId7"/>
    <p:sldId id="258" r:id="rId8"/>
    <p:sldId id="267" r:id="rId9"/>
    <p:sldId id="264" r:id="rId10"/>
    <p:sldId id="269" r:id="rId11"/>
    <p:sldId id="273" r:id="rId12"/>
    <p:sldId id="274" r:id="rId13"/>
    <p:sldId id="275" r:id="rId14"/>
    <p:sldId id="276" r:id="rId15"/>
    <p:sldId id="277" r:id="rId16"/>
    <p:sldId id="278" r:id="rId17"/>
    <p:sldId id="279" r:id="rId18"/>
    <p:sldId id="280" r:id="rId19"/>
    <p:sldId id="281" r:id="rId20"/>
    <p:sldId id="282"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70A1E-FC81-4C31-83EA-57643C1743B1}" v="468" dt="2021-06-04T14:12:51.134"/>
    <p1510:client id="{52513160-00F9-F89E-314A-562779DF2773}" v="211" dt="2021-06-04T14:26:16.067"/>
    <p1510:client id="{98D13642-C640-4E87-C173-37C5D6BFA90D}" v="680" dt="2021-06-04T14:44:48.415"/>
    <p1510:client id="{A165A3AE-DCF6-FF57-641D-2E4AC7A05FA5}" v="33" dt="2021-06-17T13:20:53.09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2" autoAdjust="0"/>
    <p:restoredTop sz="94280" autoAdjust="0"/>
  </p:normalViewPr>
  <p:slideViewPr>
    <p:cSldViewPr>
      <p:cViewPr varScale="1">
        <p:scale>
          <a:sx n="98" d="100"/>
          <a:sy n="98" d="100"/>
        </p:scale>
        <p:origin x="102" y="30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313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6/17/2021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6/17/2021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dirty="0"/>
          </a:p>
        </p:txBody>
      </p:sp>
    </p:spTree>
    <p:extLst>
      <p:ext uri="{BB962C8B-B14F-4D97-AF65-F5344CB8AC3E}">
        <p14:creationId xmlns:p14="http://schemas.microsoft.com/office/powerpoint/2010/main" val="412194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dirty="0"/>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6/17/2021</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6/17/2021</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idc.indiana.edu/irca/articles/applied-behavior-analysi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idc.indiana.edu/irca/articles/applied-behavior-analysi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idc.indiana.edu/irca/articles/applied-behavior-analysi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idc.indiana.edu/irca/articles/applied-behavior-analysi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idc.indiana.edu/irca/articles/applied-behavior-analysi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edicinenet.com/adls_activities_of_daily_living/definition.ht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hwcares.com/task-analysi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Activities of Daily Living</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Carmel Central School District</a:t>
            </a:r>
          </a:p>
          <a:p>
            <a:r>
              <a:rPr lang="en-US" dirty="0"/>
              <a:t>Parent Counseling &amp; Training</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0416-B4A5-4A0C-BD14-93ED795E77F3}"/>
              </a:ext>
            </a:extLst>
          </p:cNvPr>
          <p:cNvSpPr>
            <a:spLocks noGrp="1"/>
          </p:cNvSpPr>
          <p:nvPr>
            <p:ph type="title"/>
          </p:nvPr>
        </p:nvSpPr>
        <p:spPr/>
        <p:txBody>
          <a:bodyPr/>
          <a:lstStyle/>
          <a:p>
            <a:r>
              <a:rPr lang="en-US" dirty="0"/>
              <a:t>Sample Task Analysis: Put on a Coat</a:t>
            </a:r>
          </a:p>
        </p:txBody>
      </p:sp>
      <p:sp>
        <p:nvSpPr>
          <p:cNvPr id="3" name="Content Placeholder 2">
            <a:extLst>
              <a:ext uri="{FF2B5EF4-FFF2-40B4-BE49-F238E27FC236}">
                <a16:creationId xmlns:a16="http://schemas.microsoft.com/office/drawing/2014/main" id="{29299E8F-6E6F-49C8-82B2-1FBF1650299F}"/>
              </a:ext>
            </a:extLst>
          </p:cNvPr>
          <p:cNvSpPr>
            <a:spLocks noGrp="1"/>
          </p:cNvSpPr>
          <p:nvPr>
            <p:ph idx="1"/>
          </p:nvPr>
        </p:nvSpPr>
        <p:spPr/>
        <p:txBody>
          <a:bodyPr vert="horz" lIns="91440" tIns="45720" rIns="91440" bIns="45720" rtlCol="0" anchor="t">
            <a:normAutofit lnSpcReduction="10000"/>
          </a:bodyPr>
          <a:lstStyle/>
          <a:p>
            <a:pPr marL="223520"/>
            <a:r>
              <a:rPr lang="en-US" dirty="0">
                <a:ea typeface="+mn-lt"/>
                <a:cs typeface="+mn-lt"/>
              </a:rPr>
              <a:t>Pick up the coat by the collar (the inside of the coat should be facing you)</a:t>
            </a:r>
            <a:endParaRPr lang="en-US" dirty="0"/>
          </a:p>
          <a:p>
            <a:pPr marL="223520"/>
            <a:r>
              <a:rPr lang="en-US" dirty="0">
                <a:ea typeface="+mn-lt"/>
                <a:cs typeface="+mn-lt"/>
              </a:rPr>
              <a:t>Place your right arm in the right sleeve hole</a:t>
            </a:r>
            <a:endParaRPr lang="en-US" dirty="0"/>
          </a:p>
          <a:p>
            <a:pPr marL="223520"/>
            <a:r>
              <a:rPr lang="en-US" dirty="0">
                <a:ea typeface="+mn-lt"/>
                <a:cs typeface="+mn-lt"/>
              </a:rPr>
              <a:t>Push your arm through until you can see your hand at the other end</a:t>
            </a:r>
            <a:endParaRPr lang="en-US" dirty="0"/>
          </a:p>
          <a:p>
            <a:pPr marL="223520"/>
            <a:r>
              <a:rPr lang="en-US" dirty="0">
                <a:ea typeface="+mn-lt"/>
                <a:cs typeface="+mn-lt"/>
              </a:rPr>
              <a:t>Reach behind with your left hand</a:t>
            </a:r>
            <a:endParaRPr lang="en-US" dirty="0"/>
          </a:p>
          <a:p>
            <a:pPr marL="223520"/>
            <a:r>
              <a:rPr lang="en-US" dirty="0">
                <a:ea typeface="+mn-lt"/>
                <a:cs typeface="+mn-lt"/>
              </a:rPr>
              <a:t>Place your arm in the left sleeve hole</a:t>
            </a:r>
            <a:endParaRPr lang="en-US" dirty="0"/>
          </a:p>
          <a:p>
            <a:pPr marL="223520"/>
            <a:r>
              <a:rPr lang="en-US" dirty="0">
                <a:ea typeface="+mn-lt"/>
                <a:cs typeface="+mn-lt"/>
              </a:rPr>
              <a:t>Move your arm through until you see your hand at the other end</a:t>
            </a:r>
            <a:endParaRPr lang="en-US" dirty="0"/>
          </a:p>
          <a:p>
            <a:pPr marL="223520"/>
            <a:r>
              <a:rPr lang="en-US" dirty="0">
                <a:ea typeface="+mn-lt"/>
                <a:cs typeface="+mn-lt"/>
              </a:rPr>
              <a:t>Pull the coat together in the front</a:t>
            </a:r>
            <a:endParaRPr lang="en-US" dirty="0"/>
          </a:p>
          <a:p>
            <a:pPr marL="223520"/>
            <a:r>
              <a:rPr lang="en-US" dirty="0">
                <a:ea typeface="+mn-lt"/>
                <a:cs typeface="+mn-lt"/>
              </a:rPr>
              <a:t>Zip the coat</a:t>
            </a:r>
            <a:endParaRPr lang="en-US" dirty="0"/>
          </a:p>
        </p:txBody>
      </p:sp>
      <p:sp>
        <p:nvSpPr>
          <p:cNvPr id="4" name="TextBox 3">
            <a:extLst>
              <a:ext uri="{FF2B5EF4-FFF2-40B4-BE49-F238E27FC236}">
                <a16:creationId xmlns:a16="http://schemas.microsoft.com/office/drawing/2014/main" id="{93B213D3-B2EB-4CE0-95C9-14EB262B4511}"/>
              </a:ext>
            </a:extLst>
          </p:cNvPr>
          <p:cNvSpPr txBox="1"/>
          <p:nvPr/>
        </p:nvSpPr>
        <p:spPr>
          <a:xfrm>
            <a:off x="1297485" y="6223700"/>
            <a:ext cx="7993022"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https://www.iidc.indiana.edu/irca/articles/applied-behavior-analysis.html</a:t>
            </a:r>
            <a:endParaRPr lang="en-US"/>
          </a:p>
        </p:txBody>
      </p:sp>
    </p:spTree>
    <p:extLst>
      <p:ext uri="{BB962C8B-B14F-4D97-AF65-F5344CB8AC3E}">
        <p14:creationId xmlns:p14="http://schemas.microsoft.com/office/powerpoint/2010/main" val="40096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4620-2F60-4A49-B726-08B722FBE0E7}"/>
              </a:ext>
            </a:extLst>
          </p:cNvPr>
          <p:cNvSpPr>
            <a:spLocks noGrp="1"/>
          </p:cNvSpPr>
          <p:nvPr>
            <p:ph type="title"/>
          </p:nvPr>
        </p:nvSpPr>
        <p:spPr/>
        <p:txBody>
          <a:bodyPr/>
          <a:lstStyle/>
          <a:p>
            <a:r>
              <a:rPr lang="en-US" dirty="0"/>
              <a:t>Sample Task Analysis: Washing Hands</a:t>
            </a:r>
          </a:p>
        </p:txBody>
      </p:sp>
      <p:sp>
        <p:nvSpPr>
          <p:cNvPr id="3" name="Content Placeholder 2">
            <a:extLst>
              <a:ext uri="{FF2B5EF4-FFF2-40B4-BE49-F238E27FC236}">
                <a16:creationId xmlns:a16="http://schemas.microsoft.com/office/drawing/2014/main" id="{75E0DCC3-4E35-4D92-8B90-F34B72195817}"/>
              </a:ext>
            </a:extLst>
          </p:cNvPr>
          <p:cNvSpPr>
            <a:spLocks noGrp="1"/>
          </p:cNvSpPr>
          <p:nvPr>
            <p:ph idx="1"/>
          </p:nvPr>
        </p:nvSpPr>
        <p:spPr/>
        <p:txBody>
          <a:bodyPr vert="horz" lIns="91440" tIns="45720" rIns="91440" bIns="45720" rtlCol="0" anchor="t">
            <a:normAutofit fontScale="85000" lnSpcReduction="20000"/>
          </a:bodyPr>
          <a:lstStyle/>
          <a:p>
            <a:pPr marL="223520"/>
            <a:r>
              <a:rPr lang="en-US" dirty="0">
                <a:ea typeface="+mn-lt"/>
                <a:cs typeface="+mn-lt"/>
              </a:rPr>
              <a:t>Turn on right faucet</a:t>
            </a:r>
            <a:endParaRPr lang="en-US" dirty="0"/>
          </a:p>
          <a:p>
            <a:pPr marL="223520"/>
            <a:r>
              <a:rPr lang="en-US" dirty="0">
                <a:ea typeface="+mn-lt"/>
                <a:cs typeface="+mn-lt"/>
              </a:rPr>
              <a:t>Turn on left faucet</a:t>
            </a:r>
            <a:endParaRPr lang="en-US" dirty="0"/>
          </a:p>
          <a:p>
            <a:pPr marL="223520"/>
            <a:r>
              <a:rPr lang="en-US" dirty="0">
                <a:ea typeface="+mn-lt"/>
                <a:cs typeface="+mn-lt"/>
              </a:rPr>
              <a:t>Place hands under water</a:t>
            </a:r>
            <a:endParaRPr lang="en-US" dirty="0"/>
          </a:p>
          <a:p>
            <a:pPr marL="223520"/>
            <a:r>
              <a:rPr lang="en-US" dirty="0">
                <a:ea typeface="+mn-lt"/>
                <a:cs typeface="+mn-lt"/>
              </a:rPr>
              <a:t>Dispense soap</a:t>
            </a:r>
            <a:endParaRPr lang="en-US" dirty="0"/>
          </a:p>
          <a:p>
            <a:pPr marL="223520"/>
            <a:r>
              <a:rPr lang="en-US" dirty="0">
                <a:ea typeface="+mn-lt"/>
                <a:cs typeface="+mn-lt"/>
              </a:rPr>
              <a:t>Rub palms to count of 5</a:t>
            </a:r>
            <a:endParaRPr lang="en-US" dirty="0"/>
          </a:p>
          <a:p>
            <a:pPr marL="223520"/>
            <a:r>
              <a:rPr lang="en-US" dirty="0">
                <a:ea typeface="+mn-lt"/>
                <a:cs typeface="+mn-lt"/>
              </a:rPr>
              <a:t>Rub back of left hand to count of 5</a:t>
            </a:r>
            <a:endParaRPr lang="en-US" dirty="0"/>
          </a:p>
          <a:p>
            <a:pPr marL="223520"/>
            <a:r>
              <a:rPr lang="en-US" dirty="0">
                <a:ea typeface="+mn-lt"/>
                <a:cs typeface="+mn-lt"/>
              </a:rPr>
              <a:t>Rub back of right hand to count of 5</a:t>
            </a:r>
            <a:endParaRPr lang="en-US" dirty="0"/>
          </a:p>
          <a:p>
            <a:pPr marL="223520"/>
            <a:r>
              <a:rPr lang="en-US" dirty="0">
                <a:ea typeface="+mn-lt"/>
                <a:cs typeface="+mn-lt"/>
              </a:rPr>
              <a:t>Turn off water</a:t>
            </a:r>
            <a:endParaRPr lang="en-US" dirty="0"/>
          </a:p>
          <a:p>
            <a:pPr marL="223520"/>
            <a:r>
              <a:rPr lang="en-US" dirty="0">
                <a:ea typeface="+mn-lt"/>
                <a:cs typeface="+mn-lt"/>
              </a:rPr>
              <a:t>Take paper towel</a:t>
            </a:r>
            <a:endParaRPr lang="en-US" dirty="0"/>
          </a:p>
          <a:p>
            <a:pPr marL="223520"/>
            <a:r>
              <a:rPr lang="en-US" dirty="0">
                <a:ea typeface="+mn-lt"/>
                <a:cs typeface="+mn-lt"/>
              </a:rPr>
              <a:t>Dry hands to count of 5</a:t>
            </a:r>
            <a:endParaRPr lang="en-US" dirty="0"/>
          </a:p>
          <a:p>
            <a:pPr marL="223520"/>
            <a:r>
              <a:rPr lang="en-US" dirty="0">
                <a:ea typeface="+mn-lt"/>
                <a:cs typeface="+mn-lt"/>
              </a:rPr>
              <a:t>Throw paper towel away</a:t>
            </a:r>
            <a:endParaRPr lang="en-US" dirty="0"/>
          </a:p>
          <a:p>
            <a:pPr marL="223520"/>
            <a:endParaRPr lang="en-US" dirty="0"/>
          </a:p>
        </p:txBody>
      </p:sp>
      <p:sp>
        <p:nvSpPr>
          <p:cNvPr id="5" name="TextBox 4">
            <a:extLst>
              <a:ext uri="{FF2B5EF4-FFF2-40B4-BE49-F238E27FC236}">
                <a16:creationId xmlns:a16="http://schemas.microsoft.com/office/drawing/2014/main" id="{0BDAD702-6AF4-46B5-82EF-C2EE35B23A8E}"/>
              </a:ext>
            </a:extLst>
          </p:cNvPr>
          <p:cNvSpPr txBox="1"/>
          <p:nvPr/>
        </p:nvSpPr>
        <p:spPr>
          <a:xfrm>
            <a:off x="1297485" y="6379311"/>
            <a:ext cx="7993022"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https://www.iidc.indiana.edu/irca/articles/applied-behavior-analysis.html</a:t>
            </a:r>
            <a:endParaRPr lang="en-US"/>
          </a:p>
        </p:txBody>
      </p:sp>
    </p:spTree>
    <p:extLst>
      <p:ext uri="{BB962C8B-B14F-4D97-AF65-F5344CB8AC3E}">
        <p14:creationId xmlns:p14="http://schemas.microsoft.com/office/powerpoint/2010/main" val="323469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457C-595D-475F-A54B-096049E8EB9C}"/>
              </a:ext>
            </a:extLst>
          </p:cNvPr>
          <p:cNvSpPr>
            <a:spLocks noGrp="1"/>
          </p:cNvSpPr>
          <p:nvPr>
            <p:ph type="title"/>
          </p:nvPr>
        </p:nvSpPr>
        <p:spPr/>
        <p:txBody>
          <a:bodyPr/>
          <a:lstStyle/>
          <a:p>
            <a:r>
              <a:rPr lang="en-US" dirty="0"/>
              <a:t>Uses for Task Analyses</a:t>
            </a:r>
          </a:p>
        </p:txBody>
      </p:sp>
      <p:sp>
        <p:nvSpPr>
          <p:cNvPr id="3" name="Content Placeholder 2">
            <a:extLst>
              <a:ext uri="{FF2B5EF4-FFF2-40B4-BE49-F238E27FC236}">
                <a16:creationId xmlns:a16="http://schemas.microsoft.com/office/drawing/2014/main" id="{8443F789-C6F6-4EE2-AA30-C517BA355F86}"/>
              </a:ext>
            </a:extLst>
          </p:cNvPr>
          <p:cNvSpPr>
            <a:spLocks noGrp="1"/>
          </p:cNvSpPr>
          <p:nvPr>
            <p:ph idx="1"/>
          </p:nvPr>
        </p:nvSpPr>
        <p:spPr/>
        <p:txBody>
          <a:bodyPr vert="horz" lIns="91440" tIns="45720" rIns="91440" bIns="45720" rtlCol="0" anchor="t">
            <a:normAutofit/>
          </a:bodyPr>
          <a:lstStyle/>
          <a:p>
            <a:pPr marL="0" indent="0">
              <a:buNone/>
            </a:pPr>
            <a:r>
              <a:rPr lang="en-US" sz="2800" dirty="0">
                <a:ea typeface="+mn-lt"/>
                <a:cs typeface="+mn-lt"/>
              </a:rPr>
              <a:t>Skills taught using a task analysis (TA) include daily living skills such as brushing teeth, bathing, dressing, making a meal, and performing a variety of household chores. Task analysis can also be used in teaching students to perform tasks at school such as eating in the cafeteria, morning routines, completing and turning in assignments, and other tasks. Task analysis is also useful in desensitization programs such as tolerating haircuts, having teeth cleaned, and tolerating buzzers or loud environments. Remember that tasks we perceive as simple may be complex for those on the spectrum.</a:t>
            </a:r>
            <a:endParaRPr lang="en-US" sz="2800"/>
          </a:p>
        </p:txBody>
      </p:sp>
      <p:sp>
        <p:nvSpPr>
          <p:cNvPr id="4" name="TextBox 3">
            <a:extLst>
              <a:ext uri="{FF2B5EF4-FFF2-40B4-BE49-F238E27FC236}">
                <a16:creationId xmlns:a16="http://schemas.microsoft.com/office/drawing/2014/main" id="{EF7D66EB-4735-4A34-9FAC-A2AED8B42017}"/>
              </a:ext>
            </a:extLst>
          </p:cNvPr>
          <p:cNvSpPr txBox="1"/>
          <p:nvPr/>
        </p:nvSpPr>
        <p:spPr>
          <a:xfrm>
            <a:off x="1292468" y="6206278"/>
            <a:ext cx="7993022"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https://www.iidc.indiana.edu/irca/articles/applied-behavior-analysis.html</a:t>
            </a:r>
            <a:endParaRPr lang="en-US"/>
          </a:p>
        </p:txBody>
      </p:sp>
    </p:spTree>
    <p:extLst>
      <p:ext uri="{BB962C8B-B14F-4D97-AF65-F5344CB8AC3E}">
        <p14:creationId xmlns:p14="http://schemas.microsoft.com/office/powerpoint/2010/main" val="20884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E7F0-3F78-482E-87B4-CD7DC6AFFB57}"/>
              </a:ext>
            </a:extLst>
          </p:cNvPr>
          <p:cNvSpPr>
            <a:spLocks noGrp="1"/>
          </p:cNvSpPr>
          <p:nvPr>
            <p:ph type="title"/>
          </p:nvPr>
        </p:nvSpPr>
        <p:spPr/>
        <p:txBody>
          <a:bodyPr/>
          <a:lstStyle/>
          <a:p>
            <a:r>
              <a:rPr lang="en-US" dirty="0"/>
              <a:t>Different chaining procedures</a:t>
            </a:r>
          </a:p>
        </p:txBody>
      </p:sp>
      <p:sp>
        <p:nvSpPr>
          <p:cNvPr id="3" name="Content Placeholder 2">
            <a:extLst>
              <a:ext uri="{FF2B5EF4-FFF2-40B4-BE49-F238E27FC236}">
                <a16:creationId xmlns:a16="http://schemas.microsoft.com/office/drawing/2014/main" id="{C58ED9EA-C729-4C19-A24B-FE372FA3E8DC}"/>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Once a task analysis is developed, chaining procedures are used to teach the task. </a:t>
            </a:r>
          </a:p>
          <a:p>
            <a:pPr marL="0" indent="0">
              <a:buNone/>
            </a:pPr>
            <a:r>
              <a:rPr lang="en-US" dirty="0">
                <a:ea typeface="+mn-lt"/>
                <a:cs typeface="+mn-lt"/>
              </a:rPr>
              <a:t>Forward chaining involves teaching the sequence beginning with the first step. Typically, the learner does not move onto the second step until the first step is mastered. </a:t>
            </a:r>
          </a:p>
          <a:p>
            <a:pPr marL="0" indent="0">
              <a:buNone/>
            </a:pPr>
            <a:r>
              <a:rPr lang="en-US" dirty="0">
                <a:ea typeface="+mn-lt"/>
                <a:cs typeface="+mn-lt"/>
              </a:rPr>
              <a:t>In backward chaining, the sequence is taught beginning with the last step. And again, the previous step is not taught until the final step is learned. </a:t>
            </a:r>
            <a:endParaRPr lang="en-US">
              <a:ea typeface="+mn-lt"/>
              <a:cs typeface="+mn-lt"/>
            </a:endParaRPr>
          </a:p>
          <a:p>
            <a:pPr marL="0" indent="0">
              <a:buNone/>
            </a:pPr>
            <a:endParaRPr lang="en-US"/>
          </a:p>
        </p:txBody>
      </p:sp>
      <p:sp>
        <p:nvSpPr>
          <p:cNvPr id="5" name="TextBox 4">
            <a:extLst>
              <a:ext uri="{FF2B5EF4-FFF2-40B4-BE49-F238E27FC236}">
                <a16:creationId xmlns:a16="http://schemas.microsoft.com/office/drawing/2014/main" id="{23CEC14F-A40C-4469-A01E-0BF5FCFDB656}"/>
              </a:ext>
            </a:extLst>
          </p:cNvPr>
          <p:cNvSpPr txBox="1"/>
          <p:nvPr/>
        </p:nvSpPr>
        <p:spPr>
          <a:xfrm>
            <a:off x="1292468" y="6206278"/>
            <a:ext cx="7993022"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https://www.iidc.indiana.edu/irca/articles/applied-behavior-analysis.html</a:t>
            </a:r>
            <a:endParaRPr lang="en-US"/>
          </a:p>
        </p:txBody>
      </p:sp>
    </p:spTree>
    <p:extLst>
      <p:ext uri="{BB962C8B-B14F-4D97-AF65-F5344CB8AC3E}">
        <p14:creationId xmlns:p14="http://schemas.microsoft.com/office/powerpoint/2010/main" val="15523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484D-FE99-41AC-B278-031D9DCCDB22}"/>
              </a:ext>
            </a:extLst>
          </p:cNvPr>
          <p:cNvSpPr>
            <a:spLocks noGrp="1"/>
          </p:cNvSpPr>
          <p:nvPr>
            <p:ph type="title"/>
          </p:nvPr>
        </p:nvSpPr>
        <p:spPr/>
        <p:txBody>
          <a:bodyPr/>
          <a:lstStyle/>
          <a:p>
            <a:r>
              <a:rPr lang="en-US" dirty="0"/>
              <a:t>Different chaining procedures</a:t>
            </a:r>
          </a:p>
        </p:txBody>
      </p:sp>
      <p:sp>
        <p:nvSpPr>
          <p:cNvPr id="3" name="Content Placeholder 2">
            <a:extLst>
              <a:ext uri="{FF2B5EF4-FFF2-40B4-BE49-F238E27FC236}">
                <a16:creationId xmlns:a16="http://schemas.microsoft.com/office/drawing/2014/main" id="{4C25943D-A2E3-400B-BE11-BA8480D5333F}"/>
              </a:ext>
            </a:extLst>
          </p:cNvPr>
          <p:cNvSpPr>
            <a:spLocks noGrp="1"/>
          </p:cNvSpPr>
          <p:nvPr>
            <p:ph idx="1"/>
          </p:nvPr>
        </p:nvSpPr>
        <p:spPr/>
        <p:txBody>
          <a:bodyPr vert="horz" lIns="91440" tIns="45720" rIns="91440" bIns="45720" rtlCol="0" anchor="t">
            <a:normAutofit/>
          </a:bodyPr>
          <a:lstStyle/>
          <a:p>
            <a:pPr marL="223520"/>
            <a:r>
              <a:rPr lang="en-US" dirty="0">
                <a:ea typeface="+mn-lt"/>
                <a:cs typeface="+mn-lt"/>
              </a:rPr>
              <a:t>One final strategy is total task teaching. Using this strategy, the entire skill is taught and support is provided or accommodations made for steps that are problematic. </a:t>
            </a:r>
          </a:p>
          <a:p>
            <a:pPr marL="223520"/>
            <a:r>
              <a:rPr lang="en-US" dirty="0">
                <a:ea typeface="+mn-lt"/>
                <a:cs typeface="+mn-lt"/>
              </a:rPr>
              <a:t>Each of these strategies has benefits. In forward chaining, the individual learns the logical sequence of a task from beginning to end. In backward chaining, the individual immediately understands the benefit of performing the task. In total task training, the individual is able to learn the entire routine without interruptions. In addition, they are able to independently complete any steps that have been previously mastered.</a:t>
            </a:r>
            <a:endParaRPr lang="en-US" dirty="0"/>
          </a:p>
        </p:txBody>
      </p:sp>
      <p:sp>
        <p:nvSpPr>
          <p:cNvPr id="5" name="TextBox 4">
            <a:extLst>
              <a:ext uri="{FF2B5EF4-FFF2-40B4-BE49-F238E27FC236}">
                <a16:creationId xmlns:a16="http://schemas.microsoft.com/office/drawing/2014/main" id="{3009A604-2E90-4C93-A0CD-FA39A4470A8F}"/>
              </a:ext>
            </a:extLst>
          </p:cNvPr>
          <p:cNvSpPr txBox="1"/>
          <p:nvPr/>
        </p:nvSpPr>
        <p:spPr>
          <a:xfrm>
            <a:off x="1292468" y="6206278"/>
            <a:ext cx="7993022"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https://www.iidc.indiana.edu/irca/articles/applied-behavior-analysis.html</a:t>
            </a:r>
            <a:endParaRPr lang="en-US"/>
          </a:p>
        </p:txBody>
      </p:sp>
    </p:spTree>
    <p:extLst>
      <p:ext uri="{BB962C8B-B14F-4D97-AF65-F5344CB8AC3E}">
        <p14:creationId xmlns:p14="http://schemas.microsoft.com/office/powerpoint/2010/main" val="346558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D1-A4B0-4649-97E2-9F872E2C201F}"/>
              </a:ext>
            </a:extLst>
          </p:cNvPr>
          <p:cNvSpPr>
            <a:spLocks noGrp="1"/>
          </p:cNvSpPr>
          <p:nvPr>
            <p:ph type="title"/>
          </p:nvPr>
        </p:nvSpPr>
        <p:spPr/>
        <p:txBody>
          <a:bodyPr/>
          <a:lstStyle/>
          <a:p>
            <a:r>
              <a:rPr lang="en-US" dirty="0"/>
              <a:t>Considerations with Task Analysis</a:t>
            </a:r>
          </a:p>
        </p:txBody>
      </p:sp>
      <p:sp>
        <p:nvSpPr>
          <p:cNvPr id="3" name="Content Placeholder 2">
            <a:extLst>
              <a:ext uri="{FF2B5EF4-FFF2-40B4-BE49-F238E27FC236}">
                <a16:creationId xmlns:a16="http://schemas.microsoft.com/office/drawing/2014/main" id="{5B342A31-1820-40EB-B5F5-D2BAB149E206}"/>
              </a:ext>
            </a:extLst>
          </p:cNvPr>
          <p:cNvSpPr>
            <a:spLocks noGrp="1"/>
          </p:cNvSpPr>
          <p:nvPr>
            <p:ph idx="1"/>
          </p:nvPr>
        </p:nvSpPr>
        <p:spPr/>
        <p:txBody>
          <a:bodyPr vert="horz" lIns="91440" tIns="45720" rIns="91440" bIns="45720" rtlCol="0" anchor="t">
            <a:normAutofit/>
          </a:bodyPr>
          <a:lstStyle/>
          <a:p>
            <a:pPr marL="223520"/>
            <a:r>
              <a:rPr lang="en-US" dirty="0"/>
              <a:t>Certain task analyses should be written with input from professionals.</a:t>
            </a:r>
          </a:p>
          <a:p>
            <a:pPr marL="223520"/>
            <a:r>
              <a:rPr lang="en-US" dirty="0"/>
              <a:t>For example, the dental hygienist might want the child to floss teeth before brushing and/or not rinse with water (to keep fluoride on the teeth longer)</a:t>
            </a:r>
          </a:p>
          <a:p>
            <a:pPr marL="223520"/>
            <a:r>
              <a:rPr lang="en-US" dirty="0"/>
              <a:t>As another example, an OT might provide a "better" way for your child to approach a specific task. Rather than writing a task analysis for how YOU do the task, perhaps as the professional to model how your learner should be doing the task</a:t>
            </a:r>
          </a:p>
        </p:txBody>
      </p:sp>
    </p:spTree>
    <p:extLst>
      <p:ext uri="{BB962C8B-B14F-4D97-AF65-F5344CB8AC3E}">
        <p14:creationId xmlns:p14="http://schemas.microsoft.com/office/powerpoint/2010/main" val="48283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5F6E-6427-41B2-973D-5CD8661241BC}"/>
              </a:ext>
            </a:extLst>
          </p:cNvPr>
          <p:cNvSpPr>
            <a:spLocks noGrp="1"/>
          </p:cNvSpPr>
          <p:nvPr>
            <p:ph type="title"/>
          </p:nvPr>
        </p:nvSpPr>
        <p:spPr/>
        <p:txBody>
          <a:bodyPr/>
          <a:lstStyle/>
          <a:p>
            <a:r>
              <a:rPr lang="en-US" dirty="0"/>
              <a:t>Considerations with chaining</a:t>
            </a:r>
          </a:p>
        </p:txBody>
      </p:sp>
      <p:sp>
        <p:nvSpPr>
          <p:cNvPr id="3" name="Content Placeholder 2">
            <a:extLst>
              <a:ext uri="{FF2B5EF4-FFF2-40B4-BE49-F238E27FC236}">
                <a16:creationId xmlns:a16="http://schemas.microsoft.com/office/drawing/2014/main" id="{1E462059-BD0F-4A4E-90D3-2F260063351C}"/>
              </a:ext>
            </a:extLst>
          </p:cNvPr>
          <p:cNvSpPr>
            <a:spLocks noGrp="1"/>
          </p:cNvSpPr>
          <p:nvPr>
            <p:ph idx="1"/>
          </p:nvPr>
        </p:nvSpPr>
        <p:spPr/>
        <p:txBody>
          <a:bodyPr vert="horz" lIns="91440" tIns="45720" rIns="91440" bIns="45720" rtlCol="0" anchor="t">
            <a:normAutofit/>
          </a:bodyPr>
          <a:lstStyle/>
          <a:p>
            <a:pPr marL="223520"/>
            <a:r>
              <a:rPr lang="en-US"/>
              <a:t>You want to consider your child's learning style.</a:t>
            </a:r>
          </a:p>
          <a:p>
            <a:pPr marL="223520"/>
            <a:r>
              <a:rPr lang="en-US"/>
              <a:t>How quickly does your child need to access reinforcement?</a:t>
            </a:r>
            <a:endParaRPr lang="en-US" dirty="0"/>
          </a:p>
          <a:p>
            <a:pPr marL="223520"/>
            <a:r>
              <a:rPr lang="en-US"/>
              <a:t>Is completing a task in and of itself reinforcing for your child?</a:t>
            </a:r>
            <a:endParaRPr lang="en-US" dirty="0"/>
          </a:p>
        </p:txBody>
      </p:sp>
    </p:spTree>
    <p:extLst>
      <p:ext uri="{BB962C8B-B14F-4D97-AF65-F5344CB8AC3E}">
        <p14:creationId xmlns:p14="http://schemas.microsoft.com/office/powerpoint/2010/main" val="68785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DFA-BCF6-4B8C-878A-63B4C128C8B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338D5B6A-17A5-4C6D-BFCC-456FA3D67FF8}"/>
              </a:ext>
            </a:extLst>
          </p:cNvPr>
          <p:cNvSpPr>
            <a:spLocks noGrp="1"/>
          </p:cNvSpPr>
          <p:nvPr>
            <p:ph type="subTitle" idx="1"/>
          </p:nvPr>
        </p:nvSpPr>
        <p:spPr/>
        <p:txBody>
          <a:bodyPr vert="horz" lIns="91440" tIns="45720" rIns="91440" bIns="45720" rtlCol="0" anchor="t">
            <a:normAutofit/>
          </a:bodyPr>
          <a:lstStyle/>
          <a:p>
            <a:r>
              <a:rPr lang="en-US" dirty="0"/>
              <a:t>Amanda W. Doll, Ed.M., BCBA/LBA, SDL</a:t>
            </a:r>
          </a:p>
          <a:p>
            <a:r>
              <a:rPr lang="en-US" dirty="0"/>
              <a:t>adoll@carmelschools.org</a:t>
            </a:r>
          </a:p>
        </p:txBody>
      </p:sp>
    </p:spTree>
    <p:extLst>
      <p:ext uri="{BB962C8B-B14F-4D97-AF65-F5344CB8AC3E}">
        <p14:creationId xmlns:p14="http://schemas.microsoft.com/office/powerpoint/2010/main" val="39043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A034-9A73-4656-B690-0626FF886464}"/>
              </a:ext>
            </a:extLst>
          </p:cNvPr>
          <p:cNvSpPr>
            <a:spLocks noGrp="1"/>
          </p:cNvSpPr>
          <p:nvPr>
            <p:ph type="ctrTitle"/>
          </p:nvPr>
        </p:nvSpPr>
        <p:spPr>
          <a:xfrm>
            <a:off x="1293814" y="990600"/>
            <a:ext cx="10082418" cy="3200400"/>
          </a:xfrm>
        </p:spPr>
        <p:txBody>
          <a:bodyPr/>
          <a:lstStyle/>
          <a:p>
            <a:r>
              <a:rPr lang="en-US" dirty="0"/>
              <a:t>Amanda W. Doll, </a:t>
            </a:r>
            <a:r>
              <a:rPr lang="en-US" sz="2800" dirty="0"/>
              <a:t>Ed.M., BCBA/LBA, SDL</a:t>
            </a:r>
          </a:p>
        </p:txBody>
      </p:sp>
      <p:sp>
        <p:nvSpPr>
          <p:cNvPr id="3" name="Subtitle 2">
            <a:extLst>
              <a:ext uri="{FF2B5EF4-FFF2-40B4-BE49-F238E27FC236}">
                <a16:creationId xmlns:a16="http://schemas.microsoft.com/office/drawing/2014/main" id="{9BBB1B67-E1E6-4FA4-BF61-7CFB22C9D7EE}"/>
              </a:ext>
            </a:extLst>
          </p:cNvPr>
          <p:cNvSpPr>
            <a:spLocks noGrp="1"/>
          </p:cNvSpPr>
          <p:nvPr>
            <p:ph type="subTitle" idx="1"/>
          </p:nvPr>
        </p:nvSpPr>
        <p:spPr/>
        <p:txBody>
          <a:bodyPr vert="horz" lIns="91440" tIns="45720" rIns="91440" bIns="45720" rtlCol="0" anchor="t">
            <a:normAutofit/>
          </a:bodyPr>
          <a:lstStyle/>
          <a:p>
            <a:r>
              <a:rPr lang="en-US" dirty="0"/>
              <a:t>Carmel Central School District</a:t>
            </a:r>
          </a:p>
        </p:txBody>
      </p:sp>
    </p:spTree>
    <p:extLst>
      <p:ext uri="{BB962C8B-B14F-4D97-AF65-F5344CB8AC3E}">
        <p14:creationId xmlns:p14="http://schemas.microsoft.com/office/powerpoint/2010/main" val="147998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vert="horz" lIns="91440" tIns="45720" rIns="91440" bIns="45720" rtlCol="0" anchor="t">
            <a:normAutofit/>
          </a:bodyPr>
          <a:lstStyle/>
          <a:p>
            <a:pPr marL="223520"/>
            <a:r>
              <a:rPr lang="en-US" dirty="0"/>
              <a:t>What are Activities of Daily Living (ADLs)?</a:t>
            </a:r>
          </a:p>
          <a:p>
            <a:pPr marL="223520"/>
            <a:r>
              <a:rPr lang="en-US" dirty="0"/>
              <a:t>List of ADLs to address</a:t>
            </a:r>
          </a:p>
          <a:p>
            <a:pPr marL="223520"/>
            <a:r>
              <a:rPr lang="en-US" dirty="0"/>
              <a:t>Teaching with a Task Analysis</a:t>
            </a:r>
          </a:p>
          <a:p>
            <a:pPr marL="223520"/>
            <a:r>
              <a:rPr lang="en-US" dirty="0"/>
              <a:t>Steps to building a Task Analysis</a:t>
            </a:r>
          </a:p>
          <a:p>
            <a:pPr marL="223520"/>
            <a:r>
              <a:rPr lang="en-US" dirty="0"/>
              <a:t>Sample Task Analyses</a:t>
            </a:r>
          </a:p>
          <a:p>
            <a:pPr marL="223520"/>
            <a:r>
              <a:rPr lang="en-US" dirty="0"/>
              <a:t>Teaching Using a Task Analysis</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28" y="234528"/>
            <a:ext cx="8458201" cy="2666999"/>
          </a:xfrm>
        </p:spPr>
        <p:txBody>
          <a:bodyPr/>
          <a:lstStyle/>
          <a:p>
            <a:r>
              <a:rPr lang="en-US" dirty="0"/>
              <a:t>What are Activities of Daily Living (ADLs)?</a:t>
            </a:r>
          </a:p>
        </p:txBody>
      </p:sp>
      <p:sp>
        <p:nvSpPr>
          <p:cNvPr id="3" name="Text Placeholder 2"/>
          <p:cNvSpPr>
            <a:spLocks noGrp="1"/>
          </p:cNvSpPr>
          <p:nvPr>
            <p:ph type="body" idx="1"/>
          </p:nvPr>
        </p:nvSpPr>
        <p:spPr>
          <a:xfrm>
            <a:off x="1293813" y="3354036"/>
            <a:ext cx="8458201" cy="2154471"/>
          </a:xfrm>
        </p:spPr>
        <p:txBody>
          <a:bodyPr/>
          <a:lstStyle/>
          <a:p>
            <a:r>
              <a:rPr lang="en-US" dirty="0">
                <a:ea typeface="+mn-lt"/>
                <a:cs typeface="+mn-lt"/>
              </a:rPr>
              <a:t>The things we normally do in daily living including any daily activity we perform for self-care such as feeding ourselves, bathing, dressing, grooming, work, homemaking, and leisure. The ability or inability to perform ADLs can be used as a very practical measure of ability/disability in many disorders.</a:t>
            </a:r>
            <a:endParaRPr lang="en-US" dirty="0"/>
          </a:p>
        </p:txBody>
      </p:sp>
      <p:sp>
        <p:nvSpPr>
          <p:cNvPr id="4" name="TextBox 3">
            <a:extLst>
              <a:ext uri="{FF2B5EF4-FFF2-40B4-BE49-F238E27FC236}">
                <a16:creationId xmlns:a16="http://schemas.microsoft.com/office/drawing/2014/main" id="{93A57943-BB50-40AF-B1F5-A43910C59019}"/>
              </a:ext>
            </a:extLst>
          </p:cNvPr>
          <p:cNvSpPr txBox="1"/>
          <p:nvPr/>
        </p:nvSpPr>
        <p:spPr>
          <a:xfrm>
            <a:off x="1297485" y="5779097"/>
            <a:ext cx="8154797"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https://www.medicinenet.com/adls_activities_of_daily_living/definition.htm</a:t>
            </a:r>
            <a:endParaRPr lang="en-US"/>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ADLs to address at home</a:t>
            </a:r>
          </a:p>
        </p:txBody>
      </p:sp>
      <p:sp>
        <p:nvSpPr>
          <p:cNvPr id="3" name="Text Placeholder 2"/>
          <p:cNvSpPr>
            <a:spLocks noGrp="1"/>
          </p:cNvSpPr>
          <p:nvPr>
            <p:ph type="body" idx="1"/>
          </p:nvPr>
        </p:nvSpPr>
        <p:spPr/>
        <p:txBody>
          <a:bodyPr/>
          <a:lstStyle/>
          <a:p>
            <a:r>
              <a:rPr lang="en-US" dirty="0"/>
              <a:t>Skills focused on the learner:</a:t>
            </a:r>
          </a:p>
        </p:txBody>
      </p:sp>
      <p:sp>
        <p:nvSpPr>
          <p:cNvPr id="4" name="Content Placeholder 3"/>
          <p:cNvSpPr>
            <a:spLocks noGrp="1"/>
          </p:cNvSpPr>
          <p:nvPr>
            <p:ph sz="half" idx="2"/>
          </p:nvPr>
        </p:nvSpPr>
        <p:spPr/>
        <p:txBody>
          <a:bodyPr vert="horz" lIns="91440" tIns="45720" rIns="91440" bIns="45720" rtlCol="0" anchor="t">
            <a:normAutofit fontScale="92500" lnSpcReduction="10000"/>
          </a:bodyPr>
          <a:lstStyle/>
          <a:p>
            <a:pPr marL="223520"/>
            <a:r>
              <a:rPr lang="en-US" dirty="0"/>
              <a:t>Dressing</a:t>
            </a:r>
          </a:p>
          <a:p>
            <a:pPr marL="223520"/>
            <a:r>
              <a:rPr lang="en-US" dirty="0"/>
              <a:t>Eating with a utensil</a:t>
            </a:r>
          </a:p>
          <a:p>
            <a:pPr marL="223520"/>
            <a:r>
              <a:rPr lang="en-US" dirty="0"/>
              <a:t>Toothbrushing</a:t>
            </a:r>
          </a:p>
          <a:p>
            <a:pPr marL="223520"/>
            <a:r>
              <a:rPr lang="en-US" dirty="0"/>
              <a:t>Brushing or combing hair</a:t>
            </a:r>
          </a:p>
          <a:p>
            <a:pPr marL="223520"/>
            <a:r>
              <a:rPr lang="en-US" dirty="0"/>
              <a:t>Pulling hair into a ponytail</a:t>
            </a:r>
          </a:p>
          <a:p>
            <a:pPr marL="223520"/>
            <a:r>
              <a:rPr lang="en-US" dirty="0"/>
              <a:t>Managing toileting</a:t>
            </a:r>
          </a:p>
          <a:p>
            <a:pPr marL="223520"/>
            <a:r>
              <a:rPr lang="en-US" dirty="0"/>
              <a:t>Managing menstruation</a:t>
            </a:r>
          </a:p>
        </p:txBody>
      </p:sp>
      <p:sp>
        <p:nvSpPr>
          <p:cNvPr id="5" name="Text Placeholder 4"/>
          <p:cNvSpPr>
            <a:spLocks noGrp="1"/>
          </p:cNvSpPr>
          <p:nvPr>
            <p:ph type="body" sz="quarter" idx="3"/>
          </p:nvPr>
        </p:nvSpPr>
        <p:spPr>
          <a:xfrm>
            <a:off x="6191754" y="1676399"/>
            <a:ext cx="4981288" cy="762001"/>
          </a:xfrm>
        </p:spPr>
        <p:txBody>
          <a:bodyPr/>
          <a:lstStyle/>
          <a:p>
            <a:r>
              <a:rPr lang="en-US" dirty="0"/>
              <a:t>Skills focused on the environment:</a:t>
            </a:r>
          </a:p>
        </p:txBody>
      </p:sp>
      <p:sp>
        <p:nvSpPr>
          <p:cNvPr id="6" name="Content Placeholder 5"/>
          <p:cNvSpPr>
            <a:spLocks noGrp="1"/>
          </p:cNvSpPr>
          <p:nvPr>
            <p:ph sz="quarter" idx="4"/>
          </p:nvPr>
        </p:nvSpPr>
        <p:spPr/>
        <p:txBody>
          <a:bodyPr vert="horz" lIns="91440" tIns="45720" rIns="91440" bIns="45720" rtlCol="0" anchor="t">
            <a:normAutofit fontScale="92500" lnSpcReduction="10000"/>
          </a:bodyPr>
          <a:lstStyle/>
          <a:p>
            <a:pPr marL="223520"/>
            <a:r>
              <a:rPr lang="en-US" dirty="0"/>
              <a:t>Setting the table</a:t>
            </a:r>
          </a:p>
          <a:p>
            <a:pPr marL="223520"/>
            <a:r>
              <a:rPr lang="en-US" dirty="0"/>
              <a:t>Rinsing dishes</a:t>
            </a:r>
          </a:p>
          <a:p>
            <a:pPr marL="223520"/>
            <a:r>
              <a:rPr lang="en-US" dirty="0"/>
              <a:t>Loading the dishwasher</a:t>
            </a:r>
          </a:p>
          <a:p>
            <a:pPr marL="223520"/>
            <a:r>
              <a:rPr lang="en-US" dirty="0"/>
              <a:t>Emptying the dishwasher</a:t>
            </a:r>
          </a:p>
          <a:p>
            <a:pPr marL="223520"/>
            <a:r>
              <a:rPr lang="en-US" dirty="0"/>
              <a:t>Gathering laundry</a:t>
            </a:r>
          </a:p>
          <a:p>
            <a:pPr marL="223520"/>
            <a:r>
              <a:rPr lang="en-US" dirty="0"/>
              <a:t>Running the washer</a:t>
            </a:r>
          </a:p>
          <a:p>
            <a:pPr marL="223520"/>
            <a:r>
              <a:rPr lang="en-US" dirty="0"/>
              <a:t>Running the dryer</a:t>
            </a:r>
          </a:p>
          <a:p>
            <a:pPr marL="223520"/>
            <a:r>
              <a:rPr lang="en-US" dirty="0"/>
              <a:t>Folding and putting clothes away</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with a Task Analysis</a:t>
            </a:r>
          </a:p>
        </p:txBody>
      </p:sp>
      <p:sp>
        <p:nvSpPr>
          <p:cNvPr id="3" name="TextBox 2">
            <a:extLst>
              <a:ext uri="{FF2B5EF4-FFF2-40B4-BE49-F238E27FC236}">
                <a16:creationId xmlns:a16="http://schemas.microsoft.com/office/drawing/2014/main" id="{2CA9FE14-6DC7-4526-BAEE-D5CC09DF1CD8}"/>
              </a:ext>
            </a:extLst>
          </p:cNvPr>
          <p:cNvSpPr txBox="1"/>
          <p:nvPr/>
        </p:nvSpPr>
        <p:spPr>
          <a:xfrm>
            <a:off x="1341970" y="2088892"/>
            <a:ext cx="9702230" cy="319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800" dirty="0"/>
              <a:t>Task</a:t>
            </a:r>
            <a:r>
              <a:rPr lang="en-US" sz="2800" dirty="0">
                <a:ea typeface="+mn-lt"/>
                <a:cs typeface="+mn-lt"/>
              </a:rPr>
              <a:t> analysis is the process of breaking a skill down into smaller, more manageable components. Once a task analysis is complete, it can be used to teach learners with ASD a skill that is too challenging to teach all at once. Other practices, such as discrete trial training, video modeling, and reinforcement, can be used to teach the individual components, building one upon another, until the skill is complete.</a:t>
            </a:r>
            <a:endParaRPr lang="en-US" sz="2000" dirty="0"/>
          </a:p>
        </p:txBody>
      </p:sp>
      <p:sp>
        <p:nvSpPr>
          <p:cNvPr id="4" name="TextBox 3">
            <a:extLst>
              <a:ext uri="{FF2B5EF4-FFF2-40B4-BE49-F238E27FC236}">
                <a16:creationId xmlns:a16="http://schemas.microsoft.com/office/drawing/2014/main" id="{5E4ADB00-F303-4B3E-AF9A-5F7BE0586684}"/>
              </a:ext>
            </a:extLst>
          </p:cNvPr>
          <p:cNvSpPr txBox="1"/>
          <p:nvPr/>
        </p:nvSpPr>
        <p:spPr>
          <a:xfrm>
            <a:off x="1341970" y="5467874"/>
            <a:ext cx="9004803" cy="840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dirty="0" err="1">
                <a:ea typeface="+mn-lt"/>
                <a:cs typeface="+mn-lt"/>
              </a:rPr>
              <a:t>Szidon</a:t>
            </a:r>
            <a:r>
              <a:rPr lang="en-US" dirty="0">
                <a:ea typeface="+mn-lt"/>
                <a:cs typeface="+mn-lt"/>
              </a:rPr>
              <a:t>, K., &amp; Franzone, E. (2009). Task Analysis. Madison, WI: National Professional Development Center on Autism Spectrum Disorders, Waisman Center, University of Wisconsin. </a:t>
            </a:r>
            <a:endParaRPr lang="en-US"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4BA9-1096-4F80-B10D-B1F18B8213AA}"/>
              </a:ext>
            </a:extLst>
          </p:cNvPr>
          <p:cNvSpPr>
            <a:spLocks noGrp="1"/>
          </p:cNvSpPr>
          <p:nvPr>
            <p:ph type="title"/>
          </p:nvPr>
        </p:nvSpPr>
        <p:spPr/>
        <p:txBody>
          <a:bodyPr/>
          <a:lstStyle/>
          <a:p>
            <a:r>
              <a:rPr lang="en-US" dirty="0">
                <a:ea typeface="+mj-lt"/>
                <a:cs typeface="+mj-lt"/>
              </a:rPr>
              <a:t>Steps to building a Task Analysis</a:t>
            </a:r>
            <a:endParaRPr lang="en-US" dirty="0"/>
          </a:p>
        </p:txBody>
      </p:sp>
      <p:sp>
        <p:nvSpPr>
          <p:cNvPr id="3" name="Content Placeholder 2">
            <a:extLst>
              <a:ext uri="{FF2B5EF4-FFF2-40B4-BE49-F238E27FC236}">
                <a16:creationId xmlns:a16="http://schemas.microsoft.com/office/drawing/2014/main" id="{7F0E2A64-CFA8-4146-894F-D30129FFBD41}"/>
              </a:ext>
            </a:extLst>
          </p:cNvPr>
          <p:cNvSpPr>
            <a:spLocks noGrp="1"/>
          </p:cNvSpPr>
          <p:nvPr>
            <p:ph idx="1"/>
          </p:nvPr>
        </p:nvSpPr>
        <p:spPr/>
        <p:txBody>
          <a:bodyPr vert="horz" lIns="91440" tIns="45720" rIns="91440" bIns="45720" rtlCol="0" anchor="t">
            <a:normAutofit/>
          </a:bodyPr>
          <a:lstStyle/>
          <a:p>
            <a:pPr marL="223520"/>
            <a:r>
              <a:rPr lang="en-US" dirty="0">
                <a:ea typeface="+mn-lt"/>
                <a:cs typeface="+mn-lt"/>
              </a:rPr>
              <a:t>Step 1. Identifying the Target Skill</a:t>
            </a:r>
          </a:p>
          <a:p>
            <a:pPr marL="223520"/>
            <a:r>
              <a:rPr lang="en-US" dirty="0">
                <a:ea typeface="+mn-lt"/>
                <a:cs typeface="+mn-lt"/>
              </a:rPr>
              <a:t>Step 2. Identifying the Prerequisite Skills of the Learner and the Materials Needed to Teach the Task</a:t>
            </a:r>
          </a:p>
          <a:p>
            <a:pPr marL="223520"/>
            <a:r>
              <a:rPr lang="en-US" dirty="0">
                <a:ea typeface="+mn-lt"/>
                <a:cs typeface="+mn-lt"/>
              </a:rPr>
              <a:t>Step 3. Breaking the Skill into Components</a:t>
            </a:r>
          </a:p>
          <a:p>
            <a:pPr marL="223520"/>
            <a:r>
              <a:rPr lang="en-US" dirty="0">
                <a:ea typeface="+mn-lt"/>
                <a:cs typeface="+mn-lt"/>
              </a:rPr>
              <a:t>Step 4. Confirming that the Task is Completely Analyzed</a:t>
            </a:r>
          </a:p>
          <a:p>
            <a:pPr marL="223520"/>
            <a:r>
              <a:rPr lang="en-US" dirty="0">
                <a:ea typeface="+mn-lt"/>
                <a:cs typeface="+mn-lt"/>
              </a:rPr>
              <a:t>Step 5. Determining How the Skill Will be Taught</a:t>
            </a:r>
          </a:p>
          <a:p>
            <a:pPr marL="223520"/>
            <a:r>
              <a:rPr lang="en-US" dirty="0">
                <a:ea typeface="+mn-lt"/>
                <a:cs typeface="+mn-lt"/>
              </a:rPr>
              <a:t>Step 6. Implementing Intervention and Monitoring Progress</a:t>
            </a:r>
          </a:p>
          <a:p>
            <a:pPr marL="223520"/>
            <a:endParaRPr lang="en-US"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561E-0726-40F0-B6C0-3F61CF63BFF4}"/>
              </a:ext>
            </a:extLst>
          </p:cNvPr>
          <p:cNvSpPr>
            <a:spLocks noGrp="1"/>
          </p:cNvSpPr>
          <p:nvPr>
            <p:ph type="title"/>
          </p:nvPr>
        </p:nvSpPr>
        <p:spPr>
          <a:xfrm>
            <a:off x="1293813" y="139963"/>
            <a:ext cx="9601200" cy="1143000"/>
          </a:xfrm>
        </p:spPr>
        <p:txBody>
          <a:bodyPr/>
          <a:lstStyle/>
          <a:p>
            <a:r>
              <a:rPr lang="en-US" dirty="0">
                <a:ea typeface="+mj-lt"/>
                <a:cs typeface="+mj-lt"/>
              </a:rPr>
              <a:t>Sample Task Analysis: Setting the Table</a:t>
            </a:r>
            <a:endParaRPr lang="en-US" dirty="0"/>
          </a:p>
        </p:txBody>
      </p:sp>
      <p:sp>
        <p:nvSpPr>
          <p:cNvPr id="3" name="Content Placeholder 2">
            <a:extLst>
              <a:ext uri="{FF2B5EF4-FFF2-40B4-BE49-F238E27FC236}">
                <a16:creationId xmlns:a16="http://schemas.microsoft.com/office/drawing/2014/main" id="{D0E7CB07-80EB-45F6-BB70-E844669DD9C8}"/>
              </a:ext>
            </a:extLst>
          </p:cNvPr>
          <p:cNvSpPr>
            <a:spLocks noGrp="1"/>
          </p:cNvSpPr>
          <p:nvPr>
            <p:ph idx="1"/>
          </p:nvPr>
        </p:nvSpPr>
        <p:spPr/>
        <p:txBody>
          <a:bodyPr vert="horz" lIns="91440" tIns="45720" rIns="91440" bIns="45720" rtlCol="0" anchor="t">
            <a:normAutofit fontScale="92500" lnSpcReduction="20000"/>
          </a:bodyPr>
          <a:lstStyle/>
          <a:p>
            <a:pPr marL="223520"/>
            <a:r>
              <a:rPr lang="en-US" dirty="0">
                <a:ea typeface="+mn-lt"/>
                <a:cs typeface="+mn-lt"/>
              </a:rPr>
              <a:t>a. Puts down the placemat </a:t>
            </a:r>
          </a:p>
          <a:p>
            <a:pPr marL="223520"/>
            <a:r>
              <a:rPr lang="en-US" dirty="0">
                <a:ea typeface="+mn-lt"/>
                <a:cs typeface="+mn-lt"/>
              </a:rPr>
              <a:t>b. Places the large plate in the center of the placemat </a:t>
            </a:r>
          </a:p>
          <a:p>
            <a:pPr marL="223520"/>
            <a:r>
              <a:rPr lang="en-US" dirty="0">
                <a:ea typeface="+mn-lt"/>
                <a:cs typeface="+mn-lt"/>
              </a:rPr>
              <a:t>c. Puts the small plate in the upper left hand side of the placemat </a:t>
            </a:r>
            <a:endParaRPr lang="en-US">
              <a:ea typeface="+mn-lt"/>
              <a:cs typeface="+mn-lt"/>
            </a:endParaRPr>
          </a:p>
          <a:p>
            <a:pPr marL="223520"/>
            <a:r>
              <a:rPr lang="en-US" dirty="0">
                <a:ea typeface="+mn-lt"/>
                <a:cs typeface="+mn-lt"/>
              </a:rPr>
              <a:t>d. Puts the butter knife on the small plate </a:t>
            </a:r>
          </a:p>
          <a:p>
            <a:pPr marL="223520"/>
            <a:r>
              <a:rPr lang="en-US" dirty="0">
                <a:ea typeface="+mn-lt"/>
                <a:cs typeface="+mn-lt"/>
              </a:rPr>
              <a:t>e. Places the napkin to the left of the large plate</a:t>
            </a:r>
          </a:p>
          <a:p>
            <a:pPr marL="223520"/>
            <a:r>
              <a:rPr lang="en-US" dirty="0">
                <a:ea typeface="+mn-lt"/>
                <a:cs typeface="+mn-lt"/>
              </a:rPr>
              <a:t>f. Puts the knife and spoon to the right of the large plate </a:t>
            </a:r>
          </a:p>
          <a:p>
            <a:pPr marL="223520"/>
            <a:r>
              <a:rPr lang="en-US" dirty="0">
                <a:ea typeface="+mn-lt"/>
                <a:cs typeface="+mn-lt"/>
              </a:rPr>
              <a:t>g. Puts the fork to the left of the large plate on the napkin </a:t>
            </a:r>
          </a:p>
          <a:p>
            <a:pPr marL="223520"/>
            <a:r>
              <a:rPr lang="en-US" dirty="0">
                <a:ea typeface="+mn-lt"/>
                <a:cs typeface="+mn-lt"/>
              </a:rPr>
              <a:t>h. Puts the dessert spoon and fork horizontally at the top of the large plate </a:t>
            </a:r>
            <a:endParaRPr lang="en-US">
              <a:ea typeface="+mn-lt"/>
              <a:cs typeface="+mn-lt"/>
            </a:endParaRPr>
          </a:p>
          <a:p>
            <a:pPr marL="223520"/>
            <a:r>
              <a:rPr lang="en-US" dirty="0" err="1">
                <a:ea typeface="+mn-lt"/>
                <a:cs typeface="+mn-lt"/>
              </a:rPr>
              <a:t>i</a:t>
            </a:r>
            <a:r>
              <a:rPr lang="en-US" dirty="0">
                <a:ea typeface="+mn-lt"/>
                <a:cs typeface="+mn-lt"/>
              </a:rPr>
              <a:t>. Puts the glass to the upper right of the large plate near the tip of the knife</a:t>
            </a:r>
            <a:endParaRPr lang="en-US"/>
          </a:p>
        </p:txBody>
      </p:sp>
      <p:sp>
        <p:nvSpPr>
          <p:cNvPr id="4" name="TextBox 3">
            <a:extLst>
              <a:ext uri="{FF2B5EF4-FFF2-40B4-BE49-F238E27FC236}">
                <a16:creationId xmlns:a16="http://schemas.microsoft.com/office/drawing/2014/main" id="{2D6EC140-0DD2-4C10-AD8F-CAA20421DDC4}"/>
              </a:ext>
            </a:extLst>
          </p:cNvPr>
          <p:cNvSpPr txBox="1"/>
          <p:nvPr/>
        </p:nvSpPr>
        <p:spPr>
          <a:xfrm>
            <a:off x="1490918" y="5894347"/>
            <a:ext cx="9355743" cy="840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dirty="0" err="1">
                <a:ea typeface="+mn-lt"/>
                <a:cs typeface="+mn-lt"/>
              </a:rPr>
              <a:t>Szidon</a:t>
            </a:r>
            <a:r>
              <a:rPr lang="en-US" dirty="0">
                <a:ea typeface="+mn-lt"/>
                <a:cs typeface="+mn-lt"/>
              </a:rPr>
              <a:t>, K., &amp; Franzone, E. (2009). Task Analysis. Madison, WI: National Professional Development Center on Autism Spectrum Disorders, Waisman Center, University of Wisconsin.</a:t>
            </a:r>
            <a:endParaRPr lang="en-US" dirty="0"/>
          </a:p>
        </p:txBody>
      </p:sp>
    </p:spTree>
    <p:extLst>
      <p:ext uri="{BB962C8B-B14F-4D97-AF65-F5344CB8AC3E}">
        <p14:creationId xmlns:p14="http://schemas.microsoft.com/office/powerpoint/2010/main" val="41594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239D-CD3D-432B-B184-9E70D1622DEE}"/>
              </a:ext>
            </a:extLst>
          </p:cNvPr>
          <p:cNvSpPr>
            <a:spLocks noGrp="1"/>
          </p:cNvSpPr>
          <p:nvPr>
            <p:ph type="title"/>
          </p:nvPr>
        </p:nvSpPr>
        <p:spPr/>
        <p:txBody>
          <a:bodyPr/>
          <a:lstStyle/>
          <a:p>
            <a:r>
              <a:rPr lang="en-US" dirty="0"/>
              <a:t>Sample Task Analysis: Brushing Teeth</a:t>
            </a:r>
          </a:p>
        </p:txBody>
      </p:sp>
      <p:sp>
        <p:nvSpPr>
          <p:cNvPr id="3" name="Content Placeholder 2">
            <a:extLst>
              <a:ext uri="{FF2B5EF4-FFF2-40B4-BE49-F238E27FC236}">
                <a16:creationId xmlns:a16="http://schemas.microsoft.com/office/drawing/2014/main" id="{B54C79CA-97A3-4D34-B5C4-E7B0C3963DFE}"/>
              </a:ext>
            </a:extLst>
          </p:cNvPr>
          <p:cNvSpPr>
            <a:spLocks noGrp="1"/>
          </p:cNvSpPr>
          <p:nvPr>
            <p:ph sz="half" idx="1"/>
          </p:nvPr>
        </p:nvSpPr>
        <p:spPr/>
        <p:txBody>
          <a:bodyPr vert="horz" lIns="91440" tIns="45720" rIns="91440" bIns="45720" rtlCol="0" anchor="t">
            <a:normAutofit fontScale="92500" lnSpcReduction="20000"/>
          </a:bodyPr>
          <a:lstStyle/>
          <a:p>
            <a:pPr marL="223520"/>
            <a:r>
              <a:rPr lang="en-US" dirty="0">
                <a:ea typeface="+mn-lt"/>
                <a:cs typeface="+mn-lt"/>
              </a:rPr>
              <a:t>First, pick up your toothbrush.</a:t>
            </a:r>
            <a:endParaRPr lang="en-US" dirty="0"/>
          </a:p>
          <a:p>
            <a:pPr marL="223520"/>
            <a:r>
              <a:rPr lang="en-US" dirty="0">
                <a:ea typeface="+mn-lt"/>
                <a:cs typeface="+mn-lt"/>
              </a:rPr>
              <a:t>Open the water tap.</a:t>
            </a:r>
            <a:endParaRPr lang="en-US" dirty="0"/>
          </a:p>
          <a:p>
            <a:pPr marL="223520"/>
            <a:r>
              <a:rPr lang="en-US" dirty="0">
                <a:ea typeface="+mn-lt"/>
                <a:cs typeface="+mn-lt"/>
              </a:rPr>
              <a:t>Wash and rinse your toothbrush.</a:t>
            </a:r>
            <a:endParaRPr lang="en-US" dirty="0"/>
          </a:p>
          <a:p>
            <a:pPr marL="223520"/>
            <a:r>
              <a:rPr lang="en-US" dirty="0">
                <a:ea typeface="+mn-lt"/>
                <a:cs typeface="+mn-lt"/>
              </a:rPr>
              <a:t>Next, pick up your toothpaste.</a:t>
            </a:r>
            <a:endParaRPr lang="en-US" dirty="0"/>
          </a:p>
          <a:p>
            <a:pPr marL="223520"/>
            <a:r>
              <a:rPr lang="en-US" dirty="0">
                <a:ea typeface="+mn-lt"/>
                <a:cs typeface="+mn-lt"/>
              </a:rPr>
              <a:t>Open the lid of the paste.</a:t>
            </a:r>
            <a:endParaRPr lang="en-US" dirty="0"/>
          </a:p>
          <a:p>
            <a:pPr marL="223520"/>
            <a:r>
              <a:rPr lang="en-US" dirty="0">
                <a:ea typeface="+mn-lt"/>
                <a:cs typeface="+mn-lt"/>
              </a:rPr>
              <a:t>Squeeze out some paste on the brush head.</a:t>
            </a:r>
            <a:endParaRPr lang="en-US" dirty="0"/>
          </a:p>
          <a:p>
            <a:pPr marL="223520"/>
            <a:r>
              <a:rPr lang="en-US" dirty="0">
                <a:ea typeface="+mn-lt"/>
                <a:cs typeface="+mn-lt"/>
              </a:rPr>
              <a:t>Close the lid of the paste.</a:t>
            </a:r>
            <a:endParaRPr lang="en-US" dirty="0"/>
          </a:p>
          <a:p>
            <a:pPr marL="223520"/>
            <a:r>
              <a:rPr lang="en-US" dirty="0">
                <a:ea typeface="+mn-lt"/>
                <a:cs typeface="+mn-lt"/>
              </a:rPr>
              <a:t>Put down the toothpaste tube.</a:t>
            </a:r>
            <a:endParaRPr lang="en-US" dirty="0"/>
          </a:p>
          <a:p>
            <a:pPr marL="223520"/>
            <a:endParaRPr lang="en-US" dirty="0"/>
          </a:p>
          <a:p>
            <a:pPr marL="223520"/>
            <a:endParaRPr lang="en-US" dirty="0"/>
          </a:p>
        </p:txBody>
      </p:sp>
      <p:sp>
        <p:nvSpPr>
          <p:cNvPr id="4" name="Content Placeholder 3">
            <a:extLst>
              <a:ext uri="{FF2B5EF4-FFF2-40B4-BE49-F238E27FC236}">
                <a16:creationId xmlns:a16="http://schemas.microsoft.com/office/drawing/2014/main" id="{F449FF27-D464-4AC8-880B-D1347B202819}"/>
              </a:ext>
            </a:extLst>
          </p:cNvPr>
          <p:cNvSpPr>
            <a:spLocks noGrp="1"/>
          </p:cNvSpPr>
          <p:nvPr>
            <p:ph sz="half" idx="2"/>
          </p:nvPr>
        </p:nvSpPr>
        <p:spPr/>
        <p:txBody>
          <a:bodyPr vert="horz" lIns="91440" tIns="45720" rIns="91440" bIns="45720" rtlCol="0" anchor="t">
            <a:normAutofit fontScale="92500" lnSpcReduction="20000"/>
          </a:bodyPr>
          <a:lstStyle/>
          <a:p>
            <a:pPr marL="223520"/>
            <a:r>
              <a:rPr lang="en-US" dirty="0">
                <a:ea typeface="+mn-lt"/>
                <a:cs typeface="+mn-lt"/>
              </a:rPr>
              <a:t>Brush your teeth</a:t>
            </a:r>
          </a:p>
          <a:p>
            <a:pPr marL="223520"/>
            <a:r>
              <a:rPr lang="en-US" dirty="0">
                <a:ea typeface="+mn-lt"/>
                <a:cs typeface="+mn-lt"/>
              </a:rPr>
              <a:t>Spit out any paste and saliva in your mouth.</a:t>
            </a:r>
          </a:p>
          <a:p>
            <a:pPr marL="223520"/>
            <a:r>
              <a:rPr lang="en-US" dirty="0">
                <a:ea typeface="+mn-lt"/>
                <a:cs typeface="+mn-lt"/>
              </a:rPr>
              <a:t>Open the tap.</a:t>
            </a:r>
          </a:p>
          <a:p>
            <a:pPr marL="223520"/>
            <a:r>
              <a:rPr lang="en-US" dirty="0">
                <a:ea typeface="+mn-lt"/>
                <a:cs typeface="+mn-lt"/>
              </a:rPr>
              <a:t>Rinse the toothbrush.</a:t>
            </a:r>
          </a:p>
          <a:p>
            <a:pPr marL="223520"/>
            <a:r>
              <a:rPr lang="en-US" dirty="0">
                <a:ea typeface="+mn-lt"/>
                <a:cs typeface="+mn-lt"/>
              </a:rPr>
              <a:t>Place the toothbrush back in its holder.</a:t>
            </a:r>
          </a:p>
          <a:p>
            <a:pPr marL="223520"/>
            <a:r>
              <a:rPr lang="en-US" dirty="0">
                <a:ea typeface="+mn-lt"/>
                <a:cs typeface="+mn-lt"/>
              </a:rPr>
              <a:t>Take a rinsing cup.</a:t>
            </a:r>
          </a:p>
          <a:p>
            <a:pPr marL="223520"/>
            <a:r>
              <a:rPr lang="en-US" dirty="0">
                <a:ea typeface="+mn-lt"/>
                <a:cs typeface="+mn-lt"/>
              </a:rPr>
              <a:t>Fill it with water.</a:t>
            </a:r>
          </a:p>
          <a:p>
            <a:pPr marL="223520"/>
            <a:r>
              <a:rPr lang="en-US" dirty="0">
                <a:ea typeface="+mn-lt"/>
                <a:cs typeface="+mn-lt"/>
              </a:rPr>
              <a:t>Rinse your mouth with water.</a:t>
            </a:r>
          </a:p>
          <a:p>
            <a:pPr marL="223520"/>
            <a:r>
              <a:rPr lang="en-US" dirty="0">
                <a:ea typeface="+mn-lt"/>
                <a:cs typeface="+mn-lt"/>
              </a:rPr>
              <a:t>Spit out the water.</a:t>
            </a:r>
            <a:endParaRPr lang="en-US" dirty="0"/>
          </a:p>
        </p:txBody>
      </p:sp>
      <p:sp>
        <p:nvSpPr>
          <p:cNvPr id="5" name="TextBox 4">
            <a:extLst>
              <a:ext uri="{FF2B5EF4-FFF2-40B4-BE49-F238E27FC236}">
                <a16:creationId xmlns:a16="http://schemas.microsoft.com/office/drawing/2014/main" id="{F11A3F81-E7A6-41C8-8614-7F899A676F22}"/>
              </a:ext>
            </a:extLst>
          </p:cNvPr>
          <p:cNvSpPr txBox="1"/>
          <p:nvPr/>
        </p:nvSpPr>
        <p:spPr>
          <a:xfrm>
            <a:off x="1490918" y="6192099"/>
            <a:ext cx="4706866"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dirty="0">
                <a:ea typeface="+mn-lt"/>
                <a:cs typeface="+mn-lt"/>
                <a:hlinkClick r:id="rId2"/>
              </a:rPr>
              <a:t>https://www.bhwcares.com/task-analysis/</a:t>
            </a:r>
            <a:endParaRPr lang="en-US"/>
          </a:p>
        </p:txBody>
      </p:sp>
    </p:spTree>
    <p:extLst>
      <p:ext uri="{BB962C8B-B14F-4D97-AF65-F5344CB8AC3E}">
        <p14:creationId xmlns:p14="http://schemas.microsoft.com/office/powerpoint/2010/main" val="260532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f9b5e87859ce6d7eedbdc6e4e4205c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5e0075ee7624d6a846e01eb6183742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FA7E8E-2E6A-435F-A256-E8DEDFFC4C74}">
  <ds:schemaRefs>
    <ds:schemaRef ds:uri="http://schemas.microsoft.com/sharepoint/v3/contenttype/forms"/>
  </ds:schemaRefs>
</ds:datastoreItem>
</file>

<file path=customXml/itemProps2.xml><?xml version="1.0" encoding="utf-8"?>
<ds:datastoreItem xmlns:ds="http://schemas.openxmlformats.org/officeDocument/2006/customXml" ds:itemID="{A4993DC0-01DB-4D1E-8BD8-00E75145816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1115BC2-3D98-4CDD-9A32-EAA9A97E6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TF02801109</Template>
  <TotalTime>0</TotalTime>
  <Words>129</Words>
  <Application>Microsoft Office PowerPoint</Application>
  <PresentationFormat>Custom</PresentationFormat>
  <Paragraphs>43</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Serenity 16x9</vt:lpstr>
      <vt:lpstr>Activities of Daily Living</vt:lpstr>
      <vt:lpstr>Amanda W. Doll, Ed.M., BCBA/LBA, SDL</vt:lpstr>
      <vt:lpstr>Agenda</vt:lpstr>
      <vt:lpstr>What are Activities of Daily Living (ADLs)?</vt:lpstr>
      <vt:lpstr>ADLs to address at home</vt:lpstr>
      <vt:lpstr>Teaching with a Task Analysis</vt:lpstr>
      <vt:lpstr>Steps to building a Task Analysis</vt:lpstr>
      <vt:lpstr>Sample Task Analysis: Setting the Table</vt:lpstr>
      <vt:lpstr>Sample Task Analysis: Brushing Teeth</vt:lpstr>
      <vt:lpstr>Sample Task Analysis: Put on a Coat</vt:lpstr>
      <vt:lpstr>Sample Task Analysis: Washing Hands</vt:lpstr>
      <vt:lpstr>Uses for Task Analyses</vt:lpstr>
      <vt:lpstr>Different chaining procedures</vt:lpstr>
      <vt:lpstr>Different chaining procedures</vt:lpstr>
      <vt:lpstr>Considerations with Task Analysis</vt:lpstr>
      <vt:lpstr>Considerations with chaining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
  <cp:revision>178</cp:revision>
  <dcterms:created xsi:type="dcterms:W3CDTF">2021-06-04T14:01:48Z</dcterms:created>
  <dcterms:modified xsi:type="dcterms:W3CDTF">2021-06-17T16:07:41Z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