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59" r:id="rId8"/>
    <p:sldId id="282" r:id="rId9"/>
    <p:sldId id="261" r:id="rId10"/>
    <p:sldId id="284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86" r:id="rId20"/>
    <p:sldId id="270" r:id="rId21"/>
    <p:sldId id="283" r:id="rId22"/>
    <p:sldId id="271" r:id="rId23"/>
    <p:sldId id="272" r:id="rId24"/>
    <p:sldId id="276" r:id="rId25"/>
    <p:sldId id="277" r:id="rId26"/>
    <p:sldId id="278" r:id="rId27"/>
    <p:sldId id="279" r:id="rId28"/>
    <p:sldId id="280" r:id="rId29"/>
    <p:sldId id="281" r:id="rId30"/>
    <p:sldId id="28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cini, Kristen" initials="MK" lastIdx="1" clrIdx="0">
    <p:extLst>
      <p:ext uri="{19B8F6BF-5375-455C-9EA6-DF929625EA0E}">
        <p15:presenceInfo xmlns:p15="http://schemas.microsoft.com/office/powerpoint/2012/main" userId="S-1-5-21-2546509439-2307427599-2705645504-2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297"/>
          </a:xfrm>
          <a:prstGeom prst="rect">
            <a:avLst/>
          </a:prstGeom>
        </p:spPr>
        <p:txBody>
          <a:bodyPr vert="horz" lIns="91467" tIns="45734" rIns="91467" bIns="45734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48" y="0"/>
            <a:ext cx="3038264" cy="465297"/>
          </a:xfrm>
          <a:prstGeom prst="rect">
            <a:avLst/>
          </a:prstGeom>
        </p:spPr>
        <p:txBody>
          <a:bodyPr vert="horz" lIns="91467" tIns="45734" rIns="91467" bIns="45734" numCol="1" rtlCol="0"/>
          <a:lstStyle>
            <a:lvl1pPr algn="r">
              <a:defRPr sz="1200"/>
            </a:lvl1pPr>
          </a:lstStyle>
          <a:p>
            <a:fld id="{A9AC8553-239E-4CB0-96C8-BB6680310FF3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05"/>
            <a:ext cx="3038264" cy="465296"/>
          </a:xfrm>
          <a:prstGeom prst="rect">
            <a:avLst/>
          </a:prstGeom>
        </p:spPr>
        <p:txBody>
          <a:bodyPr vert="horz" lIns="91467" tIns="45734" rIns="91467" bIns="45734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48" y="8831105"/>
            <a:ext cx="3038264" cy="465296"/>
          </a:xfrm>
          <a:prstGeom prst="rect">
            <a:avLst/>
          </a:prstGeom>
        </p:spPr>
        <p:txBody>
          <a:bodyPr vert="horz" lIns="91467" tIns="45734" rIns="91467" bIns="45734" numCol="1" rtlCol="0" anchor="b"/>
          <a:lstStyle>
            <a:lvl1pPr algn="r">
              <a:defRPr sz="1200"/>
            </a:lvl1pPr>
          </a:lstStyle>
          <a:p>
            <a:fld id="{A0089EF1-15BB-44C8-BE48-E9E3F6EA8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07E93232-45F6-4CE1-8821-0EA46232BAC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CFD3212-CC9D-44CD-AA3A-1FB75B26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EBF2-E24E-487B-AF9A-B430555A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F9F58-1A05-44C3-8659-357760A41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B48D-5E33-4CA0-B9EB-B8A17A49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AC57EB3-EFC4-408F-BF58-5EF3D02C4CD5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6F578-002E-4F1E-B3EC-400253F6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E309-2686-4D18-83C7-D5D1505C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7670-23EC-49C8-BF6E-8E44522C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C1105-75CF-4CDB-9DCD-FFF66E6C4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13D1C-5A85-4781-9CCC-1137FE3C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D233E3C-F104-44FE-A574-1E3170FE6CC6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5510C-9EF0-4D8E-8D72-C04447C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8B201-9189-4379-BA51-86DCE59E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16087-472B-4217-9819-23911599B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B9848-B2BA-47FC-8985-B233688DD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8940-6D08-4447-85F0-2C13DC99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1E44283-1C18-4ED1-8C1B-8D89B129E71C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3BB8A-8390-481D-A25B-E8E43523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FC74-E22B-4D43-98A7-A207FED8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2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15DB-EF28-4C4E-9547-813C0AEF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31BC-E9B0-43E9-8133-DC951E09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EB1E-FC53-4B97-B335-7BD20365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538FD2D-D92A-4CA4-9161-62302C1C344B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5B071-6AC6-4507-87C9-B28DAC13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F5C2-3F06-41D1-9CA4-A11CD952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D74E-F767-47FB-89AF-8A1C359A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6D7B4-9D16-4461-8DFF-B2C069E8D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A6D93-6EEC-406C-B145-E3D3896D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9DB9CAD-EE84-46C8-8E64-72E4F7672F79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9E7A1-444A-43C9-A221-1EA91F37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F0851-4703-4BD2-A179-8887B4F7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2305-6BF7-47EF-8C15-138BAD4D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8CE8-1473-4BA5-BEDA-5B564AE65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FBF28-E59C-4DFD-A740-2A3328AEF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394E0-92F6-44F3-A345-36198864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A5F412D-1C03-46A1-9CF9-D6DE5741E126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BB714-C4C7-4CD9-9B66-AAD4BA99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82BB2-AC30-4791-A85C-E369AAB8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85FA-48F6-4B56-9A53-35833D32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3FCC0-3091-44D2-98D1-08C54BA35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ADBEC-3C5C-4AB5-AC18-82AD666DD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FCD7F-6F4C-4358-942F-761413E2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44A12-5FB5-4913-B201-A67D974E5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5113B-9C21-4C50-AB12-548FC435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77A3FD-2B9F-4E32-81FB-4511FCEF8D3C}" type="datetime1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CAD7D-A9E8-4AF7-BC32-4102598A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691FD-CE01-4DCD-9386-980523A0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9AC-DA6E-429A-9C8E-941B99CF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3A44D-413A-47F1-8C9D-8D8CEDED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D861F21-B34C-4CB7-9C01-5FE0036408A3}" type="datetime1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1ECAA-A0D8-43FC-AF04-3AE03633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9AF8C-C6BF-490A-82FF-FFFE1D8F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1C6E7-957D-4ECB-BBAB-17EA67C3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D6ADCD9-0035-456C-8F8E-A7F61C7A79C6}" type="datetime1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A77AA-ADE9-4C50-A5DD-A4F1ED96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837E3-AD67-4FF5-9F72-5F6E6D91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9603-73D1-4D5E-9CFC-C6714DC2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FBF4-3F41-48D8-8623-A701A09A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7E97A-8167-4C82-BF07-62DFCFA0F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9CDDD-7CA6-4D59-832C-0C76AAE0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2ADCD94-1E93-46F9-828F-5D51AA595B67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45541-7F4F-4D43-BF38-D6D73046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27BAF-6607-4668-997E-972AC49B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DBA5-7C64-4121-9AEF-58FB397B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D3004-E012-4BF4-85CC-573EADEF6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FA552-32F7-48B6-BA4E-083A2E48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DFC6A-93B2-44E4-A39B-9845DEB8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C610848-37F9-4FC1-9F07-CFC69CDBD0A7}" type="datetime1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7128-EA31-48B3-A441-F707F697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3DE4A-C419-45A4-8841-A35823F9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E2BE2-C120-4EFD-A0B3-9A0B5DC8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44388-7FBB-45D9-8C34-18432204C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EE7A-DB5B-45B7-ADE7-AE49A046A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0714-5F3E-4753-B197-56D264E53497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A9E02-47A0-4339-A3DD-D2943608D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77F9B-D7C4-4070-815E-16F5E25B1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AB6D-0787-4149-966C-9563B11E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7.png"/><Relationship Id="rId21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6.png"/><Relationship Id="rId19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hyperlink" Target="http://www.fairtest.org/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nacacattend.org/fai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chestercollegefair.com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marist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sprofile.collegeboard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pay-for-college/college-costs" TargetMode="External"/><Relationship Id="rId2" Type="http://schemas.openxmlformats.org/officeDocument/2006/relationships/hyperlink" Target="https://studentaid.gov/aid-estimat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legecost.ed.gov/net-pric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dschulma@carmelschools.org" TargetMode="External"/><Relationship Id="rId3" Type="http://schemas.openxmlformats.org/officeDocument/2006/relationships/hyperlink" Target="mailto:tfelicio@carmelschools.org" TargetMode="External"/><Relationship Id="rId7" Type="http://schemas.openxmlformats.org/officeDocument/2006/relationships/hyperlink" Target="mailto:nruotolo@carmelschools.org" TargetMode="External"/><Relationship Id="rId2" Type="http://schemas.openxmlformats.org/officeDocument/2006/relationships/hyperlink" Target="mailto:jperez7@carmelschool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powers@carmelschools.org" TargetMode="External"/><Relationship Id="rId5" Type="http://schemas.openxmlformats.org/officeDocument/2006/relationships/hyperlink" Target="mailto:tmahon@carmelschools.org" TargetMode="External"/><Relationship Id="rId4" Type="http://schemas.openxmlformats.org/officeDocument/2006/relationships/hyperlink" Target="mailto:kmancini@carmelschool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Future.org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scoi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es.ed.gov/collegenavigator" TargetMode="External"/><Relationship Id="rId5" Type="http://schemas.openxmlformats.org/officeDocument/2006/relationships/hyperlink" Target="http://www.college-insight.org" TargetMode="External"/><Relationship Id="rId4" Type="http://schemas.openxmlformats.org/officeDocument/2006/relationships/hyperlink" Target="http://www.niche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p_9UJa5aAR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04" y="98235"/>
            <a:ext cx="9753600" cy="1822005"/>
          </a:xfrm>
        </p:spPr>
        <p:txBody>
          <a:bodyPr numCol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Carmel High School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Counseling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12" y="2483981"/>
            <a:ext cx="9314688" cy="3895303"/>
          </a:xfrm>
        </p:spPr>
        <p:txBody>
          <a:bodyPr vert="horz" lIns="91440" tIns="45720" rIns="91440" bIns="45720" numCol="1" rtlCol="0" anchor="t">
            <a:normAutofit fontScale="85000" lnSpcReduction="20000"/>
          </a:bodyPr>
          <a:lstStyle/>
          <a:p>
            <a:r>
              <a:rPr lang="en-US" sz="7400"/>
              <a:t>College &amp; Career Planning </a:t>
            </a:r>
          </a:p>
          <a:p>
            <a:r>
              <a:rPr lang="en-US" sz="7400"/>
              <a:t>for </a:t>
            </a:r>
            <a:endParaRPr lang="en-US" sz="7400">
              <a:cs typeface="Calibri"/>
            </a:endParaRPr>
          </a:p>
          <a:p>
            <a:r>
              <a:rPr lang="en-US" sz="7400"/>
              <a:t>Junior Parents</a:t>
            </a:r>
            <a:endParaRPr lang="en-US" sz="7400">
              <a:cs typeface="Calibri"/>
            </a:endParaRPr>
          </a:p>
          <a:p>
            <a:r>
              <a:rPr lang="en-US" sz="2800">
                <a:cs typeface="Calibri"/>
              </a:rPr>
              <a:t>Zoom meeting Q &amp; A: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>
                <a:cs typeface="Calibri"/>
              </a:rPr>
              <a:t>January 31, 2024</a:t>
            </a:r>
            <a:endParaRPr lang="en-US"/>
          </a:p>
          <a:p>
            <a:r>
              <a:rPr lang="en-US" sz="3600">
                <a:cs typeface="Calibri"/>
              </a:rPr>
              <a:t>7:00 pm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F14E-9ABF-4B2C-80BA-C0274035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D210695B-5B91-031F-1BCB-9B94D11A6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6957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z="4000"/>
              <a:t>You Can Also Access SCOIR from the CHS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3200"/>
              <a:t>Under the CHS website, select “CHS Counseling” from the DEPARTMENT menu</a:t>
            </a:r>
            <a:endParaRPr lang="en-US" sz="3200">
              <a:cs typeface="Calibri"/>
            </a:endParaRPr>
          </a:p>
          <a:p>
            <a:r>
              <a:rPr lang="en-US" sz="3200"/>
              <a:t>Scroll down to “Links” and select “SCOIR” which will bring you to the login screen</a:t>
            </a:r>
            <a:endParaRPr lang="en-US" sz="32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9D3F9-6D9F-4A25-A57E-7B1D5050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C36AB6D-0787-4149-966C-9563B11E30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94C42AE2-B39F-48FA-B26A-938A1BCC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19" y="2313938"/>
            <a:ext cx="6824596" cy="31486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FFF4E94-FEBE-45B3-AFB5-F4C276480C8F}"/>
              </a:ext>
            </a:extLst>
          </p:cNvPr>
          <p:cNvSpPr/>
          <p:nvPr/>
        </p:nvSpPr>
        <p:spPr>
          <a:xfrm>
            <a:off x="6480355" y="4717860"/>
            <a:ext cx="981205" cy="48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4B8ED-DE87-4A48-A5C6-0410F1A28E97}"/>
              </a:ext>
            </a:extLst>
          </p:cNvPr>
          <p:cNvSpPr/>
          <p:nvPr/>
        </p:nvSpPr>
        <p:spPr>
          <a:xfrm>
            <a:off x="7728059" y="4531631"/>
            <a:ext cx="1394136" cy="9185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661"/>
            <a:ext cx="10515600" cy="1026377"/>
          </a:xfrm>
        </p:spPr>
        <p:txBody>
          <a:bodyPr numCol="1">
            <a:noAutofit/>
          </a:bodyPr>
          <a:lstStyle/>
          <a:p>
            <a:pPr algn="ctr"/>
            <a:r>
              <a:rPr lang="en-US" sz="5000"/>
              <a:t>Standardized Testing (</a:t>
            </a:r>
            <a:r>
              <a:rPr lang="en-US" sz="4000"/>
              <a:t>Spring junior year</a:t>
            </a:r>
            <a:r>
              <a:rPr lang="en-US" sz="500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038"/>
            <a:ext cx="10515600" cy="5718175"/>
          </a:xfrm>
        </p:spPr>
        <p:txBody>
          <a:bodyPr numCol="1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The ACT  (www.actstudent.org)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Admission test with </a:t>
            </a:r>
            <a:r>
              <a:rPr lang="en-US" err="1">
                <a:solidFill>
                  <a:schemeClr val="tx1"/>
                </a:solidFill>
              </a:rPr>
              <a:t>subscores</a:t>
            </a:r>
            <a:r>
              <a:rPr lang="en-US">
                <a:solidFill>
                  <a:schemeClr val="tx1"/>
                </a:solidFill>
              </a:rPr>
              <a:t> including: English, Math, Reading, Science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Scored on a 1-36 scale for each section and an overall composite score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Has optional essay</a:t>
            </a:r>
          </a:p>
          <a:p>
            <a:pPr marL="457200" lvl="1" indent="0">
              <a:buNone/>
            </a:pPr>
            <a:endParaRPr lang="en-US" sz="1000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The SAT (www.collegeboard.org)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Admission test with Evidence-Based Reading &amp; Writing, Math scores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Scored on a 200-800 point scale for each section</a:t>
            </a:r>
          </a:p>
          <a:p>
            <a:pPr lvl="1"/>
            <a:endParaRPr lang="en-US" sz="1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D6D2-3E21-44DE-9B83-8C74A1B8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E87E66D-3F89-4D0E-8794-04A97B34F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52" y="5097407"/>
            <a:ext cx="4191000" cy="1085850"/>
          </a:xfrm>
          <a:prstGeom prst="rect">
            <a:avLst/>
          </a:prstGeom>
        </p:spPr>
      </p:pic>
      <p:pic>
        <p:nvPicPr>
          <p:cNvPr id="14" name="Picture 13" descr="Diagram, text&#10;&#10;Description automatically generated">
            <a:extLst>
              <a:ext uri="{FF2B5EF4-FFF2-40B4-BE49-F238E27FC236}">
                <a16:creationId xmlns:a16="http://schemas.microsoft.com/office/drawing/2014/main" id="{BEE29721-57E0-4062-9A92-E624C879C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16" y="4206820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Future Test 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082" y="1835964"/>
            <a:ext cx="4876344" cy="544884"/>
          </a:xfrm>
        </p:spPr>
        <p:txBody>
          <a:bodyPr numCol="1"/>
          <a:lstStyle/>
          <a:p>
            <a:pPr algn="ctr"/>
            <a:r>
              <a:rPr lang="en-US"/>
              <a:t>	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2037903"/>
              </p:ext>
            </p:extLst>
          </p:nvPr>
        </p:nvGraphicFramePr>
        <p:xfrm>
          <a:off x="548640" y="2532887"/>
          <a:ext cx="5448936" cy="348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234">
                  <a:extLst>
                    <a:ext uri="{9D8B030D-6E8A-4147-A177-3AD203B41FA5}">
                      <a16:colId xmlns:a16="http://schemas.microsoft.com/office/drawing/2014/main" val="2754499189"/>
                    </a:ext>
                  </a:extLst>
                </a:gridCol>
                <a:gridCol w="1547017">
                  <a:extLst>
                    <a:ext uri="{9D8B030D-6E8A-4147-A177-3AD203B41FA5}">
                      <a16:colId xmlns:a16="http://schemas.microsoft.com/office/drawing/2014/main" val="3877074655"/>
                    </a:ext>
                  </a:extLst>
                </a:gridCol>
                <a:gridCol w="1287845">
                  <a:extLst>
                    <a:ext uri="{9D8B030D-6E8A-4147-A177-3AD203B41FA5}">
                      <a16:colId xmlns:a16="http://schemas.microsoft.com/office/drawing/2014/main" val="2589442813"/>
                    </a:ext>
                  </a:extLst>
                </a:gridCol>
                <a:gridCol w="1251840">
                  <a:extLst>
                    <a:ext uri="{9D8B030D-6E8A-4147-A177-3AD203B41FA5}">
                      <a16:colId xmlns:a16="http://schemas.microsoft.com/office/drawing/2014/main" val="3413835834"/>
                    </a:ext>
                  </a:extLst>
                </a:gridCol>
              </a:tblGrid>
              <a:tr h="63386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TEST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Registration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Late fee</a:t>
                      </a:r>
                    </a:p>
                    <a:p>
                      <a:pPr algn="ctr"/>
                      <a:r>
                        <a:rPr lang="en-US"/>
                        <a:t>($30)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Offered at CHS?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18126"/>
                  </a:ext>
                </a:extLst>
              </a:tr>
              <a:tr h="506148">
                <a:tc>
                  <a:txBody>
                    <a:bodyPr/>
                    <a:lstStyle/>
                    <a:p>
                      <a:r>
                        <a:rPr lang="en-US" b="1"/>
                        <a:t>March 9</a:t>
                      </a:r>
                      <a:r>
                        <a:rPr lang="en-US" b="1" baseline="30000"/>
                        <a:t>th</a:t>
                      </a:r>
                      <a:r>
                        <a:rPr lang="en-US" b="1"/>
                        <a:t> </a:t>
                      </a:r>
                      <a:endParaRPr lang="en-US" b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February</a:t>
                      </a:r>
                      <a:r>
                        <a:rPr lang="en-US" sz="1300" baseline="0"/>
                        <a:t> 23, 2024</a:t>
                      </a:r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2/27/24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NO </a:t>
                      </a:r>
                      <a:endParaRPr lang="en-US" sz="9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7974"/>
                  </a:ext>
                </a:extLst>
              </a:tr>
              <a:tr h="367240">
                <a:tc>
                  <a:txBody>
                    <a:bodyPr/>
                    <a:lstStyle/>
                    <a:p>
                      <a:r>
                        <a:rPr lang="en-US" b="1"/>
                        <a:t>May 4</a:t>
                      </a:r>
                      <a:r>
                        <a:rPr lang="en-US" b="1" baseline="30000"/>
                        <a:t>th</a:t>
                      </a:r>
                      <a:r>
                        <a:rPr lang="en-US" b="1"/>
                        <a:t>  </a:t>
                      </a:r>
                      <a:endParaRPr lang="en-US" b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April 19,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4/23/24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232814"/>
                  </a:ext>
                </a:extLst>
              </a:tr>
              <a:tr h="367240">
                <a:tc>
                  <a:txBody>
                    <a:bodyPr/>
                    <a:lstStyle/>
                    <a:p>
                      <a:r>
                        <a:rPr lang="en-US" b="1"/>
                        <a:t>June 1st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May 16,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5/21/24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NO</a:t>
                      </a:r>
                      <a:r>
                        <a:rPr lang="en-US"/>
                        <a:t> </a:t>
                      </a:r>
                    </a:p>
                    <a:p>
                      <a:endParaRPr lang="en-US" sz="9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580792"/>
                  </a:ext>
                </a:extLst>
              </a:tr>
              <a:tr h="367240">
                <a:tc>
                  <a:txBody>
                    <a:bodyPr/>
                    <a:lstStyle/>
                    <a:p>
                      <a:r>
                        <a:rPr lang="en-US" sz="1700" b="1"/>
                        <a:t>August 24</a:t>
                      </a:r>
                      <a:r>
                        <a:rPr lang="en-US" sz="1700" b="1" baseline="30000"/>
                        <a:t>th</a:t>
                      </a:r>
                      <a:r>
                        <a:rPr lang="en-US" sz="1700" b="1"/>
                        <a:t>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684401"/>
                  </a:ext>
                </a:extLst>
              </a:tr>
              <a:tr h="367240">
                <a:tc>
                  <a:txBody>
                    <a:bodyPr/>
                    <a:lstStyle/>
                    <a:p>
                      <a:r>
                        <a:rPr lang="en-US" sz="1700" b="1"/>
                        <a:t>October 5th</a:t>
                      </a:r>
                      <a:endParaRPr lang="en-US" sz="1700" b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10303"/>
                  </a:ext>
                </a:extLst>
              </a:tr>
              <a:tr h="367240">
                <a:tc>
                  <a:txBody>
                    <a:bodyPr/>
                    <a:lstStyle/>
                    <a:p>
                      <a:r>
                        <a:rPr lang="en-US" sz="1500" b="1"/>
                        <a:t>November 2nd</a:t>
                      </a:r>
                      <a:endParaRPr lang="en-US" sz="1500" b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14354"/>
                  </a:ext>
                </a:extLst>
              </a:tr>
              <a:tr h="367240">
                <a:tc>
                  <a:txBody>
                    <a:bodyPr/>
                    <a:lstStyle/>
                    <a:p>
                      <a:r>
                        <a:rPr lang="en-US" sz="1500" b="1"/>
                        <a:t>December 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43582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7736" y="1681163"/>
            <a:ext cx="1920240" cy="823912"/>
          </a:xfrm>
        </p:spPr>
        <p:txBody>
          <a:bodyPr numCol="1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b="0"/>
              <a:t>  </a:t>
            </a:r>
            <a:r>
              <a:rPr lang="en-US" sz="1800" b="1"/>
              <a:t>$</a:t>
            </a:r>
            <a:r>
              <a:rPr lang="en-US" sz="1800"/>
              <a:t>60</a:t>
            </a:r>
            <a:r>
              <a:rPr lang="en-US" sz="1800" b="1"/>
              <a:t>.00</a:t>
            </a:r>
            <a:endParaRPr lang="en-US" sz="1800"/>
          </a:p>
          <a:p>
            <a:pPr algn="l">
              <a:spcBef>
                <a:spcPts val="0"/>
              </a:spcBef>
            </a:pPr>
            <a:r>
              <a:rPr lang="en-US" sz="1800" b="1"/>
              <a:t>  $85 with essay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1826502"/>
              </p:ext>
            </p:extLst>
          </p:nvPr>
        </p:nvGraphicFramePr>
        <p:xfrm>
          <a:off x="6172199" y="2526124"/>
          <a:ext cx="5650454" cy="334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377">
                  <a:extLst>
                    <a:ext uri="{9D8B030D-6E8A-4147-A177-3AD203B41FA5}">
                      <a16:colId xmlns:a16="http://schemas.microsoft.com/office/drawing/2014/main" val="2760236880"/>
                    </a:ext>
                  </a:extLst>
                </a:gridCol>
                <a:gridCol w="1574997">
                  <a:extLst>
                    <a:ext uri="{9D8B030D-6E8A-4147-A177-3AD203B41FA5}">
                      <a16:colId xmlns:a16="http://schemas.microsoft.com/office/drawing/2014/main" val="2872568151"/>
                    </a:ext>
                  </a:extLst>
                </a:gridCol>
                <a:gridCol w="1525155">
                  <a:extLst>
                    <a:ext uri="{9D8B030D-6E8A-4147-A177-3AD203B41FA5}">
                      <a16:colId xmlns:a16="http://schemas.microsoft.com/office/drawing/2014/main" val="358905973"/>
                    </a:ext>
                  </a:extLst>
                </a:gridCol>
                <a:gridCol w="1094925">
                  <a:extLst>
                    <a:ext uri="{9D8B030D-6E8A-4147-A177-3AD203B41FA5}">
                      <a16:colId xmlns:a16="http://schemas.microsoft.com/office/drawing/2014/main" val="3032728714"/>
                    </a:ext>
                  </a:extLst>
                </a:gridCol>
              </a:tblGrid>
              <a:tr h="64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TEST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Registration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Late Fee</a:t>
                      </a:r>
                    </a:p>
                    <a:p>
                      <a:pPr algn="ctr"/>
                      <a:r>
                        <a:rPr lang="en-US"/>
                        <a:t>($36)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Offered at CHS?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536660"/>
                  </a:ext>
                </a:extLst>
              </a:tr>
              <a:tr h="520828">
                <a:tc>
                  <a:txBody>
                    <a:bodyPr/>
                    <a:lstStyle/>
                    <a:p>
                      <a:r>
                        <a:rPr lang="en-US" b="1"/>
                        <a:t>April 13th  </a:t>
                      </a:r>
                      <a:endParaRPr lang="en-US" b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March  8,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3/24/24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549689"/>
                  </a:ext>
                </a:extLst>
              </a:tr>
              <a:tr h="374131">
                <a:tc>
                  <a:txBody>
                    <a:bodyPr/>
                    <a:lstStyle/>
                    <a:p>
                      <a:r>
                        <a:rPr lang="en-US" sz="1800" b="1"/>
                        <a:t>June 8</a:t>
                      </a:r>
                      <a:r>
                        <a:rPr lang="en-US" sz="1800" b="1" baseline="30000"/>
                        <a:t>th</a:t>
                      </a:r>
                      <a:r>
                        <a:rPr lang="en-US" sz="1800" b="1"/>
                        <a:t> </a:t>
                      </a:r>
                      <a:endParaRPr lang="en-US" sz="1800" b="1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May 3,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5/19/24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68312"/>
                  </a:ext>
                </a:extLst>
              </a:tr>
              <a:tr h="456186">
                <a:tc>
                  <a:txBody>
                    <a:bodyPr/>
                    <a:lstStyle/>
                    <a:p>
                      <a:r>
                        <a:rPr lang="en-US" b="1"/>
                        <a:t>July 15</a:t>
                      </a:r>
                      <a:r>
                        <a:rPr lang="en-US" b="1" baseline="30000"/>
                        <a:t>th</a:t>
                      </a:r>
                      <a:r>
                        <a:rPr lang="en-US" b="1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June 7,</a:t>
                      </a:r>
                      <a:r>
                        <a:rPr lang="en-US" baseline="0"/>
                        <a:t>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6/24/24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Not in 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86062"/>
                  </a:ext>
                </a:extLst>
              </a:tr>
              <a:tr h="420414">
                <a:tc>
                  <a:txBody>
                    <a:bodyPr/>
                    <a:lstStyle/>
                    <a:p>
                      <a:r>
                        <a:rPr lang="en-US" sz="1500" b="1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739751"/>
                  </a:ext>
                </a:extLst>
              </a:tr>
              <a:tr h="374131">
                <a:tc>
                  <a:txBody>
                    <a:bodyPr/>
                    <a:lstStyle/>
                    <a:p>
                      <a:r>
                        <a:rPr lang="en-US" sz="1500" b="1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181765"/>
                  </a:ext>
                </a:extLst>
              </a:tr>
              <a:tr h="374131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/>
                        <a:t>December</a:t>
                      </a:r>
                    </a:p>
                    <a:p>
                      <a:endParaRPr lang="en-US" sz="1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014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79890" y="1886556"/>
            <a:ext cx="1992309" cy="646331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US" b="1"/>
              <a:t>$60.00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9788" y="1764792"/>
            <a:ext cx="3485324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/>
              <a:t>THE SAT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199" y="1835964"/>
            <a:ext cx="3145537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/>
              <a:t>THE ACT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89054-1CD8-494C-987C-7757B11D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70B63FED-A240-22E9-A998-0DCD1461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8" y="5849793"/>
            <a:ext cx="1182544" cy="1000414"/>
          </a:xfrm>
          <a:prstGeom prst="rect">
            <a:avLst/>
          </a:prstGeom>
        </p:spPr>
      </p:pic>
      <p:pic>
        <p:nvPicPr>
          <p:cNvPr id="33" name="Picture 33" descr="Logo&#10;&#10;Description automatically generated">
            <a:extLst>
              <a:ext uri="{FF2B5EF4-FFF2-40B4-BE49-F238E27FC236}">
                <a16:creationId xmlns:a16="http://schemas.microsoft.com/office/drawing/2014/main" id="{5197F35B-1EC0-BA95-F9E3-89F1BF81D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983" y="5728710"/>
            <a:ext cx="1000126" cy="1000125"/>
          </a:xfrm>
          <a:prstGeom prst="rect">
            <a:avLst/>
          </a:prstGeom>
        </p:spPr>
      </p:pic>
      <p:pic>
        <p:nvPicPr>
          <p:cNvPr id="31" name="Picture 3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2F8E56-9DEA-9140-A2FD-CF793BAD3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9" y="5717165"/>
            <a:ext cx="1104035" cy="1115580"/>
          </a:xfrm>
          <a:prstGeom prst="rect">
            <a:avLst/>
          </a:prstGeom>
        </p:spPr>
      </p:pic>
      <p:pic>
        <p:nvPicPr>
          <p:cNvPr id="27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2B1C703C-8E6F-7708-E21C-1D397391B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1" y="3252931"/>
            <a:ext cx="1674090" cy="1079500"/>
          </a:xfrm>
          <a:prstGeom prst="rect">
            <a:avLst/>
          </a:prstGeom>
        </p:spPr>
      </p:pic>
      <p:pic>
        <p:nvPicPr>
          <p:cNvPr id="26" name="Picture 26" descr="Logo&#10;&#10;Description automatically generated">
            <a:extLst>
              <a:ext uri="{FF2B5EF4-FFF2-40B4-BE49-F238E27FC236}">
                <a16:creationId xmlns:a16="http://schemas.microsoft.com/office/drawing/2014/main" id="{41B313F9-55D0-E31C-615F-553511396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702" y="5552208"/>
            <a:ext cx="1318780" cy="1214583"/>
          </a:xfrm>
          <a:prstGeom prst="rect">
            <a:avLst/>
          </a:prstGeom>
        </p:spPr>
      </p:pic>
      <p:pic>
        <p:nvPicPr>
          <p:cNvPr id="23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30B27EE1-77ED-9C6A-1DFA-1056402F6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5438" y="4481801"/>
            <a:ext cx="1069398" cy="1069398"/>
          </a:xfrm>
          <a:prstGeom prst="rect">
            <a:avLst/>
          </a:prstGeom>
        </p:spPr>
      </p:pic>
      <p:pic>
        <p:nvPicPr>
          <p:cNvPr id="21" name="Picture 21" descr="Logo&#10;&#10;Description automatically generated">
            <a:extLst>
              <a:ext uri="{FF2B5EF4-FFF2-40B4-BE49-F238E27FC236}">
                <a16:creationId xmlns:a16="http://schemas.microsoft.com/office/drawing/2014/main" id="{2A4303A9-D9CC-21BF-137A-09B082596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217" y="5096994"/>
            <a:ext cx="1346202" cy="739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en-US">
                <a:solidFill>
                  <a:schemeClr val="tx1"/>
                </a:solidFill>
              </a:rPr>
              <a:t>TEST OPTIONAL COLLEGES</a:t>
            </a:r>
            <a:r>
              <a:rPr lang="en-US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5534"/>
            <a:ext cx="10515600" cy="4351338"/>
          </a:xfrm>
        </p:spPr>
        <p:txBody>
          <a:bodyPr numCol="1"/>
          <a:lstStyle/>
          <a:p>
            <a:r>
              <a:rPr lang="en-US">
                <a:solidFill>
                  <a:schemeClr val="tx1"/>
                </a:solidFill>
              </a:rPr>
              <a:t>Applicants can choose to report or not report standardized testing</a:t>
            </a:r>
          </a:p>
          <a:p>
            <a:r>
              <a:rPr lang="en-US">
                <a:solidFill>
                  <a:schemeClr val="tx1"/>
                </a:solidFill>
              </a:rPr>
              <a:t>Specific rules can vary from institution to institution</a:t>
            </a:r>
          </a:p>
          <a:p>
            <a:r>
              <a:rPr lang="en-US">
                <a:solidFill>
                  <a:schemeClr val="tx1"/>
                </a:solidFill>
              </a:rPr>
              <a:t>The majority of 4-year institutions now have test-optional policies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List maintained on </a:t>
            </a:r>
            <a:r>
              <a:rPr lang="en-US">
                <a:solidFill>
                  <a:schemeClr val="tx1"/>
                </a:solidFill>
                <a:hlinkClick r:id="rId9"/>
              </a:rPr>
              <a:t>www.fairtest.org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037">
            <a:off x="447294" y="576072"/>
            <a:ext cx="1334145" cy="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11" y="4290796"/>
            <a:ext cx="2214753" cy="77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3" y="3855562"/>
            <a:ext cx="1738694" cy="43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7" y="4554800"/>
            <a:ext cx="1108710" cy="38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551">
            <a:off x="10045580" y="445204"/>
            <a:ext cx="1666113" cy="932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84" y="6013933"/>
            <a:ext cx="2418588" cy="789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99" y="3502811"/>
            <a:ext cx="2547366" cy="816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31" y="3503245"/>
            <a:ext cx="1817751" cy="730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14" y="3699399"/>
            <a:ext cx="1444943" cy="752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85" y="4764642"/>
            <a:ext cx="1884426" cy="445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27" y="4560567"/>
            <a:ext cx="1938338" cy="5077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17" y="5103429"/>
            <a:ext cx="2632579" cy="577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83" y="5648534"/>
            <a:ext cx="1960281" cy="796364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063933-5B9D-405A-BF05-B9BBE6AF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13</a:t>
            </a:fld>
            <a:endParaRPr lang="en-US"/>
          </a:p>
        </p:txBody>
      </p:sp>
      <p:pic>
        <p:nvPicPr>
          <p:cNvPr id="20" name="Picture 20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C6A47DC-AD11-7371-2240-19B64F49540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2802" y="5197620"/>
            <a:ext cx="826943" cy="826943"/>
          </a:xfrm>
          <a:prstGeom prst="rect">
            <a:avLst/>
          </a:prstGeom>
        </p:spPr>
      </p:pic>
      <p:pic>
        <p:nvPicPr>
          <p:cNvPr id="24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DB6B160-2A73-352E-767F-A72355E4CFB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9164" y="4932074"/>
            <a:ext cx="919307" cy="919307"/>
          </a:xfrm>
          <a:prstGeom prst="rect">
            <a:avLst/>
          </a:prstGeom>
        </p:spPr>
      </p:pic>
      <p:pic>
        <p:nvPicPr>
          <p:cNvPr id="25" name="Picture 25" descr="Logo&#10;&#10;Description automatically generated">
            <a:extLst>
              <a:ext uri="{FF2B5EF4-FFF2-40B4-BE49-F238E27FC236}">
                <a16:creationId xmlns:a16="http://schemas.microsoft.com/office/drawing/2014/main" id="{2FABF0AC-E407-43DF-ECB4-5516C0A6D8F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4036" y="4438904"/>
            <a:ext cx="1276928" cy="658738"/>
          </a:xfrm>
          <a:prstGeom prst="rect">
            <a:avLst/>
          </a:prstGeom>
        </p:spPr>
      </p:pic>
      <p:pic>
        <p:nvPicPr>
          <p:cNvPr id="28" name="Picture 28" descr="Logo&#10;&#10;Description automatically generated">
            <a:extLst>
              <a:ext uri="{FF2B5EF4-FFF2-40B4-BE49-F238E27FC236}">
                <a16:creationId xmlns:a16="http://schemas.microsoft.com/office/drawing/2014/main" id="{423D9503-D68D-3AC7-81C1-C8A2A201745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97763" y="5279152"/>
            <a:ext cx="1207657" cy="663877"/>
          </a:xfrm>
          <a:prstGeom prst="rect">
            <a:avLst/>
          </a:prstGeom>
        </p:spPr>
      </p:pic>
      <p:pic>
        <p:nvPicPr>
          <p:cNvPr id="29" name="Picture 29" descr="Logo&#10;&#10;Description automatically generated">
            <a:extLst>
              <a:ext uri="{FF2B5EF4-FFF2-40B4-BE49-F238E27FC236}">
                <a16:creationId xmlns:a16="http://schemas.microsoft.com/office/drawing/2014/main" id="{C487230B-0AE2-81F9-F155-8B89FDAD0F7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91711" y="5555528"/>
            <a:ext cx="1254125" cy="1242580"/>
          </a:xfrm>
          <a:prstGeom prst="rect">
            <a:avLst/>
          </a:prstGeom>
        </p:spPr>
      </p:pic>
      <p:pic>
        <p:nvPicPr>
          <p:cNvPr id="30" name="Picture 30" descr="Logo&#10;&#10;Description automatically generated">
            <a:extLst>
              <a:ext uri="{FF2B5EF4-FFF2-40B4-BE49-F238E27FC236}">
                <a16:creationId xmlns:a16="http://schemas.microsoft.com/office/drawing/2014/main" id="{E0FB33CE-34FC-1A53-39E3-4E4C31C613C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89529" y="4435619"/>
            <a:ext cx="907762" cy="907762"/>
          </a:xfrm>
          <a:prstGeom prst="rect">
            <a:avLst/>
          </a:prstGeom>
        </p:spPr>
      </p:pic>
      <p:pic>
        <p:nvPicPr>
          <p:cNvPr id="32" name="Picture 32" descr="A picture containing text, sign, orange, setting&#10;&#10;Description automatically generated">
            <a:extLst>
              <a:ext uri="{FF2B5EF4-FFF2-40B4-BE49-F238E27FC236}">
                <a16:creationId xmlns:a16="http://schemas.microsoft.com/office/drawing/2014/main" id="{3CA8D835-514B-B7F2-1C3A-42EDE01D874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0110" y="5765079"/>
            <a:ext cx="706871" cy="973571"/>
          </a:xfrm>
          <a:prstGeom prst="rect">
            <a:avLst/>
          </a:prstGeom>
        </p:spPr>
      </p:pic>
      <p:pic>
        <p:nvPicPr>
          <p:cNvPr id="34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9221F85A-DACA-10E6-DEBA-3B516833BF7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66698" y="3607233"/>
            <a:ext cx="1280969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297" y="389706"/>
            <a:ext cx="10515600" cy="1325563"/>
          </a:xfrm>
        </p:spPr>
        <p:txBody>
          <a:bodyPr numCol="1">
            <a:noAutofit/>
          </a:bodyPr>
          <a:lstStyle/>
          <a:p>
            <a:pPr algn="ctr"/>
            <a:r>
              <a:rPr lang="en-US" sz="6000"/>
              <a:t>Spring 2024: College 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667" y="2034201"/>
            <a:ext cx="10353762" cy="4058751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2800"/>
              <a:t>Gathering of College Representatives</a:t>
            </a:r>
            <a:r>
              <a:rPr lang="en-US"/>
              <a:t>,</a:t>
            </a:r>
            <a:r>
              <a:rPr lang="en-US" sz="2800"/>
              <a:t> </a:t>
            </a:r>
            <a:r>
              <a:rPr lang="en-US"/>
              <a:t>in-person or virtually, looking </a:t>
            </a:r>
            <a:r>
              <a:rPr lang="en-US" sz="2800"/>
              <a:t>to spread the word about their school to interested students</a:t>
            </a:r>
            <a:r>
              <a:rPr lang="en-US"/>
              <a:t> and answer questions</a:t>
            </a:r>
            <a:r>
              <a:rPr lang="en-US" sz="2800"/>
              <a:t>.</a:t>
            </a:r>
            <a:r>
              <a:rPr lang="en-US"/>
              <a:t> </a:t>
            </a:r>
            <a:endParaRPr lang="en-US" sz="2800"/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/>
              <a:t>Held either in-person at a local location or via online links, live streams or Zoom platforms or signing up online.</a:t>
            </a:r>
            <a:endParaRPr lang="en-US" sz="2800">
              <a:cs typeface="Calibri"/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/>
              <a:t>Easy way to learn about a variety of colleges at once</a:t>
            </a:r>
            <a:r>
              <a:rPr lang="en-US"/>
              <a:t>.</a:t>
            </a:r>
            <a:endParaRPr lang="en-US" sz="2800">
              <a:cs typeface="Calibri"/>
            </a:endParaRPr>
          </a:p>
          <a:p>
            <a:pPr marL="0" indent="0">
              <a:buNone/>
            </a:pPr>
            <a:endParaRPr lang="en-US" sz="2800">
              <a:solidFill>
                <a:schemeClr val="tx1"/>
              </a:solidFill>
              <a:cs typeface="Calibri" panose="020F0502020204030204"/>
            </a:endParaRPr>
          </a:p>
          <a:p>
            <a:endParaRPr lang="en-US" sz="28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CE7B1-787C-4AD0-A402-0CE4012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20B019-4F88-450C-9E9C-B57306C9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5" y="291223"/>
            <a:ext cx="2743200" cy="138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numCol="1" anchor="b">
            <a:normAutofit/>
          </a:bodyPr>
          <a:lstStyle/>
          <a:p>
            <a:r>
              <a:rPr lang="en-US" sz="4600"/>
              <a:t>Upcoming Virtual College Fairs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36830" lvl="0" indent="0">
              <a:buNone/>
            </a:pPr>
            <a:endParaRPr lang="en-US" sz="2200">
              <a:cs typeface="Calibri" panose="020F0502020204030204"/>
            </a:endParaRPr>
          </a:p>
          <a:p>
            <a:pPr marL="36830" indent="0">
              <a:buNone/>
            </a:pPr>
            <a:endParaRPr lang="en-US" sz="2200">
              <a:effectLst/>
              <a:cs typeface="Calibri" panose="020F0502020204030204"/>
            </a:endParaRPr>
          </a:p>
          <a:p>
            <a:endParaRPr lang="en-US" sz="2200">
              <a:effectLst/>
              <a:cs typeface="Calibri" panose="020F0502020204030204"/>
            </a:endParaRPr>
          </a:p>
          <a:p>
            <a:pPr marL="449580" lvl="1" indent="0">
              <a:buNone/>
            </a:pPr>
            <a:endParaRPr lang="en-US" sz="2200">
              <a:effectLst/>
              <a:cs typeface="Calibri" panose="020F0502020204030204"/>
            </a:endParaRPr>
          </a:p>
          <a:p>
            <a:pPr lvl="0"/>
            <a:endParaRPr lang="en-US" sz="2200">
              <a:effectLst/>
              <a:cs typeface="Calibri" panose="020F0502020204030204"/>
            </a:endParaRPr>
          </a:p>
          <a:p>
            <a:pPr marL="36830" lvl="0" indent="0">
              <a:buNone/>
            </a:pPr>
            <a:endParaRPr lang="en-US" sz="2200">
              <a:effectLst/>
              <a:cs typeface="Calibri" panose="020F0502020204030204"/>
            </a:endParaRPr>
          </a:p>
          <a:p>
            <a:endParaRPr lang="en-US" sz="2200">
              <a:effectLst/>
              <a:cs typeface="Calibri" panose="020F0502020204030204"/>
            </a:endParaRPr>
          </a:p>
          <a:p>
            <a:endParaRPr lang="en-US" sz="2200"/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D2B1-DBF1-4DD2-ADDE-37B3C728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numCol="1">
            <a:normAutofit/>
          </a:bodyPr>
          <a:lstStyle/>
          <a:p>
            <a:pPr>
              <a:spcAft>
                <a:spcPts val="600"/>
              </a:spcAft>
            </a:pPr>
            <a:fld id="{9C36AB6D-0787-4149-966C-9563B11E309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E47DB-A3C9-4C0E-AFC4-A87773CD07FC}"/>
              </a:ext>
            </a:extLst>
          </p:cNvPr>
          <p:cNvSpPr txBox="1"/>
          <p:nvPr/>
        </p:nvSpPr>
        <p:spPr>
          <a:xfrm>
            <a:off x="471949" y="2757948"/>
            <a:ext cx="468506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ea typeface="+mn-lt"/>
                <a:cs typeface="+mn-lt"/>
              </a:rPr>
              <a:t>FREE Registration at:</a:t>
            </a:r>
          </a:p>
          <a:p>
            <a:pPr algn="ctr"/>
            <a:r>
              <a:rPr lang="en-US" sz="2800">
                <a:ea typeface="+mn-lt"/>
                <a:cs typeface="+mn-lt"/>
              </a:rPr>
              <a:t>   </a:t>
            </a:r>
            <a:r>
              <a:rPr lang="en-US" sz="2800" u="sng">
                <a:ea typeface="+mn-lt"/>
                <a:cs typeface="+mn-lt"/>
                <a:hlinkClick r:id="rId2"/>
              </a:rPr>
              <a:t>www.nacacattend.org/fairs</a:t>
            </a:r>
            <a:r>
              <a:rPr lang="en-US" sz="2800">
                <a:ea typeface="+mn-lt"/>
                <a:cs typeface="+mn-lt"/>
              </a:rPr>
              <a:t>.</a:t>
            </a:r>
            <a:endParaRPr lang="en-US" sz="2800">
              <a:cs typeface="Calibri"/>
            </a:endParaRPr>
          </a:p>
        </p:txBody>
      </p:sp>
      <p:pic>
        <p:nvPicPr>
          <p:cNvPr id="5" name="Picture 4" descr="A logo for a college fair&#10;&#10;Description automatically generated">
            <a:extLst>
              <a:ext uri="{FF2B5EF4-FFF2-40B4-BE49-F238E27FC236}">
                <a16:creationId xmlns:a16="http://schemas.microsoft.com/office/drawing/2014/main" id="{9ED1A308-3EA4-A02B-010A-A18E7984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88" y="218355"/>
            <a:ext cx="5411643" cy="4227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511C0-12DE-AF6F-64A4-C24914639932}"/>
              </a:ext>
            </a:extLst>
          </p:cNvPr>
          <p:cNvSpPr txBox="1"/>
          <p:nvPr/>
        </p:nvSpPr>
        <p:spPr>
          <a:xfrm>
            <a:off x="6107545" y="4225636"/>
            <a:ext cx="556490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>
                <a:ea typeface="Calibri"/>
                <a:cs typeface="Calibri"/>
              </a:rPr>
              <a:t>February 18th</a:t>
            </a:r>
          </a:p>
          <a:p>
            <a:pPr marL="285750" indent="-285750">
              <a:buFont typeface="Arial"/>
              <a:buChar char="•"/>
            </a:pPr>
            <a:r>
              <a:rPr lang="en-US" sz="3200" b="1">
                <a:ea typeface="Calibri"/>
                <a:cs typeface="Calibri"/>
              </a:rPr>
              <a:t>March 24th</a:t>
            </a:r>
          </a:p>
          <a:p>
            <a:pPr marL="285750" indent="-285750">
              <a:buFont typeface="Arial"/>
              <a:buChar char="•"/>
            </a:pPr>
            <a:r>
              <a:rPr lang="en-US" sz="3200" b="1">
                <a:ea typeface="Calibri"/>
                <a:cs typeface="Calibri"/>
              </a:rPr>
              <a:t>April 21st </a:t>
            </a:r>
          </a:p>
        </p:txBody>
      </p:sp>
    </p:spTree>
    <p:extLst>
      <p:ext uri="{BB962C8B-B14F-4D97-AF65-F5344CB8AC3E}">
        <p14:creationId xmlns:p14="http://schemas.microsoft.com/office/powerpoint/2010/main" val="353299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A493B17-6933-49D5-9013-BFD2F3DF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59" y="1213335"/>
            <a:ext cx="5447070" cy="1380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A6B46-C79E-4960-B8F9-7884012C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Upcoming In-Person College Fairs</a:t>
            </a:r>
            <a:br>
              <a:rPr lang="en-US">
                <a:cs typeface="Calibri Light"/>
              </a:rPr>
            </a:br>
            <a:r>
              <a:rPr lang="en-US" sz="2800">
                <a:ea typeface="+mj-lt"/>
                <a:cs typeface="+mj-lt"/>
                <a:hlinkClick r:id="rId3"/>
              </a:rPr>
              <a:t>www.westchestercollegefair.com</a:t>
            </a:r>
            <a:endParaRPr lang="en-US" sz="28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5F9A-B0A5-49A3-A44C-1F910A9B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2" y="2550754"/>
            <a:ext cx="10503310" cy="4683176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cs typeface="Calibri"/>
              </a:rPr>
              <a:t>Northern Westchester College Fair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    Thursday, May 2, 2024  </a:t>
            </a:r>
            <a:r>
              <a:rPr lang="en-US">
                <a:cs typeface="Calibri"/>
              </a:rPr>
              <a:t>6:00-8:30PM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i="1">
                <a:cs typeface="Calibri"/>
              </a:rPr>
              <a:t>Putnam/</a:t>
            </a:r>
            <a:r>
              <a:rPr lang="en-US" b="0" i="1">
                <a:effectLst/>
              </a:rPr>
              <a:t>Northern Westchester BOCES, Yorktown Heights, NY</a:t>
            </a:r>
            <a:endParaRPr lang="en-US" b="0" i="1">
              <a:effectLst/>
              <a:ea typeface="Calibri"/>
              <a:cs typeface="Calibri"/>
            </a:endParaRPr>
          </a:p>
          <a:p>
            <a:pPr marL="0" indent="0">
              <a:buNone/>
            </a:pPr>
            <a:endParaRPr lang="en-US" b="1">
              <a:cs typeface="Calibri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Southern Westchester College Fair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 </a:t>
            </a:r>
            <a:r>
              <a:rPr lang="en-US" b="1">
                <a:cs typeface="Calibri"/>
              </a:rPr>
              <a:t> Wednesday, May 1, 2024  </a:t>
            </a:r>
            <a:r>
              <a:rPr lang="en-US">
                <a:cs typeface="Calibri"/>
              </a:rPr>
              <a:t>6:00-8:30PM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0" i="1">
                <a:effectLst/>
              </a:rPr>
              <a:t>Westchester County Center, White Plains, NY</a:t>
            </a:r>
            <a:endParaRPr lang="en-US" b="0" i="1">
              <a:effectLst/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 b="1">
              <a:cs typeface="Calibri"/>
            </a:endParaRPr>
          </a:p>
          <a:p>
            <a:pPr marL="0" indent="0">
              <a:buNone/>
            </a:pPr>
            <a:endParaRPr lang="en-US" i="1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0749F-57C0-4930-B72E-B72E1323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AB6D-0787-4149-966C-9563B11E3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9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53851"/>
            <a:ext cx="10353762" cy="1477327"/>
          </a:xfrm>
        </p:spPr>
        <p:txBody>
          <a:bodyPr numCol="1">
            <a:noAutofit/>
          </a:bodyPr>
          <a:lstStyle/>
          <a:p>
            <a:pPr algn="ctr"/>
            <a:br>
              <a:rPr lang="en-US" sz="6000"/>
            </a:br>
            <a:r>
              <a:rPr lang="en-US" sz="4800"/>
              <a:t>Now-Summer 2024:</a:t>
            </a:r>
            <a:br>
              <a:rPr lang="en-US" sz="4800"/>
            </a:br>
            <a:r>
              <a:rPr lang="en-US" sz="4800"/>
              <a:t> Visit Prospective Colleges</a:t>
            </a:r>
            <a:endParaRPr lang="en-US" sz="4800"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A3543-2135-4C30-98C5-F643D634074D}"/>
              </a:ext>
            </a:extLst>
          </p:cNvPr>
          <p:cNvSpPr txBox="1"/>
          <p:nvPr/>
        </p:nvSpPr>
        <p:spPr>
          <a:xfrm>
            <a:off x="1119336" y="1952065"/>
            <a:ext cx="10380762" cy="2954655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Most colleges offer in-person and/or virtual campus tours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Students can also tour college campuses through virtual tours on SCOIR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We strongly suggest doing a visit/tour of campus (either in-person or virtually) at all/most schools a student is considering applying to </a:t>
            </a:r>
            <a:r>
              <a:rPr lang="en-US" sz="2400" i="1"/>
              <a:t>before</a:t>
            </a:r>
            <a:r>
              <a:rPr lang="en-US" sz="2400"/>
              <a:t> the beginning of a student's senior year</a:t>
            </a:r>
            <a:r>
              <a:rPr lang="en-US" sz="2400">
                <a:solidFill>
                  <a:srgbClr val="000000"/>
                </a:solidFill>
              </a:rPr>
              <a:t>.</a:t>
            </a:r>
            <a:r>
              <a:rPr lang="en-US" sz="2400">
                <a:solidFill>
                  <a:srgbClr val="FFFF00"/>
                </a:solidFill>
              </a:rPr>
              <a:t>.</a:t>
            </a:r>
            <a:endParaRPr lang="en-US" sz="2400">
              <a:solidFill>
                <a:srgbClr val="FFFF00"/>
              </a:solidFill>
              <a:cs typeface="Calibri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AE7544-C659-41B8-9172-6544003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7024D263-BC36-4416-BA8E-59B37F5E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4" y="231827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E8B7-C2A9-42C6-BF43-5C436949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Admissions Website Visit Options: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(Example - Marist College, </a:t>
            </a:r>
            <a:r>
              <a:rPr lang="en-US">
                <a:cs typeface="Calibri Light"/>
                <a:hlinkClick r:id="rId2"/>
              </a:rPr>
              <a:t>www.marist.edu</a:t>
            </a:r>
            <a:r>
              <a:rPr lang="en-US">
                <a:cs typeface="Calibri Light"/>
              </a:rPr>
              <a:t>)</a:t>
            </a:r>
          </a:p>
        </p:txBody>
      </p:sp>
      <p:pic>
        <p:nvPicPr>
          <p:cNvPr id="5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C3EB2FC-FB5F-486B-B039-C5D68999C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176" y="1825625"/>
            <a:ext cx="10217649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820DF-88D2-4847-A5E7-56D96E4B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AB6D-0787-4149-966C-9563B11E3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2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78" y="279093"/>
            <a:ext cx="10515600" cy="1325563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n-US" sz="5400"/>
              <a:t>Information Sessions, Campus Tours &amp; Open Houses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pPr algn="ctr"/>
            <a:r>
              <a:rPr lang="en-US" sz="2800"/>
              <a:t>Campus</a:t>
            </a:r>
            <a:r>
              <a:rPr lang="en-US" sz="2800" b="1"/>
              <a:t> Tour &amp; Info Session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098" y="2500148"/>
            <a:ext cx="5159020" cy="3411063"/>
          </a:xfrm>
          <a:ln>
            <a:solidFill>
              <a:srgbClr val="4472C4"/>
            </a:solidFill>
          </a:ln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2400"/>
              <a:t>Offered regularly (daily, weekly, etc.)</a:t>
            </a:r>
          </a:p>
          <a:p>
            <a:r>
              <a:rPr lang="en-US" sz="2400"/>
              <a:t>Typically includes a tour of campus and a general information session from Admissions Office.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Can schedule online or by calling Admissions 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490" y="1684055"/>
            <a:ext cx="5170898" cy="823912"/>
          </a:xfrm>
          <a:ln>
            <a:solidFill>
              <a:srgbClr val="4472C4"/>
            </a:solidFill>
          </a:ln>
        </p:spPr>
        <p:txBody>
          <a:bodyPr numCol="1">
            <a:normAutofit/>
          </a:bodyPr>
          <a:lstStyle/>
          <a:p>
            <a:pPr algn="ctr"/>
            <a:r>
              <a:rPr lang="en-US" sz="2800"/>
              <a:t>Open</a:t>
            </a:r>
            <a:r>
              <a:rPr lang="en-US" sz="2800" b="1"/>
              <a:t> House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54" y="2500149"/>
            <a:ext cx="5178007" cy="3411063"/>
          </a:xfrm>
          <a:ln>
            <a:solidFill>
              <a:srgbClr val="4472C4"/>
            </a:solidFill>
          </a:ln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2400"/>
              <a:t>Semi-Annual event (fall/spring) where college showcases its offerings for prospective students </a:t>
            </a:r>
          </a:p>
          <a:p>
            <a:r>
              <a:rPr lang="en-US" sz="2400"/>
              <a:t>Opportunity to meet with professors, current students, and campus offices </a:t>
            </a:r>
            <a:endParaRPr lang="en-US" sz="2400">
              <a:cs typeface="Calibri"/>
            </a:endParaRPr>
          </a:p>
          <a:p>
            <a:r>
              <a:rPr lang="en-US" sz="2400"/>
              <a:t>Campus rolls out the red carpet</a:t>
            </a:r>
            <a:endParaRPr lang="en-US" sz="240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36" y="6117336"/>
            <a:ext cx="11411712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/>
              <a:t>*Students can receive UP TO 3 EXCUSED absences for college visits each year*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72990D-EF60-481A-AB25-83F4769C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7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numCol="1"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endParaRPr lang="en-US" sz="2200">
              <a:cs typeface="Calibri"/>
            </a:endParaRPr>
          </a:p>
          <a:p>
            <a:pPr marL="0" indent="0">
              <a:buNone/>
            </a:pPr>
            <a:r>
              <a:rPr lang="en-US" sz="2200"/>
              <a:t>Types of Colleges/post-secondary institutions</a:t>
            </a:r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/>
              <a:t>Timeline for helping your student  </a:t>
            </a:r>
          </a:p>
          <a:p>
            <a:pPr marL="0" indent="0">
              <a:buNone/>
            </a:pPr>
            <a:r>
              <a:rPr lang="en-US" sz="2200"/>
              <a:t>Preparing for a College Search</a:t>
            </a:r>
          </a:p>
          <a:p>
            <a:pPr marL="0" indent="0">
              <a:buNone/>
            </a:pPr>
            <a:r>
              <a:rPr lang="en-US" sz="2200"/>
              <a:t>Tools to research colleges</a:t>
            </a:r>
          </a:p>
          <a:p>
            <a:pPr marL="0" indent="0">
              <a:buNone/>
            </a:pPr>
            <a:r>
              <a:rPr lang="en-US" sz="2200"/>
              <a:t>College Admission Testing</a:t>
            </a:r>
          </a:p>
          <a:p>
            <a:pPr marL="0" indent="0">
              <a:buNone/>
            </a:pPr>
            <a:r>
              <a:rPr lang="en-US" sz="2200"/>
              <a:t>College Fairs/College Visits</a:t>
            </a:r>
          </a:p>
          <a:p>
            <a:pPr marL="0" indent="0">
              <a:buNone/>
            </a:pPr>
            <a:r>
              <a:rPr lang="en-US" sz="2200"/>
              <a:t>Financial Aid/Scholarship basics</a:t>
            </a:r>
            <a:endParaRPr lang="en-US" sz="2200">
              <a:cs typeface="Calibri" panose="020F0502020204030204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6AA417E3-C725-8711-68D7-87F39B47F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" r="300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54CB-9FFC-4389-A8EA-9D87E330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numCol="1">
            <a:normAutofit/>
          </a:bodyPr>
          <a:lstStyle/>
          <a:p>
            <a:pPr>
              <a:spcAft>
                <a:spcPts val="600"/>
              </a:spcAft>
            </a:pPr>
            <a:fld id="{9C36AB6D-0787-4149-966C-9563B11E309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, icon&#10;&#10;Description automatically generated">
            <a:extLst>
              <a:ext uri="{FF2B5EF4-FFF2-40B4-BE49-F238E27FC236}">
                <a16:creationId xmlns:a16="http://schemas.microsoft.com/office/drawing/2014/main" id="{E000642D-4ED3-4AB6-8565-0AE6ADC0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212" y="71438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240715"/>
          </a:xfrm>
        </p:spPr>
        <p:txBody>
          <a:bodyPr numCol="1">
            <a:normAutofit fontScale="90000"/>
          </a:bodyPr>
          <a:lstStyle/>
          <a:p>
            <a:r>
              <a:rPr lang="en-US" sz="5400" i="1"/>
              <a:t>Summer 2024/Fall 2024:</a:t>
            </a:r>
            <a:br>
              <a:rPr lang="en-US" sz="5400" i="1"/>
            </a:br>
            <a:r>
              <a:rPr lang="en-US" sz="5400"/>
              <a:t>Narrow your List of Colleges</a:t>
            </a:r>
            <a:br>
              <a:rPr lang="en-US" sz="5400"/>
            </a:br>
            <a:endParaRPr lang="en-US" sz="5400" i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70193"/>
            <a:ext cx="10353762" cy="4595199"/>
          </a:xfrm>
        </p:spPr>
        <p:txBody>
          <a:bodyPr numCol="1">
            <a:no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Go back and review your search criteria…which schools best meet them?</a:t>
            </a:r>
          </a:p>
          <a:p>
            <a:r>
              <a:rPr lang="en-US" sz="2400">
                <a:solidFill>
                  <a:schemeClr val="tx1"/>
                </a:solidFill>
              </a:rPr>
              <a:t>Think back to your </a:t>
            </a:r>
            <a:r>
              <a:rPr lang="en-US" sz="2400" b="1" u="sng">
                <a:solidFill>
                  <a:schemeClr val="tx1"/>
                </a:solidFill>
              </a:rPr>
              <a:t>visit to the school</a:t>
            </a:r>
            <a:r>
              <a:rPr lang="en-US" sz="2400">
                <a:solidFill>
                  <a:schemeClr val="tx1"/>
                </a:solidFill>
              </a:rPr>
              <a:t>…is it a good fit for you?</a:t>
            </a:r>
          </a:p>
          <a:p>
            <a:r>
              <a:rPr lang="en-US" sz="2400">
                <a:solidFill>
                  <a:schemeClr val="tx1"/>
                </a:solidFill>
              </a:rPr>
              <a:t>Consider your admissibility to the college.  Is it a….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REACH?</a:t>
            </a:r>
            <a:r>
              <a:rPr lang="en-US" sz="2400">
                <a:solidFill>
                  <a:schemeClr val="tx1"/>
                </a:solidFill>
              </a:rPr>
              <a:t> (your academic credentials fall below average admitted freshman profile and/or the school has an extremely low admission rate)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TARGET?</a:t>
            </a:r>
            <a:r>
              <a:rPr lang="en-US" sz="2400">
                <a:solidFill>
                  <a:schemeClr val="tx1"/>
                </a:solidFill>
              </a:rPr>
              <a:t> (your academic credentials fall within a typical admitted freshman profile)</a:t>
            </a:r>
          </a:p>
          <a:p>
            <a:pPr lvl="1"/>
            <a:r>
              <a:rPr lang="en-US" sz="2400" b="1">
                <a:solidFill>
                  <a:schemeClr val="tx1"/>
                </a:solidFill>
              </a:rPr>
              <a:t>HIGHLY LIKELY? </a:t>
            </a:r>
            <a:r>
              <a:rPr lang="en-US" sz="2400">
                <a:solidFill>
                  <a:schemeClr val="tx1"/>
                </a:solidFill>
              </a:rPr>
              <a:t>(your academic credentials fall above a typical admitted freshman profile…can be reasonably assured an offer of admission).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EDFCE-D04C-4F93-87BF-DED3DA27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Financial Aid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06753"/>
            <a:ext cx="10515600" cy="5151247"/>
          </a:xfrm>
        </p:spPr>
        <p:txBody>
          <a:bodyPr numCol="1">
            <a:normAutofit lnSpcReduction="10000"/>
          </a:bodyPr>
          <a:lstStyle/>
          <a:p>
            <a:r>
              <a:rPr lang="en-US" b="1">
                <a:solidFill>
                  <a:schemeClr val="tx1"/>
                </a:solidFill>
              </a:rPr>
              <a:t>WHAT IS FINANCIAL AID?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Grant, scholarship, loan, or paid employment offered to help a student meet his/her college expenses</a:t>
            </a:r>
          </a:p>
          <a:p>
            <a:r>
              <a:rPr lang="en-US" b="1">
                <a:solidFill>
                  <a:schemeClr val="tx1"/>
                </a:solidFill>
              </a:rPr>
              <a:t>WHAT DOES FINANCIAL AID COVER?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Tuition &amp; fees, Room &amp; Board, Books/Supplies</a:t>
            </a:r>
          </a:p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WHAT IS NEED-BASED AID?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Aid based solely on the assets and income of the prospective student and his or her family. Factors such as test scores or athletic ability have no bearing on need-based aid.</a:t>
            </a:r>
          </a:p>
          <a:p>
            <a:r>
              <a:rPr lang="en-US" b="1">
                <a:solidFill>
                  <a:schemeClr val="tx1"/>
                </a:solidFill>
              </a:rPr>
              <a:t>WHAT IS MERIT-BASED AID?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Merit-based scholarships are awarded based on individual achievements, such as academic, athletic or artistic accomplishments. Finances are not a factor in determining merit aid.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4BF92-4762-4F16-BDCA-A0B3BDAF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DD8DBC0D-9232-449B-A574-F2F8FE16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3" y="126529"/>
            <a:ext cx="2743200" cy="15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7B53D9A-F141-41C3-AAF0-ADC1CBF3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783" y="4225"/>
            <a:ext cx="3228975" cy="24149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79921"/>
            <a:ext cx="10353762" cy="4058751"/>
          </a:xfrm>
        </p:spPr>
        <p:txBody>
          <a:bodyPr vert="horz" lIns="91440" tIns="45720" rIns="91440" bIns="45720" numCol="1" rtlCol="0" anchor="t">
            <a:normAutofit fontScale="92500" lnSpcReduction="20000"/>
          </a:bodyPr>
          <a:lstStyle/>
          <a:p>
            <a:r>
              <a:rPr lang="en-US" b="1"/>
              <a:t>FAFSA (the </a:t>
            </a:r>
            <a:r>
              <a:rPr lang="en-US" b="1" u="sng"/>
              <a:t>F</a:t>
            </a:r>
            <a:r>
              <a:rPr lang="en-US" b="1"/>
              <a:t>ree </a:t>
            </a:r>
            <a:r>
              <a:rPr lang="en-US" b="1" u="sng"/>
              <a:t>A</a:t>
            </a:r>
            <a:r>
              <a:rPr lang="en-US" b="1"/>
              <a:t>pplication for </a:t>
            </a:r>
            <a:r>
              <a:rPr lang="en-US" b="1" u="sng"/>
              <a:t>F</a:t>
            </a:r>
            <a:r>
              <a:rPr lang="en-US" b="1"/>
              <a:t>ederal </a:t>
            </a:r>
            <a:r>
              <a:rPr lang="en-US" b="1" u="sng"/>
              <a:t>S</a:t>
            </a:r>
            <a:r>
              <a:rPr lang="en-US" b="1"/>
              <a:t>tudent </a:t>
            </a:r>
            <a:r>
              <a:rPr lang="en-US" b="1" u="sng"/>
              <a:t>A</a:t>
            </a:r>
            <a:r>
              <a:rPr lang="en-US" b="1"/>
              <a:t>id)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FAFSA® Application | Federal Student Aid</a:t>
            </a:r>
            <a:endParaRPr lang="en-US" b="1"/>
          </a:p>
          <a:p>
            <a:pPr lvl="1"/>
            <a:r>
              <a:rPr lang="en-US"/>
              <a:t>Determines your eligibility for financial aid (“need”)</a:t>
            </a:r>
            <a:endParaRPr lang="en-US">
              <a:cs typeface="Calibri"/>
            </a:endParaRPr>
          </a:p>
          <a:p>
            <a:pPr lvl="1"/>
            <a:r>
              <a:rPr lang="en-US" b="1"/>
              <a:t>TAP (</a:t>
            </a:r>
            <a:r>
              <a:rPr lang="en-US" b="1" u="sng"/>
              <a:t>T</a:t>
            </a:r>
            <a:r>
              <a:rPr lang="en-US" b="1"/>
              <a:t>uition </a:t>
            </a:r>
            <a:r>
              <a:rPr lang="en-US" b="1" u="sng"/>
              <a:t>A</a:t>
            </a:r>
            <a:r>
              <a:rPr lang="en-US" b="1"/>
              <a:t>ssistance </a:t>
            </a:r>
            <a:r>
              <a:rPr lang="en-US" b="1" u="sng"/>
              <a:t>P</a:t>
            </a:r>
            <a:r>
              <a:rPr lang="en-US" b="1"/>
              <a:t>rogram) (NEW YORK PROGRAM)</a:t>
            </a:r>
            <a:endParaRPr lang="en-US">
              <a:cs typeface="Calibri"/>
            </a:endParaRPr>
          </a:p>
          <a:p>
            <a:pPr lvl="1"/>
            <a:r>
              <a:rPr lang="en-US"/>
              <a:t>Grant to help eligible students pay </a:t>
            </a:r>
            <a:r>
              <a:rPr lang="en-US" b="1"/>
              <a:t>TUITION</a:t>
            </a:r>
            <a:r>
              <a:rPr lang="en-US"/>
              <a:t> at approved schools in NY State</a:t>
            </a:r>
            <a:endParaRPr lang="en-US">
              <a:cs typeface="Calibri"/>
            </a:endParaRPr>
          </a:p>
          <a:p>
            <a:pPr lvl="1"/>
            <a:r>
              <a:rPr lang="en-US"/>
              <a:t>FAFSA links to the TAP application</a:t>
            </a:r>
            <a:endParaRPr lang="en-US">
              <a:cs typeface="Calibri"/>
            </a:endParaRPr>
          </a:p>
          <a:p>
            <a:r>
              <a:rPr lang="en-US" b="1"/>
              <a:t>CSS PROFILE</a:t>
            </a:r>
            <a:endParaRPr lang="en-US" b="1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CSS Profile – CSS Profile | College Board</a:t>
            </a:r>
            <a:endParaRPr lang="en-US" b="1"/>
          </a:p>
          <a:p>
            <a:pPr lvl="1"/>
            <a:r>
              <a:rPr lang="en-US"/>
              <a:t>required by many private colleges and universities to determine eligibility for non-government financial aid, such as the institution's own grants, loans and scholarships. </a:t>
            </a:r>
          </a:p>
          <a:p>
            <a:pPr lvl="1"/>
            <a:r>
              <a:rPr lang="en-US"/>
              <a:t>There is a cost to file this application 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52E16-BDB5-41C4-A5A3-9C4C8552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Determining Financial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COST OF ATTENDANCE</a:t>
            </a:r>
          </a:p>
          <a:p>
            <a:pPr marL="36830" indent="0" algn="ctr">
              <a:buNone/>
            </a:pPr>
            <a:r>
              <a:rPr lang="en-US" sz="2400"/>
              <a:t>-</a:t>
            </a:r>
            <a:r>
              <a:rPr lang="en-US"/>
              <a:t> (SAI) Student Aid Index </a:t>
            </a: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/>
              <a:t>= FINANCIAL NEED</a:t>
            </a:r>
            <a:endParaRPr lang="en-US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17785" y="2791623"/>
            <a:ext cx="6574536" cy="36576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46793"/>
              </p:ext>
            </p:extLst>
          </p:nvPr>
        </p:nvGraphicFramePr>
        <p:xfrm>
          <a:off x="838200" y="3935095"/>
          <a:ext cx="10515600" cy="14630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243185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770859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443346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926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College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College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College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32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COA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021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B0F0"/>
                          </a:solidFill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F0"/>
                          </a:solidFill>
                        </a:rPr>
                        <a:t>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F0"/>
                          </a:solidFill>
                        </a:rPr>
                        <a:t>  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F0"/>
                          </a:solidFill>
                        </a:rPr>
                        <a:t>14,000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15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Financial Need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103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ACDA0-4460-4181-8797-E56ED12E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79248"/>
            <a:ext cx="11832336" cy="970450"/>
          </a:xfrm>
        </p:spPr>
        <p:txBody>
          <a:bodyPr numCol="1">
            <a:normAutofit/>
          </a:bodyPr>
          <a:lstStyle/>
          <a:p>
            <a:r>
              <a:rPr lang="en-US" sz="4800" b="1"/>
              <a:t>Special Programs for New York Students*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49698"/>
            <a:ext cx="10353762" cy="5460830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2800" b="1"/>
              <a:t>EXCELSIOR SCHOLARSHIP</a:t>
            </a:r>
          </a:p>
          <a:p>
            <a:pPr lvl="1"/>
            <a:r>
              <a:rPr lang="en-US" sz="1400"/>
              <a:t>AGI less than $125,000</a:t>
            </a:r>
            <a:endParaRPr lang="en-US" sz="1400">
              <a:ea typeface="Calibri"/>
              <a:cs typeface="Calibri"/>
            </a:endParaRPr>
          </a:p>
          <a:p>
            <a:pPr lvl="1"/>
            <a:r>
              <a:rPr lang="en-US" sz="1400"/>
              <a:t>Plan to attend a SUNY or CUNY 2 or 4-year degree program</a:t>
            </a:r>
            <a:endParaRPr lang="en-US" sz="1400">
              <a:ea typeface="Calibri"/>
              <a:cs typeface="Calibri"/>
            </a:endParaRPr>
          </a:p>
          <a:p>
            <a:pPr lvl="1"/>
            <a:r>
              <a:rPr lang="en-US" sz="1400"/>
              <a:t>Take 30 credits per year (to make progress toward graduation)</a:t>
            </a:r>
            <a:endParaRPr lang="en-US" sz="1400">
              <a:ea typeface="Calibri"/>
              <a:cs typeface="Calibri"/>
            </a:endParaRPr>
          </a:p>
          <a:p>
            <a:pPr lvl="1"/>
            <a:r>
              <a:rPr lang="en-US" sz="1400" b="1"/>
              <a:t>COVERS FULL TUITION</a:t>
            </a:r>
            <a:endParaRPr lang="en-US" sz="1400" b="1">
              <a:ea typeface="Calibri"/>
              <a:cs typeface="Calibri"/>
            </a:endParaRPr>
          </a:p>
          <a:p>
            <a:pPr lvl="1"/>
            <a:r>
              <a:rPr lang="en-US" sz="1400"/>
              <a:t>Recipients must agree to live in NYS for the number of years equal to the number of awards received and if employed during such time, be employed in NYS.</a:t>
            </a:r>
            <a:endParaRPr lang="en-US" sz="1400">
              <a:ea typeface="Calibri"/>
              <a:cs typeface="Calibri"/>
            </a:endParaRPr>
          </a:p>
          <a:p>
            <a:pPr lvl="1"/>
            <a:r>
              <a:rPr lang="en-US" sz="1400"/>
              <a:t>Must file a FAFSA and TAP application along with Excelsior Application</a:t>
            </a:r>
            <a:endParaRPr lang="en-US" sz="1400">
              <a:ea typeface="Calibri"/>
              <a:cs typeface="Calibri"/>
            </a:endParaRPr>
          </a:p>
          <a:p>
            <a:r>
              <a:rPr lang="en-US"/>
              <a:t> </a:t>
            </a:r>
            <a:r>
              <a:rPr lang="en-US" sz="2800" b="1"/>
              <a:t>ENHANCED TUITION AWARDS</a:t>
            </a:r>
            <a:endParaRPr lang="en-US" sz="2800" b="1">
              <a:ea typeface="Calibri"/>
              <a:cs typeface="Calibri"/>
            </a:endParaRPr>
          </a:p>
          <a:p>
            <a:pPr lvl="1"/>
            <a:r>
              <a:rPr lang="en-US" sz="1400"/>
              <a:t>Participating private (not-for-profit) colleges in NYS </a:t>
            </a:r>
            <a:endParaRPr lang="en-US" sz="1400">
              <a:ea typeface="Calibri"/>
              <a:cs typeface="Calibri"/>
            </a:endParaRPr>
          </a:p>
          <a:p>
            <a:pPr lvl="1"/>
            <a:r>
              <a:rPr lang="en-US" sz="1400"/>
              <a:t>Combination of TAP and matching award from college, </a:t>
            </a:r>
            <a:r>
              <a:rPr lang="en-US" sz="1400" b="1"/>
              <a:t>can cover UP TO $6,000 off tuition</a:t>
            </a:r>
            <a:endParaRPr lang="en-US" sz="1400" b="1">
              <a:ea typeface="Calibri"/>
              <a:cs typeface="Calibri"/>
            </a:endParaRPr>
          </a:p>
          <a:p>
            <a:r>
              <a:rPr lang="en-US" sz="2800" b="1"/>
              <a:t>NEW YORK STEM INCENTIVE PROGRAM</a:t>
            </a:r>
            <a:endParaRPr lang="en-US" sz="2800" b="1">
              <a:ea typeface="Calibri"/>
              <a:cs typeface="Calibri"/>
            </a:endParaRPr>
          </a:p>
          <a:p>
            <a:pPr lvl="1"/>
            <a:r>
              <a:rPr lang="en-US" sz="1200"/>
              <a:t>Plan to attend a SUNY, CUNY, 2 or 4 year degree program leading to a degree in Science, Technology, Engineering, or Mathematics</a:t>
            </a:r>
            <a:endParaRPr lang="en-US" sz="1200">
              <a:ea typeface="Calibri"/>
              <a:cs typeface="Calibri"/>
            </a:endParaRPr>
          </a:p>
          <a:p>
            <a:pPr lvl="1"/>
            <a:r>
              <a:rPr lang="en-US" sz="1200"/>
              <a:t>Maintain a minimum GPA of 2.5+ each term in college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1200"/>
              <a:t>Execute a service contract agreeing to reside and work in NYS for 5 years in the field of STEM after college graduation</a:t>
            </a:r>
            <a:endParaRPr lang="en-US" sz="120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US" sz="1200">
              <a:cs typeface="Calibri"/>
            </a:endParaRPr>
          </a:p>
          <a:p>
            <a:pPr marL="457200" lvl="1" indent="0">
              <a:buNone/>
            </a:pPr>
            <a:r>
              <a:rPr lang="en-US" sz="1200" i="1">
                <a:ea typeface="+mn-lt"/>
                <a:cs typeface="+mn-lt"/>
              </a:rPr>
              <a:t>*</a:t>
            </a:r>
            <a:r>
              <a:rPr lang="en-US" sz="1400" i="1">
                <a:ea typeface="+mn-lt"/>
                <a:cs typeface="+mn-lt"/>
              </a:rPr>
              <a:t>Please note that the COVID-19 pandemic has dramatically reduced state revenues Awards may have to be reduced and/or prioritized for current recipients as provided for under the program.</a:t>
            </a:r>
            <a:endParaRPr lang="en-US" sz="1400" i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38627-571E-430F-9311-B1DE9ED3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9AE2EB5-A868-427C-8B62-58DC4F1B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981" y="954836"/>
            <a:ext cx="3603521" cy="13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What Can I Do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33033"/>
            <a:ext cx="10353762" cy="4503759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r>
              <a:rPr lang="en-US" sz="2400" b="1"/>
              <a:t>Estimate your financial aid eligibility with </a:t>
            </a:r>
            <a:r>
              <a:rPr lang="en-US" sz="2400" b="1" i="1"/>
              <a:t>Federal Student Aid Estimator </a:t>
            </a:r>
            <a:r>
              <a:rPr lang="en-US" sz="2400" b="1" i="1">
                <a:ea typeface="+mn-lt"/>
                <a:cs typeface="+mn-lt"/>
              </a:rPr>
              <a:t>   </a:t>
            </a:r>
            <a:r>
              <a:rPr lang="en-US" sz="2400">
                <a:ea typeface="+mn-lt"/>
                <a:cs typeface="+mn-lt"/>
                <a:hlinkClick r:id="rId2"/>
              </a:rPr>
              <a:t>Federal Student Aid Estimator | Federal Student Aid</a:t>
            </a:r>
            <a:endParaRPr lang="en-US" sz="2400" b="1" i="1">
              <a:cs typeface="Calibri"/>
            </a:endParaRPr>
          </a:p>
          <a:p>
            <a:pPr lvl="1"/>
            <a:r>
              <a:rPr lang="en-US" sz="2400" i="1"/>
              <a:t>Linked to FAFSA website, can estimate what your EFC will likely be</a:t>
            </a:r>
            <a:endParaRPr lang="en-US" sz="2400" i="1">
              <a:cs typeface="Calibri"/>
            </a:endParaRPr>
          </a:p>
          <a:p>
            <a:pPr lvl="1"/>
            <a:endParaRPr lang="en-US" i="1"/>
          </a:p>
          <a:p>
            <a:r>
              <a:rPr lang="en-US" sz="2400" b="1"/>
              <a:t>Review the Net Price Calculator for prospective colleges/universities</a:t>
            </a:r>
            <a:endParaRPr lang="en-US" sz="2400" b="1">
              <a:cs typeface="Calibri"/>
            </a:endParaRPr>
          </a:p>
          <a:p>
            <a:pPr lvl="1"/>
            <a:r>
              <a:rPr lang="en-US" sz="2400"/>
              <a:t>Use the Net Price Calculator to find out what financially similar students to attend the institution in the previous year, after taking grants and scholarship aid into account.</a:t>
            </a:r>
            <a:r>
              <a:rPr lang="en-US"/>
              <a:t> </a:t>
            </a:r>
          </a:p>
          <a:p>
            <a:pPr lvl="1"/>
            <a:r>
              <a:rPr lang="en-US">
                <a:ea typeface="+mn-lt"/>
                <a:cs typeface="+mn-lt"/>
                <a:hlinkClick r:id="rId3"/>
              </a:rPr>
              <a:t>Calculate Your College Costs – BigFuture | College Board</a:t>
            </a:r>
          </a:p>
          <a:p>
            <a:pPr lvl="1"/>
            <a:r>
              <a:rPr lang="en-US">
                <a:ea typeface="+mn-lt"/>
                <a:cs typeface="+mn-lt"/>
                <a:hlinkClick r:id="rId4"/>
              </a:rPr>
              <a:t>Net Price Calculator Center (ed.gov)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FA2E4-623B-4F5C-ACE8-5693C3E3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8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52" y="190449"/>
            <a:ext cx="9590550" cy="3983517"/>
          </a:xfrm>
        </p:spPr>
        <p:txBody>
          <a:bodyPr numCol="1">
            <a:normAutofit/>
          </a:bodyPr>
          <a:lstStyle/>
          <a:p>
            <a:pPr algn="l"/>
            <a:r>
              <a:rPr lang="en-US" sz="2800"/>
              <a:t>Recommended Readings:</a:t>
            </a:r>
            <a:br>
              <a:rPr lang="en-US" sz="2800"/>
            </a:br>
            <a:br>
              <a:rPr lang="en-US" sz="2800"/>
            </a:br>
            <a:r>
              <a:rPr lang="en-US" sz="2800" u="sng"/>
              <a:t>Where You Go Is Not Who You’ll Be: An Antidote to the College Admissions Mania</a:t>
            </a:r>
            <a:br>
              <a:rPr lang="en-US" sz="2800" u="sng"/>
            </a:br>
            <a:r>
              <a:rPr lang="en-US" sz="2800"/>
              <a:t>Frank </a:t>
            </a:r>
            <a:r>
              <a:rPr lang="en-US" sz="2800" err="1"/>
              <a:t>Bruni</a:t>
            </a:r>
            <a:br>
              <a:rPr lang="en-US" sz="2800"/>
            </a:br>
            <a:br>
              <a:rPr lang="en-US" sz="2800"/>
            </a:br>
            <a:r>
              <a:rPr lang="en-US" sz="2800" u="sng"/>
              <a:t>The Financial Aid Handbook: Getting the Education You Want for the Price You Can Afford</a:t>
            </a:r>
            <a:br>
              <a:rPr lang="en-US" sz="2800" u="sng"/>
            </a:br>
            <a:r>
              <a:rPr lang="en-US" sz="2800"/>
              <a:t>Carol Stack and Ruth </a:t>
            </a:r>
            <a:r>
              <a:rPr lang="en-US" sz="2800" err="1"/>
              <a:t>Vedvik</a:t>
            </a:r>
            <a:br>
              <a:rPr lang="en-US" sz="2800"/>
            </a:br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40F37-31AE-4944-8457-451B39CD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00E6DCD-6710-44A1-83A8-E6197E7A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868" y="3018503"/>
            <a:ext cx="1929296" cy="2898058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8C381B63-D427-46E5-9069-C00429A1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278" y="3248025"/>
            <a:ext cx="1724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3A03F-015F-4A46-8A56-8136B9E8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AB6D-0787-4149-966C-9563B11E3098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2DC9F-1CF2-4791-93EF-C03321D4B6ED}"/>
              </a:ext>
            </a:extLst>
          </p:cNvPr>
          <p:cNvSpPr txBox="1"/>
          <p:nvPr/>
        </p:nvSpPr>
        <p:spPr>
          <a:xfrm>
            <a:off x="770627" y="943155"/>
            <a:ext cx="994625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Counselor Contact Information</a:t>
            </a:r>
            <a:endParaRPr lang="en-US"/>
          </a:p>
          <a:p>
            <a:pPr algn="ctr"/>
            <a:endParaRPr lang="en-US">
              <a:solidFill>
                <a:srgbClr val="444444"/>
              </a:solidFill>
              <a:latin typeface="Open Sans"/>
            </a:endParaRPr>
          </a:p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Ms. Heather Jaffe, Department Chair -- 845-225-8441,ext. 451 - </a:t>
            </a:r>
            <a:r>
              <a:rPr lang="en-US" u="sng" err="1">
                <a:solidFill>
                  <a:schemeClr val="accent1"/>
                </a:solidFill>
                <a:latin typeface="Open Sans"/>
              </a:rPr>
              <a:t>hjaffe</a:t>
            </a:r>
            <a:r>
              <a:rPr lang="en-US" u="sng">
                <a:solidFill>
                  <a:schemeClr val="accent1"/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</a:t>
            </a:r>
            <a:r>
              <a:rPr lang="en-US" u="sng">
                <a:solidFill>
                  <a:srgbClr val="006E8F"/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armelschools.</a:t>
            </a:r>
            <a:r>
              <a:rPr lang="en-US">
                <a:solidFill>
                  <a:srgbClr val="006E8F"/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endParaRPr lang="en-US">
              <a:cs typeface="Calibri"/>
            </a:endParaRPr>
          </a:p>
          <a:p>
            <a:pPr algn="ctr"/>
            <a:endParaRPr lang="en-US">
              <a:solidFill>
                <a:srgbClr val="006E8F"/>
              </a:solidFill>
              <a:latin typeface="Open Sans"/>
            </a:endParaRPr>
          </a:p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Mr. Tom </a:t>
            </a:r>
            <a:r>
              <a:rPr lang="en-US" err="1">
                <a:solidFill>
                  <a:srgbClr val="444444"/>
                </a:solidFill>
                <a:latin typeface="Open Sans"/>
              </a:rPr>
              <a:t>Feliciotto</a:t>
            </a:r>
            <a:r>
              <a:rPr lang="en-US">
                <a:solidFill>
                  <a:srgbClr val="444444"/>
                </a:solidFill>
                <a:latin typeface="Open Sans"/>
              </a:rPr>
              <a:t>, School Counselor  -- ext. 416 or ext. 452 - </a:t>
            </a:r>
            <a:r>
              <a:rPr lang="en-US">
                <a:solidFill>
                  <a:srgbClr val="006E8F"/>
                </a:solidFill>
                <a:latin typeface="Open Sans"/>
                <a:hlinkClick r:id="rId3" tooltip="mailto:tfelicio@carmelschools.org"/>
              </a:rPr>
              <a:t>tfelicio@carmelschools.org</a:t>
            </a:r>
            <a:endParaRPr lang="en-US">
              <a:solidFill>
                <a:srgbClr val="006E8F"/>
              </a:solidFill>
              <a:latin typeface="Open Sans"/>
              <a:hlinkClick r:id="rId4"/>
            </a:endParaRPr>
          </a:p>
          <a:p>
            <a:pPr algn="ctr"/>
            <a:endParaRPr lang="en-US">
              <a:solidFill>
                <a:srgbClr val="006E8F"/>
              </a:solidFill>
              <a:latin typeface="Open Sans"/>
            </a:endParaRPr>
          </a:p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Ms. Kristen Mancini, School Counselor   --  ext. 442 - </a:t>
            </a:r>
            <a:r>
              <a:rPr lang="en-US">
                <a:solidFill>
                  <a:srgbClr val="006E8F"/>
                </a:solidFill>
                <a:latin typeface="Open Sans"/>
                <a:hlinkClick r:id="rId4"/>
              </a:rPr>
              <a:t>kmancini@carmelschools.org</a:t>
            </a:r>
            <a:endParaRPr lang="en-US">
              <a:solidFill>
                <a:srgbClr val="006E8F"/>
              </a:solidFill>
              <a:latin typeface="Open Sans"/>
              <a:ea typeface="Open Sans"/>
              <a:cs typeface="Open Sans"/>
              <a:hlinkClick r:id="rId4"/>
            </a:endParaRPr>
          </a:p>
          <a:p>
            <a:pPr algn="ctr"/>
            <a:endParaRPr lang="en-US">
              <a:solidFill>
                <a:srgbClr val="444444"/>
              </a:solidFill>
              <a:latin typeface="Open Sans"/>
            </a:endParaRPr>
          </a:p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Mr. Tim Mahon, School Co   -- ext. 444 - </a:t>
            </a:r>
            <a:r>
              <a:rPr lang="en-US">
                <a:solidFill>
                  <a:srgbClr val="006E8F"/>
                </a:solidFill>
                <a:latin typeface="Open Sans"/>
                <a:hlinkClick r:id="rId5"/>
              </a:rPr>
              <a:t>tmahon@carmelschools.org</a:t>
            </a:r>
            <a:endParaRPr lang="en-US">
              <a:solidFill>
                <a:srgbClr val="006E8F"/>
              </a:solidFill>
              <a:latin typeface="Open Sans"/>
              <a:ea typeface="Open Sans"/>
              <a:cs typeface="Open Sans"/>
            </a:endParaRPr>
          </a:p>
          <a:p>
            <a:pPr algn="ctr"/>
            <a:endParaRPr lang="en-US">
              <a:solidFill>
                <a:srgbClr val="006E8F"/>
              </a:solidFill>
              <a:latin typeface="Open Sans"/>
            </a:endParaRPr>
          </a:p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Ms. Juliette Powers, School Counselor   --  ext. 443 - </a:t>
            </a:r>
            <a:r>
              <a:rPr lang="en-US">
                <a:solidFill>
                  <a:srgbClr val="006E8F"/>
                </a:solidFill>
                <a:latin typeface="Open Sans"/>
                <a:hlinkClick r:id="rId6"/>
              </a:rPr>
              <a:t>jpowers@carmelschools.org</a:t>
            </a:r>
            <a:endParaRPr lang="en-US">
              <a:solidFill>
                <a:srgbClr val="006E8F"/>
              </a:solidFill>
              <a:latin typeface="Open Sans"/>
              <a:ea typeface="Open Sans"/>
              <a:cs typeface="Open Sans"/>
              <a:hlinkClick r:id="rId6"/>
            </a:endParaRPr>
          </a:p>
          <a:p>
            <a:pPr algn="ctr"/>
            <a:endParaRPr lang="en-US">
              <a:solidFill>
                <a:srgbClr val="006E8F"/>
              </a:solidFill>
              <a:latin typeface="Open Sans"/>
            </a:endParaRPr>
          </a:p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Mr. Nicholas Ruotolo, School Counselor   --   ext. 418 - </a:t>
            </a:r>
            <a:r>
              <a:rPr lang="en-US">
                <a:solidFill>
                  <a:srgbClr val="006E8F"/>
                </a:solidFill>
                <a:latin typeface="Open Sans"/>
                <a:hlinkClick r:id="rId7"/>
              </a:rPr>
              <a:t>nruotolo@carmelschools.org</a:t>
            </a:r>
            <a:endParaRPr lang="en-US">
              <a:solidFill>
                <a:srgbClr val="006E8F"/>
              </a:solidFill>
              <a:latin typeface="Open Sans"/>
              <a:ea typeface="Open Sans"/>
              <a:cs typeface="Open Sans"/>
              <a:hlinkClick r:id="rId7"/>
            </a:endParaRPr>
          </a:p>
          <a:p>
            <a:pPr algn="ctr"/>
            <a:endParaRPr lang="en-US">
              <a:solidFill>
                <a:srgbClr val="006E8F"/>
              </a:solidFill>
              <a:latin typeface="Open Sans"/>
            </a:endParaRPr>
          </a:p>
          <a:p>
            <a:pPr algn="ctr"/>
            <a:r>
              <a:rPr lang="en-US">
                <a:solidFill>
                  <a:srgbClr val="444444"/>
                </a:solidFill>
                <a:latin typeface="Open Sans"/>
              </a:rPr>
              <a:t>Ms. Danielle Schulman, School Counselor   --   ext. 440 - </a:t>
            </a:r>
            <a:r>
              <a:rPr lang="en-US">
                <a:solidFill>
                  <a:srgbClr val="006E8F"/>
                </a:solidFill>
                <a:latin typeface="Open Sans"/>
                <a:hlinkClick r:id="rId8"/>
              </a:rPr>
              <a:t>dschulma@carmelschools.org</a:t>
            </a:r>
            <a:endParaRPr lang="en-US">
              <a:solidFill>
                <a:srgbClr val="006E8F"/>
              </a:solidFill>
              <a:latin typeface="Open Sans"/>
              <a:ea typeface="Open Sans"/>
              <a:cs typeface="Open Sans"/>
              <a:hlinkClick r:id="rId8"/>
            </a:endParaRPr>
          </a:p>
          <a:p>
            <a:pPr algn="ctr"/>
            <a:endParaRPr lang="en-US">
              <a:solidFill>
                <a:srgbClr val="006E8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4270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297"/>
            <a:ext cx="10515600" cy="933831"/>
          </a:xfrm>
        </p:spPr>
        <p:txBody>
          <a:bodyPr numCol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2-year and 4-year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724"/>
            <a:ext cx="10515600" cy="2874391"/>
          </a:xfrm>
        </p:spPr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1"/>
                </a:solidFill>
                <a:effectLst/>
              </a:rPr>
              <a:t>2-year (Community/Junior) Colleges: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Offer an ASSOCIATES degree after 2 years of full-time study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Prepare students for entry-level positions or to transfer to a 4-year institution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Typically charge lower tuition than 4-year counterparts</a:t>
            </a:r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61" y="3023575"/>
            <a:ext cx="2007015" cy="92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36" y="3023575"/>
            <a:ext cx="2100416" cy="96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924357"/>
            <a:ext cx="10972800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4 Year Colleges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Usually offer a BACHELOR’S degree after 4 years of full-time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Prepares student to enter the workforce or continue on to graduate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State Schools (SUNY/CUNY) typically charge lower tuition than private institutions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33" y="5670868"/>
            <a:ext cx="2318803" cy="1048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70" y="5670865"/>
            <a:ext cx="1884895" cy="907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15" y="3068354"/>
            <a:ext cx="1553247" cy="880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15" y="5413673"/>
            <a:ext cx="1984149" cy="112523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467C83-95B2-4837-9241-D88220DD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6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en-US" sz="6000"/>
              <a:t>DO NOW </a:t>
            </a:r>
            <a:r>
              <a:rPr lang="en-US" sz="4000"/>
              <a:t>(February Junior year)</a:t>
            </a:r>
            <a:r>
              <a:rPr lang="en-US" sz="6000"/>
              <a:t>:</a:t>
            </a:r>
            <a:br>
              <a:rPr lang="en-US" sz="6000"/>
            </a:br>
            <a:r>
              <a:rPr lang="en-US" sz="6000"/>
              <a:t>Prepare for a College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52489"/>
            <a:ext cx="10353762" cy="4531191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sz="3200" b="1"/>
              <a:t>Develop a list of College Priorities: </a:t>
            </a:r>
            <a:endParaRPr lang="en-US" sz="3200" b="1">
              <a:solidFill>
                <a:schemeClr val="tx1"/>
              </a:solidFill>
            </a:endParaRPr>
          </a:p>
          <a:p>
            <a:pPr lvl="1"/>
            <a:r>
              <a:rPr lang="en-US" sz="2400" b="1"/>
              <a:t>Location</a:t>
            </a:r>
            <a:r>
              <a:rPr lang="en-US" sz="2400"/>
              <a:t>: (Have a family conversation regarding home v. away)</a:t>
            </a:r>
            <a:endParaRPr lang="en-US" sz="2400">
              <a:cs typeface="Calibri"/>
            </a:endParaRPr>
          </a:p>
          <a:p>
            <a:pPr lvl="1"/>
            <a:r>
              <a:rPr lang="en-US" sz="2400" b="1"/>
              <a:t>Campus Environment </a:t>
            </a:r>
            <a:r>
              <a:rPr lang="en-US" sz="2400"/>
              <a:t>(urban, rural, suburban)</a:t>
            </a:r>
            <a:endParaRPr lang="en-US" sz="2400">
              <a:cs typeface="Calibri"/>
            </a:endParaRPr>
          </a:p>
          <a:p>
            <a:pPr lvl="1"/>
            <a:r>
              <a:rPr lang="en-US" sz="2400" b="1"/>
              <a:t>Size of Institution</a:t>
            </a:r>
            <a:r>
              <a:rPr lang="en-US" sz="2400"/>
              <a:t>: (Consider student’s learning style/preference)</a:t>
            </a:r>
            <a:endParaRPr lang="en-US" sz="2400">
              <a:cs typeface="Calibri"/>
            </a:endParaRPr>
          </a:p>
          <a:p>
            <a:pPr lvl="1"/>
            <a:r>
              <a:rPr lang="en-US" sz="2400" b="1"/>
              <a:t>Money</a:t>
            </a:r>
            <a:r>
              <a:rPr lang="en-US" sz="2400"/>
              <a:t>: (have a family conversation about parents</a:t>
            </a:r>
            <a:r>
              <a:rPr lang="en-US"/>
              <a:t>'</a:t>
            </a:r>
            <a:r>
              <a:rPr lang="en-US" sz="2400"/>
              <a:t> ability to contribute toward education. Are loans a realistic possibility?) Net Price Calculator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Intended </a:t>
            </a:r>
            <a:r>
              <a:rPr lang="en-US" sz="2400" b="1"/>
              <a:t>career path/major</a:t>
            </a:r>
            <a:endParaRPr lang="en-US" sz="2400" b="1">
              <a:cs typeface="Calibri"/>
            </a:endParaRPr>
          </a:p>
          <a:p>
            <a:pPr lvl="1"/>
            <a:r>
              <a:rPr lang="en-US" sz="2400"/>
              <a:t>Athletics, </a:t>
            </a:r>
            <a:r>
              <a:rPr lang="en-US"/>
              <a:t>extra-curriculars</a:t>
            </a:r>
            <a:r>
              <a:rPr lang="en-US" sz="2400"/>
              <a:t> and any </a:t>
            </a:r>
            <a:r>
              <a:rPr lang="en-US" sz="2400" b="1"/>
              <a:t>other “must haves</a:t>
            </a:r>
            <a:r>
              <a:rPr lang="en-US" sz="2400"/>
              <a:t>”</a:t>
            </a:r>
            <a:endParaRPr lang="en-US" sz="24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51921-3B08-41AB-BDF8-153BE1C4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9C36AB6D-0787-4149-966C-9563B11E3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9D73-29A0-4FC2-A3B4-D46731B0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Online Tools to Help with a College Search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C1E87-725F-49F3-B6D1-D9095D3A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98"/>
            <a:ext cx="10515600" cy="4870883"/>
          </a:xfrm>
        </p:spPr>
        <p:txBody>
          <a:bodyPr vert="horz" lIns="91440" tIns="45720" rIns="91440" bIns="45720" numCol="1" rtlCol="0" anchor="t">
            <a:normAutofit fontScale="77500" lnSpcReduction="20000"/>
          </a:bodyPr>
          <a:lstStyle/>
          <a:p>
            <a:r>
              <a:rPr lang="en-US" b="1">
                <a:cs typeface="Calibri"/>
              </a:rPr>
              <a:t>SCOIR (</a:t>
            </a:r>
            <a:r>
              <a:rPr lang="en-US" b="1">
                <a:cs typeface="Calibri"/>
                <a:hlinkClick r:id="rId2"/>
              </a:rPr>
              <a:t>www.scoir.com</a:t>
            </a:r>
            <a:r>
              <a:rPr lang="en-US" b="1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sz="2400" b="1" i="1">
                <a:ea typeface="+mn-lt"/>
                <a:cs typeface="+mn-lt"/>
              </a:rPr>
              <a:t>All seniors will need to activate their </a:t>
            </a:r>
            <a:r>
              <a:rPr lang="en-US" sz="2400" b="1" i="1" err="1">
                <a:ea typeface="+mn-lt"/>
                <a:cs typeface="+mn-lt"/>
              </a:rPr>
              <a:t>Scoir</a:t>
            </a:r>
            <a:r>
              <a:rPr lang="en-US" sz="2400" b="1" i="1">
                <a:ea typeface="+mn-lt"/>
                <a:cs typeface="+mn-lt"/>
              </a:rPr>
              <a:t> accounts</a:t>
            </a: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College Board (</a:t>
            </a:r>
            <a:r>
              <a:rPr lang="en-US">
                <a:ea typeface="+mn-lt"/>
                <a:cs typeface="+mn-lt"/>
                <a:hlinkClick r:id="rId3"/>
              </a:rPr>
              <a:t>www.BigFuture.org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sz="1900" i="1">
                <a:ea typeface="+mn-lt"/>
                <a:cs typeface="+mn-lt"/>
              </a:rPr>
              <a:t>College search engine sponsored by the creators of the SAT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Niche (</a:t>
            </a:r>
            <a:r>
              <a:rPr lang="en-US">
                <a:ea typeface="+mn-lt"/>
                <a:cs typeface="+mn-lt"/>
                <a:hlinkClick r:id="rId4"/>
              </a:rPr>
              <a:t>www.niche.com</a:t>
            </a:r>
            <a:r>
              <a:rPr lang="en-US">
                <a:ea typeface="+mn-lt"/>
                <a:cs typeface="+mn-lt"/>
              </a:rPr>
              <a:t>) </a:t>
            </a:r>
            <a:endParaRPr lang="en-US"/>
          </a:p>
          <a:p>
            <a:pPr marL="0" indent="0">
              <a:buNone/>
            </a:pPr>
            <a:r>
              <a:rPr lang="en-US" sz="1900" i="1">
                <a:ea typeface="+mn-lt"/>
                <a:cs typeface="+mn-lt"/>
              </a:rPr>
              <a:t>College search engine with reviews and rankings</a:t>
            </a:r>
            <a:r>
              <a:rPr lang="en-US" sz="19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College Insight: (</a:t>
            </a:r>
            <a:r>
              <a:rPr lang="en-US">
                <a:ea typeface="+mn-lt"/>
                <a:cs typeface="+mn-lt"/>
                <a:hlinkClick r:id="rId5"/>
              </a:rPr>
              <a:t>www.college-insight.org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sz="1900" i="1">
                <a:ea typeface="+mn-lt"/>
                <a:cs typeface="+mn-lt"/>
              </a:rPr>
              <a:t>College profiles including research-level data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College Navigator: (</a:t>
            </a:r>
            <a:r>
              <a:rPr lang="en-US">
                <a:cs typeface="Calibri" panose="020F0502020204030204"/>
                <a:hlinkClick r:id="rId6"/>
              </a:rPr>
              <a:t>www.nces.ed.gov/collegenavigator</a:t>
            </a:r>
            <a:r>
              <a:rPr lang="en-US">
                <a:cs typeface="Calibri" panose="020F0502020204030204"/>
              </a:rPr>
              <a:t>)</a:t>
            </a:r>
          </a:p>
          <a:p>
            <a:pPr marL="0" indent="0">
              <a:buNone/>
            </a:pPr>
            <a:r>
              <a:rPr lang="en-US" sz="1900" i="1">
                <a:cs typeface="Calibri" panose="020F0502020204030204"/>
              </a:rPr>
              <a:t>A consumer information tool from the National Center for Education Statistics</a:t>
            </a:r>
          </a:p>
          <a:p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9B89C-5C39-4379-9638-503D438F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AB6D-0787-4149-966C-9563B11E309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13DF60B-16E6-4232-B6F7-C9EBFBE38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060" y="1698797"/>
            <a:ext cx="5053779" cy="33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numCol="1" anchor="ctr">
            <a:normAutofit/>
          </a:bodyPr>
          <a:lstStyle/>
          <a:p>
            <a:r>
              <a:rPr lang="en-US" sz="3600"/>
              <a:t>What is SCOIR?</a:t>
            </a:r>
            <a:br>
              <a:rPr lang="en-US" sz="3600"/>
            </a:br>
            <a:endParaRPr lang="en-US" sz="3600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B0DEFE3-495C-4E3D-BD60-D40D7DEAE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47" b="2484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numCol="1" anchor="ctr">
            <a:normAutofit/>
          </a:bodyPr>
          <a:lstStyle/>
          <a:p>
            <a:r>
              <a:rPr lang="en-US" sz="2000"/>
              <a:t>Planning and research tool</a:t>
            </a:r>
            <a:endParaRPr lang="en-US" sz="2000">
              <a:cs typeface="Calibri"/>
            </a:endParaRPr>
          </a:p>
          <a:p>
            <a:r>
              <a:rPr lang="en-US" sz="2000"/>
              <a:t>Individual accounts for students and parents</a:t>
            </a:r>
            <a:endParaRPr lang="en-US" sz="2000">
              <a:cs typeface="Calibri"/>
            </a:endParaRPr>
          </a:p>
          <a:p>
            <a:r>
              <a:rPr lang="en-US" sz="2000"/>
              <a:t>Explore college and career options</a:t>
            </a:r>
            <a:endParaRPr lang="en-US" sz="2000">
              <a:cs typeface="Calibri"/>
            </a:endParaRPr>
          </a:p>
          <a:p>
            <a:r>
              <a:rPr lang="en-US" sz="2000"/>
              <a:t>Assess strengths and interests</a:t>
            </a:r>
            <a:endParaRPr lang="en-US" sz="2000">
              <a:cs typeface="Calibri"/>
            </a:endParaRPr>
          </a:p>
          <a:p>
            <a:r>
              <a:rPr lang="en-US" sz="2000"/>
              <a:t>Track and organize key information</a:t>
            </a:r>
            <a:endParaRPr lang="en-US" sz="20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7FF1-33DD-4237-8F94-C99CA085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numCol="1">
            <a:normAutofit/>
          </a:bodyPr>
          <a:lstStyle/>
          <a:p>
            <a:pPr>
              <a:spcAft>
                <a:spcPts val="600"/>
              </a:spcAft>
            </a:pPr>
            <a:fld id="{9C36AB6D-0787-4149-966C-9563B11E3098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4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F20E9-E420-49FB-B1AF-FEB46026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  <a:hlinkClick r:id="rId2"/>
              </a:rPr>
              <a:t>Welcome to SCOIR</a:t>
            </a:r>
            <a:br>
              <a:rPr lang="en-US" sz="3600">
                <a:hlinkClick r:id="rId2"/>
              </a:rPr>
            </a:br>
            <a:r>
              <a:rPr lang="en-US" sz="3600">
                <a:solidFill>
                  <a:srgbClr val="2C2C2C"/>
                </a:solidFill>
                <a:hlinkClick r:id="rId2"/>
              </a:rPr>
              <a:t>Video</a:t>
            </a:r>
            <a:r>
              <a:rPr lang="en-US" sz="3600">
                <a:solidFill>
                  <a:srgbClr val="2C2C2C"/>
                </a:solidFill>
              </a:rPr>
              <a:t>  </a:t>
            </a:r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9291A7-7D41-42E4-8A6A-C1A942C72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46" r="3443" b="-2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39D1-C98D-4A92-A83D-BBEA9D03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9C36AB6D-0787-4149-966C-9563B11E3098}" type="slidenum">
              <a:rPr lang="en-US">
                <a:solidFill>
                  <a:srgbClr val="595959"/>
                </a:solidFill>
              </a:rPr>
              <a:pPr defTabSz="457200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9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Provides College &amp; Admission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“SCATTERGRAMS” show a quick snapshot of how your student compares with prior applicants from CHS.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To view a scattergram, click on "</a:t>
            </a:r>
            <a:r>
              <a:rPr lang="en-US" sz="1700" i="1"/>
              <a:t>View Application Scattergram</a:t>
            </a:r>
            <a:r>
              <a:rPr lang="en-US" sz="1700"/>
              <a:t>" under the Admissions Tab for any college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Scattergrams can help your students gauge whether a school is a "reach", "target", or a "likely" school.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A8207C2-C8FA-2D4B-3D02-F41365C7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03377"/>
            <a:ext cx="6019331" cy="4048000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0CA07-C663-4ED9-882E-0156573E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C36AB6D-0787-4149-966C-9563B11E3098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6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67" y="365125"/>
            <a:ext cx="3559833" cy="1339940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z="3000"/>
              <a:t>How Do I Access SCOIR?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239" y="1825625"/>
            <a:ext cx="3732362" cy="4351338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endParaRPr lang="en-US" sz="1800"/>
          </a:p>
          <a:p>
            <a:r>
              <a:rPr lang="en-US" sz="2400"/>
              <a:t>Students were sent an invitation to their CHS email to create a SCOIR account.</a:t>
            </a:r>
            <a:endParaRPr lang="en-US" sz="2400">
              <a:cs typeface="Calibri"/>
            </a:endParaRPr>
          </a:p>
          <a:p>
            <a:r>
              <a:rPr lang="en-US" sz="2400"/>
              <a:t>Parents can request to have a parent account.  Please contact your student’s counselor for SCOIR info.</a:t>
            </a:r>
            <a:endParaRPr lang="en-US" sz="2400">
              <a:cs typeface="Calibri"/>
            </a:endParaRPr>
          </a:p>
          <a:p>
            <a:pPr marL="0"/>
            <a:endParaRPr lang="en-US" sz="1800"/>
          </a:p>
        </p:txBody>
      </p:sp>
      <p:sp>
        <p:nvSpPr>
          <p:cNvPr id="39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BC4000-A4ED-46D1-92C8-175EE03723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94" r="7774" b="-3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912B-D3C1-4162-A969-687B1A91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C36AB6D-0787-4149-966C-9563B11E309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870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67278E7AA7446A7F7DD5A2A714F4A" ma:contentTypeVersion="32" ma:contentTypeDescription="Create a new document." ma:contentTypeScope="" ma:versionID="d01e72ff874ebd2b2ba520edd4de0d5e">
  <xsd:schema xmlns:xsd="http://www.w3.org/2001/XMLSchema" xmlns:xs="http://www.w3.org/2001/XMLSchema" xmlns:p="http://schemas.microsoft.com/office/2006/metadata/properties" xmlns:ns3="0a84dcea-458a-47df-a340-7cd8e5495e8a" xmlns:ns4="53b6ff75-dbc0-4587-b0ab-c55236423214" targetNamespace="http://schemas.microsoft.com/office/2006/metadata/properties" ma:root="true" ma:fieldsID="4b4b8ddfc6a6ebf3a9b322fb028b0699" ns3:_="" ns4:_="">
    <xsd:import namespace="0a84dcea-458a-47df-a340-7cd8e5495e8a"/>
    <xsd:import namespace="53b6ff75-dbc0-4587-b0ab-c552364232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Leaders" minOccurs="0"/>
                <xsd:element ref="ns4:Members" minOccurs="0"/>
                <xsd:element ref="ns4:Member_Groups" minOccurs="0"/>
                <xsd:element ref="ns4:Distribution_Groups" minOccurs="0"/>
                <xsd:element ref="ns4:LMS_Mapping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4:Is_Collaboration_Space_Locked" minOccurs="0"/>
                <xsd:element ref="ns4:IsNotebookLocked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4dcea-458a-47df-a340-7cd8e5495e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6ff75-dbc0-4587-b0ab-c55236423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2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53b6ff75-dbc0-4587-b0ab-c55236423214" xsi:nil="true"/>
    <LMS_Mappings xmlns="53b6ff75-dbc0-4587-b0ab-c55236423214" xsi:nil="true"/>
    <Distribution_Groups xmlns="53b6ff75-dbc0-4587-b0ab-c55236423214" xsi:nil="true"/>
    <Self_Registration_Enabled xmlns="53b6ff75-dbc0-4587-b0ab-c55236423214" xsi:nil="true"/>
    <DefaultSectionNames xmlns="53b6ff75-dbc0-4587-b0ab-c55236423214" xsi:nil="true"/>
    <Invited_Members xmlns="53b6ff75-dbc0-4587-b0ab-c55236423214" xsi:nil="true"/>
    <Invited_Leaders xmlns="53b6ff75-dbc0-4587-b0ab-c55236423214" xsi:nil="true"/>
    <CultureName xmlns="53b6ff75-dbc0-4587-b0ab-c55236423214" xsi:nil="true"/>
    <Leaders xmlns="53b6ff75-dbc0-4587-b0ab-c55236423214">
      <UserInfo>
        <DisplayName/>
        <AccountId xsi:nil="true"/>
        <AccountType/>
      </UserInfo>
    </Leaders>
    <Member_Groups xmlns="53b6ff75-dbc0-4587-b0ab-c55236423214">
      <UserInfo>
        <DisplayName/>
        <AccountId xsi:nil="true"/>
        <AccountType/>
      </UserInfo>
    </Member_Groups>
    <TeamsChannelId xmlns="53b6ff75-dbc0-4587-b0ab-c55236423214" xsi:nil="true"/>
    <Templates xmlns="53b6ff75-dbc0-4587-b0ab-c55236423214" xsi:nil="true"/>
    <Members xmlns="53b6ff75-dbc0-4587-b0ab-c55236423214">
      <UserInfo>
        <DisplayName/>
        <AccountId xsi:nil="true"/>
        <AccountType/>
      </UserInfo>
    </Members>
    <Has_Leaders_Only_SectionGroup xmlns="53b6ff75-dbc0-4587-b0ab-c55236423214" xsi:nil="true"/>
    <IsNotebookLocked xmlns="53b6ff75-dbc0-4587-b0ab-c55236423214" xsi:nil="true"/>
    <Owner xmlns="53b6ff75-dbc0-4587-b0ab-c55236423214">
      <UserInfo>
        <DisplayName/>
        <AccountId xsi:nil="true"/>
        <AccountType/>
      </UserInfo>
    </Owner>
    <Math_Settings xmlns="53b6ff75-dbc0-4587-b0ab-c55236423214" xsi:nil="true"/>
    <AppVersion xmlns="53b6ff75-dbc0-4587-b0ab-c55236423214" xsi:nil="true"/>
    <NotebookType xmlns="53b6ff75-dbc0-4587-b0ab-c55236423214" xsi:nil="true"/>
    <FolderType xmlns="53b6ff75-dbc0-4587-b0ab-c55236423214" xsi:nil="true"/>
  </documentManagement>
</p:properties>
</file>

<file path=customXml/itemProps1.xml><?xml version="1.0" encoding="utf-8"?>
<ds:datastoreItem xmlns:ds="http://schemas.openxmlformats.org/officeDocument/2006/customXml" ds:itemID="{40D1E77F-4F47-439D-B916-713668B924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7CEEEE-2CB3-44E5-BC82-8208AD0C9785}">
  <ds:schemaRefs>
    <ds:schemaRef ds:uri="0a84dcea-458a-47df-a340-7cd8e5495e8a"/>
    <ds:schemaRef ds:uri="53b6ff75-dbc0-4587-b0ab-c552364232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E341FF-A355-47C2-BBA9-FDEF50721285}">
  <ds:schemaRefs>
    <ds:schemaRef ds:uri="0a84dcea-458a-47df-a340-7cd8e5495e8a"/>
    <ds:schemaRef ds:uri="53b6ff75-dbc0-4587-b0ab-c552364232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1927</Words>
  <Application>Microsoft Office PowerPoint</Application>
  <PresentationFormat>Widescreen</PresentationFormat>
  <Paragraphs>295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Office Theme</vt:lpstr>
      <vt:lpstr>Carmel High School Counseling Department</vt:lpstr>
      <vt:lpstr>Agenda</vt:lpstr>
      <vt:lpstr>2-year and 4-year colleges</vt:lpstr>
      <vt:lpstr>DO NOW (February Junior year): Prepare for a College Search</vt:lpstr>
      <vt:lpstr>Online Tools to Help with a College Search</vt:lpstr>
      <vt:lpstr>What is SCOIR? </vt:lpstr>
      <vt:lpstr>Welcome to SCOIR Video  </vt:lpstr>
      <vt:lpstr>Provides College &amp; Admission Information</vt:lpstr>
      <vt:lpstr>How Do I Access SCOIR?</vt:lpstr>
      <vt:lpstr>You Can Also Access SCOIR from the CHS website</vt:lpstr>
      <vt:lpstr>Standardized Testing (Spring junior year)</vt:lpstr>
      <vt:lpstr>Future Test Dates</vt:lpstr>
      <vt:lpstr>TEST OPTIONAL COLLEGES </vt:lpstr>
      <vt:lpstr>Spring 2024: College Fairs</vt:lpstr>
      <vt:lpstr>Upcoming Virtual College Fairs</vt:lpstr>
      <vt:lpstr>Upcoming In-Person College Fairs www.westchestercollegefair.com</vt:lpstr>
      <vt:lpstr> Now-Summer 2024:  Visit Prospective Colleges</vt:lpstr>
      <vt:lpstr>Admissions Website Visit Options: (Example - Marist College, www.marist.edu)</vt:lpstr>
      <vt:lpstr>Information Sessions, Campus Tours &amp; Open Houses</vt:lpstr>
      <vt:lpstr>Summer 2024/Fall 2024: Narrow your List of Colleges </vt:lpstr>
      <vt:lpstr>Financial Aid Basics</vt:lpstr>
      <vt:lpstr>PowerPoint Presentation</vt:lpstr>
      <vt:lpstr>Determining Financial Need</vt:lpstr>
      <vt:lpstr>Special Programs for New York Students*</vt:lpstr>
      <vt:lpstr>What Can I Do Now?</vt:lpstr>
      <vt:lpstr>Recommended Readings:  Where You Go Is Not Who You’ll Be: An Antidote to the College Admissions Mania Frank Bruni  The Financial Aid Handbook: Getting the Education You Want for the Price You Can Afford Carol Stack and Ruth Vedvik </vt:lpstr>
      <vt:lpstr>PowerPoint Presentation</vt:lpstr>
    </vt:vector>
  </TitlesOfParts>
  <Company>Carmel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Colleges Look at?</dc:title>
  <dc:creator>Mancini, Kristen</dc:creator>
  <cp:lastModifiedBy>Liso, Miriam</cp:lastModifiedBy>
  <cp:revision>3</cp:revision>
  <cp:lastPrinted>2022-01-19T18:22:37Z</cp:lastPrinted>
  <dcterms:created xsi:type="dcterms:W3CDTF">2017-12-04T14:13:14Z</dcterms:created>
  <dcterms:modified xsi:type="dcterms:W3CDTF">2024-02-08T17:34:38Z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0x01010073E67278E7AA7446A7F7DD5A2A714F4A</vt:lpwstr>
  </property>
</Properties>
</file>