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27"/>
  </p:notesMasterIdLst>
  <p:handoutMasterIdLst>
    <p:handoutMasterId r:id="rId28"/>
  </p:handoutMasterIdLst>
  <p:sldIdLst>
    <p:sldId id="366" r:id="rId2"/>
    <p:sldId id="275" r:id="rId3"/>
    <p:sldId id="372" r:id="rId4"/>
    <p:sldId id="375" r:id="rId5"/>
    <p:sldId id="373" r:id="rId6"/>
    <p:sldId id="374" r:id="rId7"/>
    <p:sldId id="342" r:id="rId8"/>
    <p:sldId id="284" r:id="rId9"/>
    <p:sldId id="290" r:id="rId10"/>
    <p:sldId id="292" r:id="rId11"/>
    <p:sldId id="293" r:id="rId12"/>
    <p:sldId id="274" r:id="rId13"/>
    <p:sldId id="369" r:id="rId14"/>
    <p:sldId id="371" r:id="rId15"/>
    <p:sldId id="381" r:id="rId16"/>
    <p:sldId id="318" r:id="rId17"/>
    <p:sldId id="319" r:id="rId18"/>
    <p:sldId id="376" r:id="rId19"/>
    <p:sldId id="377" r:id="rId20"/>
    <p:sldId id="320" r:id="rId21"/>
    <p:sldId id="378" r:id="rId22"/>
    <p:sldId id="340" r:id="rId23"/>
    <p:sldId id="277" r:id="rId24"/>
    <p:sldId id="365" r:id="rId25"/>
    <p:sldId id="313" r:id="rId26"/>
  </p:sldIdLst>
  <p:sldSz cx="9144000" cy="6858000" type="screen4x3"/>
  <p:notesSz cx="6858000" cy="91170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66"/>
    <a:srgbClr val="99FF66"/>
    <a:srgbClr val="3366FF"/>
    <a:srgbClr val="3366CC"/>
    <a:srgbClr val="0000FF"/>
    <a:srgbClr val="00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1" autoAdjust="0"/>
    <p:restoredTop sz="94660"/>
  </p:normalViewPr>
  <p:slideViewPr>
    <p:cSldViewPr>
      <p:cViewPr varScale="1">
        <p:scale>
          <a:sx n="90" d="100"/>
          <a:sy n="90" d="100"/>
        </p:scale>
        <p:origin x="9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368" y="-96"/>
      </p:cViewPr>
      <p:guideLst>
        <p:guide orient="horz" pos="287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226E61-748C-4ED2-B50D-A710095C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8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5C6ED-DF8C-4624-8FBA-FCD2ADC2C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4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C10B18-97AA-455B-B2F1-03BC0D04D2A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765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9BDED2-F9B0-4F8E-B4BB-4ED0CFA6B0AD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0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61EAAF-56EB-4C51-9B09-93D946C0615F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625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B1521D-2165-49F8-88F8-D021F736BC05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171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5DA116-FB85-4BA9-98BD-8C5B78D7466C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42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C618B8-CFF0-457B-A7EE-DF565D49532D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383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D15510-D355-487B-91B8-47E8A790D24C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2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92FD2F-2014-4BA0-8FF0-0CE9C83C090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37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6D7995-49ED-4C4F-8542-4A73D9D6E3E4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4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4DDB8-A977-4904-AD59-A59F3DB7232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/>
              <a:t>That phrase “Success for every student” means obtaining a Regents Diploma.</a:t>
            </a:r>
          </a:p>
        </p:txBody>
      </p:sp>
    </p:spTree>
    <p:extLst>
      <p:ext uri="{BB962C8B-B14F-4D97-AF65-F5344CB8AC3E}">
        <p14:creationId xmlns:p14="http://schemas.microsoft.com/office/powerpoint/2010/main" val="124149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1440B1-015B-4D55-BE6F-039EED35583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887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C0C11A-EE0F-4915-8149-F4042EC73A9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/>
              <a:t>What’s the 22 refer to?</a:t>
            </a:r>
          </a:p>
        </p:txBody>
      </p:sp>
    </p:spTree>
    <p:extLst>
      <p:ext uri="{BB962C8B-B14F-4D97-AF65-F5344CB8AC3E}">
        <p14:creationId xmlns:p14="http://schemas.microsoft.com/office/powerpoint/2010/main" val="3317446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7B2F85-46DE-46F2-9B9F-9587F8DA8026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2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/>
              <a:t>What’s the five refer to?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870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66FB17-ACC2-4F68-9969-8A3F43A0441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2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3C2CAE-0470-401A-944B-7DB4AC206E5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7712" cy="34178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29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D99756-9766-4688-A8B9-B2F66EA98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7C3A6-56A9-485A-A866-F3090A267B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30F1E-6F50-4A13-88FC-024CCD0DA9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DFD74-6AE7-45E8-B101-584F5D783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3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0288-28F2-4953-A0D3-F73593AF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3F373-5494-4E8C-93FF-5CD8BD18D4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87162-C39A-4682-A4A6-193C6EB12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3919F-103F-4918-99CE-D2D2D1B59B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A55B2-8474-4F51-80B9-738F4E8BC3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16C6-6E79-4602-BD9E-DEA6E53E8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6D232-C207-4151-8323-2A93EBEA33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55AE6-54C6-4365-A206-C7EE0C1E0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95F957-B2E6-4449-80D3-C5BE815C2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75F10B-B158-4B17-9B4A-124B56D60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ca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nwboce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609600" y="4876800"/>
            <a:ext cx="7848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 b="1" dirty="0"/>
              <a:t>“</a:t>
            </a:r>
            <a:r>
              <a:rPr lang="en-US" altLang="en-US" sz="7200" b="1" dirty="0">
                <a:latin typeface="Tahoma" pitchFamily="34" charset="0"/>
              </a:rPr>
              <a:t>Class of 2024”</a:t>
            </a:r>
            <a:endParaRPr lang="en-US" altLang="en-US" sz="8800" b="1" dirty="0"/>
          </a:p>
        </p:txBody>
      </p:sp>
      <p:pic>
        <p:nvPicPr>
          <p:cNvPr id="2051" name="Picture 4" descr="C:\Users\dbrenner\AppData\Local\Microsoft\Windows\Temporary Internet Files\Content.IE5\8ZM229PB\you_had_me_at_hello__red_blue_name_tag_eps_vector_sjpg270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50875"/>
            <a:ext cx="57150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676400" y="1219200"/>
            <a:ext cx="5715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0000"/>
              <a:t>22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84763"/>
            <a:ext cx="2133600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524000" y="1114425"/>
            <a:ext cx="617220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4 English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4 Social Studies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3 Science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3 Mathematics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2 Physical Education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1 Art/Music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½ Health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1 Foreign Language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</a:rPr>
              <a:t>3½ Other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HIGH SCHOOL CREDITS</a:t>
            </a:r>
          </a:p>
        </p:txBody>
      </p:sp>
      <p:pic>
        <p:nvPicPr>
          <p:cNvPr id="7174" name="Picture 6" descr="bd05112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236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4" grpId="0" build="p" autoUpdateAnimBg="0"/>
      <p:bldP spid="1024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3048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0000"/>
              <a:t>5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84763"/>
            <a:ext cx="2133600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524000" y="933450"/>
            <a:ext cx="61722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Science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Mathematics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Global History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U.S. History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English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Arial" pitchFamily="34" charset="0"/>
              </a:rPr>
              <a:t>EXAMS FOR REGENTS DIPLOMA</a:t>
            </a:r>
          </a:p>
        </p:txBody>
      </p:sp>
      <p:pic>
        <p:nvPicPr>
          <p:cNvPr id="8198" name="Picture 6" descr="bd05112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236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2" grpId="0" build="p" autoUpdateAnimBg="0"/>
      <p:bldP spid="1044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33CC"/>
                </a:solidFill>
                <a:latin typeface="Tahoma" pitchFamily="34" charset="0"/>
              </a:rPr>
              <a:t>GRADUATION AND CREDIT REQUIREMENTS</a:t>
            </a:r>
            <a:endParaRPr lang="en-US" altLang="en-US" sz="2400">
              <a:solidFill>
                <a:srgbClr val="3366FF"/>
              </a:solidFill>
              <a:latin typeface="Tahoma" pitchFamily="34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838200" y="1433513"/>
            <a:ext cx="457200" cy="152400"/>
          </a:xfrm>
          <a:prstGeom prst="flowChartProcess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838200" y="2133600"/>
            <a:ext cx="457200" cy="152400"/>
          </a:xfrm>
          <a:prstGeom prst="flowChartProcess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838200" y="4419600"/>
            <a:ext cx="457200" cy="152400"/>
          </a:xfrm>
          <a:prstGeom prst="flowChartProcess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1066800" y="5029200"/>
            <a:ext cx="228600" cy="152400"/>
          </a:xfrm>
          <a:prstGeom prst="flowChart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838200" y="5029200"/>
            <a:ext cx="228600" cy="152400"/>
          </a:xfrm>
          <a:prstGeom prst="flowChart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838200" y="5715000"/>
            <a:ext cx="228600" cy="152400"/>
          </a:xfrm>
          <a:prstGeom prst="flowChartProcess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304800" y="1066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English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304800" y="1814513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Social Studies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304800" y="4038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Foreign Language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304800" y="47244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Art or Music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304800" y="5410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Physical Education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304800" y="6096000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Arial" pitchFamily="34" charset="0"/>
              </a:rPr>
              <a:t>Additional Courses/Health </a:t>
            </a:r>
            <a:endParaRPr lang="en-US" altLang="en-US" sz="1400" b="1" dirty="0">
              <a:latin typeface="Arial" pitchFamily="34" charset="0"/>
            </a:endParaRPr>
          </a:p>
        </p:txBody>
      </p:sp>
      <p:sp>
        <p:nvSpPr>
          <p:cNvPr id="9232" name="AutoShape 22"/>
          <p:cNvSpPr>
            <a:spLocks noChangeArrowheads="1"/>
          </p:cNvSpPr>
          <p:nvPr/>
        </p:nvSpPr>
        <p:spPr bwMode="auto">
          <a:xfrm>
            <a:off x="838200" y="3595688"/>
            <a:ext cx="685800" cy="152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304800" y="3276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Science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34" name="AutoShape 27"/>
          <p:cNvSpPr>
            <a:spLocks noChangeArrowheads="1"/>
          </p:cNvSpPr>
          <p:nvPr/>
        </p:nvSpPr>
        <p:spPr bwMode="auto">
          <a:xfrm>
            <a:off x="838200" y="2833688"/>
            <a:ext cx="457200" cy="1524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5" name="Text Box 29"/>
          <p:cNvSpPr txBox="1">
            <a:spLocks noChangeArrowheads="1"/>
          </p:cNvSpPr>
          <p:nvPr/>
        </p:nvSpPr>
        <p:spPr bwMode="auto">
          <a:xfrm>
            <a:off x="304800" y="2514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Math</a:t>
            </a:r>
            <a:endParaRPr lang="en-US" altLang="en-US" sz="2400">
              <a:latin typeface="Arial" pitchFamily="34" charset="0"/>
            </a:endParaRPr>
          </a:p>
        </p:txBody>
      </p:sp>
      <p:sp>
        <p:nvSpPr>
          <p:cNvPr id="9236" name="AutoShape 58"/>
          <p:cNvSpPr>
            <a:spLocks noChangeArrowheads="1"/>
          </p:cNvSpPr>
          <p:nvPr/>
        </p:nvSpPr>
        <p:spPr bwMode="auto">
          <a:xfrm>
            <a:off x="1371600" y="1433513"/>
            <a:ext cx="457200" cy="152400"/>
          </a:xfrm>
          <a:prstGeom prst="flowChartProcess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7" name="AutoShape 59"/>
          <p:cNvSpPr>
            <a:spLocks noChangeArrowheads="1"/>
          </p:cNvSpPr>
          <p:nvPr/>
        </p:nvSpPr>
        <p:spPr bwMode="auto">
          <a:xfrm>
            <a:off x="1905000" y="1433513"/>
            <a:ext cx="457200" cy="152400"/>
          </a:xfrm>
          <a:prstGeom prst="flowChartProcess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8" name="AutoShape 60"/>
          <p:cNvSpPr>
            <a:spLocks noChangeArrowheads="1"/>
          </p:cNvSpPr>
          <p:nvPr/>
        </p:nvSpPr>
        <p:spPr bwMode="auto">
          <a:xfrm>
            <a:off x="2438400" y="1433513"/>
            <a:ext cx="457200" cy="152400"/>
          </a:xfrm>
          <a:prstGeom prst="flowChartProcess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9" name="AutoShape 62"/>
          <p:cNvSpPr>
            <a:spLocks noChangeArrowheads="1"/>
          </p:cNvSpPr>
          <p:nvPr/>
        </p:nvSpPr>
        <p:spPr bwMode="auto">
          <a:xfrm>
            <a:off x="1371600" y="2133600"/>
            <a:ext cx="457200" cy="152400"/>
          </a:xfrm>
          <a:prstGeom prst="flowChartProcess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0" name="AutoShape 63"/>
          <p:cNvSpPr>
            <a:spLocks noChangeArrowheads="1"/>
          </p:cNvSpPr>
          <p:nvPr/>
        </p:nvSpPr>
        <p:spPr bwMode="auto">
          <a:xfrm>
            <a:off x="1905000" y="2133600"/>
            <a:ext cx="457200" cy="152400"/>
          </a:xfrm>
          <a:prstGeom prst="flowChartProcess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1" name="AutoShape 64"/>
          <p:cNvSpPr>
            <a:spLocks noChangeArrowheads="1"/>
          </p:cNvSpPr>
          <p:nvPr/>
        </p:nvSpPr>
        <p:spPr bwMode="auto">
          <a:xfrm>
            <a:off x="2438400" y="2133600"/>
            <a:ext cx="457200" cy="152400"/>
          </a:xfrm>
          <a:prstGeom prst="flowChartProcess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2" name="AutoShape 67"/>
          <p:cNvSpPr>
            <a:spLocks noChangeArrowheads="1"/>
          </p:cNvSpPr>
          <p:nvPr/>
        </p:nvSpPr>
        <p:spPr bwMode="auto">
          <a:xfrm>
            <a:off x="1371600" y="2833688"/>
            <a:ext cx="457200" cy="1524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3" name="AutoShape 68"/>
          <p:cNvSpPr>
            <a:spLocks noChangeArrowheads="1"/>
          </p:cNvSpPr>
          <p:nvPr/>
        </p:nvSpPr>
        <p:spPr bwMode="auto">
          <a:xfrm>
            <a:off x="1905000" y="2833688"/>
            <a:ext cx="457200" cy="1524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4" name="Text Box 69"/>
          <p:cNvSpPr txBox="1">
            <a:spLocks noChangeArrowheads="1"/>
          </p:cNvSpPr>
          <p:nvPr/>
        </p:nvSpPr>
        <p:spPr bwMode="auto">
          <a:xfrm>
            <a:off x="4495800" y="457200"/>
            <a:ext cx="2819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1600" b="1" dirty="0">
                <a:latin typeface="Arial" pitchFamily="34" charset="0"/>
              </a:rPr>
              <a:t>Required Exams for</a:t>
            </a:r>
          </a:p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1600" b="1" dirty="0">
                <a:latin typeface="Arial" pitchFamily="34" charset="0"/>
              </a:rPr>
              <a:t> </a:t>
            </a:r>
            <a:r>
              <a:rPr lang="en-US" altLang="en-US" sz="1600" b="1" u="sng" dirty="0">
                <a:latin typeface="Arial" pitchFamily="34" charset="0"/>
              </a:rPr>
              <a:t>Regents Diploma 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245" name="AutoShape 71"/>
          <p:cNvSpPr>
            <a:spLocks noChangeArrowheads="1"/>
          </p:cNvSpPr>
          <p:nvPr/>
        </p:nvSpPr>
        <p:spPr bwMode="auto">
          <a:xfrm>
            <a:off x="1600200" y="3595688"/>
            <a:ext cx="685800" cy="152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6" name="AutoShape 72"/>
          <p:cNvSpPr>
            <a:spLocks noChangeArrowheads="1"/>
          </p:cNvSpPr>
          <p:nvPr/>
        </p:nvSpPr>
        <p:spPr bwMode="auto">
          <a:xfrm>
            <a:off x="2362200" y="3595688"/>
            <a:ext cx="685800" cy="152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7" name="Text Box 73"/>
          <p:cNvSpPr txBox="1">
            <a:spLocks noChangeArrowheads="1"/>
          </p:cNvSpPr>
          <p:nvPr/>
        </p:nvSpPr>
        <p:spPr bwMode="auto">
          <a:xfrm>
            <a:off x="3276600" y="457200"/>
            <a:ext cx="12954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1600" b="1">
                <a:latin typeface="Arial" pitchFamily="34" charset="0"/>
              </a:rPr>
              <a:t>Required </a:t>
            </a:r>
          </a:p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1600" b="1" u="sng">
                <a:latin typeface="Arial" pitchFamily="34" charset="0"/>
              </a:rPr>
              <a:t>Credits</a:t>
            </a:r>
            <a:endParaRPr lang="en-US" altLang="en-US" sz="1600">
              <a:latin typeface="Arial" pitchFamily="34" charset="0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3352800" y="1066800"/>
            <a:ext cx="1295400" cy="5410200"/>
            <a:chOff x="1824" y="672"/>
            <a:chExt cx="816" cy="3408"/>
          </a:xfrm>
        </p:grpSpPr>
        <p:sp>
          <p:nvSpPr>
            <p:cNvPr id="9262" name="Text Box 41"/>
            <p:cNvSpPr txBox="1">
              <a:spLocks noChangeArrowheads="1"/>
            </p:cNvSpPr>
            <p:nvPr/>
          </p:nvSpPr>
          <p:spPr bwMode="auto">
            <a:xfrm>
              <a:off x="1824" y="67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4 credits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3" name="Text Box 44"/>
            <p:cNvSpPr txBox="1">
              <a:spLocks noChangeArrowheads="1"/>
            </p:cNvSpPr>
            <p:nvPr/>
          </p:nvSpPr>
          <p:spPr bwMode="auto">
            <a:xfrm>
              <a:off x="1824" y="1593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3 credits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4" name="Text Box 47"/>
            <p:cNvSpPr txBox="1">
              <a:spLocks noChangeArrowheads="1"/>
            </p:cNvSpPr>
            <p:nvPr/>
          </p:nvSpPr>
          <p:spPr bwMode="auto">
            <a:xfrm>
              <a:off x="1824" y="2544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1 credit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5" name="Text Box 49"/>
            <p:cNvSpPr txBox="1">
              <a:spLocks noChangeArrowheads="1"/>
            </p:cNvSpPr>
            <p:nvPr/>
          </p:nvSpPr>
          <p:spPr bwMode="auto">
            <a:xfrm>
              <a:off x="1824" y="2073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3 credits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6" name="Text Box 51"/>
            <p:cNvSpPr txBox="1">
              <a:spLocks noChangeArrowheads="1"/>
            </p:cNvSpPr>
            <p:nvPr/>
          </p:nvSpPr>
          <p:spPr bwMode="auto">
            <a:xfrm>
              <a:off x="1824" y="2976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1 credit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7" name="Text Box 53"/>
            <p:cNvSpPr txBox="1">
              <a:spLocks noChangeArrowheads="1"/>
            </p:cNvSpPr>
            <p:nvPr/>
          </p:nvSpPr>
          <p:spPr bwMode="auto">
            <a:xfrm>
              <a:off x="1824" y="3408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2 credits</a:t>
              </a:r>
              <a:endParaRPr lang="en-US" altLang="en-US" sz="2400">
                <a:latin typeface="Arial" pitchFamily="34" charset="0"/>
              </a:endParaRPr>
            </a:p>
          </p:txBody>
        </p:sp>
        <p:sp>
          <p:nvSpPr>
            <p:cNvPr id="9268" name="Text Box 54"/>
            <p:cNvSpPr txBox="1">
              <a:spLocks noChangeArrowheads="1"/>
            </p:cNvSpPr>
            <p:nvPr/>
          </p:nvSpPr>
          <p:spPr bwMode="auto">
            <a:xfrm>
              <a:off x="1824" y="3849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itchFamily="34" charset="0"/>
                </a:rPr>
                <a:t>4 credits</a:t>
              </a:r>
              <a:endParaRPr lang="en-US" altLang="en-US" sz="2400" dirty="0">
                <a:latin typeface="Arial" pitchFamily="34" charset="0"/>
              </a:endParaRPr>
            </a:p>
          </p:txBody>
        </p:sp>
        <p:sp>
          <p:nvSpPr>
            <p:cNvPr id="9269" name="Text Box 74"/>
            <p:cNvSpPr txBox="1">
              <a:spLocks noChangeArrowheads="1"/>
            </p:cNvSpPr>
            <p:nvPr/>
          </p:nvSpPr>
          <p:spPr bwMode="auto">
            <a:xfrm>
              <a:off x="1824" y="115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Arial" pitchFamily="34" charset="0"/>
                </a:rPr>
                <a:t>4 credits</a:t>
              </a:r>
              <a:endParaRPr lang="en-US" altLang="en-US" sz="2400">
                <a:latin typeface="Arial" pitchFamily="34" charset="0"/>
              </a:endParaRPr>
            </a:p>
          </p:txBody>
        </p:sp>
      </p:grpSp>
      <p:sp>
        <p:nvSpPr>
          <p:cNvPr id="9249" name="AutoShape 75"/>
          <p:cNvSpPr>
            <a:spLocks noChangeArrowheads="1"/>
          </p:cNvSpPr>
          <p:nvPr/>
        </p:nvSpPr>
        <p:spPr bwMode="auto">
          <a:xfrm>
            <a:off x="1371600" y="5715000"/>
            <a:ext cx="228600" cy="152400"/>
          </a:xfrm>
          <a:prstGeom prst="flowChartProcess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50" name="AutoShape 76"/>
          <p:cNvSpPr>
            <a:spLocks noChangeArrowheads="1"/>
          </p:cNvSpPr>
          <p:nvPr/>
        </p:nvSpPr>
        <p:spPr bwMode="auto">
          <a:xfrm>
            <a:off x="1905000" y="5715000"/>
            <a:ext cx="228600" cy="152400"/>
          </a:xfrm>
          <a:prstGeom prst="flowChartProcess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51" name="AutoShape 77"/>
          <p:cNvSpPr>
            <a:spLocks noChangeArrowheads="1"/>
          </p:cNvSpPr>
          <p:nvPr/>
        </p:nvSpPr>
        <p:spPr bwMode="auto">
          <a:xfrm>
            <a:off x="2438400" y="5715000"/>
            <a:ext cx="228600" cy="152400"/>
          </a:xfrm>
          <a:prstGeom prst="flowChartProcess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5181600" y="984250"/>
            <a:ext cx="1524000" cy="3875088"/>
            <a:chOff x="2688" y="620"/>
            <a:chExt cx="960" cy="2441"/>
          </a:xfrm>
        </p:grpSpPr>
        <p:sp>
          <p:nvSpPr>
            <p:cNvPr id="9257" name="Text Box 61"/>
            <p:cNvSpPr txBox="1">
              <a:spLocks noChangeArrowheads="1"/>
            </p:cNvSpPr>
            <p:nvPr/>
          </p:nvSpPr>
          <p:spPr bwMode="auto">
            <a:xfrm>
              <a:off x="2976" y="620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Arial" pitchFamily="34" charset="0"/>
                </a:rPr>
                <a:t>CC</a:t>
              </a:r>
              <a:endParaRPr lang="en-US" altLang="en-US" sz="2400" dirty="0">
                <a:latin typeface="Arial" pitchFamily="34" charset="0"/>
              </a:endParaRPr>
            </a:p>
          </p:txBody>
        </p:sp>
        <p:sp>
          <p:nvSpPr>
            <p:cNvPr id="9258" name="Text Box 83"/>
            <p:cNvSpPr txBox="1">
              <a:spLocks noChangeArrowheads="1"/>
            </p:cNvSpPr>
            <p:nvPr/>
          </p:nvSpPr>
          <p:spPr bwMode="auto">
            <a:xfrm>
              <a:off x="2976" y="1104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Arial" pitchFamily="34" charset="0"/>
                </a:rPr>
                <a:t>R,R</a:t>
              </a:r>
              <a:endParaRPr lang="en-US" altLang="en-US" sz="2400" dirty="0">
                <a:latin typeface="Arial" pitchFamily="34" charset="0"/>
              </a:endParaRPr>
            </a:p>
          </p:txBody>
        </p:sp>
        <p:sp>
          <p:nvSpPr>
            <p:cNvPr id="9259" name="Text Box 84"/>
            <p:cNvSpPr txBox="1">
              <a:spLocks noChangeArrowheads="1"/>
            </p:cNvSpPr>
            <p:nvPr/>
          </p:nvSpPr>
          <p:spPr bwMode="auto">
            <a:xfrm>
              <a:off x="2976" y="1374"/>
              <a:ext cx="504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1" dirty="0">
                <a:latin typeface="Arial" pitchFamily="34" charset="0"/>
              </a:endParaRP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Arial" pitchFamily="34" charset="0"/>
                </a:rPr>
                <a:t>CC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Arial" pitchFamily="34" charset="0"/>
                </a:rPr>
                <a:t>R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1" dirty="0">
                <a:latin typeface="Arial" pitchFamily="34" charset="0"/>
              </a:endParaRP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Arial" pitchFamily="34" charset="0"/>
                </a:rPr>
                <a:t> </a:t>
              </a:r>
              <a:endParaRPr lang="en-US" altLang="en-US" sz="2400" dirty="0">
                <a:latin typeface="Arial" pitchFamily="34" charset="0"/>
              </a:endParaRPr>
            </a:p>
          </p:txBody>
        </p:sp>
        <p:sp>
          <p:nvSpPr>
            <p:cNvPr id="9261" name="Text Box 86"/>
            <p:cNvSpPr txBox="1">
              <a:spLocks noChangeArrowheads="1"/>
            </p:cNvSpPr>
            <p:nvPr/>
          </p:nvSpPr>
          <p:spPr bwMode="auto">
            <a:xfrm>
              <a:off x="2688" y="2524"/>
              <a:ext cx="9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en-US" altLang="en-US" sz="1800" dirty="0">
                <a:latin typeface="Arial" pitchFamily="34" charset="0"/>
              </a:endParaRPr>
            </a:p>
          </p:txBody>
        </p:sp>
      </p:grpSp>
      <p:pic>
        <p:nvPicPr>
          <p:cNvPr id="9256" name="Picture 97" descr="j023406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232025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10</a:t>
            </a:r>
            <a:r>
              <a:rPr lang="en-US" b="1" baseline="30000" dirty="0"/>
              <a:t>th</a:t>
            </a:r>
            <a:r>
              <a:rPr lang="en-US" b="1" dirty="0"/>
              <a:t> Grade Schedule Options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457200" indent="-457200">
              <a:buAutoNum type="arabicPeriod"/>
            </a:pPr>
            <a:r>
              <a:rPr lang="en-US" sz="2000" b="1" dirty="0"/>
              <a:t>English 10/H</a:t>
            </a:r>
          </a:p>
          <a:p>
            <a:pPr marL="457200" indent="-457200">
              <a:buAutoNum type="arabicPeriod"/>
            </a:pPr>
            <a:r>
              <a:rPr lang="en-US" sz="2000" b="1" dirty="0"/>
              <a:t>Global II/H/Workshop/AP World History </a:t>
            </a:r>
          </a:p>
          <a:p>
            <a:pPr marL="457200" indent="-457200">
              <a:buAutoNum type="arabicPeriod"/>
            </a:pPr>
            <a:r>
              <a:rPr lang="en-US" sz="2000" b="1" dirty="0"/>
              <a:t>Algebra I Ext. 10/Quantitative Geometry/Geometry/H/Algebra IIR/Algebra II/H/College Pre-Calculus/Advanced College Pre-Calculus AB/Advanced College Pre-Calculus BC/College Statistics</a:t>
            </a:r>
          </a:p>
          <a:p>
            <a:pPr marL="457200" indent="-457200">
              <a:buAutoNum type="arabicPeriod"/>
            </a:pPr>
            <a:r>
              <a:rPr lang="en-US" sz="2000" b="1" dirty="0"/>
              <a:t>Biology/H/Biology B/Active Chemistry/Chemistry/H/Physics/AP Physics I/AP Biology</a:t>
            </a:r>
          </a:p>
          <a:p>
            <a:pPr marL="457200" indent="-457200">
              <a:buAutoNum type="arabicPeriod"/>
            </a:pPr>
            <a:r>
              <a:rPr lang="en-US" sz="2000" b="1" dirty="0"/>
              <a:t>World Language Choice </a:t>
            </a:r>
          </a:p>
          <a:p>
            <a:pPr marL="457200" indent="-457200">
              <a:buAutoNum type="arabicPeriod"/>
            </a:pPr>
            <a:r>
              <a:rPr lang="en-US" sz="2000" b="1" dirty="0"/>
              <a:t>Physical Education 9-12 (two options or dance)</a:t>
            </a:r>
          </a:p>
          <a:p>
            <a:pPr marL="457200" indent="-457200">
              <a:buAutoNum type="arabicPeriod"/>
            </a:pPr>
            <a:r>
              <a:rPr lang="en-US" sz="2000" b="1" dirty="0"/>
              <a:t>Lunch or an Elective</a:t>
            </a:r>
          </a:p>
          <a:p>
            <a:pPr marL="457200" indent="-457200">
              <a:buAutoNum type="arabicPeriod"/>
            </a:pPr>
            <a:r>
              <a:rPr lang="en-US" sz="2000" b="1" dirty="0"/>
              <a:t>Elective</a:t>
            </a:r>
          </a:p>
          <a:p>
            <a:pPr marL="457200" indent="-457200">
              <a:buAutoNum type="arabicPeriod"/>
            </a:pPr>
            <a:r>
              <a:rPr lang="en-US" sz="2000" b="1" dirty="0"/>
              <a:t>Elective</a:t>
            </a:r>
          </a:p>
          <a:p>
            <a:pPr marL="0" indent="0" algn="ctr">
              <a:buNone/>
            </a:pPr>
            <a:r>
              <a:rPr lang="en-US" sz="2000" b="1" dirty="0"/>
              <a:t>*PLEASE SEE PROGRAM OF STUDIES FOR ELECTIVE OPTIONS*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57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00"/>
            <a:ext cx="77724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11th Grade Schedule Options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81000" y="609600"/>
            <a:ext cx="8458200" cy="579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buFont typeface="Wingdings 3"/>
              <a:buNone/>
            </a:pPr>
            <a:endParaRPr lang="en-US" sz="2000" b="1" dirty="0"/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English 11/AP English Language 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US History/Gov’t/Workshop/AP American History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Quantitative Geometry/Geometry/Algebra IIR/Algebra II/H/College Pre-Calculus/Advanced College Pre-Calculus AB/Advanced College Pre-Calculus BC/College Statistics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Active Chemistry/Chemistry/H/Physics/AP Physics I/II/AP Biology/AP Chemistry/SUPA Chem/SUPA Forensics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World Language Choice 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Physical Education 9-12 (two options or dance)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Lunch or an Elective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Elective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Elective</a:t>
            </a:r>
          </a:p>
          <a:p>
            <a:pPr marL="0" indent="0" algn="ctr" fontAlgn="auto">
              <a:buFont typeface="Wingdings 3"/>
              <a:buNone/>
            </a:pPr>
            <a:r>
              <a:rPr lang="en-US" sz="2000" b="1" dirty="0"/>
              <a:t>*PLEASE SEE PROGRAM OF STUDIES FOR ELECTIVE OPTIONS*</a:t>
            </a:r>
          </a:p>
          <a:p>
            <a:pPr marL="0" indent="0" fontAlgn="auto">
              <a:buFont typeface="Wingdings 3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18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00"/>
            <a:ext cx="77724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12th Grade Schedule Options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81000" y="609600"/>
            <a:ext cx="8458200" cy="5791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buFont typeface="Wingdings 3"/>
              <a:buNone/>
            </a:pPr>
            <a:endParaRPr lang="en-US" sz="2000" b="1" dirty="0"/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AP English Language/AP English Literature/Senior Elective Program/English 12/DCC English 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AP American History/AP Human Geography/Law &amp; Eco/AP Gov’t &amp; Politics 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Geometry/Algebra II/R/H/College Pre-Calculus/Advanced College Pre-Calculus AB/Advanced College Pre-Calculus BC/AP Calculus AB/AP Calculus BC/College Calculus/College Statistics/College Essentials</a:t>
            </a:r>
          </a:p>
          <a:p>
            <a:pPr marL="457200" indent="-457200" fontAlgn="auto">
              <a:buFont typeface="Wingdings 3"/>
              <a:buAutoNum type="arabicPeriod"/>
            </a:pPr>
            <a:r>
              <a:rPr lang="en-US" sz="2000" b="1" dirty="0"/>
              <a:t>Physics/AP Physics I/II/AP Biology/AP Chemistry/SUPA Chem/</a:t>
            </a:r>
          </a:p>
          <a:p>
            <a:pPr marL="0" indent="0" fontAlgn="auto">
              <a:buNone/>
            </a:pPr>
            <a:r>
              <a:rPr lang="en-US" sz="2000" b="1" dirty="0"/>
              <a:t>      SUPA Forensics </a:t>
            </a:r>
          </a:p>
          <a:p>
            <a:pPr marL="0" indent="0" fontAlgn="auto">
              <a:buNone/>
            </a:pPr>
            <a:r>
              <a:rPr lang="en-US" sz="1400" b="1" dirty="0">
                <a:solidFill>
                  <a:schemeClr val="accent1"/>
                </a:solidFill>
              </a:rPr>
              <a:t>5</a:t>
            </a:r>
            <a:r>
              <a:rPr lang="en-US" sz="1600" b="1" dirty="0">
                <a:solidFill>
                  <a:schemeClr val="accent1"/>
                </a:solidFill>
              </a:rPr>
              <a:t>.    </a:t>
            </a:r>
            <a:r>
              <a:rPr lang="en-US" sz="2000" b="1" dirty="0"/>
              <a:t>World Language Choice </a:t>
            </a:r>
          </a:p>
          <a:p>
            <a:pPr marL="0" indent="0" fontAlgn="auto">
              <a:buNone/>
            </a:pPr>
            <a:r>
              <a:rPr lang="en-US" sz="1400" b="1" dirty="0">
                <a:solidFill>
                  <a:schemeClr val="accent1"/>
                </a:solidFill>
              </a:rPr>
              <a:t>6.     </a:t>
            </a:r>
            <a:r>
              <a:rPr lang="en-US" sz="2000" b="1" dirty="0"/>
              <a:t>Physical Education 9-12 (two options or dance)</a:t>
            </a:r>
          </a:p>
          <a:p>
            <a:pPr marL="0" indent="0" fontAlgn="auto">
              <a:buNone/>
            </a:pPr>
            <a:r>
              <a:rPr lang="en-US" sz="1400" b="1" dirty="0">
                <a:solidFill>
                  <a:schemeClr val="accent1"/>
                </a:solidFill>
              </a:rPr>
              <a:t>7.     </a:t>
            </a:r>
            <a:r>
              <a:rPr lang="en-US" sz="2000" b="1" dirty="0"/>
              <a:t>Lunch or an Elective</a:t>
            </a:r>
          </a:p>
          <a:p>
            <a:pPr marL="0" indent="0" fontAlgn="auto">
              <a:buNone/>
            </a:pPr>
            <a:r>
              <a:rPr lang="en-US" sz="1400" b="1" dirty="0">
                <a:solidFill>
                  <a:schemeClr val="accent1"/>
                </a:solidFill>
              </a:rPr>
              <a:t>8.     </a:t>
            </a:r>
            <a:r>
              <a:rPr lang="en-US" sz="2000" b="1" dirty="0"/>
              <a:t>Elective</a:t>
            </a:r>
          </a:p>
          <a:p>
            <a:pPr marL="0" indent="0" fontAlgn="auto">
              <a:buNone/>
            </a:pPr>
            <a:r>
              <a:rPr lang="en-US" sz="1400" b="1" dirty="0">
                <a:solidFill>
                  <a:schemeClr val="accent1"/>
                </a:solidFill>
              </a:rPr>
              <a:t>9.</a:t>
            </a:r>
            <a:r>
              <a:rPr lang="en-US" sz="2000" b="1" dirty="0"/>
              <a:t>   Elective</a:t>
            </a:r>
          </a:p>
          <a:p>
            <a:pPr marL="0" indent="0" algn="ctr" fontAlgn="auto">
              <a:buFont typeface="Wingdings 3"/>
              <a:buNone/>
            </a:pPr>
            <a:r>
              <a:rPr lang="en-US" sz="2000" b="1" dirty="0"/>
              <a:t>*PLEASE SEE PROGRAM OF STUDIES FOR ELECTIVE OPTIONS*</a:t>
            </a:r>
          </a:p>
          <a:p>
            <a:pPr marL="0" indent="0" fontAlgn="auto">
              <a:buFont typeface="Wingdings 3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85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ahoma" pitchFamily="34" charset="0"/>
              </a:rPr>
              <a:t>HONORS COURSES IN 2020-2021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ahoma" pitchFamily="34" charset="0"/>
              </a:rPr>
              <a:t>Weighted 1.1 Toward Cumulative GPA: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4573558"/>
            <a:ext cx="4953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LIVING ENVIRONMENT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CHEMISTRY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4800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ENGLISH 10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Wind Ensemble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Concert Choir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Treble Chorus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Symphony Orchestra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1981200"/>
            <a:ext cx="4191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GEOMETRY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ALGEBRA II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SPANISH IV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FRENCH 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ITALIAN IV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Music History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0" y="5205819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GLOBAL HISTORY II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-1524000"/>
            <a:ext cx="9144000" cy="1354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latin typeface="Tahoma" pitchFamily="34" charset="0"/>
              </a:rPr>
              <a:t>COLLEGE COURSES IN 2020-2021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ahoma" pitchFamily="34" charset="0"/>
              </a:rPr>
              <a:t>Weighted 1.15 Toward Cumulative GPA: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For Juniors and Seniors: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Accounting (DCC)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Business Law (STAC)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Management (STAC)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Sports and Entertainment Marketing (STAC)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Business Economics (STAC)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DCC English 101/102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DCC Speech 100/101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itchFamily="34" charset="0"/>
              </a:rPr>
              <a:t>SUPA Forensics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 b="1" dirty="0">
              <a:latin typeface="Tahoma" pitchFamily="34" charset="0"/>
            </a:endParaRPr>
          </a:p>
        </p:txBody>
      </p:sp>
      <p:pic>
        <p:nvPicPr>
          <p:cNvPr id="17417" name="Picture 9" descr="C:\Users\dbrenner\AppData\Local\Microsoft\Windows\Temporary Internet Files\Content.IE5\W7YASUQW\college-fund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4337024"/>
            <a:ext cx="4851400" cy="252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410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en-US" sz="2000" b="1" dirty="0">
                <a:latin typeface="Tahoma" pitchFamily="34" charset="0"/>
              </a:rPr>
              <a:t>OPEN TO 10</a:t>
            </a:r>
            <a:r>
              <a:rPr lang="en-US" altLang="en-US" sz="2000" b="1" baseline="30000" dirty="0">
                <a:latin typeface="Tahoma" pitchFamily="34" charset="0"/>
              </a:rPr>
              <a:t>TH</a:t>
            </a:r>
            <a:r>
              <a:rPr lang="en-US" altLang="en-US" sz="2000" b="1" dirty="0">
                <a:latin typeface="Tahoma" pitchFamily="34" charset="0"/>
              </a:rPr>
              <a:t> GRADERS: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Pre-Calculus (DCC)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Advanced College Pre-Calculus AB and BC (DCC)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Statistics and Calculus (DCC)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PROJECT LEAD THE WAY: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Introduction to Engineering (IED) - (RIT)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Principles of Engineering (POE) – (RIT)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Civil Engineering – (RIT)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ahoma" pitchFamily="34" charset="0"/>
              </a:rPr>
              <a:t>-------------------------------------------------------------------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95400"/>
          </a:xfrm>
        </p:spPr>
        <p:txBody>
          <a:bodyPr/>
          <a:lstStyle/>
          <a:p>
            <a:r>
              <a:rPr lang="en-US" dirty="0"/>
              <a:t>MORE COLLEGE COURSES </a:t>
            </a:r>
          </a:p>
        </p:txBody>
      </p:sp>
    </p:spTree>
    <p:extLst>
      <p:ext uri="{BB962C8B-B14F-4D97-AF65-F5344CB8AC3E}">
        <p14:creationId xmlns:p14="http://schemas.microsoft.com/office/powerpoint/2010/main" val="392031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Spanish V (WCC) </a:t>
            </a:r>
          </a:p>
          <a:p>
            <a:r>
              <a:rPr lang="en-US" dirty="0"/>
              <a:t>Italian V (WCC)</a:t>
            </a:r>
          </a:p>
          <a:p>
            <a:r>
              <a:rPr lang="en-US" dirty="0"/>
              <a:t>SUNY Racism, Classism and Sexism (SUNY Albany)</a:t>
            </a:r>
          </a:p>
          <a:p>
            <a:r>
              <a:rPr lang="en-US" dirty="0"/>
              <a:t>SUPA Chemistry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MORE COLLEGE COURSES</a:t>
            </a:r>
          </a:p>
        </p:txBody>
      </p:sp>
      <p:pic>
        <p:nvPicPr>
          <p:cNvPr id="4" name="Picture 9" descr="C:\Users\dbrenner\AppData\Local\Microsoft\Windows\Temporary Internet Files\Content.IE5\W7YASUQW\college-fun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5257800" cy="273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3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latin typeface="Tahoma" pitchFamily="34" charset="0"/>
              </a:rPr>
              <a:t>Four Year Planning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ahoma" pitchFamily="34" charset="0"/>
              </a:rPr>
              <a:t>Requirements for Students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ahoma" pitchFamily="34" charset="0"/>
              </a:rPr>
              <a:t>Opportunities for Students</a:t>
            </a:r>
          </a:p>
        </p:txBody>
      </p:sp>
      <p:pic>
        <p:nvPicPr>
          <p:cNvPr id="3077" name="Picture 5" descr="C:\Users\dbrenner\AppData\Local\Microsoft\Windows\Temporary Internet Files\Content.IE5\LFZQFR48\planning_carto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4724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4000" b="1" dirty="0">
                <a:latin typeface="Tahoma" pitchFamily="34" charset="0"/>
              </a:rPr>
              <a:t>ADVANCED PLACEMENT</a:t>
            </a:r>
          </a:p>
          <a:p>
            <a:pPr algn="ctr">
              <a:spcBef>
                <a:spcPct val="25000"/>
              </a:spcBef>
              <a:buFontTx/>
              <a:buNone/>
            </a:pPr>
            <a:r>
              <a:rPr lang="en-US" altLang="en-US" sz="4000" b="1" dirty="0">
                <a:latin typeface="Tahoma" pitchFamily="34" charset="0"/>
              </a:rPr>
              <a:t>COURSES IN 2020-2021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2582863"/>
            <a:ext cx="457200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CALCULUS AB/BC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CHEMISTRY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ENGLISH LANGUAGE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ENGLISH LITERATURE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PHYSICS I &amp; II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BIOLOGY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ITALIAN LANGUAGE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00575" y="2362200"/>
            <a:ext cx="4572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MUSIC THEORY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SPANISH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ART HISTORY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STUDIO ART-DRAWING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AMERICAN HISTORY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WORLD HISTORY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ahoma" pitchFamily="34" charset="0"/>
              </a:rPr>
              <a:t>PSYCHOLOGY</a:t>
            </a:r>
          </a:p>
        </p:txBody>
      </p:sp>
      <p:pic>
        <p:nvPicPr>
          <p:cNvPr id="18437" name="Picture 5" descr="AP%20College%20Bo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38275"/>
            <a:ext cx="5238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MORE AP COURSES</a:t>
            </a:r>
          </a:p>
          <a:p>
            <a:pPr marL="0" indent="0">
              <a:buNone/>
            </a:pPr>
            <a:r>
              <a:rPr lang="en-US" dirty="0"/>
              <a:t>US GOV’T &amp; POLITICS</a:t>
            </a:r>
          </a:p>
          <a:p>
            <a:pPr marL="0" indent="0">
              <a:buNone/>
            </a:pPr>
            <a:r>
              <a:rPr lang="en-US" dirty="0"/>
              <a:t>HUMAN GEOGRAPHY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Weighted 1.15 Toward Cumulative GPA</a:t>
            </a:r>
          </a:p>
          <a:p>
            <a:pPr marL="0" indent="0">
              <a:buNone/>
            </a:pPr>
            <a:r>
              <a:rPr lang="en-US" sz="2800" b="1" dirty="0"/>
              <a:t>SEE PROGRAM OF STUDIES GUIDE FOR PRE-REQUISITES*********************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AP%20College%20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17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-6211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latin typeface="Tahoma" pitchFamily="34" charset="0"/>
              </a:rPr>
              <a:t>EXTRACURRICULAR ACTIVITIES: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latin typeface="Tahoma" pitchFamily="34" charset="0"/>
              </a:rPr>
              <a:t>List of CHS activities on our website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latin typeface="Tahoma" pitchFamily="34" charset="0"/>
              </a:rPr>
              <a:t>GET INVOLVED!!! 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800" b="1" dirty="0">
              <a:latin typeface="Tahoma" pitchFamily="34" charset="0"/>
            </a:endParaRPr>
          </a:p>
        </p:txBody>
      </p:sp>
      <p:pic>
        <p:nvPicPr>
          <p:cNvPr id="20484" name="Picture 4" descr="C:\Users\dbrenner\AppData\Local\Microsoft\Windows\Temporary Internet Files\Content.IE5\SDUYJGRF\4764497222_629c20f085_z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59275"/>
            <a:ext cx="6858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CG Omega" pitchFamily="34" charset="0"/>
              </a:rPr>
              <a:t>PARENTS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791200" y="1219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CG Omega" pitchFamily="34" charset="0"/>
              </a:rPr>
              <a:t>TEACHERS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CG Omega" pitchFamily="34" charset="0"/>
              </a:rPr>
              <a:t>ADMINISTRATORS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562600" y="52578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latin typeface="CG Omega" pitchFamily="34" charset="0"/>
              </a:rPr>
              <a:t>COUNSELORS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u="sng">
                <a:solidFill>
                  <a:srgbClr val="0033CC"/>
                </a:solidFill>
                <a:latin typeface="CG Omega" pitchFamily="34" charset="0"/>
              </a:rPr>
              <a:t>STUDENT SUCCESS</a:t>
            </a:r>
          </a:p>
        </p:txBody>
      </p:sp>
      <p:pic>
        <p:nvPicPr>
          <p:cNvPr id="27655" name="Picture 9" descr="j041078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1735138"/>
            <a:ext cx="45942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43434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chemeClr val="bg1"/>
                </a:solidFill>
                <a:latin typeface="Tahoma" pitchFamily="34" charset="0"/>
              </a:rPr>
              <a:t>Make sure you check out the Program of Studies on our school website, listed under the Counseling Department.  </a:t>
            </a:r>
            <a:br>
              <a:rPr lang="en-US" altLang="en-US" sz="3600" b="1" dirty="0">
                <a:solidFill>
                  <a:schemeClr val="bg1"/>
                </a:solidFill>
                <a:latin typeface="Tahoma" pitchFamily="34" charset="0"/>
              </a:rPr>
            </a:br>
            <a:br>
              <a:rPr lang="en-US" altLang="en-US" sz="3600" b="1" dirty="0">
                <a:solidFill>
                  <a:schemeClr val="bg1"/>
                </a:solidFill>
                <a:latin typeface="Tahoma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Tahoma" pitchFamily="34" charset="0"/>
              </a:rPr>
              <a:t>Make an appointment with a secretary in the </a:t>
            </a:r>
            <a:r>
              <a:rPr lang="en-US" altLang="en-US" sz="3600" dirty="0">
                <a:solidFill>
                  <a:schemeClr val="bg1"/>
                </a:solidFill>
                <a:latin typeface="Tahoma" pitchFamily="34" charset="0"/>
              </a:rPr>
              <a:t>counseling office</a:t>
            </a:r>
            <a:r>
              <a:rPr lang="en-US" altLang="en-US" sz="3600" b="1" dirty="0">
                <a:solidFill>
                  <a:schemeClr val="bg1"/>
                </a:solidFill>
                <a:latin typeface="Tahoma" pitchFamily="34" charset="0"/>
              </a:rPr>
              <a:t> to do course requests. </a:t>
            </a:r>
            <a:endParaRPr lang="en-US" altLang="en-US" b="1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28675" name="Picture 3" descr="C:\Users\dbrenner\AppData\Local\Microsoft\Windows\Temporary Internet Files\Content.IE5\JGQ92381\Follow-Up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4765964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0" y="2730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u="sng">
                <a:latin typeface="CG Omega" pitchFamily="34" charset="0"/>
              </a:rPr>
              <a:t>QUESTIONS AND ANSWERS</a:t>
            </a:r>
          </a:p>
        </p:txBody>
      </p:sp>
      <p:pic>
        <p:nvPicPr>
          <p:cNvPr id="29699" name="Picture 8" descr="Student asking a ques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4.5 Credits for Grade 10</a:t>
            </a:r>
          </a:p>
          <a:p>
            <a:r>
              <a:rPr lang="en-US" dirty="0"/>
              <a:t>11 Credits for Grade 11</a:t>
            </a:r>
          </a:p>
          <a:p>
            <a:r>
              <a:rPr lang="en-US" dirty="0"/>
              <a:t>16.5 Credits for Grade 12</a:t>
            </a:r>
          </a:p>
          <a:p>
            <a:r>
              <a:rPr lang="en-US" dirty="0"/>
              <a:t>You must pass English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 Progress to the Next Year:	</a:t>
            </a:r>
          </a:p>
        </p:txBody>
      </p:sp>
      <p:pic>
        <p:nvPicPr>
          <p:cNvPr id="75779" name="Picture 3" descr="C:\Users\dbrenner\AppData\Local\Microsoft\Windows\Temporary Internet Files\Content.IE5\KLIPDLKM\cartoon_kid_runn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505200"/>
            <a:ext cx="27813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3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334000"/>
          </a:xfrm>
        </p:spPr>
        <p:txBody>
          <a:bodyPr/>
          <a:lstStyle/>
          <a:p>
            <a:r>
              <a:rPr lang="en-US" dirty="0"/>
              <a:t>If you intend to participate in Division I or Division II College Athletics, you must register as a student-athlete and be approved by the NCAA (National Collegiate Athletic Association)</a:t>
            </a:r>
          </a:p>
          <a:p>
            <a:r>
              <a:rPr lang="en-US" dirty="0"/>
              <a:t>Register at:  </a:t>
            </a:r>
            <a:r>
              <a:rPr lang="en-US" dirty="0">
                <a:hlinkClick r:id="rId2"/>
              </a:rPr>
              <a:t>www.ncaa.org</a:t>
            </a:r>
            <a:endParaRPr lang="en-US" dirty="0"/>
          </a:p>
          <a:p>
            <a:r>
              <a:rPr lang="en-US" dirty="0"/>
              <a:t>Check with your counselor that the courses you choose are approved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algn="ctr"/>
            <a:r>
              <a:rPr lang="en-US" dirty="0"/>
              <a:t>Student Athlete???</a:t>
            </a:r>
          </a:p>
        </p:txBody>
      </p:sp>
      <p:pic>
        <p:nvPicPr>
          <p:cNvPr id="77826" name="Picture 2" descr="C:\Users\dbrenner\AppData\Local\Microsoft\Windows\Temporary Internet Files\Content.IE5\BUDWKA7T\thumb-Man-Athlete-Jogging-0-4425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10200"/>
            <a:ext cx="152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18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486400"/>
          </a:xfrm>
        </p:spPr>
        <p:txBody>
          <a:bodyPr/>
          <a:lstStyle/>
          <a:p>
            <a:r>
              <a:rPr lang="en-US" dirty="0"/>
              <a:t>Sophomores:  Alternative High School </a:t>
            </a:r>
          </a:p>
          <a:p>
            <a:r>
              <a:rPr lang="en-US" dirty="0"/>
              <a:t>See Mr. </a:t>
            </a:r>
            <a:r>
              <a:rPr lang="en-US" dirty="0" err="1"/>
              <a:t>Feliciotto</a:t>
            </a:r>
            <a:r>
              <a:rPr lang="en-US" dirty="0"/>
              <a:t> for details</a:t>
            </a:r>
          </a:p>
          <a:p>
            <a:r>
              <a:rPr lang="en-US" dirty="0"/>
              <a:t>Juniors and Seniors:  BOCES Tech Center – Check out their Website for details: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www.pnwboces.org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 Options:</a:t>
            </a:r>
          </a:p>
        </p:txBody>
      </p:sp>
      <p:pic>
        <p:nvPicPr>
          <p:cNvPr id="76802" name="Picture 2" descr="C:\Users\dbrenner\AppData\Local\Microsoft\Windows\Temporary Internet Files\Content.IE5\EITAOHLB\small-questioning-face-small-webvie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13200"/>
            <a:ext cx="26955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0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Career and Technical Education (CTE Endorsement) </a:t>
            </a:r>
          </a:p>
          <a:p>
            <a:r>
              <a:rPr lang="en-US" dirty="0"/>
              <a:t>Receive a prestigious endorsement on your diploma after meeting specific course requirements</a:t>
            </a:r>
          </a:p>
          <a:p>
            <a:r>
              <a:rPr lang="en-US" dirty="0"/>
              <a:t>Become more marketable in your college or career search!!!</a:t>
            </a:r>
          </a:p>
          <a:p>
            <a:r>
              <a:rPr lang="en-US" dirty="0"/>
              <a:t>Details on the school website under the Business Department tab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Education</a:t>
            </a:r>
          </a:p>
        </p:txBody>
      </p:sp>
    </p:spTree>
    <p:extLst>
      <p:ext uri="{BB962C8B-B14F-4D97-AF65-F5344CB8AC3E}">
        <p14:creationId xmlns:p14="http://schemas.microsoft.com/office/powerpoint/2010/main" val="143920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31838" y="152400"/>
            <a:ext cx="7772400" cy="1143000"/>
          </a:xfrm>
        </p:spPr>
        <p:txBody>
          <a:bodyPr/>
          <a:lstStyle/>
          <a:p>
            <a:endParaRPr lang="en-US" altLang="en-US" sz="5400" b="1" dirty="0">
              <a:latin typeface="Arial" pitchFamily="34" charset="0"/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3448051" y="4016374"/>
            <a:ext cx="2265362" cy="10156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Ms. Powers – Special Education (9-12)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595312" y="4014787"/>
            <a:ext cx="2287588" cy="708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Mr.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Ruotolo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 (10-12)</a:t>
            </a: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595312" y="5032374"/>
            <a:ext cx="2266950" cy="396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itchFamily="34" charset="0"/>
              </a:rPr>
              <a:t>Ms. Jaffe (10-12)</a:t>
            </a:r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6326188" y="4016373"/>
            <a:ext cx="2360612" cy="124142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rIns="73152"/>
          <a:lstStyle/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Mr.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Feliciotto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</a:rPr>
              <a:t> – Alternative High School/Bridge/(9-12)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>
            <a:off x="3463925" y="5230811"/>
            <a:ext cx="2249488" cy="6794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bg1"/>
                </a:solidFill>
                <a:latin typeface="Arial" pitchFamily="34" charset="0"/>
              </a:rPr>
              <a:t>Mrs.Mancini</a:t>
            </a:r>
            <a:r>
              <a:rPr lang="en-US" altLang="en-US" sz="2000" dirty="0">
                <a:solidFill>
                  <a:schemeClr val="bg1"/>
                </a:solidFill>
                <a:latin typeface="Arial" pitchFamily="34" charset="0"/>
              </a:rPr>
              <a:t> (10-12)</a:t>
            </a:r>
          </a:p>
        </p:txBody>
      </p:sp>
      <p:pic>
        <p:nvPicPr>
          <p:cNvPr id="4109" name="Picture 13" descr="C:\Users\dbrenner\AppData\Local\Microsoft\Windows\Temporary Internet Files\Content.IE5\SDUYJGRF\school_counselor_spotligh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A991F2-8D0D-4AC4-B8BD-400DB18680A2}"/>
              </a:ext>
            </a:extLst>
          </p:cNvPr>
          <p:cNvSpPr txBox="1"/>
          <p:nvPr/>
        </p:nvSpPr>
        <p:spPr>
          <a:xfrm>
            <a:off x="5931775" y="5658273"/>
            <a:ext cx="275502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Mr. Mahon (9-12) and ENL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Arial" pitchFamily="34" charset="0"/>
              </a:rPr>
              <a:t>New York State Regents Diploma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4290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5334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/>
              <a:t>“Success For Every Student”</a:t>
            </a:r>
          </a:p>
        </p:txBody>
      </p:sp>
      <p:pic>
        <p:nvPicPr>
          <p:cNvPr id="5125" name="Picture 5" descr="bd0722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1992313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4648200"/>
            <a:ext cx="7467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solidFill>
                  <a:srgbClr val="2222F4"/>
                </a:solidFill>
                <a:latin typeface="Tahoma" pitchFamily="34" charset="0"/>
              </a:rPr>
              <a:t>Graduation Requirements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2133600" y="1143000"/>
            <a:ext cx="4953000" cy="3276600"/>
            <a:chOff x="1440" y="4140"/>
            <a:chExt cx="1800" cy="1080"/>
          </a:xfrm>
        </p:grpSpPr>
        <p:grpSp>
          <p:nvGrpSpPr>
            <p:cNvPr id="6149" name="Group 4"/>
            <p:cNvGrpSpPr>
              <a:grpSpLocks/>
            </p:cNvGrpSpPr>
            <p:nvPr/>
          </p:nvGrpSpPr>
          <p:grpSpPr bwMode="auto">
            <a:xfrm>
              <a:off x="1440" y="4680"/>
              <a:ext cx="1800" cy="540"/>
              <a:chOff x="4680" y="5040"/>
              <a:chExt cx="2520" cy="945"/>
            </a:xfrm>
          </p:grpSpPr>
          <p:pic>
            <p:nvPicPr>
              <p:cNvPr id="615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0" y="5040"/>
                <a:ext cx="1260" cy="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2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6000"/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" y="5040"/>
                <a:ext cx="1260" cy="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50" name="Rectangle 9"/>
            <p:cNvSpPr>
              <a:spLocks noChangeArrowheads="1"/>
            </p:cNvSpPr>
            <p:nvPr/>
          </p:nvSpPr>
          <p:spPr bwMode="auto">
            <a:xfrm>
              <a:off x="1440" y="4140"/>
              <a:ext cx="1800" cy="1080"/>
            </a:xfrm>
            <a:prstGeom prst="rect">
              <a:avLst/>
            </a:prstGeom>
            <a:noFill/>
            <a:ln w="25400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6" cstate="print">
            <a:lum bright="1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1143000"/>
            <a:ext cx="24765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26509</TotalTime>
  <Words>991</Words>
  <Application>Microsoft Office PowerPoint</Application>
  <PresentationFormat>On-screen Show (4:3)</PresentationFormat>
  <Paragraphs>223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CG Omega</vt:lpstr>
      <vt:lpstr>Lucida Sans Unicode</vt:lpstr>
      <vt:lpstr>Tahoma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To Progress to the Next Year: </vt:lpstr>
      <vt:lpstr>Student Athlete???</vt:lpstr>
      <vt:lpstr>Alternative Options:</vt:lpstr>
      <vt:lpstr>Business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COLLEGE COURSES </vt:lpstr>
      <vt:lpstr>STILL MORE COLLEGE COURSES</vt:lpstr>
      <vt:lpstr>PowerPoint Presentation</vt:lpstr>
      <vt:lpstr>PowerPoint Presentation</vt:lpstr>
      <vt:lpstr>PowerPoint Presentation</vt:lpstr>
      <vt:lpstr>PowerPoint Presentation</vt:lpstr>
      <vt:lpstr>Make sure you check out the Program of Studies on our school website, listed under the Counseling Department.    Make an appointment with a secretary in the counseling office to do course requests. </vt:lpstr>
      <vt:lpstr>PowerPoint Presentation</vt:lpstr>
    </vt:vector>
  </TitlesOfParts>
  <Company>Dobbs Ferry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Dobbs Ferry UFSD</dc:creator>
  <cp:lastModifiedBy>Liso, Miriam</cp:lastModifiedBy>
  <cp:revision>244</cp:revision>
  <cp:lastPrinted>2002-09-30T17:19:37Z</cp:lastPrinted>
  <dcterms:created xsi:type="dcterms:W3CDTF">2002-09-30T11:30:45Z</dcterms:created>
  <dcterms:modified xsi:type="dcterms:W3CDTF">2021-01-28T13:43:09Z</dcterms:modified>
</cp:coreProperties>
</file>