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8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A9367-1997-4BBC-A9DA-0F98A6A64F20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2AAFC-96C4-46AA-8B35-E158A5C06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82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MYPF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F51C12C-1F69-4FB6-AE80-E7506F5ABCC6}" type="datetime1">
              <a:rPr lang="en-US" altLang="en-US"/>
              <a:pPr eaLnBrk="1" hangingPunct="1"/>
              <a:t>11/16/2015</a:t>
            </a:fld>
            <a:endParaRPr lang="en-US" altLang="en-US"/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Chapter 11</a:t>
            </a:r>
          </a:p>
        </p:txBody>
      </p:sp>
      <p:sp>
        <p:nvSpPr>
          <p:cNvPr id="317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3040AF5-4472-4E0C-9143-D114EF41F185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85605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248AF-D484-4009-8649-01EB5D3E781A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D22E3-8B98-4CD9-BAFC-B6B0FFC9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05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248AF-D484-4009-8649-01EB5D3E781A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D22E3-8B98-4CD9-BAFC-B6B0FFC9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4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248AF-D484-4009-8649-01EB5D3E781A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D22E3-8B98-4CD9-BAFC-B6B0FFC9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811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248AF-D484-4009-8649-01EB5D3E781A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D22E3-8B98-4CD9-BAFC-B6B0FFC9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3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248AF-D484-4009-8649-01EB5D3E781A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D22E3-8B98-4CD9-BAFC-B6B0FFC9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81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248AF-D484-4009-8649-01EB5D3E781A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D22E3-8B98-4CD9-BAFC-B6B0FFC9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893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248AF-D484-4009-8649-01EB5D3E781A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D22E3-8B98-4CD9-BAFC-B6B0FFC9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414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248AF-D484-4009-8649-01EB5D3E781A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D22E3-8B98-4CD9-BAFC-B6B0FFC9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60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248AF-D484-4009-8649-01EB5D3E781A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D22E3-8B98-4CD9-BAFC-B6B0FFC9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5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248AF-D484-4009-8649-01EB5D3E781A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D22E3-8B98-4CD9-BAFC-B6B0FFC9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006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248AF-D484-4009-8649-01EB5D3E781A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D22E3-8B98-4CD9-BAFC-B6B0FFC9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1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YPA-Banner.jpg"/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:\Users\bowdenp\Desktop\Patriots_Logo-1.jpg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21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Investing for</a:t>
            </a:r>
            <a:br>
              <a:rPr lang="en-US" altLang="en-US" smtClean="0"/>
            </a:br>
            <a:r>
              <a:rPr lang="en-US" altLang="en-US" smtClean="0"/>
              <a:t>the Future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914400" indent="-914400" eaLnBrk="1" hangingPunct="1">
              <a:defRPr/>
            </a:pPr>
            <a:r>
              <a:rPr lang="en-US" alt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11.1	</a:t>
            </a:r>
            <a:r>
              <a:rPr lang="en-US" altLang="en-US" smtClean="0"/>
              <a:t>Basic Investing Concepts</a:t>
            </a:r>
          </a:p>
          <a:p>
            <a:pPr marL="914400" indent="-914400" eaLnBrk="1" hangingPunct="1">
              <a:defRPr/>
            </a:pPr>
            <a:r>
              <a:rPr lang="en-US" alt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11.2	</a:t>
            </a:r>
            <a:r>
              <a:rPr lang="en-US" altLang="en-US" smtClean="0"/>
              <a:t>Making Investment Choices</a:t>
            </a:r>
          </a:p>
        </p:txBody>
      </p:sp>
    </p:spTree>
    <p:extLst>
      <p:ext uri="{BB962C8B-B14F-4D97-AF65-F5344CB8AC3E}">
        <p14:creationId xmlns:p14="http://schemas.microsoft.com/office/powerpoint/2010/main" val="129494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Definition:  The </a:t>
            </a:r>
            <a:r>
              <a:rPr lang="en-US" dirty="0" smtClean="0"/>
              <a:t>potential for loss</a:t>
            </a:r>
          </a:p>
          <a:p>
            <a:r>
              <a:rPr lang="en-US" dirty="0" smtClean="0"/>
              <a:t>“Short term investments are generally less risky than long term …you can predict much more accurately what will happen in a week, in a month, or even a year than you can in 10-20 years…”</a:t>
            </a:r>
          </a:p>
          <a:p>
            <a:r>
              <a:rPr lang="en-US" dirty="0" smtClean="0"/>
              <a:t>Let’s debate!!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925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499311F0-DF44-489B-A91C-EC98566CBCA5}" type="slidenum">
              <a:rPr lang="en-US" altLang="en-US">
                <a:solidFill>
                  <a:schemeClr val="accent1"/>
                </a:solidFill>
              </a:rPr>
              <a:pPr eaLnBrk="1" hangingPunct="1"/>
              <a:t>11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11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Risk and Return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800" b="1" dirty="0" smtClean="0">
                <a:solidFill>
                  <a:schemeClr val="hlink"/>
                </a:solidFill>
              </a:rPr>
              <a:t>Investing risk</a:t>
            </a:r>
            <a:r>
              <a:rPr lang="en-US" altLang="en-US" sz="2800" dirty="0" smtClean="0"/>
              <a:t> is the chance that an investment’s value will decrease. </a:t>
            </a:r>
          </a:p>
          <a:p>
            <a:pPr eaLnBrk="1" hangingPunct="1"/>
            <a:r>
              <a:rPr lang="en-US" altLang="en-US" sz="2800" dirty="0" smtClean="0"/>
              <a:t>All types of investing involve some degree of risk. </a:t>
            </a:r>
          </a:p>
          <a:p>
            <a:pPr eaLnBrk="1" hangingPunct="1"/>
            <a:r>
              <a:rPr lang="en-US" altLang="en-US" sz="2800" dirty="0" smtClean="0"/>
              <a:t>The greater the risk you are willing to take, the greater the potential returns. </a:t>
            </a:r>
          </a:p>
          <a:p>
            <a:pPr eaLnBrk="1" hangingPunct="1"/>
            <a:r>
              <a:rPr lang="en-US" altLang="en-US" sz="2800" dirty="0" smtClean="0"/>
              <a:t>A safe investment has little risk of loss.</a:t>
            </a:r>
          </a:p>
          <a:p>
            <a:pPr eaLnBrk="1" hangingPunct="1"/>
            <a:r>
              <a:rPr lang="en-US" altLang="en-US" sz="2800" dirty="0" smtClean="0"/>
              <a:t>Some people are willing to take more risks than others. </a:t>
            </a:r>
          </a:p>
        </p:txBody>
      </p:sp>
    </p:spTree>
    <p:extLst>
      <p:ext uri="{BB962C8B-B14F-4D97-AF65-F5344CB8AC3E}">
        <p14:creationId xmlns:p14="http://schemas.microsoft.com/office/powerpoint/2010/main" val="403573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D20DE0C3-F987-469E-A758-D7F7E8731A0E}" type="slidenum">
              <a:rPr lang="en-US" altLang="en-US">
                <a:solidFill>
                  <a:schemeClr val="accent1"/>
                </a:solidFill>
              </a:rPr>
              <a:pPr eaLnBrk="1" hangingPunct="1"/>
              <a:t>12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11</a:t>
            </a: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Diversification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hlink"/>
                </a:solidFill>
              </a:rPr>
              <a:t>Diversification</a:t>
            </a:r>
            <a:r>
              <a:rPr lang="en-US" altLang="en-US" dirty="0" smtClean="0"/>
              <a:t> is the spreading of risk among many types of investments.</a:t>
            </a:r>
          </a:p>
          <a:p>
            <a:pPr eaLnBrk="1" hangingPunct="1"/>
            <a:r>
              <a:rPr lang="en-US" altLang="en-US" dirty="0" smtClean="0"/>
              <a:t>Diversification reduces overall risk because not all of your choices will perform poorly at the same time. </a:t>
            </a:r>
          </a:p>
          <a:p>
            <a:pPr eaLnBrk="1" hangingPunct="1"/>
            <a:r>
              <a:rPr lang="en-US" altLang="en-US" dirty="0" smtClean="0"/>
              <a:t>If one choice does not do well, the others will likely make up some or all of the loss.</a:t>
            </a:r>
          </a:p>
        </p:txBody>
      </p:sp>
    </p:spTree>
    <p:extLst>
      <p:ext uri="{BB962C8B-B14F-4D97-AF65-F5344CB8AC3E}">
        <p14:creationId xmlns:p14="http://schemas.microsoft.com/office/powerpoint/2010/main" val="420302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C1AA72CD-DFAC-4EFB-B144-D3A10F8EAE32}" type="slidenum">
              <a:rPr lang="en-US" altLang="en-US">
                <a:solidFill>
                  <a:schemeClr val="accent1"/>
                </a:solidFill>
              </a:rPr>
              <a:pPr eaLnBrk="1" hangingPunct="1"/>
              <a:t>13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11</a:t>
            </a: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Types of Risk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Interest-rate risk</a:t>
            </a:r>
          </a:p>
          <a:p>
            <a:pPr eaLnBrk="1" hangingPunct="1"/>
            <a:r>
              <a:rPr lang="en-US" altLang="en-US" dirty="0" smtClean="0"/>
              <a:t>Political risk</a:t>
            </a:r>
          </a:p>
          <a:p>
            <a:pPr eaLnBrk="1" hangingPunct="1"/>
            <a:r>
              <a:rPr lang="en-US" altLang="en-US" dirty="0" smtClean="0"/>
              <a:t>Market risk</a:t>
            </a:r>
          </a:p>
          <a:p>
            <a:pPr eaLnBrk="1" hangingPunct="1"/>
            <a:r>
              <a:rPr lang="en-US" altLang="en-US" dirty="0" smtClean="0"/>
              <a:t>Nonmarket risk</a:t>
            </a:r>
          </a:p>
          <a:p>
            <a:pPr eaLnBrk="1" hangingPunct="1"/>
            <a:r>
              <a:rPr lang="en-US" altLang="en-US" dirty="0" smtClean="0"/>
              <a:t>Company and industry risk</a:t>
            </a:r>
          </a:p>
        </p:txBody>
      </p:sp>
    </p:spTree>
    <p:extLst>
      <p:ext uri="{BB962C8B-B14F-4D97-AF65-F5344CB8AC3E}">
        <p14:creationId xmlns:p14="http://schemas.microsoft.com/office/powerpoint/2010/main" val="662104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651A52CE-3D4F-4CA3-A444-1B9DEACD69AF}" type="slidenum">
              <a:rPr lang="en-US" altLang="en-US">
                <a:solidFill>
                  <a:schemeClr val="accent1"/>
                </a:solidFill>
              </a:rPr>
              <a:pPr eaLnBrk="1" hangingPunct="1"/>
              <a:t>14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11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Investment Strategies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034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Many individuals never start an investment program because they think they don’t have enough money. </a:t>
            </a:r>
          </a:p>
          <a:p>
            <a:pPr eaLnBrk="1" hangingPunct="1"/>
            <a:r>
              <a:rPr lang="en-US" altLang="en-US" dirty="0" smtClean="0"/>
              <a:t>But even small sums of money grow over time. </a:t>
            </a:r>
          </a:p>
          <a:p>
            <a:pPr eaLnBrk="1" hangingPunct="1"/>
            <a:r>
              <a:rPr lang="en-US" altLang="en-US" dirty="0" smtClean="0"/>
              <a:t>To achieve financial security, start investing as soon as you can and continue to invest over your lifetime. </a:t>
            </a:r>
          </a:p>
        </p:txBody>
      </p:sp>
    </p:spTree>
    <p:extLst>
      <p:ext uri="{BB962C8B-B14F-4D97-AF65-F5344CB8AC3E}">
        <p14:creationId xmlns:p14="http://schemas.microsoft.com/office/powerpoint/2010/main" val="87020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8FE72358-50F6-4612-B8B4-384E8E3C57CA}" type="slidenum">
              <a:rPr lang="en-US" altLang="en-US">
                <a:solidFill>
                  <a:schemeClr val="accent1"/>
                </a:solidFill>
              </a:rPr>
              <a:pPr eaLnBrk="1" hangingPunct="1"/>
              <a:t>15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11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Criteria for Choosing an Investment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2558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Degree of safety</a:t>
            </a:r>
          </a:p>
          <a:p>
            <a:pPr eaLnBrk="1" hangingPunct="1"/>
            <a:r>
              <a:rPr lang="en-US" altLang="en-US" dirty="0" smtClean="0"/>
              <a:t>Degree of liquidity</a:t>
            </a:r>
          </a:p>
          <a:p>
            <a:pPr eaLnBrk="1" hangingPunct="1"/>
            <a:r>
              <a:rPr lang="en-US" altLang="en-US" dirty="0" smtClean="0"/>
              <a:t>Expected dividends or interest</a:t>
            </a:r>
          </a:p>
          <a:p>
            <a:pPr eaLnBrk="1" hangingPunct="1"/>
            <a:r>
              <a:rPr lang="en-US" altLang="en-US" dirty="0" smtClean="0"/>
              <a:t>Expected growth in value that exceeds the inflation rate</a:t>
            </a:r>
          </a:p>
          <a:p>
            <a:pPr eaLnBrk="1" hangingPunct="1"/>
            <a:r>
              <a:rPr lang="en-US" altLang="en-US" dirty="0" smtClean="0"/>
              <a:t>Reasonable purchase price and fees</a:t>
            </a:r>
          </a:p>
          <a:p>
            <a:pPr eaLnBrk="1" hangingPunct="1"/>
            <a:r>
              <a:rPr lang="en-US" altLang="en-US" dirty="0" smtClean="0"/>
              <a:t>Tax benefits</a:t>
            </a:r>
          </a:p>
        </p:txBody>
      </p:sp>
    </p:spTree>
    <p:extLst>
      <p:ext uri="{BB962C8B-B14F-4D97-AF65-F5344CB8AC3E}">
        <p14:creationId xmlns:p14="http://schemas.microsoft.com/office/powerpoint/2010/main" val="3928267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58A9EB65-E359-4281-B104-7883565EF28C}" type="slidenum">
              <a:rPr lang="en-US" altLang="en-US">
                <a:solidFill>
                  <a:schemeClr val="accent1"/>
                </a:solidFill>
              </a:rPr>
              <a:pPr eaLnBrk="1" hangingPunct="1"/>
              <a:t>16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11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Wise Investment Practices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Define your financial goals.</a:t>
            </a:r>
          </a:p>
          <a:p>
            <a:pPr eaLnBrk="1" hangingPunct="1"/>
            <a:r>
              <a:rPr lang="en-US" altLang="en-US" dirty="0" smtClean="0"/>
              <a:t>Go slowly.</a:t>
            </a:r>
          </a:p>
          <a:p>
            <a:pPr eaLnBrk="1" hangingPunct="1"/>
            <a:r>
              <a:rPr lang="en-US" altLang="en-US" dirty="0" smtClean="0"/>
              <a:t>Follow through.</a:t>
            </a:r>
          </a:p>
          <a:p>
            <a:pPr eaLnBrk="1" hangingPunct="1"/>
            <a:r>
              <a:rPr lang="en-US" altLang="en-US" dirty="0" smtClean="0"/>
              <a:t>Keep good records.</a:t>
            </a:r>
          </a:p>
          <a:p>
            <a:pPr eaLnBrk="1" hangingPunct="1"/>
            <a:r>
              <a:rPr lang="en-US" altLang="en-US" dirty="0" smtClean="0"/>
              <a:t>Seek good investment advice.</a:t>
            </a:r>
          </a:p>
          <a:p>
            <a:pPr eaLnBrk="1" hangingPunct="1"/>
            <a:r>
              <a:rPr lang="en-US" altLang="en-US" dirty="0" smtClean="0"/>
              <a:t>Keep investment knowledge current.</a:t>
            </a:r>
          </a:p>
          <a:p>
            <a:pPr eaLnBrk="1" hangingPunct="1"/>
            <a:r>
              <a:rPr lang="en-US" altLang="en-US" dirty="0" smtClean="0"/>
              <a:t>Know your limits.</a:t>
            </a:r>
          </a:p>
        </p:txBody>
      </p:sp>
    </p:spTree>
    <p:extLst>
      <p:ext uri="{BB962C8B-B14F-4D97-AF65-F5344CB8AC3E}">
        <p14:creationId xmlns:p14="http://schemas.microsoft.com/office/powerpoint/2010/main" val="3304926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FBC81636-6F72-49D1-800A-C2D1A6924D42}" type="slidenum">
              <a:rPr lang="en-US" altLang="en-US">
                <a:solidFill>
                  <a:schemeClr val="accent1"/>
                </a:solidFill>
              </a:rPr>
              <a:pPr eaLnBrk="1" hangingPunct="1"/>
              <a:t>17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11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/>
              <a:t>Temporary and Permanent Investments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hlink"/>
                </a:solidFill>
              </a:rPr>
              <a:t>Temporary investments</a:t>
            </a:r>
            <a:r>
              <a:rPr lang="en-US" altLang="en-US" dirty="0" smtClean="0"/>
              <a:t> are investment choices that will be reevaluated within a year or less. </a:t>
            </a:r>
          </a:p>
          <a:p>
            <a:pPr eaLnBrk="1" hangingPunct="1"/>
            <a:r>
              <a:rPr lang="en-US" altLang="en-US" b="1" dirty="0" smtClean="0">
                <a:solidFill>
                  <a:schemeClr val="hlink"/>
                </a:solidFill>
              </a:rPr>
              <a:t>Permanent investments</a:t>
            </a:r>
            <a:r>
              <a:rPr lang="en-US" altLang="en-US" dirty="0" smtClean="0"/>
              <a:t> are investment choices that will be held for the long run—five or ten years, or longer. </a:t>
            </a:r>
          </a:p>
        </p:txBody>
      </p:sp>
    </p:spTree>
    <p:extLst>
      <p:ext uri="{BB962C8B-B14F-4D97-AF65-F5344CB8AC3E}">
        <p14:creationId xmlns:p14="http://schemas.microsoft.com/office/powerpoint/2010/main" val="136473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03AC290F-314B-4B51-818E-D15E22DC4FF0}" type="slidenum">
              <a:rPr lang="en-US" altLang="en-US">
                <a:solidFill>
                  <a:schemeClr val="accent1"/>
                </a:solidFill>
              </a:rPr>
              <a:pPr eaLnBrk="1" hangingPunct="1"/>
              <a:t>18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11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2400" b="1" dirty="0" smtClean="0">
                <a:solidFill>
                  <a:schemeClr val="hlink"/>
                </a:solidFill>
              </a:rPr>
              <a:t>Lesson 11.2</a:t>
            </a:r>
            <a:br>
              <a:rPr lang="en-US" altLang="en-US" sz="2400" b="1" dirty="0" smtClean="0">
                <a:solidFill>
                  <a:schemeClr val="hlink"/>
                </a:solidFill>
              </a:rPr>
            </a:br>
            <a:r>
              <a:rPr lang="en-US" altLang="en-US" dirty="0" smtClean="0"/>
              <a:t>Making Investment Choices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b="1" dirty="0" smtClean="0">
                <a:solidFill>
                  <a:srgbClr val="800080"/>
                </a:solidFill>
              </a:rPr>
              <a:t>GOALS</a:t>
            </a:r>
          </a:p>
          <a:p>
            <a:pPr eaLnBrk="1" hangingPunct="1"/>
            <a:r>
              <a:rPr lang="en-US" altLang="en-US" dirty="0" smtClean="0"/>
              <a:t>List and describe sources of investment information.</a:t>
            </a:r>
          </a:p>
          <a:p>
            <a:pPr eaLnBrk="1" hangingPunct="1"/>
            <a:r>
              <a:rPr lang="en-US" altLang="en-US" dirty="0" smtClean="0"/>
              <a:t>Describe basic investment choices and rate them by risk.</a:t>
            </a:r>
          </a:p>
        </p:txBody>
      </p:sp>
    </p:spTree>
    <p:extLst>
      <p:ext uri="{BB962C8B-B14F-4D97-AF65-F5344CB8AC3E}">
        <p14:creationId xmlns:p14="http://schemas.microsoft.com/office/powerpoint/2010/main" val="3332195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9B3DC659-F8AC-4B34-960B-6BEC48DA9269}" type="slidenum">
              <a:rPr lang="en-US" altLang="en-US">
                <a:solidFill>
                  <a:schemeClr val="accent1"/>
                </a:solidFill>
              </a:rPr>
              <a:pPr eaLnBrk="1" hangingPunct="1"/>
              <a:t>19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11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Sources of Financial Information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1034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Newspapers</a:t>
            </a:r>
          </a:p>
          <a:p>
            <a:pPr eaLnBrk="1" hangingPunct="1"/>
            <a:r>
              <a:rPr lang="en-US" altLang="en-US" dirty="0" smtClean="0"/>
              <a:t>Investor services and newsletters</a:t>
            </a:r>
          </a:p>
          <a:p>
            <a:pPr eaLnBrk="1" hangingPunct="1"/>
            <a:r>
              <a:rPr lang="en-US" altLang="en-US" dirty="0" smtClean="0"/>
              <a:t>Financial magazines</a:t>
            </a:r>
          </a:p>
          <a:p>
            <a:pPr eaLnBrk="1" hangingPunct="1"/>
            <a:r>
              <a:rPr lang="en-US" altLang="en-US" dirty="0" smtClean="0"/>
              <a:t>Brokers</a:t>
            </a:r>
          </a:p>
          <a:p>
            <a:pPr eaLnBrk="1" hangingPunct="1"/>
            <a:r>
              <a:rPr lang="en-US" altLang="en-US" dirty="0" smtClean="0"/>
              <a:t>Financial advisers</a:t>
            </a:r>
          </a:p>
          <a:p>
            <a:pPr eaLnBrk="1" hangingPunct="1"/>
            <a:r>
              <a:rPr lang="en-US" altLang="en-US" dirty="0" smtClean="0"/>
              <a:t>Annual reports </a:t>
            </a:r>
          </a:p>
          <a:p>
            <a:pPr eaLnBrk="1" hangingPunct="1"/>
            <a:r>
              <a:rPr lang="en-US" altLang="en-US" dirty="0" smtClean="0"/>
              <a:t>Online investor education</a:t>
            </a:r>
          </a:p>
        </p:txBody>
      </p:sp>
    </p:spTree>
    <p:extLst>
      <p:ext uri="{BB962C8B-B14F-4D97-AF65-F5344CB8AC3E}">
        <p14:creationId xmlns:p14="http://schemas.microsoft.com/office/powerpoint/2010/main" val="642145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EA980AFC-1C84-4BDC-823E-18DB706DBC04}" type="slidenum">
              <a:rPr lang="en-US" altLang="en-US">
                <a:solidFill>
                  <a:schemeClr val="accent1"/>
                </a:solidFill>
              </a:rPr>
              <a:pPr eaLnBrk="1" hangingPunct="1"/>
              <a:t>2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11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2400" b="1" dirty="0" smtClean="0">
                <a:solidFill>
                  <a:schemeClr val="hlink"/>
                </a:solidFill>
              </a:rPr>
              <a:t>Lesson 11.1</a:t>
            </a:r>
            <a:br>
              <a:rPr lang="en-US" altLang="en-US" sz="2400" b="1" dirty="0" smtClean="0">
                <a:solidFill>
                  <a:schemeClr val="hlink"/>
                </a:solidFill>
              </a:rPr>
            </a:br>
            <a:r>
              <a:rPr lang="en-US" altLang="en-US" dirty="0" smtClean="0"/>
              <a:t>Basic Investing Concepts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b="1" smtClean="0">
                <a:solidFill>
                  <a:srgbClr val="800080"/>
                </a:solidFill>
              </a:rPr>
              <a:t>GOALS</a:t>
            </a:r>
          </a:p>
          <a:p>
            <a:pPr eaLnBrk="1" hangingPunct="1"/>
            <a:r>
              <a:rPr lang="en-US" altLang="en-US" smtClean="0"/>
              <a:t>Explain why you should consider investing.</a:t>
            </a:r>
          </a:p>
          <a:p>
            <a:pPr eaLnBrk="1" hangingPunct="1"/>
            <a:r>
              <a:rPr lang="en-US" altLang="en-US" smtClean="0"/>
              <a:t>Discuss the stages of investing.</a:t>
            </a:r>
          </a:p>
          <a:p>
            <a:pPr eaLnBrk="1" hangingPunct="1"/>
            <a:r>
              <a:rPr lang="en-US" altLang="en-US" smtClean="0"/>
              <a:t>Explain the concept of risk.</a:t>
            </a:r>
          </a:p>
          <a:p>
            <a:pPr eaLnBrk="1" hangingPunct="1"/>
            <a:r>
              <a:rPr lang="en-US" altLang="en-US" smtClean="0"/>
              <a:t>Describe investment strategies and options.</a:t>
            </a:r>
          </a:p>
        </p:txBody>
      </p:sp>
    </p:spTree>
    <p:extLst>
      <p:ext uri="{BB962C8B-B14F-4D97-AF65-F5344CB8AC3E}">
        <p14:creationId xmlns:p14="http://schemas.microsoft.com/office/powerpoint/2010/main" val="299022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6CB64FCF-4162-49E5-9A6C-A8F154C08102}" type="slidenum">
              <a:rPr lang="en-US" altLang="en-US">
                <a:solidFill>
                  <a:schemeClr val="accent1"/>
                </a:solidFill>
              </a:rPr>
              <a:pPr eaLnBrk="1" hangingPunct="1"/>
              <a:t>20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11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Annual Reports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An </a:t>
            </a:r>
            <a:r>
              <a:rPr lang="en-US" altLang="en-US" sz="2400" b="1" dirty="0" smtClean="0">
                <a:solidFill>
                  <a:schemeClr val="hlink"/>
                </a:solidFill>
              </a:rPr>
              <a:t>annual report</a:t>
            </a:r>
            <a:r>
              <a:rPr lang="en-US" altLang="en-US" sz="2400" dirty="0" smtClean="0"/>
              <a:t> is a summary of a corporation’s financial results for the year and its prospects for the future.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The Securities and Exchange Commission (SEC) requires all public corporations to prepare this report each year and send it to their stockholders.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Investors can use the information contained in the report to evaluate the corporation as an investment prospect.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Where to get annual reports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Online at the SEC web site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Company web sites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Libraries</a:t>
            </a:r>
          </a:p>
        </p:txBody>
      </p:sp>
    </p:spTree>
    <p:extLst>
      <p:ext uri="{BB962C8B-B14F-4D97-AF65-F5344CB8AC3E}">
        <p14:creationId xmlns:p14="http://schemas.microsoft.com/office/powerpoint/2010/main" val="2230789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967878C1-1B81-4C96-B847-003D8C83FFA8}" type="slidenum">
              <a:rPr lang="en-US" altLang="en-US">
                <a:solidFill>
                  <a:schemeClr val="accent1"/>
                </a:solidFill>
              </a:rPr>
              <a:pPr eaLnBrk="1" hangingPunct="1"/>
              <a:t>21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11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Investment Choices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Low risk/low return</a:t>
            </a:r>
          </a:p>
          <a:p>
            <a:pPr eaLnBrk="1" hangingPunct="1"/>
            <a:r>
              <a:rPr lang="en-US" altLang="en-US" dirty="0" smtClean="0"/>
              <a:t>Medium risk/medium return</a:t>
            </a:r>
          </a:p>
          <a:p>
            <a:pPr eaLnBrk="1" hangingPunct="1"/>
            <a:r>
              <a:rPr lang="en-US" altLang="en-US" dirty="0" smtClean="0"/>
              <a:t>High risk/high return</a:t>
            </a:r>
          </a:p>
        </p:txBody>
      </p:sp>
    </p:spTree>
    <p:extLst>
      <p:ext uri="{BB962C8B-B14F-4D97-AF65-F5344CB8AC3E}">
        <p14:creationId xmlns:p14="http://schemas.microsoft.com/office/powerpoint/2010/main" val="425147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8D1E3941-94A4-486F-80E3-FBD387E18399}" type="slidenum">
              <a:rPr lang="en-US" altLang="en-US">
                <a:solidFill>
                  <a:schemeClr val="accent1"/>
                </a:solidFill>
              </a:rPr>
              <a:pPr eaLnBrk="1" hangingPunct="1"/>
              <a:t>22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11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Low Risk/Low Return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Corporate and municipal bonds</a:t>
            </a:r>
          </a:p>
          <a:p>
            <a:pPr lvl="1" eaLnBrk="1" hangingPunct="1"/>
            <a:r>
              <a:rPr lang="en-US" altLang="en-US" b="1" dirty="0" smtClean="0">
                <a:solidFill>
                  <a:schemeClr val="hlink"/>
                </a:solidFill>
              </a:rPr>
              <a:t>Bonds</a:t>
            </a:r>
            <a:r>
              <a:rPr lang="en-US" altLang="en-US" dirty="0" smtClean="0"/>
              <a:t> are debt obligations of corporations (corporate bonds) or state or local governments (municipal bonds).</a:t>
            </a:r>
          </a:p>
          <a:p>
            <a:pPr eaLnBrk="1" hangingPunct="1"/>
            <a:r>
              <a:rPr lang="en-US" altLang="en-US" dirty="0" smtClean="0"/>
              <a:t>U.S. government savings bonds</a:t>
            </a:r>
          </a:p>
          <a:p>
            <a:pPr lvl="1" eaLnBrk="1" hangingPunct="1"/>
            <a:r>
              <a:rPr lang="en-US" altLang="en-US" dirty="0" smtClean="0"/>
              <a:t>A </a:t>
            </a:r>
            <a:r>
              <a:rPr lang="en-US" altLang="en-US" b="1" dirty="0" smtClean="0">
                <a:solidFill>
                  <a:schemeClr val="hlink"/>
                </a:solidFill>
              </a:rPr>
              <a:t>discount bond</a:t>
            </a:r>
            <a:r>
              <a:rPr lang="en-US" altLang="en-US" dirty="0" smtClean="0"/>
              <a:t> is purchased for less than the maturity value.</a:t>
            </a:r>
          </a:p>
          <a:p>
            <a:pPr eaLnBrk="1" hangingPunct="1"/>
            <a:r>
              <a:rPr lang="en-US" altLang="en-US" dirty="0" smtClean="0"/>
              <a:t>Treasury securities</a:t>
            </a:r>
          </a:p>
        </p:txBody>
      </p:sp>
    </p:spTree>
    <p:extLst>
      <p:ext uri="{BB962C8B-B14F-4D97-AF65-F5344CB8AC3E}">
        <p14:creationId xmlns:p14="http://schemas.microsoft.com/office/powerpoint/2010/main" val="302230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30495320-20D4-4B5F-A108-24EE998638FF}" type="slidenum">
              <a:rPr lang="en-US" altLang="en-US">
                <a:solidFill>
                  <a:schemeClr val="accent1"/>
                </a:solidFill>
              </a:rPr>
              <a:pPr eaLnBrk="1" hangingPunct="1"/>
              <a:t>23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11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Medium Risk/Medium Return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Stocks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 smtClean="0">
                <a:solidFill>
                  <a:schemeClr val="hlink"/>
                </a:solidFill>
              </a:rPr>
              <a:t>Stock</a:t>
            </a:r>
            <a:r>
              <a:rPr lang="en-US" altLang="en-US" sz="2400" dirty="0" smtClean="0"/>
              <a:t> is a unit of ownership in a corporation.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Mutual funds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A </a:t>
            </a:r>
            <a:r>
              <a:rPr lang="en-US" altLang="en-US" sz="2400" b="1" dirty="0" smtClean="0">
                <a:solidFill>
                  <a:schemeClr val="hlink"/>
                </a:solidFill>
              </a:rPr>
              <a:t>mutual fund</a:t>
            </a:r>
            <a:r>
              <a:rPr lang="en-US" altLang="en-US" sz="2400" dirty="0" smtClean="0"/>
              <a:t> is the pooling of money from many investors to buy a large selection of securities.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Annuities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An </a:t>
            </a:r>
            <a:r>
              <a:rPr lang="en-US" altLang="en-US" sz="2400" b="1" dirty="0" smtClean="0">
                <a:solidFill>
                  <a:schemeClr val="hlink"/>
                </a:solidFill>
              </a:rPr>
              <a:t>annuity</a:t>
            </a:r>
            <a:r>
              <a:rPr lang="en-US" altLang="en-US" sz="2400" dirty="0" smtClean="0"/>
              <a:t> is a contract that provides the investor with a series of regular payments, usually after retirement.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Real Estate</a:t>
            </a:r>
          </a:p>
        </p:txBody>
      </p:sp>
    </p:spTree>
    <p:extLst>
      <p:ext uri="{BB962C8B-B14F-4D97-AF65-F5344CB8AC3E}">
        <p14:creationId xmlns:p14="http://schemas.microsoft.com/office/powerpoint/2010/main" val="176080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40925F2E-C50C-4588-82F2-618D18EF6358}" type="slidenum">
              <a:rPr lang="en-US" altLang="en-US">
                <a:solidFill>
                  <a:schemeClr val="accent1"/>
                </a:solidFill>
              </a:rPr>
              <a:pPr eaLnBrk="1" hangingPunct="1"/>
              <a:t>24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11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High Risk/High Return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Futures</a:t>
            </a:r>
          </a:p>
          <a:p>
            <a:pPr eaLnBrk="1" hangingPunct="1"/>
            <a:r>
              <a:rPr lang="en-US" altLang="en-US" dirty="0" smtClean="0"/>
              <a:t>Options</a:t>
            </a:r>
          </a:p>
          <a:p>
            <a:pPr eaLnBrk="1" hangingPunct="1"/>
            <a:r>
              <a:rPr lang="en-US" altLang="en-US" dirty="0" smtClean="0"/>
              <a:t>Penny stocks</a:t>
            </a:r>
          </a:p>
          <a:p>
            <a:pPr eaLnBrk="1" hangingPunct="1"/>
            <a:r>
              <a:rPr lang="en-US" altLang="en-US" dirty="0" smtClean="0"/>
              <a:t>Collectibles</a:t>
            </a:r>
          </a:p>
        </p:txBody>
      </p:sp>
    </p:spTree>
    <p:extLst>
      <p:ext uri="{BB962C8B-B14F-4D97-AF65-F5344CB8AC3E}">
        <p14:creationId xmlns:p14="http://schemas.microsoft.com/office/powerpoint/2010/main" val="4114610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C10BADCA-E24B-4AAA-97D0-53F0149B3E6B}" type="slidenum">
              <a:rPr lang="en-US" altLang="en-US">
                <a:solidFill>
                  <a:schemeClr val="accent1"/>
                </a:solidFill>
              </a:rPr>
              <a:pPr eaLnBrk="1" hangingPunct="1"/>
              <a:t>25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11</a:t>
            </a: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Futures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 dirty="0" smtClean="0">
                <a:solidFill>
                  <a:schemeClr val="hlink"/>
                </a:solidFill>
              </a:rPr>
              <a:t>Futures</a:t>
            </a:r>
            <a:r>
              <a:rPr lang="en-US" altLang="en-US" sz="2400" dirty="0" smtClean="0"/>
              <a:t> are contracts to buy and sell commodities (products that are mined or grown) or stocks for a specified price on a specified date in the future.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The investor is betting that the price of the commodity or stock will be higher on that future date than it is at the time of the contract.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If prices fall, the investor loses.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If prices rise, the investor stands to make a lot of money.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This type of investment is not for beginners or for individuals who cannot afford to lose their investment.</a:t>
            </a:r>
          </a:p>
        </p:txBody>
      </p:sp>
    </p:spTree>
    <p:extLst>
      <p:ext uri="{BB962C8B-B14F-4D97-AF65-F5344CB8AC3E}">
        <p14:creationId xmlns:p14="http://schemas.microsoft.com/office/powerpoint/2010/main" val="334591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2C799BA3-20CB-4E2C-B6E3-A99F14E3BED0}" type="slidenum">
              <a:rPr lang="en-US" altLang="en-US">
                <a:solidFill>
                  <a:schemeClr val="accent1"/>
                </a:solidFill>
              </a:rPr>
              <a:pPr eaLnBrk="1" hangingPunct="1"/>
              <a:t>26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11</a:t>
            </a: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Options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An </a:t>
            </a:r>
            <a:r>
              <a:rPr lang="en-US" altLang="en-US" sz="2800" b="1" dirty="0" smtClean="0">
                <a:solidFill>
                  <a:schemeClr val="hlink"/>
                </a:solidFill>
              </a:rPr>
              <a:t>option</a:t>
            </a:r>
            <a:r>
              <a:rPr lang="en-US" altLang="en-US" sz="2800" dirty="0" smtClean="0"/>
              <a:t> is the right, but not the obligation, to buy or sell a commodity or stock for a specified price within a specified time period. </a:t>
            </a:r>
          </a:p>
          <a:p>
            <a:pPr lvl="1" eaLnBrk="1" hangingPunct="1"/>
            <a:r>
              <a:rPr lang="en-US" altLang="en-US" sz="2400" dirty="0" smtClean="0"/>
              <a:t>As with futures, the investor is betting that, during the option period, the price of the stock will rise. </a:t>
            </a:r>
          </a:p>
          <a:p>
            <a:pPr lvl="1" eaLnBrk="1" hangingPunct="1"/>
            <a:r>
              <a:rPr lang="en-US" altLang="en-US" sz="2400" dirty="0" smtClean="0"/>
              <a:t>If it does, the investor can choose to buy it at the lower option price, resulting in an instant profit. </a:t>
            </a:r>
          </a:p>
          <a:p>
            <a:pPr eaLnBrk="1" hangingPunct="1"/>
            <a:r>
              <a:rPr lang="en-US" altLang="en-US" sz="2800" dirty="0" smtClean="0"/>
              <a:t>Options are risky and not for inexperienced investors.</a:t>
            </a:r>
          </a:p>
        </p:txBody>
      </p:sp>
    </p:spTree>
    <p:extLst>
      <p:ext uri="{BB962C8B-B14F-4D97-AF65-F5344CB8AC3E}">
        <p14:creationId xmlns:p14="http://schemas.microsoft.com/office/powerpoint/2010/main" val="335648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11A17A1B-A442-4FE1-8B0B-4762599CA27B}" type="slidenum">
              <a:rPr lang="en-US" altLang="en-US">
                <a:solidFill>
                  <a:schemeClr val="accent1"/>
                </a:solidFill>
              </a:rPr>
              <a:pPr eaLnBrk="1" hangingPunct="1"/>
              <a:t>27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11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Penny Stocks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800" b="1" dirty="0" smtClean="0">
                <a:solidFill>
                  <a:schemeClr val="hlink"/>
                </a:solidFill>
              </a:rPr>
              <a:t>Penny stocks</a:t>
            </a:r>
            <a:r>
              <a:rPr lang="en-US" altLang="en-US" sz="2800" dirty="0" smtClean="0"/>
              <a:t> are low-priced stocks of small companies that have no track record. </a:t>
            </a:r>
          </a:p>
          <a:p>
            <a:pPr eaLnBrk="1" hangingPunct="1"/>
            <a:r>
              <a:rPr lang="en-US" altLang="en-US" sz="2800" dirty="0" smtClean="0"/>
              <a:t>The stock usually sells for under $5 per share. </a:t>
            </a:r>
          </a:p>
          <a:p>
            <a:pPr eaLnBrk="1" hangingPunct="1"/>
            <a:r>
              <a:rPr lang="en-US" altLang="en-US" sz="2800" dirty="0" smtClean="0"/>
              <a:t>The small companies often have low revenues and few assets to assure future growth. </a:t>
            </a:r>
          </a:p>
          <a:p>
            <a:pPr eaLnBrk="1" hangingPunct="1"/>
            <a:r>
              <a:rPr lang="en-US" altLang="en-US" sz="2800" dirty="0" smtClean="0"/>
              <a:t>Occasionally, a penny stock will be successful, and the investor will make a large windfall.</a:t>
            </a:r>
          </a:p>
          <a:p>
            <a:pPr eaLnBrk="1" hangingPunct="1"/>
            <a:r>
              <a:rPr lang="en-US" altLang="en-US" sz="2800" dirty="0" smtClean="0"/>
              <a:t>Generally, penny stocks are highly risky.</a:t>
            </a:r>
          </a:p>
        </p:txBody>
      </p:sp>
    </p:spTree>
    <p:extLst>
      <p:ext uri="{BB962C8B-B14F-4D97-AF65-F5344CB8AC3E}">
        <p14:creationId xmlns:p14="http://schemas.microsoft.com/office/powerpoint/2010/main" val="228606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097D77F6-F432-44F6-8580-5694135D34FD}" type="slidenum">
              <a:rPr lang="en-US" altLang="en-US">
                <a:solidFill>
                  <a:schemeClr val="accent1"/>
                </a:solidFill>
              </a:rPr>
              <a:pPr eaLnBrk="1" hangingPunct="1"/>
              <a:t>28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11</a:t>
            </a: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Collectibles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Collectibles include: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Coins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Art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Memorabilia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Ceramics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The market for collectibles fluctuates.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If you collect an item that goes up in value, you can reap large rewards by selling.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Collectibles gain value when interest is high and lose value when interest is low.</a:t>
            </a:r>
          </a:p>
        </p:txBody>
      </p:sp>
    </p:spTree>
    <p:extLst>
      <p:ext uri="{BB962C8B-B14F-4D97-AF65-F5344CB8AC3E}">
        <p14:creationId xmlns:p14="http://schemas.microsoft.com/office/powerpoint/2010/main" val="2554015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4801B5A4-3823-4217-B94A-F48A2C5DF3BD}" type="slidenum">
              <a:rPr lang="en-US" altLang="en-US">
                <a:solidFill>
                  <a:schemeClr val="accent1"/>
                </a:solidFill>
              </a:rPr>
              <a:pPr eaLnBrk="1" hangingPunct="1"/>
              <a:t>3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11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Why Invest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dirty="0" smtClean="0">
                <a:solidFill>
                  <a:schemeClr val="hlink"/>
                </a:solidFill>
              </a:rPr>
              <a:t>Investing</a:t>
            </a:r>
            <a:r>
              <a:rPr lang="en-US" altLang="en-US" dirty="0" smtClean="0"/>
              <a:t> is the use of long-term savings to earn a financial return.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Investing is a proven and powerful way to strengthen your financial position over time.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It is an essential part of providing for future needs. It provides a source of income in addition to a paycheck, allowing you to make money on money.</a:t>
            </a:r>
          </a:p>
        </p:txBody>
      </p:sp>
    </p:spTree>
    <p:extLst>
      <p:ext uri="{BB962C8B-B14F-4D97-AF65-F5344CB8AC3E}">
        <p14:creationId xmlns:p14="http://schemas.microsoft.com/office/powerpoint/2010/main" val="67773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97E2AED5-0F27-4D34-A5ED-3533772922A3}" type="slidenum">
              <a:rPr lang="en-US" altLang="en-US">
                <a:solidFill>
                  <a:schemeClr val="accent1"/>
                </a:solidFill>
              </a:rPr>
              <a:pPr eaLnBrk="1" hangingPunct="1"/>
              <a:t>4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11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Investing Helps Beat Inflation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558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hlink"/>
                </a:solidFill>
              </a:rPr>
              <a:t>Inflation</a:t>
            </a:r>
            <a:r>
              <a:rPr lang="en-US" altLang="en-US" dirty="0" smtClean="0"/>
              <a:t> is a rise in the general level of prices.</a:t>
            </a:r>
          </a:p>
          <a:p>
            <a:pPr eaLnBrk="1" hangingPunct="1"/>
            <a:r>
              <a:rPr lang="en-US" altLang="en-US" dirty="0" smtClean="0"/>
              <a:t>Inflation reduces purchasing power over time. </a:t>
            </a:r>
          </a:p>
          <a:p>
            <a:pPr lvl="1" eaLnBrk="1" hangingPunct="1"/>
            <a:r>
              <a:rPr lang="en-US" altLang="en-US" dirty="0" smtClean="0"/>
              <a:t>As prices rise, it takes more money to buy the same goods and services. </a:t>
            </a:r>
          </a:p>
          <a:p>
            <a:pPr eaLnBrk="1" hangingPunct="1"/>
            <a:r>
              <a:rPr lang="en-US" altLang="en-US" dirty="0" smtClean="0"/>
              <a:t>Investors seek investments that will grow faster than the inflation rate.</a:t>
            </a:r>
          </a:p>
        </p:txBody>
      </p:sp>
    </p:spTree>
    <p:extLst>
      <p:ext uri="{BB962C8B-B14F-4D97-AF65-F5344CB8AC3E}">
        <p14:creationId xmlns:p14="http://schemas.microsoft.com/office/powerpoint/2010/main" val="2233808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5A7694F2-9038-46DA-8CBC-0A730A27BA32}" type="slidenum">
              <a:rPr lang="en-US" altLang="en-US">
                <a:solidFill>
                  <a:schemeClr val="accent1"/>
                </a:solidFill>
              </a:rPr>
              <a:pPr eaLnBrk="1" hangingPunct="1"/>
              <a:t>5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11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143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Rule of 72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The </a:t>
            </a:r>
            <a:r>
              <a:rPr lang="en-US" altLang="en-US" sz="2800" b="1" dirty="0" smtClean="0">
                <a:solidFill>
                  <a:schemeClr val="hlink"/>
                </a:solidFill>
              </a:rPr>
              <a:t>Rule of 72</a:t>
            </a:r>
            <a:r>
              <a:rPr lang="en-US" altLang="en-US" sz="2800" dirty="0" smtClean="0"/>
              <a:t> is a technique for estimating the number of years required to double your money at a given rate of return. </a:t>
            </a:r>
          </a:p>
          <a:p>
            <a:pPr lvl="1" eaLnBrk="1" hangingPunct="1"/>
            <a:r>
              <a:rPr lang="en-US" altLang="en-US" sz="2400" dirty="0" smtClean="0"/>
              <a:t>Divide the percentage rate of return into 72 to estimate how long it will take to double your money. </a:t>
            </a:r>
          </a:p>
          <a:p>
            <a:pPr lvl="1" eaLnBrk="1" hangingPunct="1"/>
            <a:r>
              <a:rPr lang="en-US" altLang="en-US" sz="2400" dirty="0" smtClean="0"/>
              <a:t>For example, if an investment is yielding an average of 6 percent, it will take 12 years to double your money (72 ÷ 6). </a:t>
            </a:r>
          </a:p>
        </p:txBody>
      </p:sp>
    </p:spTree>
    <p:extLst>
      <p:ext uri="{BB962C8B-B14F-4D97-AF65-F5344CB8AC3E}">
        <p14:creationId xmlns:p14="http://schemas.microsoft.com/office/powerpoint/2010/main" val="1741016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8A1E89D1-F1BA-4DDE-80A0-75282E4B0666}" type="slidenum">
              <a:rPr lang="en-US" altLang="en-US">
                <a:solidFill>
                  <a:schemeClr val="accent1"/>
                </a:solidFill>
              </a:rPr>
              <a:pPr eaLnBrk="1" hangingPunct="1"/>
              <a:t>6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11</a:t>
            </a: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Investing Increases Wealth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Financial success grows from the assets that you build up over time.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Investing helps you accumulate wealth faster than if you simply saved your excess cash in a savings account.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When you invest in stocks and bonds, you are participating in helping businesses make and sell new products and services.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You will be rewarded with dividends and interest.</a:t>
            </a:r>
          </a:p>
        </p:txBody>
      </p:sp>
    </p:spTree>
    <p:extLst>
      <p:ext uri="{BB962C8B-B14F-4D97-AF65-F5344CB8AC3E}">
        <p14:creationId xmlns:p14="http://schemas.microsoft.com/office/powerpoint/2010/main" val="380749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FFA0E027-6473-491E-84E3-A32AD72DFF45}" type="slidenum">
              <a:rPr lang="en-US" altLang="en-US">
                <a:solidFill>
                  <a:schemeClr val="accent1"/>
                </a:solidFill>
              </a:rPr>
              <a:pPr eaLnBrk="1" hangingPunct="1"/>
              <a:t>7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11</a:t>
            </a: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Investing Is Fun and Challenging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082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Investors make choices and hope to pick winners. </a:t>
            </a:r>
          </a:p>
          <a:p>
            <a:pPr eaLnBrk="1" hangingPunct="1"/>
            <a:r>
              <a:rPr lang="en-US" altLang="en-US" dirty="0" smtClean="0"/>
              <a:t>Once you gain experience, you can have fun choosing investments, buying and selling when the time is right, and using your knowledge to plan for your financial security.</a:t>
            </a:r>
          </a:p>
        </p:txBody>
      </p:sp>
    </p:spTree>
    <p:extLst>
      <p:ext uri="{BB962C8B-B14F-4D97-AF65-F5344CB8AC3E}">
        <p14:creationId xmlns:p14="http://schemas.microsoft.com/office/powerpoint/2010/main" val="559150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CF603E60-57F4-45B2-B010-A759E3A8F2D1}" type="slidenum">
              <a:rPr lang="en-US" altLang="en-US">
                <a:solidFill>
                  <a:schemeClr val="accent1"/>
                </a:solidFill>
              </a:rPr>
              <a:pPr eaLnBrk="1" hangingPunct="1"/>
              <a:t>8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11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Stages of Investing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9510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Stage 1. Put-and-take account</a:t>
            </a:r>
          </a:p>
          <a:p>
            <a:pPr eaLnBrk="1" hangingPunct="1"/>
            <a:r>
              <a:rPr lang="en-US" altLang="en-US" dirty="0" smtClean="0"/>
              <a:t>Stage 2. Initial investing</a:t>
            </a:r>
          </a:p>
          <a:p>
            <a:pPr eaLnBrk="1" hangingPunct="1"/>
            <a:r>
              <a:rPr lang="en-US" altLang="en-US" dirty="0" smtClean="0"/>
              <a:t>Stage 3. Systematic investing</a:t>
            </a:r>
          </a:p>
          <a:p>
            <a:pPr eaLnBrk="1" hangingPunct="1"/>
            <a:r>
              <a:rPr lang="en-US" altLang="en-US" dirty="0" smtClean="0"/>
              <a:t>Stage 4. Strategic investing</a:t>
            </a:r>
          </a:p>
          <a:p>
            <a:pPr eaLnBrk="1" hangingPunct="1"/>
            <a:r>
              <a:rPr lang="en-US" altLang="en-US" dirty="0" smtClean="0"/>
              <a:t>Stage 5. Speculative investing</a:t>
            </a:r>
          </a:p>
        </p:txBody>
      </p:sp>
    </p:spTree>
    <p:extLst>
      <p:ext uri="{BB962C8B-B14F-4D97-AF65-F5344CB8AC3E}">
        <p14:creationId xmlns:p14="http://schemas.microsoft.com/office/powerpoint/2010/main" val="343454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3959BBF6-7EF4-4EF7-A907-49B8BAA67B6B}" type="slidenum">
              <a:rPr lang="en-US" altLang="en-US">
                <a:solidFill>
                  <a:schemeClr val="accent1"/>
                </a:solidFill>
              </a:rPr>
              <a:pPr eaLnBrk="1" hangingPunct="1"/>
              <a:t>9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>
                <a:latin typeface="Times New Roman" pitchFamily="18" charset="0"/>
              </a:rPr>
              <a:t>Chapter 11</a:t>
            </a: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Portfolio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796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 </a:t>
            </a:r>
            <a:r>
              <a:rPr lang="en-US" altLang="en-US" b="1" dirty="0" smtClean="0">
                <a:solidFill>
                  <a:schemeClr val="hlink"/>
                </a:solidFill>
              </a:rPr>
              <a:t>portfolio</a:t>
            </a:r>
            <a:r>
              <a:rPr lang="en-US" altLang="en-US" dirty="0" smtClean="0"/>
              <a:t> is a collection of investments.</a:t>
            </a:r>
          </a:p>
        </p:txBody>
      </p:sp>
    </p:spTree>
    <p:extLst>
      <p:ext uri="{BB962C8B-B14F-4D97-AF65-F5344CB8AC3E}">
        <p14:creationId xmlns:p14="http://schemas.microsoft.com/office/powerpoint/2010/main" val="3790900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2855</TotalTime>
  <Words>1349</Words>
  <Application>Microsoft Office PowerPoint</Application>
  <PresentationFormat>On-screen Show (4:3)</PresentationFormat>
  <Paragraphs>205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Times New Roman</vt:lpstr>
      <vt:lpstr>Wingdings</vt:lpstr>
      <vt:lpstr>Office Theme</vt:lpstr>
      <vt:lpstr>Investing for the Future</vt:lpstr>
      <vt:lpstr>Lesson 11.1 Basic Investing Concepts</vt:lpstr>
      <vt:lpstr>Why Invest</vt:lpstr>
      <vt:lpstr>Investing Helps Beat Inflation</vt:lpstr>
      <vt:lpstr>Rule of 72</vt:lpstr>
      <vt:lpstr>Investing Increases Wealth</vt:lpstr>
      <vt:lpstr>Investing Is Fun and Challenging</vt:lpstr>
      <vt:lpstr>Stages of Investing</vt:lpstr>
      <vt:lpstr>Portfolio</vt:lpstr>
      <vt:lpstr>Risk</vt:lpstr>
      <vt:lpstr>Risk and Return</vt:lpstr>
      <vt:lpstr>Diversification</vt:lpstr>
      <vt:lpstr>Types of Risk</vt:lpstr>
      <vt:lpstr>Investment Strategies</vt:lpstr>
      <vt:lpstr>Criteria for Choosing an Investment</vt:lpstr>
      <vt:lpstr>Wise Investment Practices</vt:lpstr>
      <vt:lpstr>Temporary and Permanent Investments</vt:lpstr>
      <vt:lpstr>Lesson 11.2 Making Investment Choices</vt:lpstr>
      <vt:lpstr>Sources of Financial Information</vt:lpstr>
      <vt:lpstr>Annual Reports</vt:lpstr>
      <vt:lpstr>Investment Choices</vt:lpstr>
      <vt:lpstr>Low Risk/Low Return</vt:lpstr>
      <vt:lpstr>Medium Risk/Medium Return</vt:lpstr>
      <vt:lpstr>High Risk/High Return</vt:lpstr>
      <vt:lpstr>Futures</vt:lpstr>
      <vt:lpstr>Options</vt:lpstr>
      <vt:lpstr>Penny Stocks</vt:lpstr>
      <vt:lpstr>Collectibles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Page Bowden</dc:creator>
  <cp:lastModifiedBy>Page Bowden</cp:lastModifiedBy>
  <cp:revision>7</cp:revision>
  <dcterms:created xsi:type="dcterms:W3CDTF">2015-04-06T14:05:44Z</dcterms:created>
  <dcterms:modified xsi:type="dcterms:W3CDTF">2015-11-17T13:23:48Z</dcterms:modified>
</cp:coreProperties>
</file>