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87" r:id="rId2"/>
    <p:sldId id="288" r:id="rId3"/>
    <p:sldId id="334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33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3754A-7AEB-45B4-8498-5F9B4E90F491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16453-3BFB-4A9F-B11E-F3D0A70B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5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1092-B385-BC42-BB23-A2A3DDAE6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8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6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067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4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9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PA-Banner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bowdenp\Desktop\Patriots_Logo-1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77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1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E8F0-D239-4C2B-9CE6-54C3B92691F3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02DAE4-5381-4343-B49C-A1ECE5569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1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2157" y="1905000"/>
            <a:ext cx="2697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Personal Finance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92697" y="2819400"/>
            <a:ext cx="2187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Purchasing a Home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Bowden</a:t>
            </a:r>
          </a:p>
        </p:txBody>
      </p:sp>
    </p:spTree>
    <p:extLst>
      <p:ext uri="{BB962C8B-B14F-4D97-AF65-F5344CB8AC3E}">
        <p14:creationId xmlns:p14="http://schemas.microsoft.com/office/powerpoint/2010/main" val="41119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97C361-B999-4916-B083-4B989B407C8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Quality of Life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r>
              <a:rPr lang="en-US" altLang="en-US" dirty="0"/>
              <a:t>Privacy, space, and personal freedom</a:t>
            </a:r>
          </a:p>
          <a:p>
            <a:r>
              <a:rPr lang="en-US" altLang="en-US" dirty="0"/>
              <a:t>Security and independence</a:t>
            </a:r>
          </a:p>
          <a:p>
            <a:r>
              <a:rPr lang="en-US" altLang="en-US" dirty="0"/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305306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EEB5AC1-0592-4A4A-AEFD-24912B94224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Tax Savings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The interest you pay on your home loan, along with the property taxes, is tax-deductible.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These deductions lower the cost of home ownership.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Because of these tax savings, owning real estate is a tax shelter.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Even though your equity in your home may be increasing each year, you do not pay tax on it until you sell your home.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Even then, you may be able to legally avoid taxes on the gains from the sale if the property was your primary residence.</a:t>
            </a:r>
          </a:p>
        </p:txBody>
      </p:sp>
    </p:spTree>
    <p:extLst>
      <p:ext uri="{BB962C8B-B14F-4D97-AF65-F5344CB8AC3E}">
        <p14:creationId xmlns:p14="http://schemas.microsoft.com/office/powerpoint/2010/main" val="307632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DEF0E88-EA8B-4D3D-9505-1CE384E005B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Costs and Responsibilities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r>
              <a:rPr lang="en-US" altLang="en-US" dirty="0"/>
              <a:t>Home ownership carries significant costs and responsibilities. </a:t>
            </a:r>
          </a:p>
          <a:p>
            <a:r>
              <a:rPr lang="en-US" altLang="en-US" dirty="0"/>
              <a:t>Before deciding to buy a home, you must make sure that you can financially handle the costs and that you are personally ready to accept the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119413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55CCAA7-B8CD-41BF-BCF5-B04198AA27B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Down Payment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altLang="en-US" dirty="0"/>
              <a:t>Mortgage lenders usually require that borrowers pay a certain amount down toward the purchase price. </a:t>
            </a:r>
          </a:p>
          <a:p>
            <a:r>
              <a:rPr lang="en-US" altLang="en-US" dirty="0"/>
              <a:t>Then they will provide a loan for the balance of the price.</a:t>
            </a:r>
          </a:p>
        </p:txBody>
      </p:sp>
    </p:spTree>
    <p:extLst>
      <p:ext uri="{BB962C8B-B14F-4D97-AF65-F5344CB8AC3E}">
        <p14:creationId xmlns:p14="http://schemas.microsoft.com/office/powerpoint/2010/main" val="158593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A1FD0ED-3759-4B48-9A71-B8FF452440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Conventional Loan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altLang="en-US" sz="2800" dirty="0"/>
              <a:t>A </a:t>
            </a:r>
            <a:r>
              <a:rPr lang="en-US" altLang="en-US" sz="2800" b="1" dirty="0">
                <a:solidFill>
                  <a:schemeClr val="hlink"/>
                </a:solidFill>
              </a:rPr>
              <a:t>conventional loan</a:t>
            </a:r>
            <a:r>
              <a:rPr lang="en-US" altLang="en-US" sz="2800" dirty="0"/>
              <a:t> is a mortgage agreement that does not have government backing and that is offered through a commercial bank or mortgage broker. </a:t>
            </a:r>
          </a:p>
          <a:p>
            <a:r>
              <a:rPr lang="en-US" altLang="en-US" sz="2800" dirty="0"/>
              <a:t>This type of loan often requires a 10 to 30 percent down payment.</a:t>
            </a:r>
          </a:p>
          <a:p>
            <a:r>
              <a:rPr lang="en-US" altLang="en-US" sz="2800" dirty="0"/>
              <a:t>For many people, saving enough money for the down payment takes a number of years.</a:t>
            </a:r>
          </a:p>
        </p:txBody>
      </p:sp>
    </p:spTree>
    <p:extLst>
      <p:ext uri="{BB962C8B-B14F-4D97-AF65-F5344CB8AC3E}">
        <p14:creationId xmlns:p14="http://schemas.microsoft.com/office/powerpoint/2010/main" val="380794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0AF2AE9-CF61-43E2-8BA3-4F4B278169C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FHA Loan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An </a:t>
            </a:r>
            <a:r>
              <a:rPr lang="en-US" altLang="en-US" sz="2800" b="1" dirty="0">
                <a:solidFill>
                  <a:schemeClr val="hlink"/>
                </a:solidFill>
              </a:rPr>
              <a:t>FHA loan</a:t>
            </a:r>
            <a:r>
              <a:rPr lang="en-US" altLang="en-US" sz="2800" dirty="0"/>
              <a:t> is a government-sponsored loan that carries mortgage insurance.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Borrowers pay a monthly insurance premium and their loan payments are guaranteed through the Federal Housing Administration (FHA) insurance program.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FHA loans may require down payments of as little as 3 percent.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Government-backed lending programs are often available for first-time home buyers, veterans, and low-income buyers.</a:t>
            </a:r>
          </a:p>
        </p:txBody>
      </p:sp>
    </p:spTree>
    <p:extLst>
      <p:ext uri="{BB962C8B-B14F-4D97-AF65-F5344CB8AC3E}">
        <p14:creationId xmlns:p14="http://schemas.microsoft.com/office/powerpoint/2010/main" val="20593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A4FF8AA-5C15-4A44-93B8-A9D0327E37D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Mortgage Payments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loan to purchase real estate is called a mortgage. </a:t>
            </a: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Mortgages have additional costs associated with them.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Along with Conventional and FHA loans you will have additional options that deal with the interest (fixed rate </a:t>
            </a:r>
            <a:r>
              <a:rPr lang="en-US" altLang="en-US" sz="2800" smtClean="0"/>
              <a:t>or adjustable rate)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341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FF07706-EDFB-4E8C-94F9-30FF3D3C753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Closing Costs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chemeClr val="hlink"/>
                </a:solidFill>
              </a:rPr>
              <a:t>Closing costs</a:t>
            </a:r>
            <a:r>
              <a:rPr lang="en-US" altLang="en-US" sz="2800" dirty="0"/>
              <a:t>, also referred to as settlement costs, are the expenses incurred in transferring ownership from buyer to seller in a real estate transaction.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buyer usually pays for a title search to make sure the seller is the legal owner and that no one else has a claim on the property.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buyer may also pay for a credit report, various fees, and a share of taxes and interest currently owed on the property.</a:t>
            </a:r>
          </a:p>
        </p:txBody>
      </p:sp>
    </p:spTree>
    <p:extLst>
      <p:ext uri="{BB962C8B-B14F-4D97-AF65-F5344CB8AC3E}">
        <p14:creationId xmlns:p14="http://schemas.microsoft.com/office/powerpoint/2010/main" val="34158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5478CC9-A246-46BD-8620-C3046AFD6EE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Property Taxes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altLang="en-US" dirty="0"/>
              <a:t>The real estate property tax is a major source of funding for local governments.</a:t>
            </a:r>
          </a:p>
          <a:p>
            <a:r>
              <a:rPr lang="en-US" altLang="en-US" dirty="0"/>
              <a:t>Homeowners pay property taxes based on the assessed value of land and buildings. </a:t>
            </a:r>
          </a:p>
          <a:p>
            <a:r>
              <a:rPr lang="en-US" altLang="en-US" dirty="0"/>
              <a:t>A local taxing authority determines the assessed value of property.</a:t>
            </a:r>
          </a:p>
          <a:p>
            <a:r>
              <a:rPr lang="en-US" altLang="en-US" dirty="0"/>
              <a:t>Property taxes are tax-deductible.</a:t>
            </a:r>
          </a:p>
        </p:txBody>
      </p:sp>
    </p:spTree>
    <p:extLst>
      <p:ext uri="{BB962C8B-B14F-4D97-AF65-F5344CB8AC3E}">
        <p14:creationId xmlns:p14="http://schemas.microsoft.com/office/powerpoint/2010/main" val="13354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8BA550E-CEE2-49A4-9B5C-BCDF09BA757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Property Insurance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altLang="en-US" dirty="0"/>
              <a:t>A homeowner must have property insurance covering the structure.</a:t>
            </a:r>
          </a:p>
          <a:p>
            <a:r>
              <a:rPr lang="en-US" altLang="en-US" dirty="0"/>
              <a:t>This is usually a requirement of the loan agreement to protect the interests of the mortgage lender as well as the homeowner.</a:t>
            </a:r>
          </a:p>
          <a:p>
            <a:r>
              <a:rPr lang="en-US" altLang="en-US" dirty="0"/>
              <a:t>Standard homeowner’s insurance includes both fire and liability protection.</a:t>
            </a:r>
          </a:p>
        </p:txBody>
      </p:sp>
    </p:spTree>
    <p:extLst>
      <p:ext uri="{BB962C8B-B14F-4D97-AF65-F5344CB8AC3E}">
        <p14:creationId xmlns:p14="http://schemas.microsoft.com/office/powerpoint/2010/main" val="290982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367E646-CB05-4F81-BAB2-F8383E6FE14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chemeClr val="hlink"/>
                </a:solidFill>
              </a:rPr>
              <a:t/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Key Terms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Define the </a:t>
            </a:r>
            <a:r>
              <a:rPr lang="en-US" altLang="en-US" b="1" dirty="0">
                <a:solidFill>
                  <a:srgbClr val="800080"/>
                </a:solidFill>
              </a:rPr>
              <a:t>f</a:t>
            </a:r>
            <a:r>
              <a:rPr lang="en-US" altLang="en-US" b="1" dirty="0" smtClean="0">
                <a:solidFill>
                  <a:srgbClr val="800080"/>
                </a:solidFill>
              </a:rPr>
              <a:t>ollowing terms</a:t>
            </a:r>
            <a:endParaRPr lang="en-US" altLang="en-US" b="1" dirty="0">
              <a:solidFill>
                <a:srgbClr val="800080"/>
              </a:solidFill>
            </a:endParaRPr>
          </a:p>
          <a:p>
            <a:r>
              <a:rPr lang="en-US" altLang="en-US" dirty="0" smtClean="0"/>
              <a:t>Mortgage</a:t>
            </a:r>
          </a:p>
          <a:p>
            <a:r>
              <a:rPr lang="en-US" altLang="en-US" dirty="0" smtClean="0"/>
              <a:t>Collateral</a:t>
            </a:r>
          </a:p>
          <a:p>
            <a:r>
              <a:rPr lang="en-US" altLang="en-US" dirty="0" smtClean="0"/>
              <a:t>Investment</a:t>
            </a:r>
          </a:p>
          <a:p>
            <a:r>
              <a:rPr lang="en-US" altLang="en-US" dirty="0" smtClean="0"/>
              <a:t>Securitized Loan</a:t>
            </a:r>
          </a:p>
          <a:p>
            <a:r>
              <a:rPr lang="en-US" altLang="en-US" dirty="0" smtClean="0"/>
              <a:t>Down Payment</a:t>
            </a:r>
          </a:p>
          <a:p>
            <a:r>
              <a:rPr lang="en-US" altLang="en-US" dirty="0" smtClean="0"/>
              <a:t>Foreclosure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317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CE1B6EB-E734-4DE3-926C-FD1045B7B82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altLang="en-US" dirty="0"/>
              <a:t>Utilities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altLang="en-US" sz="2800" dirty="0"/>
              <a:t>The homeowner pays for all utilities and garbage services, whereas a renter may pay for some but not all of these services. </a:t>
            </a:r>
          </a:p>
          <a:p>
            <a:r>
              <a:rPr lang="en-US" altLang="en-US" sz="2800" dirty="0"/>
              <a:t>Utilities may include water and sewer charges, storm drain assessments, lighting fees, gas, and electricity. </a:t>
            </a:r>
          </a:p>
          <a:p>
            <a:r>
              <a:rPr lang="en-US" altLang="en-US" sz="2800" dirty="0"/>
              <a:t>In addition, when repairs are needed to water or sewer lines on the property, the homeowner is fully responsible for the costs.</a:t>
            </a:r>
          </a:p>
        </p:txBody>
      </p:sp>
    </p:spTree>
    <p:extLst>
      <p:ext uri="{BB962C8B-B14F-4D97-AF65-F5344CB8AC3E}">
        <p14:creationId xmlns:p14="http://schemas.microsoft.com/office/powerpoint/2010/main" val="150860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978D3F8-D297-44E0-AC8A-7736D13F759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CCRs – Homeowners Association</a:t>
            </a:r>
            <a:endParaRPr lang="en-US" altLang="en-US" dirty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Many subdivisions or planned unit developments have covenants, conditions, and requirements (CCRs) that were agreed upon when the subdivision was built.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CCRs are rules designed to maintain property values and protect the interests of all property owners.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CCRs include things such as: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Requiring that homeowners maintain their lawns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Specifying where cars and RVs can and cannot be parked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Controlling the kinds of fences that can and cannot be built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Specifying the type of roof that can and cannot be installed</a:t>
            </a:r>
          </a:p>
        </p:txBody>
      </p:sp>
    </p:spTree>
    <p:extLst>
      <p:ext uri="{BB962C8B-B14F-4D97-AF65-F5344CB8AC3E}">
        <p14:creationId xmlns:p14="http://schemas.microsoft.com/office/powerpoint/2010/main" val="380523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CFEF089-9EF1-4A02-A1CA-017E14EF16E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altLang="en-US" dirty="0"/>
              <a:t>Zoning Laws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As a homeowner, you must obey all zoning laws and local ordinances. 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These are laws passed by local governments to preserve the quality of life for all people in the community. 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They include rules such as: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Obtaining a building permit when you add to or modify your home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Following setback requirements that force buildings and improvements to be set back a minimum number of feet from streets and other properties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Adhering to restrictions regarding the kinds and types of buildings that can be constructed in the area.</a:t>
            </a:r>
          </a:p>
        </p:txBody>
      </p:sp>
    </p:spTree>
    <p:extLst>
      <p:ext uri="{BB962C8B-B14F-4D97-AF65-F5344CB8AC3E}">
        <p14:creationId xmlns:p14="http://schemas.microsoft.com/office/powerpoint/2010/main" val="150188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5D2B5-84E2-4DCC-9314-B90470B9807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Maintenance and Repairs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As a homeowner, you will be responsible for maintenance and repairs of your home.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Ongoing maintenance includes such tasks as painting, mowing, weeding, and fixing things that break or wear out from normal use.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Occasionally you will have to make very expensive repairs or improvements to your home.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 furnace, water heater, stove, and other appliances may also need to be replaced.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There are numerous other expenses that come with owning a home.</a:t>
            </a:r>
          </a:p>
        </p:txBody>
      </p:sp>
    </p:spTree>
    <p:extLst>
      <p:ext uri="{BB962C8B-B14F-4D97-AF65-F5344CB8AC3E}">
        <p14:creationId xmlns:p14="http://schemas.microsoft.com/office/powerpoint/2010/main" val="201239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1E790C-903D-4CC8-BB3F-EDBDD5D03DD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sz="2400" b="1">
                <a:solidFill>
                  <a:schemeClr val="hlink"/>
                </a:solidFill>
              </a:rPr>
              <a:t/>
            </a:r>
            <a:br>
              <a:rPr lang="en-US" altLang="en-US" sz="2400" b="1">
                <a:solidFill>
                  <a:schemeClr val="hlink"/>
                </a:solidFill>
              </a:rPr>
            </a:br>
            <a:r>
              <a:rPr lang="en-US" altLang="en-US"/>
              <a:t>The Home-Buying Process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>
                <a:solidFill>
                  <a:srgbClr val="800080"/>
                </a:solidFill>
              </a:rPr>
              <a:t>GOALS</a:t>
            </a:r>
          </a:p>
          <a:p>
            <a:r>
              <a:rPr lang="en-US" altLang="en-US" dirty="0"/>
              <a:t>Describe the steps in the home-buying process.</a:t>
            </a:r>
          </a:p>
          <a:p>
            <a:r>
              <a:rPr lang="en-US" altLang="en-US" dirty="0"/>
              <a:t>Discuss how to qualify for real estate loans and how to take title to property.</a:t>
            </a:r>
          </a:p>
        </p:txBody>
      </p:sp>
    </p:spTree>
    <p:extLst>
      <p:ext uri="{BB962C8B-B14F-4D97-AF65-F5344CB8AC3E}">
        <p14:creationId xmlns:p14="http://schemas.microsoft.com/office/powerpoint/2010/main" val="75573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10DFA5D-12B0-427D-8BBD-964C2CE6BE9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Finding and Buying a Home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altLang="en-US" sz="2800" dirty="0"/>
              <a:t>Consider these factors to when buying a home:</a:t>
            </a:r>
          </a:p>
          <a:p>
            <a:pPr lvl="1"/>
            <a:r>
              <a:rPr lang="en-US" altLang="en-US" sz="2400" dirty="0"/>
              <a:t>Location</a:t>
            </a:r>
          </a:p>
          <a:p>
            <a:pPr lvl="1"/>
            <a:r>
              <a:rPr lang="en-US" altLang="en-US" sz="2400" dirty="0"/>
              <a:t>Accessibility</a:t>
            </a:r>
          </a:p>
          <a:p>
            <a:pPr lvl="1"/>
            <a:r>
              <a:rPr lang="en-US" altLang="en-US" sz="2400" dirty="0"/>
              <a:t>Nearness to employment</a:t>
            </a:r>
          </a:p>
          <a:p>
            <a:pPr lvl="1"/>
            <a:r>
              <a:rPr lang="en-US" altLang="en-US" sz="2400" dirty="0"/>
              <a:t>Type and quality of construction</a:t>
            </a:r>
          </a:p>
          <a:p>
            <a:pPr lvl="1"/>
            <a:r>
              <a:rPr lang="en-US" altLang="en-US" sz="2400" dirty="0"/>
              <a:t>Cost and effort of maintenance</a:t>
            </a:r>
          </a:p>
          <a:p>
            <a:pPr lvl="1"/>
            <a:r>
              <a:rPr lang="en-US" altLang="en-US" sz="2400" dirty="0"/>
              <a:t>Personal likes and dislikes </a:t>
            </a:r>
          </a:p>
          <a:p>
            <a:r>
              <a:rPr lang="en-US" altLang="en-US" sz="2800" dirty="0"/>
              <a:t>Make a list of the features you want.</a:t>
            </a:r>
          </a:p>
          <a:p>
            <a:r>
              <a:rPr lang="en-US" altLang="en-US" sz="2800" dirty="0"/>
              <a:t>Identify the price range you can afford. </a:t>
            </a:r>
          </a:p>
        </p:txBody>
      </p:sp>
    </p:spTree>
    <p:extLst>
      <p:ext uri="{BB962C8B-B14F-4D97-AF65-F5344CB8AC3E}">
        <p14:creationId xmlns:p14="http://schemas.microsoft.com/office/powerpoint/2010/main" val="395867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5ACD0C1-8167-4CC3-BCEB-038EAC31A9B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Working with a Real Estate Agent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altLang="en-US" dirty="0"/>
              <a:t>Before selecting a home to buy, look at many houses.</a:t>
            </a:r>
          </a:p>
          <a:p>
            <a:r>
              <a:rPr lang="en-US" altLang="en-US" dirty="0"/>
              <a:t>You can look by yourself or work with a real estate agent.</a:t>
            </a:r>
          </a:p>
          <a:p>
            <a:r>
              <a:rPr lang="en-US" altLang="en-US" dirty="0"/>
              <a:t>Real estate agents know the market, can help you find the right home, and will assist you with the purchasing, financing, and closing processes.</a:t>
            </a:r>
          </a:p>
        </p:txBody>
      </p:sp>
    </p:spTree>
    <p:extLst>
      <p:ext uri="{BB962C8B-B14F-4D97-AF65-F5344CB8AC3E}">
        <p14:creationId xmlns:p14="http://schemas.microsoft.com/office/powerpoint/2010/main" val="350757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E88ECB1-7440-43FE-8BB0-8AE830CF5F2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Working with a Real Estate Agent</a:t>
            </a:r>
            <a:endParaRPr lang="en-US" alt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altLang="en-US" dirty="0"/>
              <a:t>Prequalifying for a loan</a:t>
            </a:r>
          </a:p>
          <a:p>
            <a:pPr lvl="1"/>
            <a:r>
              <a:rPr lang="en-US" altLang="en-US" dirty="0"/>
              <a:t>One of the first things an agent will have you do is go to a mortgage lender and prequalify for a real estate loan. </a:t>
            </a:r>
          </a:p>
          <a:p>
            <a:pPr lvl="1"/>
            <a:r>
              <a:rPr lang="en-US" altLang="en-US" dirty="0"/>
              <a:t>In other words, you fill out an application to see how much money you would be qualified to borrow.</a:t>
            </a:r>
          </a:p>
          <a:p>
            <a:pPr lvl="1"/>
            <a:r>
              <a:rPr lang="en-US" altLang="en-US" dirty="0"/>
              <a:t>This will guide you and your real estate agent to look for houses in your price range.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67649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C093730-F67E-4FC7-B611-F62C2650D2A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Working with a Real Estate Agent</a:t>
            </a:r>
            <a:endParaRPr lang="en-US" alt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altLang="en-US" sz="2800" dirty="0"/>
              <a:t>Commission</a:t>
            </a:r>
          </a:p>
          <a:p>
            <a:pPr lvl="1"/>
            <a:r>
              <a:rPr lang="en-US" altLang="en-US" sz="2400" dirty="0"/>
              <a:t>Real estate agents earn a commission income.</a:t>
            </a:r>
          </a:p>
          <a:p>
            <a:pPr lvl="1"/>
            <a:r>
              <a:rPr lang="en-US" altLang="en-US" sz="2400" dirty="0"/>
              <a:t>The commission is a percentage of the home sale price, usually between 5 and 7 percent.</a:t>
            </a:r>
          </a:p>
          <a:p>
            <a:pPr lvl="1"/>
            <a:r>
              <a:rPr lang="en-US" altLang="en-US" sz="2400" dirty="0"/>
              <a:t>The seller pays the commission, and the agents working for the buyer and seller split it.</a:t>
            </a:r>
          </a:p>
          <a:p>
            <a:pPr lvl="1"/>
            <a:r>
              <a:rPr lang="en-US" altLang="en-US" sz="2400" dirty="0"/>
              <a:t>As the purchaser, you do not pay the agents’ commission.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55420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D472526-112D-41C9-BC26-BBDDC58C8EE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Working with a Real Estate Agent</a:t>
            </a:r>
            <a:endParaRPr lang="en-US" alt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altLang="en-US" dirty="0"/>
              <a:t>Buying without an agent</a:t>
            </a:r>
          </a:p>
          <a:p>
            <a:pPr lvl="1"/>
            <a:r>
              <a:rPr lang="en-US" altLang="en-US" dirty="0"/>
              <a:t>If you are buying directly from an owner you might be able to negotiate a lower price because the seller would not have to pay the commission.</a:t>
            </a:r>
          </a:p>
          <a:p>
            <a:pPr lvl="1"/>
            <a:r>
              <a:rPr lang="en-US" altLang="en-US" dirty="0"/>
              <a:t>However, you should still seek advice from a professional, such as a lawyer, to be sure your interests are protected.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406650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367E646-CB05-4F81-BAB2-F8383E6FE14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altLang="en-US" sz="2400" b="1" dirty="0">
                <a:solidFill>
                  <a:schemeClr val="hlink"/>
                </a:solidFill>
              </a:rPr>
              <a:t/>
            </a:r>
            <a:br>
              <a:rPr lang="en-US" altLang="en-US" sz="2400" b="1" dirty="0">
                <a:solidFill>
                  <a:schemeClr val="hlink"/>
                </a:solidFill>
              </a:rPr>
            </a:br>
            <a:r>
              <a:rPr lang="en-US" altLang="en-US" dirty="0"/>
              <a:t>Why Buy a Home?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>
                <a:solidFill>
                  <a:srgbClr val="800080"/>
                </a:solidFill>
              </a:rPr>
              <a:t>GOALS</a:t>
            </a:r>
          </a:p>
          <a:p>
            <a:r>
              <a:rPr lang="en-US" altLang="en-US" dirty="0"/>
              <a:t>Discuss the advantages of home ownership.</a:t>
            </a:r>
          </a:p>
          <a:p>
            <a:r>
              <a:rPr lang="en-US" altLang="en-US" dirty="0"/>
              <a:t>Describe the costs and responsibilities of buying and owning a home.</a:t>
            </a:r>
          </a:p>
        </p:txBody>
      </p:sp>
    </p:spTree>
    <p:extLst>
      <p:ext uri="{BB962C8B-B14F-4D97-AF65-F5344CB8AC3E}">
        <p14:creationId xmlns:p14="http://schemas.microsoft.com/office/powerpoint/2010/main" val="25626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A58B578-76C2-44D7-AD3C-2068ED35F9B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Working with a Real Estate Agent</a:t>
            </a:r>
            <a:endParaRPr lang="en-US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altLang="en-US" dirty="0"/>
              <a:t>Finding homes for sale</a:t>
            </a:r>
          </a:p>
          <a:p>
            <a:pPr lvl="1"/>
            <a:r>
              <a:rPr lang="en-US" altLang="en-US" dirty="0"/>
              <a:t>Online</a:t>
            </a:r>
          </a:p>
          <a:p>
            <a:pPr lvl="1"/>
            <a:r>
              <a:rPr lang="en-US" altLang="en-US" dirty="0"/>
              <a:t>Newspaper classified ads</a:t>
            </a:r>
          </a:p>
          <a:p>
            <a:pPr lvl="1"/>
            <a:r>
              <a:rPr lang="en-US" altLang="en-US" dirty="0"/>
              <a:t>The Multiple Listing Service (MLS)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76366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C6A2AD4-F0B0-4F95-B7E1-E9D48464CAB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Working with a Real Estate Agent</a:t>
            </a:r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r>
              <a:rPr lang="en-US" altLang="en-US" dirty="0"/>
              <a:t>Visit homes with your agent.</a:t>
            </a:r>
          </a:p>
          <a:p>
            <a:r>
              <a:rPr lang="en-US" altLang="en-US" dirty="0"/>
              <a:t>Take notes about each house and neighborhood. </a:t>
            </a:r>
          </a:p>
          <a:p>
            <a:r>
              <a:rPr lang="en-US" altLang="en-US" dirty="0"/>
              <a:t>Do not make a decision on the spot.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19426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30EC6DB-753A-448B-880E-D2B8D0BB1F6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Making an Offer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altLang="en-US" sz="2800" dirty="0"/>
              <a:t>An offer is a serious intent to be bound to an agreement. </a:t>
            </a:r>
          </a:p>
          <a:p>
            <a:pPr lvl="1"/>
            <a:r>
              <a:rPr lang="en-US" altLang="en-US" sz="2400" dirty="0"/>
              <a:t>In real estate, when you make an offer to buy property, it is called an </a:t>
            </a:r>
            <a:r>
              <a:rPr lang="en-US" altLang="en-US" sz="2400" b="1" dirty="0">
                <a:solidFill>
                  <a:schemeClr val="hlink"/>
                </a:solidFill>
              </a:rPr>
              <a:t>earnest-money offer</a:t>
            </a:r>
            <a:r>
              <a:rPr lang="en-US" altLang="en-US" sz="2400" dirty="0"/>
              <a:t>. </a:t>
            </a:r>
          </a:p>
          <a:p>
            <a:pPr lvl="1"/>
            <a:r>
              <a:rPr lang="en-US" altLang="en-US" sz="2400" dirty="0"/>
              <a:t>The offer is accompanied by a deposit called the earnest money. </a:t>
            </a:r>
          </a:p>
          <a:p>
            <a:pPr lvl="2"/>
            <a:r>
              <a:rPr lang="en-US" altLang="en-US" sz="2000" dirty="0"/>
              <a:t>Earnest money protects the seller in case you fail to meet the terms of the agreement. </a:t>
            </a:r>
          </a:p>
          <a:p>
            <a:pPr lvl="1"/>
            <a:r>
              <a:rPr lang="en-US" altLang="en-US" sz="2400" dirty="0"/>
              <a:t>An acceptance is a formal agreement to the terms of an offer, forming a contract between the parties. </a:t>
            </a:r>
          </a:p>
        </p:txBody>
      </p:sp>
    </p:spTree>
    <p:extLst>
      <p:ext uri="{BB962C8B-B14F-4D97-AF65-F5344CB8AC3E}">
        <p14:creationId xmlns:p14="http://schemas.microsoft.com/office/powerpoint/2010/main" val="125603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61E78B3-9936-44C7-93A6-F0F8D7EDB12C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Making an Offer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altLang="en-US" dirty="0"/>
              <a:t>If the seller wants to change any part of the offer, he or she makes a counteroffer.</a:t>
            </a:r>
          </a:p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chemeClr val="hlink"/>
                </a:solidFill>
              </a:rPr>
              <a:t>counteroffer</a:t>
            </a:r>
            <a:r>
              <a:rPr lang="en-US" altLang="en-US" dirty="0"/>
              <a:t> is a rejection of the original offer with a listing of what terms would be acceptable. </a:t>
            </a:r>
          </a:p>
          <a:p>
            <a:r>
              <a:rPr lang="en-US" altLang="en-US" dirty="0"/>
              <a:t>In effect, it is a new offer made back to the buyer.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34679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61E78B3-9936-44C7-93A6-F0F8D7EDB12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ACTIVITIES</a:t>
            </a:r>
            <a:endParaRPr lang="en-US" alt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Complete Classified Ads activity</a:t>
            </a:r>
          </a:p>
          <a:p>
            <a:r>
              <a:rPr lang="en-US" altLang="en-US" dirty="0" smtClean="0"/>
              <a:t>Complete Finding the Right Real Estate Agent</a:t>
            </a:r>
          </a:p>
          <a:p>
            <a:r>
              <a:rPr lang="en-US" altLang="en-US" dirty="0" smtClean="0"/>
              <a:t>Complete Listing Agreement</a:t>
            </a:r>
          </a:p>
          <a:p>
            <a:r>
              <a:rPr lang="en-US" altLang="en-US" dirty="0" smtClean="0"/>
              <a:t>Complete Buy it or Pass it Scenarios</a:t>
            </a:r>
            <a:endParaRPr lang="en-US" altLang="en-US" dirty="0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1281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F4CFA1C-2EF9-4C68-B908-FF5A2622CA62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Real Estate Loans and Title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After you have come to an agreement with the seller, you will have to arrange for your loan.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To finance your purchase, you must: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Have funds for a down payment and closing costs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Meet certain requirements of your lending institution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Select the type of mortgage you want</a:t>
            </a:r>
          </a:p>
        </p:txBody>
      </p:sp>
    </p:spTree>
    <p:extLst>
      <p:ext uri="{BB962C8B-B14F-4D97-AF65-F5344CB8AC3E}">
        <p14:creationId xmlns:p14="http://schemas.microsoft.com/office/powerpoint/2010/main" val="17568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9DF4F24-9AA2-4E24-9F96-F1A43B936F7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Down Payment Sources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altLang="en-US" sz="2800" dirty="0"/>
              <a:t>The most common sources of down payment money are personal savings and informal loans from parents or relatives. </a:t>
            </a:r>
          </a:p>
          <a:p>
            <a:pPr lvl="1"/>
            <a:r>
              <a:rPr lang="en-US" altLang="en-US" sz="2400" dirty="0"/>
              <a:t>Most lending institutions will not allow mortgage applicants to formally borrow their down payment. </a:t>
            </a:r>
          </a:p>
          <a:p>
            <a:pPr lvl="1"/>
            <a:r>
              <a:rPr lang="en-US" altLang="en-US" sz="2400" dirty="0"/>
              <a:t>Because the down payment can be $5,000 to $10,000 or more, many first-time home buyers have difficulty saving the money and must “borrow” it informally from parents or relatives.</a:t>
            </a:r>
          </a:p>
        </p:txBody>
      </p:sp>
    </p:spTree>
    <p:extLst>
      <p:ext uri="{BB962C8B-B14F-4D97-AF65-F5344CB8AC3E}">
        <p14:creationId xmlns:p14="http://schemas.microsoft.com/office/powerpoint/2010/main" val="124052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F572295-D5AC-4407-B854-58F9A197A603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Qualifying for a Mortgage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To qualify for a mortgage, you must complete an extensive loan application.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financial institution will check your credit history, employment, and references.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lender will judge if you can handle the monthly mortgage payments, which as a general rule, should not exceed 25 to 35 percent of your take-home pay.</a:t>
            </a:r>
          </a:p>
        </p:txBody>
      </p:sp>
    </p:spTree>
    <p:extLst>
      <p:ext uri="{BB962C8B-B14F-4D97-AF65-F5344CB8AC3E}">
        <p14:creationId xmlns:p14="http://schemas.microsoft.com/office/powerpoint/2010/main" val="26326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EF69EEA-C535-4030-83DF-861CD9F3F74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Qualifying for a Mortgage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altLang="en-US" dirty="0"/>
              <a:t>Real estate appraisal</a:t>
            </a:r>
          </a:p>
          <a:p>
            <a:pPr lvl="1"/>
            <a:r>
              <a:rPr lang="en-US" altLang="en-US" dirty="0"/>
              <a:t>The lender will also require a real estate appraisal by a certified real estate appraiser.</a:t>
            </a:r>
          </a:p>
          <a:p>
            <a:pPr lvl="1"/>
            <a:r>
              <a:rPr lang="en-US" altLang="en-US" dirty="0"/>
              <a:t>This is to assure the lender that the property is worth more than the loan it is making.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50486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2B7D4B7-1AF5-4A4C-91A0-6012AB37E04E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Types of Mortgages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r>
              <a:rPr lang="en-US" altLang="en-US" dirty="0"/>
              <a:t>There are two basic types of mortgages: </a:t>
            </a:r>
          </a:p>
          <a:p>
            <a:pPr lvl="1"/>
            <a:r>
              <a:rPr lang="en-US" altLang="en-US" dirty="0"/>
              <a:t>Fixed-rate mortgages</a:t>
            </a:r>
          </a:p>
          <a:p>
            <a:pPr lvl="1"/>
            <a:r>
              <a:rPr lang="en-US" altLang="en-US" dirty="0"/>
              <a:t>Adjustable-rate mortgages </a:t>
            </a:r>
          </a:p>
        </p:txBody>
      </p:sp>
    </p:spTree>
    <p:extLst>
      <p:ext uri="{BB962C8B-B14F-4D97-AF65-F5344CB8AC3E}">
        <p14:creationId xmlns:p14="http://schemas.microsoft.com/office/powerpoint/2010/main" val="270923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A80A211-DD52-4A52-A079-0E9FDA13D6F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Advantages of Home Ownership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0637"/>
            <a:ext cx="8229600" cy="4525963"/>
          </a:xfrm>
        </p:spPr>
        <p:txBody>
          <a:bodyPr/>
          <a:lstStyle/>
          <a:p>
            <a:r>
              <a:rPr lang="en-US" altLang="en-US" dirty="0"/>
              <a:t>Value and equity</a:t>
            </a:r>
          </a:p>
          <a:p>
            <a:r>
              <a:rPr lang="en-US" altLang="en-US" dirty="0"/>
              <a:t>Quality of life</a:t>
            </a:r>
          </a:p>
          <a:p>
            <a:r>
              <a:rPr lang="en-US" altLang="en-US" dirty="0"/>
              <a:t>Tax savings</a:t>
            </a:r>
          </a:p>
        </p:txBody>
      </p:sp>
    </p:spTree>
    <p:extLst>
      <p:ext uri="{BB962C8B-B14F-4D97-AF65-F5344CB8AC3E}">
        <p14:creationId xmlns:p14="http://schemas.microsoft.com/office/powerpoint/2010/main" val="90321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0A05D1D-32B7-495E-9537-AF7749EA6DDA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Fixed-Rate Mortgage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chemeClr val="hlink"/>
                </a:solidFill>
              </a:rPr>
              <a:t>fixed-rate mortgage</a:t>
            </a:r>
            <a:r>
              <a:rPr lang="en-US" altLang="en-US" dirty="0"/>
              <a:t> is a mortgage on which the interest rate does not change during the term of the loan.</a:t>
            </a:r>
          </a:p>
        </p:txBody>
      </p:sp>
    </p:spTree>
    <p:extLst>
      <p:ext uri="{BB962C8B-B14F-4D97-AF65-F5344CB8AC3E}">
        <p14:creationId xmlns:p14="http://schemas.microsoft.com/office/powerpoint/2010/main" val="30947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F6F53F0-DE66-4DE5-B371-B1366A7CBB2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Adjustable-Rate Mortgages</a:t>
            </a:r>
            <a:endParaRPr lang="en-US" altLang="en-US" sz="24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altLang="en-US" sz="2800" dirty="0"/>
              <a:t>An </a:t>
            </a:r>
            <a:r>
              <a:rPr lang="en-US" altLang="en-US" b="1" dirty="0">
                <a:solidFill>
                  <a:schemeClr val="hlink"/>
                </a:solidFill>
              </a:rPr>
              <a:t>adjustable-rate mortgage</a:t>
            </a:r>
            <a:r>
              <a:rPr lang="en-US" altLang="en-US" sz="2800" dirty="0"/>
              <a:t> (ARM) is a mortgage for which the interest rate changes in response to the movement of interest rates in the economy as a whole.</a:t>
            </a:r>
          </a:p>
          <a:p>
            <a:pPr lvl="1"/>
            <a:r>
              <a:rPr lang="en-US" altLang="en-US" sz="2400" dirty="0"/>
              <a:t>The rate for an ARM usually starts lower than the current rates for a fixed-rate mortgage. </a:t>
            </a:r>
          </a:p>
          <a:p>
            <a:pPr lvl="1"/>
            <a:r>
              <a:rPr lang="en-US" altLang="en-US" sz="2400" dirty="0"/>
              <a:t>The lender then adjusts the ARM rate based on the ups and downs of the economy.</a:t>
            </a:r>
          </a:p>
          <a:p>
            <a:pPr lvl="1"/>
            <a:r>
              <a:rPr lang="en-US" altLang="en-US" sz="2400" dirty="0"/>
              <a:t>The lender may decrease the ARM’s rate, but usually the rate goes up.</a:t>
            </a:r>
          </a:p>
        </p:txBody>
      </p:sp>
    </p:spTree>
    <p:extLst>
      <p:ext uri="{BB962C8B-B14F-4D97-AF65-F5344CB8AC3E}">
        <p14:creationId xmlns:p14="http://schemas.microsoft.com/office/powerpoint/2010/main" val="379972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3C05472-9C71-44EC-877D-30F7A6904C4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Taking Title to Property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altLang="en-US" b="1" dirty="0">
                <a:solidFill>
                  <a:schemeClr val="hlink"/>
                </a:solidFill>
              </a:rPr>
              <a:t>Title</a:t>
            </a:r>
            <a:r>
              <a:rPr lang="en-US" altLang="en-US" dirty="0"/>
              <a:t> is legally established ownership.</a:t>
            </a:r>
          </a:p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chemeClr val="hlink"/>
                </a:solidFill>
              </a:rPr>
              <a:t>deed</a:t>
            </a:r>
            <a:r>
              <a:rPr lang="en-US" altLang="en-US" dirty="0"/>
              <a:t> is the legal document that transfers title of real property from one party to another.</a:t>
            </a:r>
          </a:p>
        </p:txBody>
      </p:sp>
    </p:spTree>
    <p:extLst>
      <p:ext uri="{BB962C8B-B14F-4D97-AF65-F5344CB8AC3E}">
        <p14:creationId xmlns:p14="http://schemas.microsoft.com/office/powerpoint/2010/main" val="291183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9C2EEE2-6843-4D31-847E-ACAEE391ED06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Taking Title to Property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altLang="en-US" dirty="0"/>
              <a:t>Before you take ownership, you will want to make sure that the title is clear—that is, free of any liens.</a:t>
            </a:r>
          </a:p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chemeClr val="hlink"/>
                </a:solidFill>
              </a:rPr>
              <a:t>lien</a:t>
            </a:r>
            <a:r>
              <a:rPr lang="en-US" altLang="en-US" dirty="0"/>
              <a:t> is a financial claim against property.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97318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88B2E17-9CB2-4FA4-8563-59E866E68E75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 dirty="0"/>
              <a:t>Taking Title to Property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title search is the process of searching public records to check for ownership and claims to a piece of property.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When the title insurance company confirms that title is clear and all is as represented, it will issue title insurance.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b="1" dirty="0">
                <a:solidFill>
                  <a:schemeClr val="hlink"/>
                </a:solidFill>
              </a:rPr>
              <a:t>title insurance</a:t>
            </a:r>
            <a:r>
              <a:rPr lang="en-US" altLang="en-US" dirty="0"/>
              <a:t> policy protects the buyer from any claims arising from a defective title.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44699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88B2E17-9CB2-4FA4-8563-59E866E68E75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170" y="2362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FINALLY</a:t>
            </a:r>
            <a:br>
              <a:rPr lang="en-US" altLang="en-US" dirty="0" smtClean="0"/>
            </a:br>
            <a:r>
              <a:rPr lang="en-US" altLang="en-US" dirty="0" smtClean="0"/>
              <a:t>MOVE IN DAY!!</a:t>
            </a:r>
            <a:endParaRPr lang="en-US" altLang="en-US" dirty="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96615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E491AEE-85B5-40B3-B510-B51A90B0248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Value and Equity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altLang="en-US" dirty="0"/>
              <a:t>Market Value 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hlink"/>
                </a:solidFill>
              </a:rPr>
              <a:t>market value</a:t>
            </a:r>
            <a:r>
              <a:rPr lang="en-US" altLang="en-US" dirty="0"/>
              <a:t> of a home is the highest price that the property will bring on the market.</a:t>
            </a:r>
          </a:p>
          <a:p>
            <a:pPr lvl="1"/>
            <a:r>
              <a:rPr lang="en-US" altLang="en-US" dirty="0"/>
              <a:t>It generally means what a ready and willing buyer and a ready and willing seller would agree upon as the price.</a:t>
            </a:r>
          </a:p>
        </p:txBody>
      </p:sp>
    </p:spTree>
    <p:extLst>
      <p:ext uri="{BB962C8B-B14F-4D97-AF65-F5344CB8AC3E}">
        <p14:creationId xmlns:p14="http://schemas.microsoft.com/office/powerpoint/2010/main" val="35469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7FC42829-EC66-47C2-988A-BA6EF91F522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Value and Equity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altLang="en-US" dirty="0"/>
              <a:t>Appraised Value</a:t>
            </a:r>
          </a:p>
          <a:p>
            <a:pPr lvl="1"/>
            <a:r>
              <a:rPr lang="en-US" altLang="en-US" dirty="0"/>
              <a:t>Real estate appraisers can prepare an </a:t>
            </a:r>
            <a:r>
              <a:rPr lang="en-US" altLang="en-US" b="1" dirty="0">
                <a:solidFill>
                  <a:schemeClr val="hlink"/>
                </a:solidFill>
              </a:rPr>
              <a:t>appraised value</a:t>
            </a:r>
            <a:r>
              <a:rPr lang="en-US" altLang="en-US" dirty="0"/>
              <a:t> by examining the structure, size, features, and quality as compared to similar homes in the same geographic area. </a:t>
            </a:r>
          </a:p>
          <a:p>
            <a:pPr lvl="1"/>
            <a:r>
              <a:rPr lang="en-US" altLang="en-US" dirty="0"/>
              <a:t>The recent selling price of a similar home in your area is a good estimate of the current value of your home.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6230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46B3E1B-B30A-4970-A0DA-56B198B3EC6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Value and Equity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altLang="en-US" dirty="0"/>
              <a:t>Assessed Value </a:t>
            </a:r>
          </a:p>
          <a:p>
            <a:pPr lvl="1"/>
            <a:r>
              <a:rPr lang="en-US" altLang="en-US" dirty="0"/>
              <a:t>For purposes of computing property taxes owed against your home, the city or county in which you live sets an </a:t>
            </a:r>
            <a:r>
              <a:rPr lang="en-US" altLang="en-US" b="1" dirty="0">
                <a:solidFill>
                  <a:schemeClr val="hlink"/>
                </a:solidFill>
              </a:rPr>
              <a:t>assessed value</a:t>
            </a:r>
            <a:r>
              <a:rPr lang="en-US" altLang="en-US" dirty="0"/>
              <a:t>. </a:t>
            </a:r>
          </a:p>
          <a:p>
            <a:pPr lvl="1"/>
            <a:r>
              <a:rPr lang="en-US" altLang="en-US" dirty="0"/>
              <a:t>It is often computed based on the cost to build, the cost of improvements, and the cost of similar properties. </a:t>
            </a:r>
          </a:p>
          <a:p>
            <a:pPr lvl="1"/>
            <a:r>
              <a:rPr lang="en-US" altLang="en-US" dirty="0"/>
              <a:t>It is usually a percentage of market value.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81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5DB96BB-98C1-407B-AF16-2465137A044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Value and Equity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altLang="en-US" dirty="0"/>
              <a:t>Estimated Value</a:t>
            </a:r>
          </a:p>
          <a:p>
            <a:pPr lvl="1"/>
            <a:r>
              <a:rPr lang="en-US" altLang="en-US" dirty="0"/>
              <a:t>Real estate agents also estimate the value of homes to help sellers establish a list price. </a:t>
            </a:r>
          </a:p>
          <a:p>
            <a:pPr lvl="1"/>
            <a:r>
              <a:rPr lang="en-US" altLang="en-US" dirty="0"/>
              <a:t>They compare your house and its features to those of comparable properties that have recently sold in a close geographic area. </a:t>
            </a:r>
          </a:p>
          <a:p>
            <a:pPr lvl="1"/>
            <a:r>
              <a:rPr lang="en-US" altLang="en-US" dirty="0"/>
              <a:t>Using these comparable properties, or comps, gives a general idea of a property’s value.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63035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101DF8C-1171-4297-BE94-64D8FF3893F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22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Value and Equity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057400"/>
            <a:ext cx="8229600" cy="4525963"/>
          </a:xfrm>
        </p:spPr>
        <p:txBody>
          <a:bodyPr/>
          <a:lstStyle/>
          <a:p>
            <a:r>
              <a:rPr lang="en-US" altLang="en-US" dirty="0"/>
              <a:t>The value of most homes appreciates, or increases in market value, over time.</a:t>
            </a:r>
          </a:p>
          <a:p>
            <a:r>
              <a:rPr lang="en-US" altLang="en-US" dirty="0"/>
              <a:t>Appreciation is one way that the equity in your home increases. </a:t>
            </a:r>
          </a:p>
          <a:p>
            <a:pPr lvl="1"/>
            <a:r>
              <a:rPr lang="en-US" altLang="en-US" b="1" dirty="0">
                <a:solidFill>
                  <a:schemeClr val="hlink"/>
                </a:solidFill>
              </a:rPr>
              <a:t>Equity</a:t>
            </a:r>
            <a:r>
              <a:rPr lang="en-US" altLang="en-US" dirty="0"/>
              <a:t> is the difference between the market value of property and the amount owed on it.</a:t>
            </a:r>
          </a:p>
          <a:p>
            <a:r>
              <a:rPr lang="en-US" altLang="en-US" dirty="0"/>
              <a:t>Equity also increases because each loan payment you make decreases your debt.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41743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2458</Words>
  <Application>Microsoft Office PowerPoint</Application>
  <PresentationFormat>On-screen Show (4:3)</PresentationFormat>
  <Paragraphs>311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Wingdings</vt:lpstr>
      <vt:lpstr>Office Theme</vt:lpstr>
      <vt:lpstr>PowerPoint Presentation</vt:lpstr>
      <vt:lpstr> Key Terms</vt:lpstr>
      <vt:lpstr> Why Buy a Home?</vt:lpstr>
      <vt:lpstr>Advantages of Home Ownership</vt:lpstr>
      <vt:lpstr>Value and Equity</vt:lpstr>
      <vt:lpstr>Value and Equity</vt:lpstr>
      <vt:lpstr>Value and Equity</vt:lpstr>
      <vt:lpstr>Value and Equity</vt:lpstr>
      <vt:lpstr>Value and Equity</vt:lpstr>
      <vt:lpstr>Quality of Life</vt:lpstr>
      <vt:lpstr>Tax Savings</vt:lpstr>
      <vt:lpstr>Costs and Responsibilities</vt:lpstr>
      <vt:lpstr>Down Payment</vt:lpstr>
      <vt:lpstr>Conventional Loan</vt:lpstr>
      <vt:lpstr>FHA Loan</vt:lpstr>
      <vt:lpstr>Mortgage Payments</vt:lpstr>
      <vt:lpstr>Closing Costs</vt:lpstr>
      <vt:lpstr>Property Taxes</vt:lpstr>
      <vt:lpstr>Property Insurance</vt:lpstr>
      <vt:lpstr>Utilities</vt:lpstr>
      <vt:lpstr>CCRs – Homeowners Association</vt:lpstr>
      <vt:lpstr>Zoning Laws</vt:lpstr>
      <vt:lpstr>Maintenance and Repairs</vt:lpstr>
      <vt:lpstr> The Home-Buying Process</vt:lpstr>
      <vt:lpstr>Finding and Buying a Home</vt:lpstr>
      <vt:lpstr>Working with a Real Estate Agent</vt:lpstr>
      <vt:lpstr>Working with a Real Estate Agent</vt:lpstr>
      <vt:lpstr>Working with a Real Estate Agent</vt:lpstr>
      <vt:lpstr>Working with a Real Estate Agent</vt:lpstr>
      <vt:lpstr>Working with a Real Estate Agent</vt:lpstr>
      <vt:lpstr>Working with a Real Estate Agent</vt:lpstr>
      <vt:lpstr>Making an Offer</vt:lpstr>
      <vt:lpstr>Making an Offer</vt:lpstr>
      <vt:lpstr>ACTIVITIES</vt:lpstr>
      <vt:lpstr>Real Estate Loans and Title</vt:lpstr>
      <vt:lpstr>Down Payment Sources</vt:lpstr>
      <vt:lpstr>Qualifying for a Mortgage</vt:lpstr>
      <vt:lpstr>Qualifying for a Mortgage</vt:lpstr>
      <vt:lpstr>Types of Mortgages</vt:lpstr>
      <vt:lpstr>Fixed-Rate Mortgage</vt:lpstr>
      <vt:lpstr>Adjustable-Rate Mortgages</vt:lpstr>
      <vt:lpstr>Taking Title to Property</vt:lpstr>
      <vt:lpstr>Taking Title to Property</vt:lpstr>
      <vt:lpstr>Taking Title to Property</vt:lpstr>
      <vt:lpstr>FINALLY MOVE IN DAY!!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and  Owning a Vehicle</dc:title>
  <dc:creator>Page Bowden</dc:creator>
  <cp:lastModifiedBy>Page Bowden</cp:lastModifiedBy>
  <cp:revision>23</cp:revision>
  <dcterms:created xsi:type="dcterms:W3CDTF">2015-03-09T12:53:45Z</dcterms:created>
  <dcterms:modified xsi:type="dcterms:W3CDTF">2016-04-14T15:14:08Z</dcterms:modified>
</cp:coreProperties>
</file>