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5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9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ADF83C-CD52-4367-A23D-E7334934F298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AB48C6-789B-4953-83B0-2CBF73E36451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  <a:effectLst/>
              <a:latin typeface="Calibri" pitchFamily="34" charset="0"/>
            </a:rPr>
            <a:t>Personal experience</a:t>
          </a:r>
          <a:endParaRPr lang="en-US" sz="2400" b="1" dirty="0">
            <a:solidFill>
              <a:schemeClr val="tx1"/>
            </a:solidFill>
            <a:effectLst/>
            <a:latin typeface="Calibri" pitchFamily="34" charset="0"/>
          </a:endParaRPr>
        </a:p>
      </dgm:t>
    </dgm:pt>
    <dgm:pt modelId="{97798AFB-DC24-4C5B-B5C9-09A0C4CFDC50}" type="parTrans" cxnId="{A25E5F43-0DF4-4B98-99B7-7901ED5E99D0}">
      <dgm:prSet/>
      <dgm:spPr/>
      <dgm:t>
        <a:bodyPr/>
        <a:lstStyle/>
        <a:p>
          <a:endParaRPr lang="en-US"/>
        </a:p>
      </dgm:t>
    </dgm:pt>
    <dgm:pt modelId="{FF5E8BC8-F682-44CF-A8EE-D8B6EDBF92CF}" type="sibTrans" cxnId="{A25E5F43-0DF4-4B98-99B7-7901ED5E99D0}">
      <dgm:prSet/>
      <dgm:spPr/>
      <dgm:t>
        <a:bodyPr/>
        <a:lstStyle/>
        <a:p>
          <a:endParaRPr lang="en-US"/>
        </a:p>
      </dgm:t>
    </dgm:pt>
    <dgm:pt modelId="{3A9FAE08-D10D-4D01-848B-F96F2EF4BA3D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  <a:effectLst/>
              <a:latin typeface="Calibri" pitchFamily="34" charset="0"/>
            </a:rPr>
            <a:t>Solution to a problem</a:t>
          </a:r>
          <a:endParaRPr lang="en-US" sz="2400" b="1" dirty="0">
            <a:solidFill>
              <a:schemeClr val="tx1"/>
            </a:solidFill>
            <a:effectLst/>
            <a:latin typeface="Calibri" pitchFamily="34" charset="0"/>
          </a:endParaRPr>
        </a:p>
      </dgm:t>
    </dgm:pt>
    <dgm:pt modelId="{4CD401AC-490D-45A6-8AF5-183A399FF3E2}" type="parTrans" cxnId="{F2D38D8B-E885-4A6D-8956-D012A3A992CA}">
      <dgm:prSet/>
      <dgm:spPr/>
      <dgm:t>
        <a:bodyPr/>
        <a:lstStyle/>
        <a:p>
          <a:endParaRPr lang="en-US"/>
        </a:p>
      </dgm:t>
    </dgm:pt>
    <dgm:pt modelId="{FCC36B3A-327A-493A-ACCE-49D1EEAE23C1}" type="sibTrans" cxnId="{F2D38D8B-E885-4A6D-8956-D012A3A992CA}">
      <dgm:prSet/>
      <dgm:spPr/>
      <dgm:t>
        <a:bodyPr/>
        <a:lstStyle/>
        <a:p>
          <a:endParaRPr lang="en-US"/>
        </a:p>
      </dgm:t>
    </dgm:pt>
    <dgm:pt modelId="{CE1E1EF2-FD1F-4979-8892-F91506B7AE6C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  <a:effectLst/>
              <a:latin typeface="Calibri" pitchFamily="34" charset="0"/>
            </a:rPr>
            <a:t>Startling statement</a:t>
          </a:r>
          <a:endParaRPr lang="en-US" sz="2400" b="1" dirty="0">
            <a:solidFill>
              <a:schemeClr val="tx1"/>
            </a:solidFill>
            <a:effectLst/>
            <a:latin typeface="Calibri" pitchFamily="34" charset="0"/>
          </a:endParaRPr>
        </a:p>
      </dgm:t>
    </dgm:pt>
    <dgm:pt modelId="{BCA386BE-8024-4A36-BAC7-8D8BC12CFFCA}" type="parTrans" cxnId="{F5D2C46C-2118-464D-A2E8-5B8FAB22A5A6}">
      <dgm:prSet/>
      <dgm:spPr/>
      <dgm:t>
        <a:bodyPr/>
        <a:lstStyle/>
        <a:p>
          <a:endParaRPr lang="en-US"/>
        </a:p>
      </dgm:t>
    </dgm:pt>
    <dgm:pt modelId="{80BE1C4B-89BD-4477-B2E7-06CA3902D0A4}" type="sibTrans" cxnId="{F5D2C46C-2118-464D-A2E8-5B8FAB22A5A6}">
      <dgm:prSet/>
      <dgm:spPr/>
      <dgm:t>
        <a:bodyPr/>
        <a:lstStyle/>
        <a:p>
          <a:endParaRPr lang="en-US"/>
        </a:p>
      </dgm:t>
    </dgm:pt>
    <dgm:pt modelId="{72F53547-B20E-466D-944E-976231A5EE48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  <a:effectLst/>
              <a:latin typeface="Calibri" pitchFamily="34" charset="0"/>
            </a:rPr>
            <a:t>“What if” opening</a:t>
          </a:r>
          <a:endParaRPr lang="en-US" sz="2400" b="1" dirty="0">
            <a:solidFill>
              <a:schemeClr val="tx1"/>
            </a:solidFill>
            <a:effectLst/>
            <a:latin typeface="Calibri" pitchFamily="34" charset="0"/>
          </a:endParaRPr>
        </a:p>
      </dgm:t>
    </dgm:pt>
    <dgm:pt modelId="{F03BBBD7-C44F-4CF7-81C7-7EE6E466845D}" type="parTrans" cxnId="{0E4FC631-BDBB-4360-BE5B-41E1E28F8CC7}">
      <dgm:prSet/>
      <dgm:spPr/>
      <dgm:t>
        <a:bodyPr/>
        <a:lstStyle/>
        <a:p>
          <a:endParaRPr lang="en-US"/>
        </a:p>
      </dgm:t>
    </dgm:pt>
    <dgm:pt modelId="{59629AC6-0E47-4B8C-ACB0-215CA4E77CA8}" type="sibTrans" cxnId="{0E4FC631-BDBB-4360-BE5B-41E1E28F8CC7}">
      <dgm:prSet/>
      <dgm:spPr/>
      <dgm:t>
        <a:bodyPr/>
        <a:lstStyle/>
        <a:p>
          <a:endParaRPr lang="en-US"/>
        </a:p>
      </dgm:t>
    </dgm:pt>
    <dgm:pt modelId="{3C139412-2D0A-4A0A-8324-4C9DCAC7A88E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  <a:effectLst/>
              <a:latin typeface="Calibri" pitchFamily="34" charset="0"/>
            </a:rPr>
            <a:t>Story/quote/</a:t>
          </a:r>
          <a:br>
            <a:rPr lang="en-US" sz="2400" b="1" dirty="0" smtClean="0">
              <a:solidFill>
                <a:schemeClr val="tx1"/>
              </a:solidFill>
              <a:effectLst/>
              <a:latin typeface="Calibri" pitchFamily="34" charset="0"/>
            </a:rPr>
          </a:br>
          <a:r>
            <a:rPr lang="en-US" sz="2400" b="1" dirty="0" smtClean="0">
              <a:solidFill>
                <a:schemeClr val="tx1"/>
              </a:solidFill>
              <a:effectLst/>
              <a:latin typeface="Calibri" pitchFamily="34" charset="0"/>
            </a:rPr>
            <a:t>question</a:t>
          </a:r>
          <a:endParaRPr lang="en-US" sz="2400" b="1" dirty="0">
            <a:solidFill>
              <a:schemeClr val="tx1"/>
            </a:solidFill>
            <a:effectLst/>
            <a:latin typeface="Calibri" pitchFamily="34" charset="0"/>
          </a:endParaRPr>
        </a:p>
      </dgm:t>
    </dgm:pt>
    <dgm:pt modelId="{1970FC06-667D-44C1-99DE-76C2C9B5B39D}" type="parTrans" cxnId="{505CBFE7-9C1F-49AD-9DD3-F5AEC6A16761}">
      <dgm:prSet/>
      <dgm:spPr/>
      <dgm:t>
        <a:bodyPr/>
        <a:lstStyle/>
        <a:p>
          <a:endParaRPr lang="en-US"/>
        </a:p>
      </dgm:t>
    </dgm:pt>
    <dgm:pt modelId="{F88B8E94-7CB4-4DA1-A225-36B4F6652891}" type="sibTrans" cxnId="{505CBFE7-9C1F-49AD-9DD3-F5AEC6A16761}">
      <dgm:prSet/>
      <dgm:spPr/>
      <dgm:t>
        <a:bodyPr/>
        <a:lstStyle/>
        <a:p>
          <a:endParaRPr lang="en-US"/>
        </a:p>
      </dgm:t>
    </dgm:pt>
    <dgm:pt modelId="{5E131DF5-6EF6-4271-B5D3-9D691430D0F2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  <a:effectLst/>
              <a:latin typeface="Calibri" pitchFamily="34" charset="0"/>
            </a:rPr>
            <a:t>Split sentence</a:t>
          </a:r>
          <a:endParaRPr lang="en-US" sz="2400" b="1" dirty="0">
            <a:solidFill>
              <a:schemeClr val="tx1"/>
            </a:solidFill>
            <a:effectLst/>
            <a:latin typeface="Calibri" pitchFamily="34" charset="0"/>
          </a:endParaRPr>
        </a:p>
      </dgm:t>
    </dgm:pt>
    <dgm:pt modelId="{134A760F-DA64-4BE9-B944-E41BD5820402}" type="parTrans" cxnId="{8207ACC1-E97D-4C2B-8E8C-BB00185FA914}">
      <dgm:prSet/>
      <dgm:spPr/>
      <dgm:t>
        <a:bodyPr/>
        <a:lstStyle/>
        <a:p>
          <a:endParaRPr lang="en-US"/>
        </a:p>
      </dgm:t>
    </dgm:pt>
    <dgm:pt modelId="{5CAE90C4-A965-4FBE-859D-6521E911CDF6}" type="sibTrans" cxnId="{8207ACC1-E97D-4C2B-8E8C-BB00185FA914}">
      <dgm:prSet/>
      <dgm:spPr/>
      <dgm:t>
        <a:bodyPr/>
        <a:lstStyle/>
        <a:p>
          <a:endParaRPr lang="en-US"/>
        </a:p>
      </dgm:t>
    </dgm:pt>
    <dgm:pt modelId="{4A9BAAB4-4961-4573-BA71-40CED7A1A526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  <a:effectLst/>
              <a:latin typeface="Calibri" pitchFamily="34" charset="0"/>
            </a:rPr>
            <a:t>Analogy</a:t>
          </a:r>
          <a:endParaRPr lang="en-US" sz="2400" b="1" dirty="0">
            <a:solidFill>
              <a:schemeClr val="tx1"/>
            </a:solidFill>
            <a:effectLst/>
            <a:latin typeface="Calibri" pitchFamily="34" charset="0"/>
          </a:endParaRPr>
        </a:p>
      </dgm:t>
    </dgm:pt>
    <dgm:pt modelId="{BB7393E8-6448-4A7E-BDC0-9B4D504EAAD0}" type="parTrans" cxnId="{C5910351-F03C-4311-B298-B8EC34178A28}">
      <dgm:prSet/>
      <dgm:spPr/>
      <dgm:t>
        <a:bodyPr/>
        <a:lstStyle/>
        <a:p>
          <a:endParaRPr lang="en-US"/>
        </a:p>
      </dgm:t>
    </dgm:pt>
    <dgm:pt modelId="{BE427156-D305-41CD-AA11-964AF4EBDF59}" type="sibTrans" cxnId="{C5910351-F03C-4311-B298-B8EC34178A28}">
      <dgm:prSet/>
      <dgm:spPr/>
      <dgm:t>
        <a:bodyPr/>
        <a:lstStyle/>
        <a:p>
          <a:endParaRPr lang="en-US"/>
        </a:p>
      </dgm:t>
    </dgm:pt>
    <dgm:pt modelId="{09101265-5611-46B4-BAB0-F0A9B19AFC46}" type="pres">
      <dgm:prSet presAssocID="{F0ADF83C-CD52-4367-A23D-E7334934F29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4AB98C-942F-4E77-89F3-7E584D4B04D4}" type="pres">
      <dgm:prSet presAssocID="{BCAB48C6-789B-4953-83B0-2CBF73E3645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4CAFA5-C2FD-4370-A1C4-67F58342C00B}" type="pres">
      <dgm:prSet presAssocID="{FF5E8BC8-F682-44CF-A8EE-D8B6EDBF92CF}" presName="sibTrans" presStyleCnt="0"/>
      <dgm:spPr/>
    </dgm:pt>
    <dgm:pt modelId="{1C6AB2BA-4C5C-4733-BB90-0C9A75E3DCE7}" type="pres">
      <dgm:prSet presAssocID="{3A9FAE08-D10D-4D01-848B-F96F2EF4BA3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E99096-75D4-4702-8AD9-1F76AD460926}" type="pres">
      <dgm:prSet presAssocID="{FCC36B3A-327A-493A-ACCE-49D1EEAE23C1}" presName="sibTrans" presStyleCnt="0"/>
      <dgm:spPr/>
    </dgm:pt>
    <dgm:pt modelId="{0E652F0D-6B29-4584-A8B7-7B497541AF06}" type="pres">
      <dgm:prSet presAssocID="{CE1E1EF2-FD1F-4979-8892-F91506B7AE6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D274F9-43A7-4427-8098-16FEFA2AA9E5}" type="pres">
      <dgm:prSet presAssocID="{80BE1C4B-89BD-4477-B2E7-06CA3902D0A4}" presName="sibTrans" presStyleCnt="0"/>
      <dgm:spPr/>
    </dgm:pt>
    <dgm:pt modelId="{19203631-FE9E-4D67-B969-F4CB313ABB1F}" type="pres">
      <dgm:prSet presAssocID="{72F53547-B20E-466D-944E-976231A5EE48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9C208B-FB60-4EDD-89D4-31385779CD60}" type="pres">
      <dgm:prSet presAssocID="{59629AC6-0E47-4B8C-ACB0-215CA4E77CA8}" presName="sibTrans" presStyleCnt="0"/>
      <dgm:spPr/>
    </dgm:pt>
    <dgm:pt modelId="{45C4C7C0-718D-4C47-871E-60C289ACFDC3}" type="pres">
      <dgm:prSet presAssocID="{3C139412-2D0A-4A0A-8324-4C9DCAC7A88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C264D-B267-4D5E-AA75-C64491D2A5DD}" type="pres">
      <dgm:prSet presAssocID="{F88B8E94-7CB4-4DA1-A225-36B4F6652891}" presName="sibTrans" presStyleCnt="0"/>
      <dgm:spPr/>
    </dgm:pt>
    <dgm:pt modelId="{B84E7D21-7971-4E6E-97C3-3ED8C29B85F2}" type="pres">
      <dgm:prSet presAssocID="{5E131DF5-6EF6-4271-B5D3-9D691430D0F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AB7558-45A2-4E59-93C8-4C1A86D17136}" type="pres">
      <dgm:prSet presAssocID="{5CAE90C4-A965-4FBE-859D-6521E911CDF6}" presName="sibTrans" presStyleCnt="0"/>
      <dgm:spPr/>
    </dgm:pt>
    <dgm:pt modelId="{56256D9F-B219-4497-9B2A-23D913B47590}" type="pres">
      <dgm:prSet presAssocID="{4A9BAAB4-4961-4573-BA71-40CED7A1A526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9F5A34-6B2C-164A-942E-BAD9C2783523}" type="presOf" srcId="{4A9BAAB4-4961-4573-BA71-40CED7A1A526}" destId="{56256D9F-B219-4497-9B2A-23D913B47590}" srcOrd="0" destOrd="0" presId="urn:microsoft.com/office/officeart/2005/8/layout/default#2"/>
    <dgm:cxn modelId="{8207ACC1-E97D-4C2B-8E8C-BB00185FA914}" srcId="{F0ADF83C-CD52-4367-A23D-E7334934F298}" destId="{5E131DF5-6EF6-4271-B5D3-9D691430D0F2}" srcOrd="5" destOrd="0" parTransId="{134A760F-DA64-4BE9-B944-E41BD5820402}" sibTransId="{5CAE90C4-A965-4FBE-859D-6521E911CDF6}"/>
    <dgm:cxn modelId="{7516F36A-8448-2D4A-8CEF-A1219E39A73A}" type="presOf" srcId="{3A9FAE08-D10D-4D01-848B-F96F2EF4BA3D}" destId="{1C6AB2BA-4C5C-4733-BB90-0C9A75E3DCE7}" srcOrd="0" destOrd="0" presId="urn:microsoft.com/office/officeart/2005/8/layout/default#2"/>
    <dgm:cxn modelId="{3E69BE59-3DA6-9045-B2F6-D1497D903175}" type="presOf" srcId="{3C139412-2D0A-4A0A-8324-4C9DCAC7A88E}" destId="{45C4C7C0-718D-4C47-871E-60C289ACFDC3}" srcOrd="0" destOrd="0" presId="urn:microsoft.com/office/officeart/2005/8/layout/default#2"/>
    <dgm:cxn modelId="{505CBFE7-9C1F-49AD-9DD3-F5AEC6A16761}" srcId="{F0ADF83C-CD52-4367-A23D-E7334934F298}" destId="{3C139412-2D0A-4A0A-8324-4C9DCAC7A88E}" srcOrd="4" destOrd="0" parTransId="{1970FC06-667D-44C1-99DE-76C2C9B5B39D}" sibTransId="{F88B8E94-7CB4-4DA1-A225-36B4F6652891}"/>
    <dgm:cxn modelId="{968A6CC9-FC68-FA4C-8D34-95EA6A0D54E9}" type="presOf" srcId="{5E131DF5-6EF6-4271-B5D3-9D691430D0F2}" destId="{B84E7D21-7971-4E6E-97C3-3ED8C29B85F2}" srcOrd="0" destOrd="0" presId="urn:microsoft.com/office/officeart/2005/8/layout/default#2"/>
    <dgm:cxn modelId="{0E4FC631-BDBB-4360-BE5B-41E1E28F8CC7}" srcId="{F0ADF83C-CD52-4367-A23D-E7334934F298}" destId="{72F53547-B20E-466D-944E-976231A5EE48}" srcOrd="3" destOrd="0" parTransId="{F03BBBD7-C44F-4CF7-81C7-7EE6E466845D}" sibTransId="{59629AC6-0E47-4B8C-ACB0-215CA4E77CA8}"/>
    <dgm:cxn modelId="{F2D38D8B-E885-4A6D-8956-D012A3A992CA}" srcId="{F0ADF83C-CD52-4367-A23D-E7334934F298}" destId="{3A9FAE08-D10D-4D01-848B-F96F2EF4BA3D}" srcOrd="1" destOrd="0" parTransId="{4CD401AC-490D-45A6-8AF5-183A399FF3E2}" sibTransId="{FCC36B3A-327A-493A-ACCE-49D1EEAE23C1}"/>
    <dgm:cxn modelId="{A25E5F43-0DF4-4B98-99B7-7901ED5E99D0}" srcId="{F0ADF83C-CD52-4367-A23D-E7334934F298}" destId="{BCAB48C6-789B-4953-83B0-2CBF73E36451}" srcOrd="0" destOrd="0" parTransId="{97798AFB-DC24-4C5B-B5C9-09A0C4CFDC50}" sibTransId="{FF5E8BC8-F682-44CF-A8EE-D8B6EDBF92CF}"/>
    <dgm:cxn modelId="{0B6D08F8-F761-8A43-AEF8-C9933EC3CAAB}" type="presOf" srcId="{CE1E1EF2-FD1F-4979-8892-F91506B7AE6C}" destId="{0E652F0D-6B29-4584-A8B7-7B497541AF06}" srcOrd="0" destOrd="0" presId="urn:microsoft.com/office/officeart/2005/8/layout/default#2"/>
    <dgm:cxn modelId="{FA36E209-7B8C-E541-9380-7D9EB2C5C351}" type="presOf" srcId="{72F53547-B20E-466D-944E-976231A5EE48}" destId="{19203631-FE9E-4D67-B969-F4CB313ABB1F}" srcOrd="0" destOrd="0" presId="urn:microsoft.com/office/officeart/2005/8/layout/default#2"/>
    <dgm:cxn modelId="{9C3180E2-CD0E-AA47-A718-163B3DEC067A}" type="presOf" srcId="{F0ADF83C-CD52-4367-A23D-E7334934F298}" destId="{09101265-5611-46B4-BAB0-F0A9B19AFC46}" srcOrd="0" destOrd="0" presId="urn:microsoft.com/office/officeart/2005/8/layout/default#2"/>
    <dgm:cxn modelId="{63F922C4-4101-5A4C-920F-E0AD129BB72E}" type="presOf" srcId="{BCAB48C6-789B-4953-83B0-2CBF73E36451}" destId="{164AB98C-942F-4E77-89F3-7E584D4B04D4}" srcOrd="0" destOrd="0" presId="urn:microsoft.com/office/officeart/2005/8/layout/default#2"/>
    <dgm:cxn modelId="{F5D2C46C-2118-464D-A2E8-5B8FAB22A5A6}" srcId="{F0ADF83C-CD52-4367-A23D-E7334934F298}" destId="{CE1E1EF2-FD1F-4979-8892-F91506B7AE6C}" srcOrd="2" destOrd="0" parTransId="{BCA386BE-8024-4A36-BAC7-8D8BC12CFFCA}" sibTransId="{80BE1C4B-89BD-4477-B2E7-06CA3902D0A4}"/>
    <dgm:cxn modelId="{C5910351-F03C-4311-B298-B8EC34178A28}" srcId="{F0ADF83C-CD52-4367-A23D-E7334934F298}" destId="{4A9BAAB4-4961-4573-BA71-40CED7A1A526}" srcOrd="6" destOrd="0" parTransId="{BB7393E8-6448-4A7E-BDC0-9B4D504EAAD0}" sibTransId="{BE427156-D305-41CD-AA11-964AF4EBDF59}"/>
    <dgm:cxn modelId="{93AC2A2F-8F56-654F-90D9-2F882B4669B3}" type="presParOf" srcId="{09101265-5611-46B4-BAB0-F0A9B19AFC46}" destId="{164AB98C-942F-4E77-89F3-7E584D4B04D4}" srcOrd="0" destOrd="0" presId="urn:microsoft.com/office/officeart/2005/8/layout/default#2"/>
    <dgm:cxn modelId="{4C3BB5C4-2C8F-3244-8450-25070CAD6C44}" type="presParOf" srcId="{09101265-5611-46B4-BAB0-F0A9B19AFC46}" destId="{2F4CAFA5-C2FD-4370-A1C4-67F58342C00B}" srcOrd="1" destOrd="0" presId="urn:microsoft.com/office/officeart/2005/8/layout/default#2"/>
    <dgm:cxn modelId="{8D8FC031-A399-2E4E-8164-1E67BD6EA7B4}" type="presParOf" srcId="{09101265-5611-46B4-BAB0-F0A9B19AFC46}" destId="{1C6AB2BA-4C5C-4733-BB90-0C9A75E3DCE7}" srcOrd="2" destOrd="0" presId="urn:microsoft.com/office/officeart/2005/8/layout/default#2"/>
    <dgm:cxn modelId="{84AAD4C6-018B-614D-BCDA-49B91516F0CB}" type="presParOf" srcId="{09101265-5611-46B4-BAB0-F0A9B19AFC46}" destId="{88E99096-75D4-4702-8AD9-1F76AD460926}" srcOrd="3" destOrd="0" presId="urn:microsoft.com/office/officeart/2005/8/layout/default#2"/>
    <dgm:cxn modelId="{35C03FC5-111B-B144-9B9B-C1D56CD8F6CA}" type="presParOf" srcId="{09101265-5611-46B4-BAB0-F0A9B19AFC46}" destId="{0E652F0D-6B29-4584-A8B7-7B497541AF06}" srcOrd="4" destOrd="0" presId="urn:microsoft.com/office/officeart/2005/8/layout/default#2"/>
    <dgm:cxn modelId="{E22ABB62-E2AE-874C-8C72-12C1FBDFE245}" type="presParOf" srcId="{09101265-5611-46B4-BAB0-F0A9B19AFC46}" destId="{95D274F9-43A7-4427-8098-16FEFA2AA9E5}" srcOrd="5" destOrd="0" presId="urn:microsoft.com/office/officeart/2005/8/layout/default#2"/>
    <dgm:cxn modelId="{AE004195-6E3B-C24A-80F0-A77E008815E4}" type="presParOf" srcId="{09101265-5611-46B4-BAB0-F0A9B19AFC46}" destId="{19203631-FE9E-4D67-B969-F4CB313ABB1F}" srcOrd="6" destOrd="0" presId="urn:microsoft.com/office/officeart/2005/8/layout/default#2"/>
    <dgm:cxn modelId="{AE78935B-A3EF-AE48-B71B-10138084165E}" type="presParOf" srcId="{09101265-5611-46B4-BAB0-F0A9B19AFC46}" destId="{A59C208B-FB60-4EDD-89D4-31385779CD60}" srcOrd="7" destOrd="0" presId="urn:microsoft.com/office/officeart/2005/8/layout/default#2"/>
    <dgm:cxn modelId="{75326500-5273-3344-B377-FF29E48DAA4B}" type="presParOf" srcId="{09101265-5611-46B4-BAB0-F0A9B19AFC46}" destId="{45C4C7C0-718D-4C47-871E-60C289ACFDC3}" srcOrd="8" destOrd="0" presId="urn:microsoft.com/office/officeart/2005/8/layout/default#2"/>
    <dgm:cxn modelId="{311FEF7D-9061-A148-9C32-7657E2697831}" type="presParOf" srcId="{09101265-5611-46B4-BAB0-F0A9B19AFC46}" destId="{B91C264D-B267-4D5E-AA75-C64491D2A5DD}" srcOrd="9" destOrd="0" presId="urn:microsoft.com/office/officeart/2005/8/layout/default#2"/>
    <dgm:cxn modelId="{CBCBBA2C-BEBD-C741-BE70-642006DBB552}" type="presParOf" srcId="{09101265-5611-46B4-BAB0-F0A9B19AFC46}" destId="{B84E7D21-7971-4E6E-97C3-3ED8C29B85F2}" srcOrd="10" destOrd="0" presId="urn:microsoft.com/office/officeart/2005/8/layout/default#2"/>
    <dgm:cxn modelId="{FB9F7DAB-1F8F-C04A-9875-3E28D15FE5F7}" type="presParOf" srcId="{09101265-5611-46B4-BAB0-F0A9B19AFC46}" destId="{0BAB7558-45A2-4E59-93C8-4C1A86D17136}" srcOrd="11" destOrd="0" presId="urn:microsoft.com/office/officeart/2005/8/layout/default#2"/>
    <dgm:cxn modelId="{1C8DD499-D872-444D-90A4-1544D29ED822}" type="presParOf" srcId="{09101265-5611-46B4-BAB0-F0A9B19AFC46}" destId="{56256D9F-B219-4497-9B2A-23D913B47590}" srcOrd="1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AB98C-942F-4E77-89F3-7E584D4B04D4}">
      <dsp:nvSpPr>
        <dsp:cNvPr id="0" name=""/>
        <dsp:cNvSpPr/>
      </dsp:nvSpPr>
      <dsp:spPr>
        <a:xfrm>
          <a:off x="0" y="152400"/>
          <a:ext cx="2095500" cy="1257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effectLst/>
              <a:latin typeface="Calibri" pitchFamily="34" charset="0"/>
            </a:rPr>
            <a:t>Personal experience</a:t>
          </a:r>
          <a:endParaRPr lang="en-US" sz="2400" b="1" kern="1200" dirty="0">
            <a:solidFill>
              <a:schemeClr val="tx1"/>
            </a:solidFill>
            <a:effectLst/>
            <a:latin typeface="Calibri" pitchFamily="34" charset="0"/>
          </a:endParaRPr>
        </a:p>
      </dsp:txBody>
      <dsp:txXfrm>
        <a:off x="0" y="152400"/>
        <a:ext cx="2095500" cy="1257299"/>
      </dsp:txXfrm>
    </dsp:sp>
    <dsp:sp modelId="{1C6AB2BA-4C5C-4733-BB90-0C9A75E3DCE7}">
      <dsp:nvSpPr>
        <dsp:cNvPr id="0" name=""/>
        <dsp:cNvSpPr/>
      </dsp:nvSpPr>
      <dsp:spPr>
        <a:xfrm>
          <a:off x="2305050" y="152400"/>
          <a:ext cx="2095500" cy="1257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effectLst/>
              <a:latin typeface="Calibri" pitchFamily="34" charset="0"/>
            </a:rPr>
            <a:t>Solution to a problem</a:t>
          </a:r>
          <a:endParaRPr lang="en-US" sz="2400" b="1" kern="1200" dirty="0">
            <a:solidFill>
              <a:schemeClr val="tx1"/>
            </a:solidFill>
            <a:effectLst/>
            <a:latin typeface="Calibri" pitchFamily="34" charset="0"/>
          </a:endParaRPr>
        </a:p>
      </dsp:txBody>
      <dsp:txXfrm>
        <a:off x="2305050" y="152400"/>
        <a:ext cx="2095500" cy="1257299"/>
      </dsp:txXfrm>
    </dsp:sp>
    <dsp:sp modelId="{0E652F0D-6B29-4584-A8B7-7B497541AF06}">
      <dsp:nvSpPr>
        <dsp:cNvPr id="0" name=""/>
        <dsp:cNvSpPr/>
      </dsp:nvSpPr>
      <dsp:spPr>
        <a:xfrm>
          <a:off x="4610100" y="152400"/>
          <a:ext cx="2095500" cy="1257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effectLst/>
              <a:latin typeface="Calibri" pitchFamily="34" charset="0"/>
            </a:rPr>
            <a:t>Startling statement</a:t>
          </a:r>
          <a:endParaRPr lang="en-US" sz="2400" b="1" kern="1200" dirty="0">
            <a:solidFill>
              <a:schemeClr val="tx1"/>
            </a:solidFill>
            <a:effectLst/>
            <a:latin typeface="Calibri" pitchFamily="34" charset="0"/>
          </a:endParaRPr>
        </a:p>
      </dsp:txBody>
      <dsp:txXfrm>
        <a:off x="4610100" y="152400"/>
        <a:ext cx="2095500" cy="1257299"/>
      </dsp:txXfrm>
    </dsp:sp>
    <dsp:sp modelId="{19203631-FE9E-4D67-B969-F4CB313ABB1F}">
      <dsp:nvSpPr>
        <dsp:cNvPr id="0" name=""/>
        <dsp:cNvSpPr/>
      </dsp:nvSpPr>
      <dsp:spPr>
        <a:xfrm>
          <a:off x="0" y="1619250"/>
          <a:ext cx="2095500" cy="1257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effectLst/>
              <a:latin typeface="Calibri" pitchFamily="34" charset="0"/>
            </a:rPr>
            <a:t>“What if” opening</a:t>
          </a:r>
          <a:endParaRPr lang="en-US" sz="2400" b="1" kern="1200" dirty="0">
            <a:solidFill>
              <a:schemeClr val="tx1"/>
            </a:solidFill>
            <a:effectLst/>
            <a:latin typeface="Calibri" pitchFamily="34" charset="0"/>
          </a:endParaRPr>
        </a:p>
      </dsp:txBody>
      <dsp:txXfrm>
        <a:off x="0" y="1619250"/>
        <a:ext cx="2095500" cy="1257299"/>
      </dsp:txXfrm>
    </dsp:sp>
    <dsp:sp modelId="{45C4C7C0-718D-4C47-871E-60C289ACFDC3}">
      <dsp:nvSpPr>
        <dsp:cNvPr id="0" name=""/>
        <dsp:cNvSpPr/>
      </dsp:nvSpPr>
      <dsp:spPr>
        <a:xfrm>
          <a:off x="2305050" y="1619250"/>
          <a:ext cx="2095500" cy="1257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effectLst/>
              <a:latin typeface="Calibri" pitchFamily="34" charset="0"/>
            </a:rPr>
            <a:t>Story/quote/</a:t>
          </a:r>
          <a:br>
            <a:rPr lang="en-US" sz="2400" b="1" kern="1200" dirty="0" smtClean="0">
              <a:solidFill>
                <a:schemeClr val="tx1"/>
              </a:solidFill>
              <a:effectLst/>
              <a:latin typeface="Calibri" pitchFamily="34" charset="0"/>
            </a:rPr>
          </a:br>
          <a:r>
            <a:rPr lang="en-US" sz="2400" b="1" kern="1200" dirty="0" smtClean="0">
              <a:solidFill>
                <a:schemeClr val="tx1"/>
              </a:solidFill>
              <a:effectLst/>
              <a:latin typeface="Calibri" pitchFamily="34" charset="0"/>
            </a:rPr>
            <a:t>question</a:t>
          </a:r>
          <a:endParaRPr lang="en-US" sz="2400" b="1" kern="1200" dirty="0">
            <a:solidFill>
              <a:schemeClr val="tx1"/>
            </a:solidFill>
            <a:effectLst/>
            <a:latin typeface="Calibri" pitchFamily="34" charset="0"/>
          </a:endParaRPr>
        </a:p>
      </dsp:txBody>
      <dsp:txXfrm>
        <a:off x="2305050" y="1619250"/>
        <a:ext cx="2095500" cy="1257299"/>
      </dsp:txXfrm>
    </dsp:sp>
    <dsp:sp modelId="{B84E7D21-7971-4E6E-97C3-3ED8C29B85F2}">
      <dsp:nvSpPr>
        <dsp:cNvPr id="0" name=""/>
        <dsp:cNvSpPr/>
      </dsp:nvSpPr>
      <dsp:spPr>
        <a:xfrm>
          <a:off x="4610100" y="1619250"/>
          <a:ext cx="2095500" cy="1257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effectLst/>
              <a:latin typeface="Calibri" pitchFamily="34" charset="0"/>
            </a:rPr>
            <a:t>Split sentence</a:t>
          </a:r>
          <a:endParaRPr lang="en-US" sz="2400" b="1" kern="1200" dirty="0">
            <a:solidFill>
              <a:schemeClr val="tx1"/>
            </a:solidFill>
            <a:effectLst/>
            <a:latin typeface="Calibri" pitchFamily="34" charset="0"/>
          </a:endParaRPr>
        </a:p>
      </dsp:txBody>
      <dsp:txXfrm>
        <a:off x="4610100" y="1619250"/>
        <a:ext cx="2095500" cy="1257299"/>
      </dsp:txXfrm>
    </dsp:sp>
    <dsp:sp modelId="{56256D9F-B219-4497-9B2A-23D913B47590}">
      <dsp:nvSpPr>
        <dsp:cNvPr id="0" name=""/>
        <dsp:cNvSpPr/>
      </dsp:nvSpPr>
      <dsp:spPr>
        <a:xfrm>
          <a:off x="2305050" y="3086100"/>
          <a:ext cx="2095500" cy="1257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  <a:effectLst/>
              <a:latin typeface="Calibri" pitchFamily="34" charset="0"/>
            </a:rPr>
            <a:t>Analogy</a:t>
          </a:r>
          <a:endParaRPr lang="en-US" sz="2400" b="1" kern="1200" dirty="0">
            <a:solidFill>
              <a:schemeClr val="tx1"/>
            </a:solidFill>
            <a:effectLst/>
            <a:latin typeface="Calibri" pitchFamily="34" charset="0"/>
          </a:endParaRPr>
        </a:p>
      </dsp:txBody>
      <dsp:txXfrm>
        <a:off x="2305050" y="3086100"/>
        <a:ext cx="2095500" cy="1257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A685C-16E8-5547-9387-A6F93B417F9C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67482-9941-0246-A9AC-E2DAF9BCE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78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4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3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7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7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1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6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9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2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CC3-F58C-45D0-88F9-6B3FEE1FBC2C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E3CC3-F58C-45D0-88F9-6B3FEE1FBC2C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6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83197" y="2057400"/>
            <a:ext cx="2595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Public Speaking 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14649" y="2819400"/>
            <a:ext cx="2743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Types of communication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606171" y="3983115"/>
            <a:ext cx="19496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Presented By</a:t>
            </a:r>
          </a:p>
          <a:p>
            <a:pPr algn="ctr"/>
            <a:r>
              <a:rPr lang="en-US" sz="2400" b="1" i="1" dirty="0" smtClean="0"/>
              <a:t>Mrs. Bowden</a:t>
            </a:r>
          </a:p>
          <a:p>
            <a:pPr algn="ctr"/>
            <a:r>
              <a:rPr lang="en-US" i="1" dirty="0" smtClean="0"/>
              <a:t>February 2015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3406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5000" y="490241"/>
            <a:ext cx="4495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Persuasive Devices:</a:t>
            </a:r>
            <a:endParaRPr lang="en-US" sz="2800" b="1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9600" y="1905000"/>
            <a:ext cx="72390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100"/>
              </a:spcBef>
              <a:tabLst>
                <a:tab pos="342900" algn="l"/>
              </a:tabLst>
            </a:pPr>
            <a:endParaRPr lang="en-US" dirty="0">
              <a:latin typeface="Calibri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49239" y="1443989"/>
            <a:ext cx="8001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/>
              <a:t>Analogy:</a:t>
            </a:r>
            <a:r>
              <a:rPr lang="en-US" dirty="0"/>
              <a:t> Draw a comparison between two ideas, objects, people, etc., to help support the author’s main idea.</a:t>
            </a:r>
          </a:p>
          <a:p>
            <a:r>
              <a:rPr lang="en-US" dirty="0"/>
              <a:t> </a:t>
            </a:r>
          </a:p>
          <a:p>
            <a:r>
              <a:rPr lang="en-US" i="1" dirty="0"/>
              <a:t>Rhetorical Question: </a:t>
            </a:r>
            <a:r>
              <a:rPr lang="en-US" dirty="0"/>
              <a:t>A question the speaker will ask the audience that is not meant to be answered. This device can be used to get the audience thinking or to debate an opposing view.</a:t>
            </a:r>
          </a:p>
          <a:p>
            <a:r>
              <a:rPr lang="en-US" dirty="0"/>
              <a:t> </a:t>
            </a:r>
          </a:p>
          <a:p>
            <a:r>
              <a:rPr lang="en-US" i="1" dirty="0"/>
              <a:t>Appeal to Emotion: </a:t>
            </a:r>
            <a:r>
              <a:rPr lang="en-US" dirty="0"/>
              <a:t>The speaker will try to appeal to the feelings of the audience by using emotionally charged words, phrases, references or stories.</a:t>
            </a:r>
          </a:p>
          <a:p>
            <a:r>
              <a:rPr lang="en-US" dirty="0"/>
              <a:t> </a:t>
            </a:r>
          </a:p>
          <a:p>
            <a:r>
              <a:rPr lang="en-US" i="1" dirty="0"/>
              <a:t>Appeal to Logical: </a:t>
            </a:r>
            <a:r>
              <a:rPr lang="en-US" dirty="0"/>
              <a:t>The speaker will try to appeal to the audience by providing a logical solution to a problem or situation. </a:t>
            </a:r>
          </a:p>
          <a:p>
            <a:r>
              <a:rPr lang="en-US" dirty="0"/>
              <a:t> </a:t>
            </a:r>
          </a:p>
          <a:p>
            <a:r>
              <a:rPr lang="en-US" i="1" dirty="0"/>
              <a:t>Appeal to Personal: </a:t>
            </a:r>
            <a:r>
              <a:rPr lang="en-US" dirty="0"/>
              <a:t>The speaker will try to appeal to the audience by making a personal connection	</a:t>
            </a:r>
          </a:p>
          <a:p>
            <a:r>
              <a:rPr lang="en-US" dirty="0"/>
              <a:t> </a:t>
            </a:r>
          </a:p>
          <a:p>
            <a:r>
              <a:rPr lang="en-US" i="1" dirty="0"/>
              <a:t>Anecdote: </a:t>
            </a:r>
            <a:r>
              <a:rPr lang="en-US" dirty="0"/>
              <a:t>A short story the speaker may use to help support his/her main point.</a:t>
            </a:r>
          </a:p>
          <a:p>
            <a:r>
              <a:rPr lang="en-US" dirty="0"/>
              <a:t> </a:t>
            </a:r>
          </a:p>
          <a:p>
            <a:r>
              <a:rPr lang="en-US" i="1" dirty="0"/>
              <a:t>Argument: </a:t>
            </a:r>
            <a:r>
              <a:rPr lang="en-US" dirty="0"/>
              <a:t>The speaker will try to support his/her main point by appealing to the audience’s sense of reason by using logic.</a:t>
            </a:r>
          </a:p>
          <a:p>
            <a:r>
              <a:rPr lang="en-US" dirty="0"/>
              <a:t>				</a:t>
            </a:r>
          </a:p>
          <a:p>
            <a:r>
              <a:rPr lang="en-US" i="1" dirty="0"/>
              <a:t>Call to Action: </a:t>
            </a:r>
            <a:r>
              <a:rPr lang="en-US" dirty="0"/>
              <a:t>The speaker will try to motivate the audience to action by using emotionally charged words or phrases and by specifically suggesting a course of action.</a:t>
            </a:r>
          </a:p>
        </p:txBody>
      </p:sp>
    </p:spTree>
    <p:extLst>
      <p:ext uri="{BB962C8B-B14F-4D97-AF65-F5344CB8AC3E}">
        <p14:creationId xmlns:p14="http://schemas.microsoft.com/office/powerpoint/2010/main" val="365327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5000" y="490241"/>
            <a:ext cx="4495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Persuasive Techniques:</a:t>
            </a:r>
            <a:endParaRPr lang="en-US" sz="2800" b="1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9600" y="1905000"/>
            <a:ext cx="72390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100"/>
              </a:spcBef>
              <a:tabLst>
                <a:tab pos="342900" algn="l"/>
              </a:tabLst>
            </a:pPr>
            <a:endParaRPr lang="en-US" dirty="0">
              <a:latin typeface="Calibri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49239" y="1443989"/>
            <a:ext cx="8001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Evidence</a:t>
            </a:r>
            <a:endParaRPr lang="en-US" dirty="0"/>
          </a:p>
          <a:p>
            <a:r>
              <a:rPr lang="en-US" dirty="0"/>
              <a:t>Attacks</a:t>
            </a:r>
          </a:p>
          <a:p>
            <a:r>
              <a:rPr lang="en-US" dirty="0"/>
              <a:t>Inclusive/Exclusive Language</a:t>
            </a:r>
          </a:p>
          <a:p>
            <a:r>
              <a:rPr lang="en-US" dirty="0"/>
              <a:t>Rhetorical Question</a:t>
            </a:r>
          </a:p>
          <a:p>
            <a:r>
              <a:rPr lang="en-US" dirty="0"/>
              <a:t>Cause and Effect</a:t>
            </a:r>
          </a:p>
          <a:p>
            <a:r>
              <a:rPr lang="en-US" dirty="0"/>
              <a:t>Connotations</a:t>
            </a:r>
          </a:p>
          <a:p>
            <a:r>
              <a:rPr lang="en-US" dirty="0" smtClean="0"/>
              <a:t>Generalizations</a:t>
            </a:r>
            <a:endParaRPr lang="en-US" dirty="0"/>
          </a:p>
          <a:p>
            <a:r>
              <a:rPr lang="en-US" dirty="0"/>
              <a:t>Humor</a:t>
            </a:r>
          </a:p>
          <a:p>
            <a:r>
              <a:rPr lang="en-US" dirty="0"/>
              <a:t>Jargon</a:t>
            </a:r>
          </a:p>
          <a:p>
            <a:r>
              <a:rPr lang="en-US" dirty="0" smtClean="0"/>
              <a:t>Colloquial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7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5000" y="490241"/>
            <a:ext cx="4495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Appeals:</a:t>
            </a:r>
            <a:endParaRPr lang="en-US" sz="2800" b="1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9600" y="1905000"/>
            <a:ext cx="72390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100"/>
              </a:spcBef>
              <a:tabLst>
                <a:tab pos="342900" algn="l"/>
              </a:tabLst>
            </a:pPr>
            <a:endParaRPr lang="en-US" dirty="0">
              <a:latin typeface="Calibri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49239" y="1443989"/>
            <a:ext cx="8001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Ethos</a:t>
            </a:r>
            <a:r>
              <a:rPr lang="en-US" dirty="0" smtClean="0"/>
              <a:t> – Ethical Appeal (</a:t>
            </a:r>
            <a:r>
              <a:rPr lang="en-US" dirty="0" err="1" smtClean="0"/>
              <a:t>character,morals</a:t>
            </a:r>
            <a:r>
              <a:rPr lang="en-US" dirty="0" smtClean="0"/>
              <a:t>) </a:t>
            </a:r>
            <a:r>
              <a:rPr lang="en-US" dirty="0"/>
              <a:t>to convince an audience of the author’s credibility or </a:t>
            </a:r>
            <a:r>
              <a:rPr lang="en-US" dirty="0" smtClean="0"/>
              <a:t>character</a:t>
            </a:r>
          </a:p>
          <a:p>
            <a:r>
              <a:rPr lang="en-US" b="1" dirty="0"/>
              <a:t>Pathos</a:t>
            </a:r>
            <a:r>
              <a:rPr lang="en-US" dirty="0"/>
              <a:t> </a:t>
            </a:r>
            <a:r>
              <a:rPr lang="en-US" dirty="0" smtClean="0"/>
              <a:t> - Emotional appeal</a:t>
            </a:r>
            <a:r>
              <a:rPr lang="en-US" dirty="0"/>
              <a:t>, means to persuade an audience by appealing to their </a:t>
            </a:r>
            <a:r>
              <a:rPr lang="en-US" dirty="0" smtClean="0"/>
              <a:t>emotions</a:t>
            </a:r>
          </a:p>
          <a:p>
            <a:r>
              <a:rPr lang="en-US" b="1" dirty="0" smtClean="0"/>
              <a:t>Logos</a:t>
            </a:r>
            <a:r>
              <a:rPr lang="en-US" dirty="0"/>
              <a:t> </a:t>
            </a:r>
            <a:r>
              <a:rPr lang="en-US" dirty="0" smtClean="0"/>
              <a:t>– Logic Appeal, </a:t>
            </a:r>
            <a:r>
              <a:rPr lang="en-US" dirty="0"/>
              <a:t>means to convince an audience by use of logic or reason.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4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715000" y="490241"/>
            <a:ext cx="4495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Appeals:</a:t>
            </a:r>
            <a:endParaRPr lang="en-US" sz="2800" b="1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9600" y="1905000"/>
            <a:ext cx="72390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100"/>
              </a:spcBef>
              <a:tabLst>
                <a:tab pos="342900" algn="l"/>
              </a:tabLst>
            </a:pPr>
            <a:endParaRPr lang="en-US" dirty="0">
              <a:latin typeface="Calibri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49239" y="1443989"/>
            <a:ext cx="8001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Appeals: One persuasive technique is appealing to the </a:t>
            </a:r>
            <a:r>
              <a:rPr lang="en-US" dirty="0" smtClean="0"/>
              <a:t>audience’s</a:t>
            </a:r>
            <a:r>
              <a:rPr lang="en-US" dirty="0"/>
              <a:t>:</a:t>
            </a:r>
          </a:p>
          <a:p>
            <a:r>
              <a:rPr lang="en-US" dirty="0" smtClean="0"/>
              <a:t>Emotions</a:t>
            </a:r>
            <a:endParaRPr lang="en-US" dirty="0"/>
          </a:p>
          <a:p>
            <a:r>
              <a:rPr lang="en-US" dirty="0" smtClean="0"/>
              <a:t>Fears</a:t>
            </a:r>
            <a:endParaRPr lang="en-US" dirty="0"/>
          </a:p>
          <a:p>
            <a:r>
              <a:rPr lang="en-US" dirty="0" smtClean="0"/>
              <a:t>Desire </a:t>
            </a:r>
            <a:r>
              <a:rPr lang="en-US" dirty="0"/>
              <a:t>to seem intelligent</a:t>
            </a:r>
          </a:p>
          <a:p>
            <a:r>
              <a:rPr lang="en-US" dirty="0" smtClean="0"/>
              <a:t>Need </a:t>
            </a:r>
            <a:r>
              <a:rPr lang="en-US" dirty="0"/>
              <a:t>to protect their family</a:t>
            </a:r>
          </a:p>
          <a:p>
            <a:r>
              <a:rPr lang="en-US" dirty="0" smtClean="0"/>
              <a:t>Desire </a:t>
            </a:r>
            <a:r>
              <a:rPr lang="en-US" dirty="0"/>
              <a:t>to fit in, to be accepted, to be loved</a:t>
            </a:r>
          </a:p>
          <a:p>
            <a:r>
              <a:rPr lang="en-US" dirty="0" smtClean="0"/>
              <a:t>Desire </a:t>
            </a:r>
            <a:r>
              <a:rPr lang="en-US" dirty="0"/>
              <a:t>to be an individual</a:t>
            </a:r>
          </a:p>
          <a:p>
            <a:r>
              <a:rPr lang="en-US" dirty="0" smtClean="0"/>
              <a:t>Desire </a:t>
            </a:r>
            <a:r>
              <a:rPr lang="en-US" dirty="0"/>
              <a:t>to follow a tradition</a:t>
            </a:r>
          </a:p>
          <a:p>
            <a:r>
              <a:rPr lang="en-US" dirty="0" smtClean="0"/>
              <a:t>Desire </a:t>
            </a:r>
            <a:r>
              <a:rPr lang="en-US" dirty="0"/>
              <a:t>to be wealthy or save money</a:t>
            </a:r>
          </a:p>
          <a:p>
            <a:r>
              <a:rPr lang="en-US" dirty="0" smtClean="0"/>
              <a:t>Desire </a:t>
            </a:r>
            <a:r>
              <a:rPr lang="en-US" dirty="0"/>
              <a:t>to be healthy</a:t>
            </a:r>
          </a:p>
          <a:p>
            <a:r>
              <a:rPr lang="en-US" dirty="0" smtClean="0"/>
              <a:t> </a:t>
            </a:r>
            <a:r>
              <a:rPr lang="en-US" dirty="0"/>
              <a:t>Desire to look good</a:t>
            </a:r>
          </a:p>
          <a:p>
            <a:r>
              <a:rPr lang="en-US" dirty="0" smtClean="0"/>
              <a:t>Desire </a:t>
            </a:r>
            <a:r>
              <a:rPr lang="en-US" dirty="0"/>
              <a:t>to protect animals and the environment</a:t>
            </a:r>
          </a:p>
          <a:p>
            <a:r>
              <a:rPr lang="en-US" dirty="0" smtClean="0"/>
              <a:t>Pride </a:t>
            </a:r>
            <a:r>
              <a:rPr lang="en-US" dirty="0"/>
              <a:t>in our country</a:t>
            </a:r>
          </a:p>
          <a:p>
            <a:r>
              <a:rPr lang="en-US" dirty="0"/>
              <a:t>Often other persuasive techniques can also involve an appeal.</a:t>
            </a:r>
          </a:p>
        </p:txBody>
      </p:sp>
    </p:spTree>
    <p:extLst>
      <p:ext uri="{BB962C8B-B14F-4D97-AF65-F5344CB8AC3E}">
        <p14:creationId xmlns:p14="http://schemas.microsoft.com/office/powerpoint/2010/main" val="1802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2298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Today we will: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8107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Explain persuasive speaking and writing techniques</a:t>
            </a:r>
            <a:endParaRPr lang="en-US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5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6" y="1371600"/>
            <a:ext cx="4323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Persuasive Communication: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905000"/>
            <a:ext cx="810768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Persuasive communication is meant to convince the audience to feel a certain way or to deliver a desired outcome like purchase a product.</a:t>
            </a:r>
            <a:endParaRPr lang="en-US" dirty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Before delivering persuasive communication you need to know: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Your audience and the desired outcome you are looking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9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7" y="1371600"/>
            <a:ext cx="25909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 Persuasive Model:</a:t>
            </a:r>
            <a:endParaRPr lang="en-US" sz="2800" b="1" dirty="0"/>
          </a:p>
        </p:txBody>
      </p:sp>
      <p:pic>
        <p:nvPicPr>
          <p:cNvPr id="10" name="Picture 6" descr="82179_C08_f001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81" t="3925" b="8383"/>
          <a:stretch>
            <a:fillRect/>
          </a:stretch>
        </p:blipFill>
        <p:spPr bwMode="auto">
          <a:xfrm>
            <a:off x="3124200" y="1219199"/>
            <a:ext cx="5638800" cy="5600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383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7" y="1371600"/>
            <a:ext cx="17527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Ways to Gain Attention:</a:t>
            </a:r>
            <a:endParaRPr lang="en-US" sz="2800" b="1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848607182"/>
              </p:ext>
            </p:extLst>
          </p:nvPr>
        </p:nvGraphicFramePr>
        <p:xfrm>
          <a:off x="2286000" y="1295400"/>
          <a:ext cx="6705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3365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7" y="1371600"/>
            <a:ext cx="3048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Building Interest:</a:t>
            </a:r>
            <a:endParaRPr lang="en-US" sz="2800" b="1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9600" y="1905000"/>
            <a:ext cx="72390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100"/>
              </a:spcBef>
              <a:tabLst>
                <a:tab pos="342900" algn="l"/>
              </a:tabLst>
            </a:pPr>
            <a:r>
              <a:rPr lang="en-US" dirty="0" smtClean="0">
                <a:latin typeface="Calibri" charset="0"/>
              </a:rPr>
              <a:t>Do not just say it, show it  </a:t>
            </a:r>
          </a:p>
          <a:p>
            <a:pPr lvl="1">
              <a:spcBef>
                <a:spcPts val="2100"/>
              </a:spcBef>
              <a:tabLst>
                <a:tab pos="342900" algn="l"/>
              </a:tabLst>
            </a:pPr>
            <a:r>
              <a:rPr lang="en-US" dirty="0" smtClean="0">
                <a:latin typeface="Calibri" charset="0"/>
              </a:rPr>
              <a:t>Present data to back up the central </a:t>
            </a:r>
            <a:r>
              <a:rPr lang="en-US" dirty="0" smtClean="0">
                <a:latin typeface="Calibri" charset="0"/>
              </a:rPr>
              <a:t>point </a:t>
            </a:r>
            <a:r>
              <a:rPr lang="en-US" dirty="0" smtClean="0">
                <a:latin typeface="Calibri" charset="0"/>
              </a:rPr>
              <a:t>or the idea</a:t>
            </a:r>
          </a:p>
          <a:p>
            <a:pPr>
              <a:spcBef>
                <a:spcPts val="2100"/>
              </a:spcBef>
              <a:tabLst>
                <a:tab pos="342900" algn="l"/>
              </a:tabLst>
            </a:pPr>
            <a:r>
              <a:rPr lang="en-US" dirty="0" smtClean="0">
                <a:latin typeface="Calibri" charset="0"/>
              </a:rPr>
              <a:t>Compare a with something familiar</a:t>
            </a:r>
          </a:p>
          <a:p>
            <a:pPr>
              <a:spcBef>
                <a:spcPts val="2100"/>
              </a:spcBef>
              <a:tabLst>
                <a:tab pos="342900" algn="l"/>
              </a:tabLst>
            </a:pPr>
            <a:r>
              <a:rPr lang="en-US" dirty="0" smtClean="0">
                <a:latin typeface="Calibri" charset="0"/>
              </a:rPr>
              <a:t>Be objective, avoiding exaggerations and subjective claims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06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7" y="1371600"/>
            <a:ext cx="3048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Building Desire:</a:t>
            </a:r>
            <a:endParaRPr lang="en-US" sz="2800" b="1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9600" y="1905000"/>
            <a:ext cx="72390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100"/>
              </a:spcBef>
              <a:tabLst>
                <a:tab pos="342900" algn="l"/>
              </a:tabLst>
            </a:pPr>
            <a:r>
              <a:rPr lang="en-US" dirty="0" smtClean="0">
                <a:latin typeface="Calibri" charset="0"/>
              </a:rPr>
              <a:t>Describe with details why the audience should agree with you</a:t>
            </a:r>
          </a:p>
          <a:p>
            <a:pPr>
              <a:spcBef>
                <a:spcPts val="2100"/>
              </a:spcBef>
              <a:tabLst>
                <a:tab pos="342900" algn="l"/>
              </a:tabLst>
            </a:pPr>
            <a:r>
              <a:rPr lang="en-US" dirty="0" smtClean="0">
                <a:latin typeface="Calibri" charset="0"/>
              </a:rPr>
              <a:t>What is the advantage of adopting this way of thinking?</a:t>
            </a:r>
          </a:p>
          <a:p>
            <a:pPr>
              <a:spcBef>
                <a:spcPts val="2100"/>
              </a:spcBef>
              <a:tabLst>
                <a:tab pos="342900" algn="l"/>
              </a:tabLst>
            </a:pPr>
            <a:r>
              <a:rPr lang="en-US" dirty="0" smtClean="0">
                <a:latin typeface="Calibri" charset="0"/>
              </a:rPr>
              <a:t>Who else agrees with you that may offer some validity to what you are saying?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62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7" y="1371600"/>
            <a:ext cx="3048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Motivating Action:</a:t>
            </a:r>
            <a:endParaRPr lang="en-US" sz="2800" b="1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9600" y="1905000"/>
            <a:ext cx="72390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100"/>
              </a:spcBef>
              <a:tabLst>
                <a:tab pos="342900" algn="l"/>
              </a:tabLst>
            </a:pPr>
            <a:endParaRPr lang="en-US" dirty="0">
              <a:latin typeface="Calibri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685800" y="1828800"/>
            <a:ext cx="8001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100"/>
              </a:spcBef>
            </a:pPr>
            <a:r>
              <a:rPr lang="en-US" dirty="0" smtClean="0">
                <a:latin typeface="Calibri" charset="0"/>
              </a:rPr>
              <a:t>Make the desired action clear</a:t>
            </a:r>
          </a:p>
          <a:p>
            <a:pPr>
              <a:spcBef>
                <a:spcPts val="2100"/>
              </a:spcBef>
            </a:pPr>
            <a:r>
              <a:rPr lang="en-US" dirty="0" smtClean="0">
                <a:latin typeface="Calibri" charset="0"/>
              </a:rPr>
              <a:t>Restate the reward for action; relate to central selling point or the idea</a:t>
            </a:r>
          </a:p>
          <a:p>
            <a:pPr>
              <a:spcBef>
                <a:spcPts val="2100"/>
              </a:spcBef>
            </a:pPr>
            <a:r>
              <a:rPr lang="en-US" dirty="0" smtClean="0">
                <a:latin typeface="Calibri" charset="0"/>
              </a:rPr>
              <a:t>Provide incentive for quick action</a:t>
            </a:r>
          </a:p>
          <a:p>
            <a:pPr>
              <a:spcBef>
                <a:spcPts val="2100"/>
              </a:spcBef>
            </a:pPr>
            <a:r>
              <a:rPr lang="en-US" dirty="0" smtClean="0">
                <a:latin typeface="Calibri" charset="0"/>
              </a:rPr>
              <a:t>Ask confidently for action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7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A-Ban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bowdenp\Desktop\Patriots_Logo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44540"/>
            <a:ext cx="1790700" cy="78486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207" y="1371600"/>
            <a:ext cx="3048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Activity:</a:t>
            </a:r>
            <a:endParaRPr lang="en-US" sz="2800" b="1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9600" y="1905000"/>
            <a:ext cx="72390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100"/>
              </a:spcBef>
              <a:tabLst>
                <a:tab pos="342900" algn="l"/>
              </a:tabLst>
            </a:pPr>
            <a:endParaRPr lang="en-US" dirty="0">
              <a:latin typeface="Calibri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685800" y="1828800"/>
            <a:ext cx="80010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100"/>
              </a:spcBef>
            </a:pPr>
            <a:r>
              <a:rPr lang="en-US" dirty="0" smtClean="0">
                <a:latin typeface="Calibri" charset="0"/>
              </a:rPr>
              <a:t>Complete AIDA Model Handout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1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</TotalTime>
  <Words>354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Page Bowden</dc:creator>
  <cp:lastModifiedBy>Page Bowden</cp:lastModifiedBy>
  <cp:revision>148</cp:revision>
  <cp:lastPrinted>2015-01-02T03:00:01Z</cp:lastPrinted>
  <dcterms:created xsi:type="dcterms:W3CDTF">2014-06-13T15:15:18Z</dcterms:created>
  <dcterms:modified xsi:type="dcterms:W3CDTF">2017-04-27T18:26:32Z</dcterms:modified>
</cp:coreProperties>
</file>