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91" r:id="rId6"/>
    <p:sldId id="29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01" autoAdjust="0"/>
  </p:normalViewPr>
  <p:slideViewPr>
    <p:cSldViewPr>
      <p:cViewPr varScale="1">
        <p:scale>
          <a:sx n="74" d="100"/>
          <a:sy n="74" d="100"/>
        </p:scale>
        <p:origin x="12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8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6BD4-FFD0-C44E-A0D1-6B1B276B6DB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71092-B385-BC42-BB23-A2A3DDAE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MYPF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7CE326-F46D-4E4E-BA8D-32367AB16BE1}" type="datetime1">
              <a:rPr lang="en-US" altLang="en-US"/>
              <a:pPr eaLnBrk="1" hangingPunct="1"/>
              <a:t>10/20/2015</a:t>
            </a:fld>
            <a:endParaRPr lang="en-US" altLang="en-US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Chapter 8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55E54C-A2B7-4617-8AAF-18B53703FC0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89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9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8001000" cy="42973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381750"/>
            <a:ext cx="1066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C6A32F7-C5F2-4572-AC2B-BCA7D7573E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8001000" y="6019800"/>
            <a:ext cx="1219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343029527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2157" y="1905000"/>
            <a:ext cx="269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Personal Finance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67033" y="2819400"/>
            <a:ext cx="1239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Budgeting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0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Steps in Preparing a Budget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Estimate your income.</a:t>
            </a:r>
          </a:p>
          <a:p>
            <a:pPr eaLnBrk="1" hangingPunct="1"/>
            <a:r>
              <a:rPr lang="en-US" altLang="en-US" smtClean="0"/>
              <a:t>Estimate your expenses.</a:t>
            </a:r>
          </a:p>
          <a:p>
            <a:pPr eaLnBrk="1" hangingPunct="1"/>
            <a:r>
              <a:rPr lang="en-US" altLang="en-US" smtClean="0"/>
              <a:t>Decide how much to save.</a:t>
            </a:r>
          </a:p>
          <a:p>
            <a:pPr eaLnBrk="1" hangingPunct="1"/>
            <a:r>
              <a:rPr lang="en-US" altLang="en-US" smtClean="0"/>
              <a:t>Balance your budget.</a:t>
            </a:r>
          </a:p>
        </p:txBody>
      </p:sp>
    </p:spTree>
    <p:extLst>
      <p:ext uri="{BB962C8B-B14F-4D97-AF65-F5344CB8AC3E}">
        <p14:creationId xmlns:p14="http://schemas.microsoft.com/office/powerpoint/2010/main" val="168814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31F43FC3-BA77-49E3-9576-78C70CAC52F8}" type="slidenum">
              <a:rPr lang="en-US" alt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02026" name="Rectangle 650"/>
          <p:cNvSpPr>
            <a:spLocks noChangeArrowheads="1"/>
          </p:cNvSpPr>
          <p:nvPr/>
        </p:nvSpPr>
        <p:spPr bwMode="auto">
          <a:xfrm>
            <a:off x="685800" y="2057400"/>
            <a:ext cx="3962400" cy="2286000"/>
          </a:xfrm>
          <a:prstGeom prst="rect">
            <a:avLst/>
          </a:prstGeom>
          <a:solidFill>
            <a:srgbClr val="CCFF33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032" name="Rectangle 656"/>
          <p:cNvSpPr>
            <a:spLocks noChangeArrowheads="1"/>
          </p:cNvSpPr>
          <p:nvPr/>
        </p:nvSpPr>
        <p:spPr bwMode="auto">
          <a:xfrm>
            <a:off x="4724400" y="2057400"/>
            <a:ext cx="3962400" cy="2286000"/>
          </a:xfrm>
          <a:prstGeom prst="rect">
            <a:avLst/>
          </a:prstGeom>
          <a:solidFill>
            <a:srgbClr val="CCFF33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033" name="Rectangle 657"/>
          <p:cNvSpPr>
            <a:spLocks noChangeArrowheads="1"/>
          </p:cNvSpPr>
          <p:nvPr/>
        </p:nvSpPr>
        <p:spPr bwMode="auto">
          <a:xfrm>
            <a:off x="4724400" y="4419600"/>
            <a:ext cx="3962400" cy="685800"/>
          </a:xfrm>
          <a:prstGeom prst="rect">
            <a:avLst/>
          </a:prstGeom>
          <a:solidFill>
            <a:srgbClr val="CCFF33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034" name="Rectangle 658"/>
          <p:cNvSpPr>
            <a:spLocks noChangeArrowheads="1"/>
          </p:cNvSpPr>
          <p:nvPr/>
        </p:nvSpPr>
        <p:spPr bwMode="auto">
          <a:xfrm>
            <a:off x="4724400" y="5153025"/>
            <a:ext cx="3962400" cy="685800"/>
          </a:xfrm>
          <a:prstGeom prst="rect">
            <a:avLst/>
          </a:prstGeom>
          <a:solidFill>
            <a:srgbClr val="CCFF33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044" name="Group 66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59247658"/>
              </p:ext>
            </p:extLst>
          </p:nvPr>
        </p:nvGraphicFramePr>
        <p:xfrm>
          <a:off x="685800" y="1614488"/>
          <a:ext cx="8001000" cy="4267200"/>
        </p:xfrm>
        <a:graphic>
          <a:graphicData uri="http://schemas.openxmlformats.org/drawingml/2006/table">
            <a:tbl>
              <a:tblPr/>
              <a:tblGrid>
                <a:gridCol w="2743200"/>
                <a:gridCol w="1143000"/>
                <a:gridCol w="228600"/>
                <a:gridCol w="2743200"/>
                <a:gridCol w="1143000"/>
              </a:tblGrid>
              <a:tr h="117475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Evan Anderson—Budget for September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Income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Expenses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Part-time job</a:t>
                      </a:r>
                    </a:p>
                  </a:txBody>
                  <a:tcPr marL="27432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$320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Daily lunches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Allowance</a:t>
                      </a:r>
                    </a:p>
                  </a:txBody>
                  <a:tcPr marL="27432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Supplies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Birthday gift</a:t>
                      </a:r>
                    </a:p>
                  </a:txBody>
                  <a:tcPr marL="27432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Clothes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Income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$380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Entertainment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expenses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$280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Savings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Credit union account</a:t>
                      </a:r>
                    </a:p>
                  </a:txBody>
                  <a:tcPr marL="2743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expenses</a:t>
                      </a:r>
                      <a:b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plus savings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$380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8" name="Rectangle 37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r" eaLnBrk="1" hangingPunct="1"/>
            <a:r>
              <a:rPr lang="en-US" altLang="en-US" dirty="0" smtClean="0"/>
              <a:t>Simple Budget</a:t>
            </a:r>
          </a:p>
        </p:txBody>
      </p:sp>
      <p:grpSp>
        <p:nvGrpSpPr>
          <p:cNvPr id="102039" name="Group 663"/>
          <p:cNvGrpSpPr>
            <a:grpSpLocks/>
          </p:cNvGrpSpPr>
          <p:nvPr/>
        </p:nvGrpSpPr>
        <p:grpSpPr bwMode="auto">
          <a:xfrm>
            <a:off x="685800" y="3581400"/>
            <a:ext cx="8001000" cy="2286000"/>
            <a:chOff x="432" y="2256"/>
            <a:chExt cx="5040" cy="1440"/>
          </a:xfrm>
        </p:grpSpPr>
        <p:sp>
          <p:nvSpPr>
            <p:cNvPr id="10300" name="Rectangle 659"/>
            <p:cNvSpPr>
              <a:spLocks noChangeArrowheads="1"/>
            </p:cNvSpPr>
            <p:nvPr/>
          </p:nvSpPr>
          <p:spPr bwMode="auto">
            <a:xfrm>
              <a:off x="432" y="2256"/>
              <a:ext cx="2496" cy="28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01" name="Rectangle 660"/>
            <p:cNvSpPr>
              <a:spLocks noChangeArrowheads="1"/>
            </p:cNvSpPr>
            <p:nvPr/>
          </p:nvSpPr>
          <p:spPr bwMode="auto">
            <a:xfrm>
              <a:off x="2976" y="3264"/>
              <a:ext cx="2496" cy="43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02" name="Freeform 661"/>
            <p:cNvSpPr>
              <a:spLocks/>
            </p:cNvSpPr>
            <p:nvPr/>
          </p:nvSpPr>
          <p:spPr bwMode="auto">
            <a:xfrm>
              <a:off x="1680" y="2544"/>
              <a:ext cx="1296" cy="960"/>
            </a:xfrm>
            <a:custGeom>
              <a:avLst/>
              <a:gdLst>
                <a:gd name="T0" fmla="*/ 0 w 1296"/>
                <a:gd name="T1" fmla="*/ 0 h 960"/>
                <a:gd name="T2" fmla="*/ 0 w 1296"/>
                <a:gd name="T3" fmla="*/ 960 h 960"/>
                <a:gd name="T4" fmla="*/ 1296 w 1296"/>
                <a:gd name="T5" fmla="*/ 960 h 9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6" h="960">
                  <a:moveTo>
                    <a:pt x="0" y="0"/>
                  </a:moveTo>
                  <a:lnTo>
                    <a:pt x="0" y="960"/>
                  </a:lnTo>
                  <a:lnTo>
                    <a:pt x="1296" y="96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Text Box 662"/>
            <p:cNvSpPr txBox="1">
              <a:spLocks noChangeArrowheads="1"/>
            </p:cNvSpPr>
            <p:nvPr/>
          </p:nvSpPr>
          <p:spPr bwMode="auto">
            <a:xfrm>
              <a:off x="912" y="3360"/>
              <a:ext cx="1500" cy="2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</a:rPr>
                <a:t>The budget balances.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299724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26" grpId="0" animBg="1"/>
      <p:bldP spid="102032" grpId="0" animBg="1"/>
      <p:bldP spid="102033" grpId="0" animBg="1"/>
      <p:bldP spid="1020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Monthly Budget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Fixed expenses </a:t>
            </a:r>
            <a:r>
              <a:rPr lang="en-US" altLang="en-US" smtClean="0"/>
              <a:t>are costs that do not change from month to month.</a:t>
            </a:r>
            <a:endParaRPr lang="en-US" altLang="en-US" b="1" smtClean="0">
              <a:solidFill>
                <a:schemeClr val="hlink"/>
              </a:solidFill>
            </a:endParaRPr>
          </a:p>
          <a:p>
            <a:pPr eaLnBrk="1" hangingPunct="1"/>
            <a:r>
              <a:rPr lang="en-US" altLang="en-US" b="1" smtClean="0">
                <a:solidFill>
                  <a:schemeClr val="hlink"/>
                </a:solidFill>
              </a:rPr>
              <a:t>Variable expenses </a:t>
            </a:r>
            <a:r>
              <a:rPr lang="en-US" altLang="en-US" smtClean="0"/>
              <a:t>are costs that vary in amount and type, depending on the choices you make.</a:t>
            </a:r>
          </a:p>
        </p:txBody>
      </p:sp>
    </p:spTree>
    <p:extLst>
      <p:ext uri="{BB962C8B-B14F-4D97-AF65-F5344CB8AC3E}">
        <p14:creationId xmlns:p14="http://schemas.microsoft.com/office/powerpoint/2010/main" val="253567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Personal Records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Good personal records makes budgeting and long-range planning easier.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Your records also make it easier to prepare income tax returns, credit applications, and other financial forms.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should keep five types of personal records: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Income and expenses records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Net worth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Personal property inventory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Tax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Other miscellaneous documents</a:t>
            </a:r>
          </a:p>
        </p:txBody>
      </p:sp>
    </p:spTree>
    <p:extLst>
      <p:ext uri="{BB962C8B-B14F-4D97-AF65-F5344CB8AC3E}">
        <p14:creationId xmlns:p14="http://schemas.microsoft.com/office/powerpoint/2010/main" val="29383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altLang="en-US" dirty="0" smtClean="0"/>
              <a:t>Income and Expenses Records 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Examples of income records</a:t>
            </a:r>
          </a:p>
          <a:p>
            <a:pPr lvl="1" eaLnBrk="1" hangingPunct="1"/>
            <a:r>
              <a:rPr lang="en-US" altLang="en-US" dirty="0" smtClean="0"/>
              <a:t>W-2 forms </a:t>
            </a:r>
          </a:p>
          <a:p>
            <a:pPr lvl="1" eaLnBrk="1" hangingPunct="1"/>
            <a:r>
              <a:rPr lang="en-US" altLang="en-US" dirty="0" smtClean="0"/>
              <a:t>Statements from banks</a:t>
            </a:r>
          </a:p>
          <a:p>
            <a:pPr lvl="1" eaLnBrk="1" hangingPunct="1"/>
            <a:r>
              <a:rPr lang="en-US" altLang="en-US" dirty="0" smtClean="0"/>
              <a:t>Statements from investment companies</a:t>
            </a:r>
          </a:p>
          <a:p>
            <a:pPr eaLnBrk="1" hangingPunct="1"/>
            <a:r>
              <a:rPr lang="en-US" altLang="en-US" dirty="0" smtClean="0"/>
              <a:t>Examples of income records </a:t>
            </a:r>
          </a:p>
          <a:p>
            <a:pPr lvl="1" eaLnBrk="1" hangingPunct="1"/>
            <a:r>
              <a:rPr lang="en-US" altLang="en-US" dirty="0" smtClean="0"/>
              <a:t>Receipts listing charitable contributions</a:t>
            </a:r>
          </a:p>
          <a:p>
            <a:pPr lvl="1" eaLnBrk="1" hangingPunct="1"/>
            <a:r>
              <a:rPr lang="en-US" altLang="en-US" dirty="0" smtClean="0"/>
              <a:t>Medical bills</a:t>
            </a:r>
          </a:p>
          <a:p>
            <a:pPr lvl="1" eaLnBrk="1" hangingPunct="1"/>
            <a:r>
              <a:rPr lang="en-US" altLang="en-US" dirty="0" smtClean="0"/>
              <a:t>Receipts for work-related expenses</a:t>
            </a:r>
          </a:p>
        </p:txBody>
      </p:sp>
    </p:spTree>
    <p:extLst>
      <p:ext uri="{BB962C8B-B14F-4D97-AF65-F5344CB8AC3E}">
        <p14:creationId xmlns:p14="http://schemas.microsoft.com/office/powerpoint/2010/main" val="411645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DC34949-81B9-46FA-8329-F9684DF2FBAC}" type="slidenum">
              <a:rPr lang="en-US" altLang="en-US">
                <a:solidFill>
                  <a:schemeClr val="accent1"/>
                </a:solidFill>
              </a:rPr>
              <a:pPr eaLnBrk="1" hangingPunct="1"/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 Worth Statement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net worth statement shows a person’s net worth based on his or her assets and liabilities.</a:t>
            </a:r>
          </a:p>
          <a:p>
            <a:pPr eaLnBrk="1" hangingPunct="1"/>
            <a:r>
              <a:rPr lang="en-US" altLang="en-US" sz="2800" b="1" smtClean="0">
                <a:solidFill>
                  <a:schemeClr val="hlink"/>
                </a:solidFill>
              </a:rPr>
              <a:t>Assets</a:t>
            </a:r>
            <a:r>
              <a:rPr lang="en-US" altLang="en-US" sz="2800" smtClean="0"/>
              <a:t> are items of value that a person owns.</a:t>
            </a:r>
          </a:p>
          <a:p>
            <a:pPr eaLnBrk="1" hangingPunct="1"/>
            <a:r>
              <a:rPr lang="en-US" altLang="en-US" sz="2800" smtClean="0"/>
              <a:t>Money or debts you owe to others are called </a:t>
            </a:r>
            <a:r>
              <a:rPr lang="en-US" altLang="en-US" sz="2800" b="1" smtClean="0">
                <a:solidFill>
                  <a:schemeClr val="hlink"/>
                </a:solidFill>
              </a:rPr>
              <a:t>liabilities</a:t>
            </a:r>
            <a:r>
              <a:rPr lang="en-US" altLang="en-US" sz="2800" smtClean="0"/>
              <a:t>.</a:t>
            </a:r>
          </a:p>
          <a:p>
            <a:pPr eaLnBrk="1" hangingPunct="1"/>
            <a:r>
              <a:rPr lang="en-US" altLang="en-US" sz="2800" smtClean="0"/>
              <a:t>When you subtract your liabilities from your assets, the difference is known as </a:t>
            </a:r>
            <a:r>
              <a:rPr lang="en-US" altLang="en-US" sz="2800" b="1" smtClean="0">
                <a:solidFill>
                  <a:schemeClr val="hlink"/>
                </a:solidFill>
              </a:rPr>
              <a:t>net worth</a:t>
            </a:r>
            <a:r>
              <a:rPr lang="en-US" altLang="en-US" sz="2800" smtClean="0"/>
              <a:t>.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219200" y="5257800"/>
            <a:ext cx="7034213" cy="57943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bg1"/>
                </a:solidFill>
                <a:latin typeface="Verdana" panose="020B0604030504040204" pitchFamily="34" charset="0"/>
              </a:rPr>
              <a:t>	Assets – Liabilities = Net worth</a:t>
            </a:r>
          </a:p>
        </p:txBody>
      </p:sp>
    </p:spTree>
    <p:extLst>
      <p:ext uri="{BB962C8B-B14F-4D97-AF65-F5344CB8AC3E}">
        <p14:creationId xmlns:p14="http://schemas.microsoft.com/office/powerpoint/2010/main" val="2133683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858DC9B-2CE3-4803-A7AB-4DD43625F698}" type="slidenum">
              <a:rPr lang="en-US" altLang="en-US">
                <a:solidFill>
                  <a:schemeClr val="accent1"/>
                </a:solidFill>
              </a:rPr>
              <a:pPr eaLnBrk="1" hangingPunct="1"/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graphicFrame>
        <p:nvGraphicFramePr>
          <p:cNvPr id="112135" name="Group 519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7950200" cy="3468688"/>
        </p:xfrm>
        <a:graphic>
          <a:graphicData uri="http://schemas.openxmlformats.org/drawingml/2006/table">
            <a:tbl>
              <a:tblPr/>
              <a:tblGrid>
                <a:gridCol w="2285909"/>
                <a:gridCol w="990561"/>
                <a:gridCol w="208272"/>
                <a:gridCol w="3398701"/>
                <a:gridCol w="1066757"/>
              </a:tblGrid>
              <a:tr h="69495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Anisa Newkirk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January 1, 20—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47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Assets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Liabilities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Checking account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Loan on car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$1,800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Savings account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Loan from parents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 value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liabilities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$1,900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 property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 Worth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assets</a:t>
                      </a: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$9,300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Assets minus liabilities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$7,400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liabilities and net worth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$9,300</a:t>
                      </a:r>
                    </a:p>
                  </a:txBody>
                  <a:tcPr marL="91436" marR="91436" marT="45721" marB="45721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1" name="Rectangle 8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 Worth Statement</a:t>
            </a:r>
          </a:p>
        </p:txBody>
      </p:sp>
      <p:grpSp>
        <p:nvGrpSpPr>
          <p:cNvPr id="112053" name="Group 437"/>
          <p:cNvGrpSpPr>
            <a:grpSpLocks/>
          </p:cNvGrpSpPr>
          <p:nvPr/>
        </p:nvGrpSpPr>
        <p:grpSpPr bwMode="auto">
          <a:xfrm>
            <a:off x="2895600" y="4191000"/>
            <a:ext cx="5791200" cy="1722438"/>
            <a:chOff x="1824" y="2467"/>
            <a:chExt cx="3648" cy="1085"/>
          </a:xfrm>
        </p:grpSpPr>
        <p:sp>
          <p:nvSpPr>
            <p:cNvPr id="15403" name="Freeform 436"/>
            <p:cNvSpPr>
              <a:spLocks/>
            </p:cNvSpPr>
            <p:nvPr/>
          </p:nvSpPr>
          <p:spPr bwMode="auto">
            <a:xfrm>
              <a:off x="2208" y="2784"/>
              <a:ext cx="2928" cy="672"/>
            </a:xfrm>
            <a:custGeom>
              <a:avLst/>
              <a:gdLst>
                <a:gd name="T0" fmla="*/ 0 w 2976"/>
                <a:gd name="T1" fmla="*/ 0 h 624"/>
                <a:gd name="T2" fmla="*/ 0 w 2976"/>
                <a:gd name="T3" fmla="*/ 672 h 624"/>
                <a:gd name="T4" fmla="*/ 2928 w 2976"/>
                <a:gd name="T5" fmla="*/ 672 h 624"/>
                <a:gd name="T6" fmla="*/ 2928 w 2976"/>
                <a:gd name="T7" fmla="*/ 258 h 6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76" h="624">
                  <a:moveTo>
                    <a:pt x="0" y="0"/>
                  </a:moveTo>
                  <a:lnTo>
                    <a:pt x="0" y="624"/>
                  </a:lnTo>
                  <a:lnTo>
                    <a:pt x="2976" y="624"/>
                  </a:lnTo>
                  <a:lnTo>
                    <a:pt x="2976" y="240"/>
                  </a:ln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Oval 83"/>
            <p:cNvSpPr>
              <a:spLocks noChangeArrowheads="1"/>
            </p:cNvSpPr>
            <p:nvPr/>
          </p:nvSpPr>
          <p:spPr bwMode="auto">
            <a:xfrm>
              <a:off x="4752" y="2707"/>
              <a:ext cx="720" cy="31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405" name="Text Box 85"/>
            <p:cNvSpPr txBox="1">
              <a:spLocks noChangeArrowheads="1"/>
            </p:cNvSpPr>
            <p:nvPr/>
          </p:nvSpPr>
          <p:spPr bwMode="auto">
            <a:xfrm>
              <a:off x="2346" y="3321"/>
              <a:ext cx="2604" cy="2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bg1"/>
                  </a:solidFill>
                </a:rPr>
                <a:t>These two numbers must be the same.</a:t>
              </a:r>
            </a:p>
          </p:txBody>
        </p:sp>
        <p:sp>
          <p:nvSpPr>
            <p:cNvPr id="15406" name="Oval 434"/>
            <p:cNvSpPr>
              <a:spLocks noChangeArrowheads="1"/>
            </p:cNvSpPr>
            <p:nvPr/>
          </p:nvSpPr>
          <p:spPr bwMode="auto">
            <a:xfrm>
              <a:off x="1824" y="2467"/>
              <a:ext cx="720" cy="31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6135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AC40ADA5-3A68-42CE-AAC8-73B945251603}" type="slidenum">
              <a:rPr lang="en-US" altLang="en-US">
                <a:solidFill>
                  <a:schemeClr val="accent1"/>
                </a:solidFill>
              </a:rPr>
              <a:pPr eaLnBrk="1" hangingPunct="1"/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Property Inventory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personal property inventory is a list of the valuable items you own, along with their purchase prices and approximate current values. </a:t>
            </a:r>
          </a:p>
          <a:p>
            <a:pPr eaLnBrk="1" hangingPunct="1"/>
            <a:r>
              <a:rPr lang="en-US" altLang="en-US" smtClean="0"/>
              <a:t>Personal property includes anything of value inside your home—clothing, furniture, appliances, and so forth.</a:t>
            </a:r>
          </a:p>
        </p:txBody>
      </p:sp>
    </p:spTree>
    <p:extLst>
      <p:ext uri="{BB962C8B-B14F-4D97-AF65-F5344CB8AC3E}">
        <p14:creationId xmlns:p14="http://schemas.microsoft.com/office/powerpoint/2010/main" val="181062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34269F0-8323-4BC3-BA9E-E9D9ABF03C88}" type="slidenum">
              <a:rPr lang="en-US" altLang="en-US">
                <a:solidFill>
                  <a:schemeClr val="accent1"/>
                </a:solidFill>
              </a:rPr>
              <a:pPr eaLnBrk="1" hangingPunct="1"/>
              <a:t>18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7412" name="Rectangle 3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Property Inventory</a:t>
            </a:r>
          </a:p>
        </p:txBody>
      </p:sp>
      <p:graphicFrame>
        <p:nvGraphicFramePr>
          <p:cNvPr id="86762" name="Group 746"/>
          <p:cNvGraphicFramePr>
            <a:graphicFrameLocks noGrp="1"/>
          </p:cNvGraphicFramePr>
          <p:nvPr>
            <p:ph type="tbl" idx="1"/>
          </p:nvPr>
        </p:nvGraphicFramePr>
        <p:xfrm>
          <a:off x="685800" y="1600200"/>
          <a:ext cx="8001000" cy="4327525"/>
        </p:xfrm>
        <a:graphic>
          <a:graphicData uri="http://schemas.openxmlformats.org/drawingml/2006/table">
            <a:tbl>
              <a:tblPr/>
              <a:tblGrid>
                <a:gridCol w="3200400"/>
                <a:gridCol w="1371600"/>
                <a:gridCol w="1371600"/>
                <a:gridCol w="228600"/>
                <a:gridCol w="1371600"/>
                <a:gridCol w="457200"/>
              </a:tblGrid>
              <a:tr h="39618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Anisa Newkirk: January 2, 20—</a:t>
                      </a: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9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 Purchased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Purchase Price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Approximate Current Value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0937">
                <a:tc>
                  <a:txBody>
                    <a:bodyPr/>
                    <a:lstStyle>
                      <a:lvl1pPr marL="231775" indent="-231775"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Sphinx XTL DVD Player with big-screen TV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$ 3,200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7">
                <a:tc>
                  <a:txBody>
                    <a:bodyPr/>
                    <a:lstStyle>
                      <a:lvl1pPr marL="231775" indent="-231775"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Bedroom furniture (bed, dresser, lamp, clock)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Clothing, jewelry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------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MBD motor bike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2005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37">
                <a:tc>
                  <a:txBody>
                    <a:bodyPr/>
                    <a:lstStyle>
                      <a:lvl1pPr marL="231775" indent="-231775"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CD collection, CD burner, digital camera, scanner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2006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$12,000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7" name="Text Box 747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9970909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E6708F4-BE98-44D9-9FFC-BEBAF622E98E}" type="slidenum">
              <a:rPr lang="en-US" altLang="en-US">
                <a:solidFill>
                  <a:schemeClr val="accent1"/>
                </a:solidFill>
              </a:rPr>
              <a:pPr eaLnBrk="1" hangingPunct="1"/>
              <a:t>19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 Records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taxpayers should keep copies of their tax records for at least three years after they file their tax return.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Tax records include the tax return itself (a copy of the signed form), W-2 forms, and other receipts verifying income and expenses listed on each return.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Keep your tax records in a safe place in case of an audit. </a:t>
            </a:r>
          </a:p>
        </p:txBody>
      </p:sp>
    </p:spTree>
    <p:extLst>
      <p:ext uri="{BB962C8B-B14F-4D97-AF65-F5344CB8AC3E}">
        <p14:creationId xmlns:p14="http://schemas.microsoft.com/office/powerpoint/2010/main" val="246229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Budgets and</a:t>
            </a:r>
            <a:br>
              <a:rPr lang="en-US" altLang="en-US" smtClean="0"/>
            </a:br>
            <a:r>
              <a:rPr lang="en-US" altLang="en-US" smtClean="0"/>
              <a:t>Financial Records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93738" indent="-693738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8.1</a:t>
            </a:r>
            <a:r>
              <a:rPr lang="en-US" altLang="en-US" smtClean="0"/>
              <a:t>	Budgeting and Planning</a:t>
            </a:r>
          </a:p>
          <a:p>
            <a:pPr marL="693738" indent="-693738" eaLnBrk="1" hangingPunct="1">
              <a:defRPr/>
            </a:pPr>
            <a:r>
              <a:rPr lang="en-US" altLang="en-US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8.2</a:t>
            </a:r>
            <a:r>
              <a:rPr lang="en-US" altLang="en-US" smtClean="0"/>
              <a:t>	Legal Agreements and</a:t>
            </a:r>
            <a:br>
              <a:rPr lang="en-US" altLang="en-US" smtClean="0"/>
            </a:br>
            <a:r>
              <a:rPr lang="en-US" altLang="en-US" smtClean="0"/>
              <a:t>Record Keeping</a:t>
            </a:r>
          </a:p>
        </p:txBody>
      </p:sp>
    </p:spTree>
    <p:extLst>
      <p:ext uri="{BB962C8B-B14F-4D97-AF65-F5344CB8AC3E}">
        <p14:creationId xmlns:p14="http://schemas.microsoft.com/office/powerpoint/2010/main" val="103870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74EF2DC-360F-494F-B075-5C33EE1F50AE}" type="slidenum">
              <a:rPr lang="en-US" altLang="en-US">
                <a:solidFill>
                  <a:schemeClr val="accent1"/>
                </a:solidFill>
              </a:rPr>
              <a:pPr eaLnBrk="1" hangingPunct="1"/>
              <a:t>20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Other Miscellaneous Documents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Lists of credit card numbers</a:t>
            </a:r>
          </a:p>
          <a:p>
            <a:pPr eaLnBrk="1" hangingPunct="1"/>
            <a:r>
              <a:rPr lang="en-US" altLang="en-US" smtClean="0"/>
              <a:t>Car titles</a:t>
            </a:r>
          </a:p>
          <a:p>
            <a:pPr eaLnBrk="1" hangingPunct="1"/>
            <a:r>
              <a:rPr lang="en-US" altLang="en-US" smtClean="0"/>
              <a:t>Insurance policies</a:t>
            </a:r>
          </a:p>
          <a:p>
            <a:pPr eaLnBrk="1" hangingPunct="1"/>
            <a:r>
              <a:rPr lang="en-US" altLang="en-US" smtClean="0"/>
              <a:t>Birth certificates</a:t>
            </a:r>
          </a:p>
          <a:p>
            <a:pPr eaLnBrk="1" hangingPunct="1"/>
            <a:r>
              <a:rPr lang="en-US" altLang="en-US" smtClean="0"/>
              <a:t>Marriage certificates</a:t>
            </a:r>
          </a:p>
          <a:p>
            <a:pPr eaLnBrk="1" hangingPunct="1"/>
            <a:r>
              <a:rPr lang="en-US" altLang="en-US" smtClean="0"/>
              <a:t>Passports</a:t>
            </a:r>
          </a:p>
        </p:txBody>
      </p:sp>
    </p:spTree>
    <p:extLst>
      <p:ext uri="{BB962C8B-B14F-4D97-AF65-F5344CB8AC3E}">
        <p14:creationId xmlns:p14="http://schemas.microsoft.com/office/powerpoint/2010/main" val="423011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567E73B-1D75-4124-AB5D-57BA3728CA79}" type="slidenum">
              <a:rPr lang="en-US" altLang="en-US">
                <a:solidFill>
                  <a:schemeClr val="accent1"/>
                </a:solidFill>
              </a:rPr>
              <a:pPr eaLnBrk="1" hangingPunct="1"/>
              <a:t>21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smtClean="0">
                <a:solidFill>
                  <a:schemeClr val="hlink"/>
                </a:solidFill>
              </a:rPr>
              <a:t>Lesson 8.2 </a:t>
            </a:r>
            <a:br>
              <a:rPr lang="en-US" altLang="en-US" sz="2000" b="1" smtClean="0">
                <a:solidFill>
                  <a:schemeClr val="hlink"/>
                </a:solidFill>
              </a:rPr>
            </a:br>
            <a:r>
              <a:rPr lang="en-US" altLang="en-US" sz="4000" smtClean="0"/>
              <a:t>Legal Agreements and</a:t>
            </a:r>
            <a:br>
              <a:rPr lang="en-US" altLang="en-US" sz="4000" smtClean="0"/>
            </a:br>
            <a:r>
              <a:rPr lang="en-US" altLang="en-US" sz="4000" smtClean="0"/>
              <a:t>Record Keeping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List the elements of a legally binding agreement.</a:t>
            </a:r>
          </a:p>
          <a:p>
            <a:pPr eaLnBrk="1" hangingPunct="1"/>
            <a:r>
              <a:rPr lang="en-US" altLang="en-US" smtClean="0"/>
              <a:t>Design an effective filing system for your personal records.</a:t>
            </a:r>
          </a:p>
        </p:txBody>
      </p:sp>
    </p:spTree>
    <p:extLst>
      <p:ext uri="{BB962C8B-B14F-4D97-AF65-F5344CB8AC3E}">
        <p14:creationId xmlns:p14="http://schemas.microsoft.com/office/powerpoint/2010/main" val="155255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E60233CB-4F41-4819-9699-D538F1B64174}" type="slidenum">
              <a:rPr lang="en-US" altLang="en-US">
                <a:solidFill>
                  <a:schemeClr val="accent1"/>
                </a:solidFill>
              </a:rPr>
              <a:pPr eaLnBrk="1" hangingPunct="1"/>
              <a:t>22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Legally Binding Agreement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</a:t>
            </a:r>
            <a:r>
              <a:rPr lang="en-US" altLang="en-US" sz="2800" b="1" smtClean="0">
                <a:solidFill>
                  <a:schemeClr val="hlink"/>
                </a:solidFill>
              </a:rPr>
              <a:t>contract </a:t>
            </a:r>
            <a:r>
              <a:rPr lang="en-US" altLang="en-US" sz="2800" smtClean="0"/>
              <a:t>is a legally enforceable agreement between two or more people.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Common legal agreements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Credit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Mortgage loans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Rental agreements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Express contracts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Written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Implied contracts</a:t>
            </a:r>
          </a:p>
        </p:txBody>
      </p:sp>
    </p:spTree>
    <p:extLst>
      <p:ext uri="{BB962C8B-B14F-4D97-AF65-F5344CB8AC3E}">
        <p14:creationId xmlns:p14="http://schemas.microsoft.com/office/powerpoint/2010/main" val="4146374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A6A6D0B-EC91-4E2B-9E09-B02413720B44}" type="slidenum">
              <a:rPr lang="en-US" altLang="en-US">
                <a:solidFill>
                  <a:schemeClr val="accent1"/>
                </a:solidFill>
              </a:rPr>
              <a:pPr eaLnBrk="1" hangingPunct="1"/>
              <a:t>23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Contract Elements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Agreement</a:t>
            </a:r>
          </a:p>
          <a:p>
            <a:pPr eaLnBrk="1" hangingPunct="1"/>
            <a:r>
              <a:rPr lang="en-US" altLang="en-US" smtClean="0"/>
              <a:t>Consideration</a:t>
            </a:r>
          </a:p>
          <a:p>
            <a:pPr eaLnBrk="1" hangingPunct="1"/>
            <a:r>
              <a:rPr lang="en-US" altLang="en-US" smtClean="0"/>
              <a:t>Contractual capacity</a:t>
            </a:r>
          </a:p>
          <a:p>
            <a:pPr eaLnBrk="1" hangingPunct="1"/>
            <a:r>
              <a:rPr lang="en-US" altLang="en-US" smtClean="0"/>
              <a:t>Legality</a:t>
            </a:r>
          </a:p>
        </p:txBody>
      </p:sp>
    </p:spTree>
    <p:extLst>
      <p:ext uri="{BB962C8B-B14F-4D97-AF65-F5344CB8AC3E}">
        <p14:creationId xmlns:p14="http://schemas.microsoft.com/office/powerpoint/2010/main" val="165034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BD70684-8DA8-4416-9199-A6F657A361FA}" type="slidenum">
              <a:rPr lang="en-US" altLang="en-US">
                <a:solidFill>
                  <a:schemeClr val="accent1"/>
                </a:solidFill>
              </a:rPr>
              <a:pPr eaLnBrk="1" hangingPunct="1"/>
              <a:t>24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Agreement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contract has legal agreement when a valid offer is made and accepted. </a:t>
            </a:r>
          </a:p>
          <a:p>
            <a:pPr lvl="1" eaLnBrk="1" hangingPunct="1"/>
            <a:r>
              <a:rPr lang="en-US" altLang="en-US" smtClean="0"/>
              <a:t>Both the offer (made by a person called the offeror) and acceptance (made by a person called the offeree) must express a voluntary intent to be bound. </a:t>
            </a:r>
          </a:p>
          <a:p>
            <a:pPr lvl="1" eaLnBrk="1" hangingPunct="1"/>
            <a:r>
              <a:rPr lang="en-US" altLang="en-US" smtClean="0"/>
              <a:t>When one person makes an offer and another person changes it, the second person is making a </a:t>
            </a:r>
            <a:r>
              <a:rPr lang="en-US" altLang="en-US" b="1" smtClean="0">
                <a:solidFill>
                  <a:schemeClr val="hlink"/>
                </a:solidFill>
              </a:rPr>
              <a:t>counteroffer</a:t>
            </a:r>
            <a:r>
              <a:rPr lang="en-US" alt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135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D928194A-D226-4D1B-A803-0B531D75AF41}" type="slidenum">
              <a:rPr lang="en-US" altLang="en-US">
                <a:solidFill>
                  <a:schemeClr val="accent1"/>
                </a:solidFill>
              </a:rPr>
              <a:pPr eaLnBrk="1" hangingPunct="1"/>
              <a:t>25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Agreement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Genuine agreement does not exist when there is a mistake, fraud (an intentional misrepresentation), duress (threats), or undue influence (having free will overcome by a person who has a special interest, such as a parent or guardian).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7010400" y="2286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93881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64C0783E-D785-42A8-B44E-F614A0F07996}" type="slidenum">
              <a:rPr lang="en-US" altLang="en-US">
                <a:solidFill>
                  <a:schemeClr val="accent1"/>
                </a:solidFill>
              </a:rPr>
              <a:pPr eaLnBrk="1" hangingPunct="1"/>
              <a:t>26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Consideration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hlink"/>
                </a:solidFill>
              </a:rPr>
              <a:t>Consideration</a:t>
            </a:r>
            <a:r>
              <a:rPr lang="en-US" altLang="en-US" sz="2800" smtClean="0"/>
              <a:t> is something of value exchanged for something else of value.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Consideration may be an item of value, money, a promise, or a performed service.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If one person is to receive something but gives nothing in return, the contract may not be enforceable.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idea behind consideration is that each party to the agreement receives something of value. </a:t>
            </a:r>
          </a:p>
        </p:txBody>
      </p:sp>
    </p:spTree>
    <p:extLst>
      <p:ext uri="{BB962C8B-B14F-4D97-AF65-F5344CB8AC3E}">
        <p14:creationId xmlns:p14="http://schemas.microsoft.com/office/powerpoint/2010/main" val="952600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D315655-D1EF-4494-AF60-D1FE44519341}" type="slidenum">
              <a:rPr lang="en-US" altLang="en-US">
                <a:solidFill>
                  <a:schemeClr val="accent1"/>
                </a:solidFill>
              </a:rPr>
              <a:pPr eaLnBrk="1" hangingPunct="1"/>
              <a:t>27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Contractual Capacity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Contractual capacity refers to the competence (legal ability) of the parties to enter a contract.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Competent parties are people who are legally capable of agreeing to a binding offer.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Those who are unable to protect themselves because of mental deficiency or illness, or who are otherwise incapable of understanding the consequences of their actions, cannot be held to contracts.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Minors have limited contractual capacity, which means that they may legally set aside contractual obligations. </a:t>
            </a:r>
          </a:p>
        </p:txBody>
      </p:sp>
    </p:spTree>
    <p:extLst>
      <p:ext uri="{BB962C8B-B14F-4D97-AF65-F5344CB8AC3E}">
        <p14:creationId xmlns:p14="http://schemas.microsoft.com/office/powerpoint/2010/main" val="392452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AAE89C62-8991-4CD6-91A3-F35420240DC5}" type="slidenum">
              <a:rPr lang="en-US" altLang="en-US">
                <a:solidFill>
                  <a:schemeClr val="accent1"/>
                </a:solidFill>
              </a:rPr>
              <a:pPr eaLnBrk="1" hangingPunct="1"/>
              <a:t>28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Legality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To be legally enforceable, a contract must have a lawful purpose.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Some contracts must have a special form in order to be legally enforceable.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For example, a contract for sale of real estate would have to contain a specific legal description of the property.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 deed to transfer title to property would have to be notarized.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When a document is </a:t>
            </a:r>
            <a:r>
              <a:rPr lang="en-US" altLang="en-US" sz="2400" b="1" smtClean="0">
                <a:solidFill>
                  <a:schemeClr val="hlink"/>
                </a:solidFill>
              </a:rPr>
              <a:t>notarized</a:t>
            </a:r>
            <a:r>
              <a:rPr lang="en-US" altLang="en-US" sz="2400" smtClean="0"/>
              <a:t> the signature is verified by a notary public, who then applies a notary seal.</a:t>
            </a:r>
          </a:p>
        </p:txBody>
      </p:sp>
    </p:spTree>
    <p:extLst>
      <p:ext uri="{BB962C8B-B14F-4D97-AF65-F5344CB8AC3E}">
        <p14:creationId xmlns:p14="http://schemas.microsoft.com/office/powerpoint/2010/main" val="99325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FEF43D7-3F46-4ED2-A706-7EA13BA65E74}" type="slidenum">
              <a:rPr lang="en-US" altLang="en-US">
                <a:solidFill>
                  <a:schemeClr val="accent1"/>
                </a:solidFill>
              </a:rPr>
              <a:pPr eaLnBrk="1" hangingPunct="1"/>
              <a:t>29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Statute of Frauds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Every state has a statute of frauds to prevent harm due to fraudulent conduct.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law requires that some contracts be in writing and signed to be legally binding.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Examples include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Contracts for the sale of real property (homes and land)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Contracts that cannot be fully performed in less than a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Contracts involving the sale of goods for $500 and over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Contracts in which one person agrees to pay the debts of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Contracts in consideration of marriage</a:t>
            </a:r>
          </a:p>
        </p:txBody>
      </p:sp>
    </p:spTree>
    <p:extLst>
      <p:ext uri="{BB962C8B-B14F-4D97-AF65-F5344CB8AC3E}">
        <p14:creationId xmlns:p14="http://schemas.microsoft.com/office/powerpoint/2010/main" val="232065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smtClean="0">
                <a:solidFill>
                  <a:srgbClr val="800080"/>
                </a:solidFill>
              </a:rPr>
              <a:t>GOALS</a:t>
            </a:r>
          </a:p>
          <a:p>
            <a:pPr eaLnBrk="1" hangingPunct="1"/>
            <a:r>
              <a:rPr lang="en-US" altLang="en-US" smtClean="0"/>
              <a:t>Explain the purpose of financial planning and prepare a personal budget.</a:t>
            </a:r>
          </a:p>
          <a:p>
            <a:pPr eaLnBrk="1" hangingPunct="1"/>
            <a:r>
              <a:rPr lang="en-US" altLang="en-US" smtClean="0"/>
              <a:t>Explain the need for and create a net worth statement and a personal property inventory.</a:t>
            </a:r>
          </a:p>
        </p:txBody>
      </p:sp>
    </p:spTree>
    <p:extLst>
      <p:ext uri="{BB962C8B-B14F-4D97-AF65-F5344CB8AC3E}">
        <p14:creationId xmlns:p14="http://schemas.microsoft.com/office/powerpoint/2010/main" val="406367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8AFC4CB2-B52C-4F26-904E-457F7B8B6A8D}" type="slidenum">
              <a:rPr lang="en-US" altLang="en-US">
                <a:solidFill>
                  <a:schemeClr val="accent1"/>
                </a:solidFill>
              </a:rPr>
              <a:pPr eaLnBrk="1" hangingPunct="1"/>
              <a:t>30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Responsibilities in Agreements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Fill in all blank spaces or indicate N/A for items that are not applicable.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Write all terms clearly.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Enter dates, amounts, and other numbers correctly and clearly.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Be sure the seller has supplied all relevant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Understand all terms contained in the agreement.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Check that no changes have been made after you have signed 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Keep a copy of the agreement.</a:t>
            </a:r>
          </a:p>
        </p:txBody>
      </p:sp>
    </p:spTree>
    <p:extLst>
      <p:ext uri="{BB962C8B-B14F-4D97-AF65-F5344CB8AC3E}">
        <p14:creationId xmlns:p14="http://schemas.microsoft.com/office/powerpoint/2010/main" val="1772138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75764119-99F2-4CA2-893A-8442D4875592}" type="slidenum">
              <a:rPr lang="en-US" altLang="en-US">
                <a:solidFill>
                  <a:schemeClr val="accent1"/>
                </a:solidFill>
              </a:rPr>
              <a:pPr eaLnBrk="1" hangingPunct="1"/>
              <a:t>31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Negotiable Instruments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negotiable </a:t>
            </a:r>
            <a:r>
              <a:rPr lang="en-US" altLang="en-US" smtClean="0"/>
              <a:t>instrument is an unconditional written promise to pay a specified sum of money upon demand of the holder. </a:t>
            </a:r>
          </a:p>
          <a:p>
            <a:pPr eaLnBrk="1" hangingPunct="1"/>
            <a:r>
              <a:rPr lang="en-US" altLang="en-US" smtClean="0"/>
              <a:t>Common negotiable instruments</a:t>
            </a:r>
          </a:p>
          <a:p>
            <a:pPr lvl="1" eaLnBrk="1" hangingPunct="1"/>
            <a:r>
              <a:rPr lang="en-US" altLang="en-US" smtClean="0"/>
              <a:t>Checks</a:t>
            </a:r>
          </a:p>
          <a:p>
            <a:pPr lvl="1" eaLnBrk="1" hangingPunct="1"/>
            <a:r>
              <a:rPr lang="en-US" altLang="en-US" smtClean="0"/>
              <a:t>Promissory notes</a:t>
            </a:r>
          </a:p>
        </p:txBody>
      </p:sp>
    </p:spTree>
    <p:extLst>
      <p:ext uri="{BB962C8B-B14F-4D97-AF65-F5344CB8AC3E}">
        <p14:creationId xmlns:p14="http://schemas.microsoft.com/office/powerpoint/2010/main" val="384469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B4212E8C-2BEC-4044-BDFC-137C1765551A}" type="slidenum">
              <a:rPr lang="en-US" altLang="en-US">
                <a:solidFill>
                  <a:schemeClr val="accent1"/>
                </a:solidFill>
              </a:rPr>
              <a:pPr eaLnBrk="1" hangingPunct="1"/>
              <a:t>32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Promissory Note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400" smtClean="0"/>
              <a:t>Written promise to pay a certain sum of money to another person or to the holder of the note on a specified date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400" smtClean="0"/>
              <a:t>Legal document, and payment can be enforced by law</a:t>
            </a:r>
          </a:p>
          <a:p>
            <a:pPr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400" smtClean="0"/>
              <a:t>Parties involved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000" smtClean="0"/>
              <a:t>The maker is the person who creates and signs the promissory note and agrees to pay it on a certain date. 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000" smtClean="0"/>
              <a:t>The payee is the person to whom the note is made payable. </a:t>
            </a:r>
          </a:p>
          <a:p>
            <a:pPr lvl="1" eaLnBrk="1" hangingPunct="1">
              <a:lnSpc>
                <a:spcPct val="90000"/>
              </a:lnSpc>
              <a:spcBef>
                <a:spcPct val="45000"/>
              </a:spcBef>
            </a:pPr>
            <a:r>
              <a:rPr lang="en-US" altLang="en-US" sz="2000" smtClean="0"/>
              <a:t>A </a:t>
            </a:r>
            <a:r>
              <a:rPr lang="en-US" altLang="en-US" sz="2000" b="1" smtClean="0">
                <a:solidFill>
                  <a:schemeClr val="hlink"/>
                </a:solidFill>
              </a:rPr>
              <a:t>co-signer</a:t>
            </a:r>
            <a:r>
              <a:rPr lang="en-US" altLang="en-US" sz="2000" smtClean="0"/>
              <a:t> is a person who promises to pay the debt of another person. </a:t>
            </a:r>
          </a:p>
        </p:txBody>
      </p:sp>
    </p:spTree>
    <p:extLst>
      <p:ext uri="{BB962C8B-B14F-4D97-AF65-F5344CB8AC3E}">
        <p14:creationId xmlns:p14="http://schemas.microsoft.com/office/powerpoint/2010/main" val="168646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1A67991B-E2F2-4BAB-8D55-4F51F2229924}" type="slidenum">
              <a:rPr lang="en-US" altLang="en-US">
                <a:solidFill>
                  <a:schemeClr val="accent1"/>
                </a:solidFill>
              </a:rPr>
              <a:pPr eaLnBrk="1" hangingPunct="1"/>
              <a:t>33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Warranties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</a:t>
            </a:r>
            <a:r>
              <a:rPr lang="en-US" altLang="en-US" sz="2800" b="1" smtClean="0">
                <a:solidFill>
                  <a:schemeClr val="hlink"/>
                </a:solidFill>
              </a:rPr>
              <a:t>warranty</a:t>
            </a:r>
            <a:r>
              <a:rPr lang="en-US" altLang="en-US" sz="2800" smtClean="0"/>
              <a:t>, also called a guarantee, is a statement assuring quality and performance of a product or service. </a:t>
            </a:r>
          </a:p>
          <a:p>
            <a:pPr eaLnBrk="1" hangingPunct="1"/>
            <a:r>
              <a:rPr lang="en-US" altLang="en-US" sz="2800" smtClean="0"/>
              <a:t>If the product fails, the warranty usually states what remedies are available, such as return of the product for the purchase price or repair of the product at no extra charge.</a:t>
            </a:r>
          </a:p>
          <a:p>
            <a:pPr eaLnBrk="1" hangingPunct="1"/>
            <a:r>
              <a:rPr lang="en-US" altLang="en-US" sz="2800" smtClean="0"/>
              <a:t>Implied warranties</a:t>
            </a:r>
          </a:p>
          <a:p>
            <a:pPr eaLnBrk="1" hangingPunct="1"/>
            <a:r>
              <a:rPr lang="en-US" altLang="en-US" sz="2800" smtClean="0"/>
              <a:t>Written warranties</a:t>
            </a:r>
          </a:p>
        </p:txBody>
      </p:sp>
    </p:spTree>
    <p:extLst>
      <p:ext uri="{BB962C8B-B14F-4D97-AF65-F5344CB8AC3E}">
        <p14:creationId xmlns:p14="http://schemas.microsoft.com/office/powerpoint/2010/main" val="338765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50DCAB7B-B72F-41DD-9CBA-1B77E8D3886C}" type="slidenum">
              <a:rPr lang="en-US" altLang="en-US">
                <a:solidFill>
                  <a:schemeClr val="accent1"/>
                </a:solidFill>
              </a:rPr>
              <a:pPr eaLnBrk="1" hangingPunct="1"/>
              <a:t>34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Record Keeping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 you begin to accumulate financial records and legal documents, you should have a good filing system.</a:t>
            </a:r>
          </a:p>
          <a:p>
            <a:pPr eaLnBrk="1" hangingPunct="1"/>
            <a:r>
              <a:rPr lang="en-US" altLang="en-US" smtClean="0"/>
              <a:t>A filing system allows you to:</a:t>
            </a:r>
          </a:p>
          <a:p>
            <a:pPr lvl="1" eaLnBrk="1" hangingPunct="1"/>
            <a:r>
              <a:rPr lang="en-US" altLang="en-US" smtClean="0"/>
              <a:t>Organize</a:t>
            </a:r>
          </a:p>
          <a:p>
            <a:pPr lvl="1" eaLnBrk="1" hangingPunct="1"/>
            <a:r>
              <a:rPr lang="en-US" altLang="en-US" smtClean="0"/>
              <a:t>Store</a:t>
            </a:r>
          </a:p>
          <a:p>
            <a:pPr lvl="1" eaLnBrk="1" hangingPunct="1"/>
            <a:r>
              <a:rPr lang="en-US" altLang="en-US" smtClean="0"/>
              <a:t>Retrieve</a:t>
            </a:r>
          </a:p>
        </p:txBody>
      </p:sp>
    </p:spTree>
    <p:extLst>
      <p:ext uri="{BB962C8B-B14F-4D97-AF65-F5344CB8AC3E}">
        <p14:creationId xmlns:p14="http://schemas.microsoft.com/office/powerpoint/2010/main" val="77968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4C91F82E-B2AF-407E-841C-C60FE1683D66}" type="slidenum">
              <a:rPr lang="en-US" altLang="en-US">
                <a:solidFill>
                  <a:schemeClr val="accent1"/>
                </a:solidFill>
              </a:rPr>
              <a:pPr eaLnBrk="1" hangingPunct="1"/>
              <a:t>35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pic>
        <p:nvPicPr>
          <p:cNvPr id="1167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74" b="1450"/>
          <a:stretch>
            <a:fillRect/>
          </a:stretch>
        </p:blipFill>
        <p:spPr bwMode="auto">
          <a:xfrm>
            <a:off x="3657600" y="838200"/>
            <a:ext cx="411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Paper Filing System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Folders</a:t>
            </a:r>
          </a:p>
          <a:p>
            <a:pPr eaLnBrk="1" hangingPunct="1"/>
            <a:r>
              <a:rPr lang="en-US" altLang="en-US" smtClean="0"/>
              <a:t>Labels</a:t>
            </a:r>
          </a:p>
          <a:p>
            <a:pPr eaLnBrk="1" hangingPunct="1"/>
            <a:r>
              <a:rPr lang="en-US" altLang="en-US" smtClean="0"/>
              <a:t>File cabinet</a:t>
            </a:r>
          </a:p>
        </p:txBody>
      </p:sp>
    </p:spTree>
    <p:extLst>
      <p:ext uri="{BB962C8B-B14F-4D97-AF65-F5344CB8AC3E}">
        <p14:creationId xmlns:p14="http://schemas.microsoft.com/office/powerpoint/2010/main" val="270013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bldLvl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7334C55A-D9E6-474E-AC94-8BD089724BD2}" type="slidenum">
              <a:rPr lang="en-US" altLang="en-US">
                <a:solidFill>
                  <a:schemeClr val="accent1"/>
                </a:solidFill>
              </a:rPr>
              <a:pPr eaLnBrk="1" hangingPunct="1"/>
              <a:t>36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 Record Keeping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advantages of computerized systems include the following:</a:t>
            </a:r>
          </a:p>
          <a:p>
            <a:pPr lvl="1" eaLnBrk="1" hangingPunct="1"/>
            <a:r>
              <a:rPr lang="en-US" altLang="en-US" smtClean="0"/>
              <a:t>Ease of updating information</a:t>
            </a:r>
          </a:p>
          <a:p>
            <a:pPr lvl="1" eaLnBrk="1" hangingPunct="1"/>
            <a:r>
              <a:rPr lang="en-US" altLang="en-US" smtClean="0"/>
              <a:t>Ease of record storage and retrieval</a:t>
            </a:r>
          </a:p>
          <a:p>
            <a:pPr lvl="1" eaLnBrk="1" hangingPunct="1"/>
            <a:r>
              <a:rPr lang="en-US" altLang="en-US" smtClean="0"/>
              <a:t>Speed of making new computations and comparisons</a:t>
            </a:r>
          </a:p>
        </p:txBody>
      </p:sp>
    </p:spTree>
    <p:extLst>
      <p:ext uri="{BB962C8B-B14F-4D97-AF65-F5344CB8AC3E}">
        <p14:creationId xmlns:p14="http://schemas.microsoft.com/office/powerpoint/2010/main" val="173240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29A31E35-DB47-49EB-BFE2-01A16F3ED206}" type="slidenum">
              <a:rPr lang="en-US" altLang="en-US">
                <a:solidFill>
                  <a:schemeClr val="accent1"/>
                </a:solidFill>
              </a:rPr>
              <a:pPr eaLnBrk="1" hangingPunct="1"/>
              <a:t>37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Software Programs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Many software programs can help you keep better records.</a:t>
            </a:r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spreadsheet</a:t>
            </a:r>
            <a:r>
              <a:rPr lang="en-US" altLang="en-US" smtClean="0"/>
              <a:t> is a computer program that organizes data in columns and rows and can perform calculations using the data. </a:t>
            </a:r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database</a:t>
            </a:r>
            <a:r>
              <a:rPr lang="en-US" altLang="en-US" smtClean="0"/>
              <a:t> is a computer program that organizes data for easy search and retrieval. </a:t>
            </a:r>
          </a:p>
        </p:txBody>
      </p:sp>
    </p:spTree>
    <p:extLst>
      <p:ext uri="{BB962C8B-B14F-4D97-AF65-F5344CB8AC3E}">
        <p14:creationId xmlns:p14="http://schemas.microsoft.com/office/powerpoint/2010/main" val="420551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160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Financial Planning Basics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941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Planning, budgeting, and keeping good records provide the road map that leads to financial security.</a:t>
            </a:r>
          </a:p>
        </p:txBody>
      </p:sp>
    </p:spTree>
    <p:extLst>
      <p:ext uri="{BB962C8B-B14F-4D97-AF65-F5344CB8AC3E}">
        <p14:creationId xmlns:p14="http://schemas.microsoft.com/office/powerpoint/2010/main" val="263802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altLang="en-US" dirty="0">
                <a:ea typeface="ＭＳ Ｐゴシック" panose="020B0600070205080204" pitchFamily="34" charset="-128"/>
              </a:rPr>
              <a:t>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he </a:t>
            </a:r>
            <a:r>
              <a:rPr lang="en-US" altLang="en-US" dirty="0">
                <a:ea typeface="ＭＳ Ｐゴシック" panose="020B0600070205080204" pitchFamily="34" charset="-128"/>
              </a:rPr>
              <a:t>B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udgeting </a:t>
            </a:r>
            <a:r>
              <a:rPr lang="en-US" altLang="en-US" dirty="0">
                <a:ea typeface="ＭＳ Ｐゴシック" panose="020B0600070205080204" pitchFamily="34" charset="-128"/>
              </a:rPr>
              <a:t>P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rocess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2296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1: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Assess your personal and financial situation (needs, values, life situation).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2: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Set personal and financial goals.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3: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Create a budget for fixed and variable expenses based on projected income.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4: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Monitor current spending (saving, investing) patterns.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5: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Compare your budget to what you have actually spent.</a:t>
            </a:r>
          </a:p>
          <a:p>
            <a:pPr eaLnBrk="1" hangingPunct="1">
              <a:buFontTx/>
              <a:buNone/>
            </a:pPr>
            <a:endParaRPr lang="en-US" altLang="en-US" sz="2000" b="1" dirty="0" smtClean="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ea typeface="ＭＳ Ｐゴシック" panose="020B0600070205080204" pitchFamily="34" charset="-128"/>
              </a:rPr>
              <a:t>phase 6: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Review financial progress and revise budgeted amounts.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6958013" y="6324600"/>
            <a:ext cx="1866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college – lesson 1 - slide</a:t>
            </a:r>
            <a:r>
              <a:rPr lang="en-US" altLang="en-US" sz="900">
                <a:solidFill>
                  <a:srgbClr val="30797B"/>
                </a:solidFill>
              </a:rPr>
              <a:t> 1-A</a:t>
            </a:r>
            <a:endParaRPr lang="en-US" altLang="en-US" sz="900" b="0">
              <a:solidFill>
                <a:srgbClr val="3079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pPr algn="r" eaLnBrk="1" hangingPunct="1"/>
            <a:r>
              <a:rPr lang="en-US" altLang="en-US" dirty="0">
                <a:ea typeface="ＭＳ Ｐゴシック" panose="020B0600070205080204" pitchFamily="34" charset="-128"/>
              </a:rPr>
              <a:t>G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oal-setting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guidelines 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961188" y="6324600"/>
            <a:ext cx="1865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30797B"/>
                </a:solidFill>
              </a:rPr>
              <a:t>college – lesson 1 - slide</a:t>
            </a:r>
            <a:r>
              <a:rPr lang="en-US" altLang="en-US" sz="900">
                <a:solidFill>
                  <a:srgbClr val="30797B"/>
                </a:solidFill>
              </a:rPr>
              <a:t> 1-B</a:t>
            </a:r>
            <a:endParaRPr lang="en-US" altLang="en-US" sz="900" b="0">
              <a:solidFill>
                <a:srgbClr val="30797B"/>
              </a:solidFill>
            </a:endParaRP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b="1" dirty="0" smtClean="0">
                <a:ea typeface="ＭＳ Ｐゴシック" panose="020B0600070205080204" pitchFamily="34" charset="-128"/>
              </a:rPr>
              <a:t>well-written personal and financial goals SHOULD:</a:t>
            </a:r>
          </a:p>
          <a:p>
            <a:pPr eaLnBrk="1" hangingPunct="1"/>
            <a:endParaRPr lang="en-US" altLang="en-US" sz="1800" b="1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800" b="1" dirty="0" smtClean="0">
                <a:ea typeface="ＭＳ Ｐゴシック" panose="020B0600070205080204" pitchFamily="34" charset="-128"/>
              </a:rPr>
              <a:t>be realistic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	A student working part-time is not likely to be able to afford a new car every couple of years.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800" b="1" dirty="0" smtClean="0">
                <a:ea typeface="ＭＳ Ｐゴシック" panose="020B0600070205080204" pitchFamily="34" charset="-128"/>
              </a:rPr>
              <a:t>be specific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	“I want to save $5,000 for a down payment to buy a house.”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800" b="1" dirty="0" smtClean="0">
                <a:ea typeface="ＭＳ Ｐゴシック" panose="020B0600070205080204" pitchFamily="34" charset="-128"/>
              </a:rPr>
              <a:t>have a timeframe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	“I want to pay off my credit card within the next 18 months.”</a:t>
            </a:r>
          </a:p>
          <a:p>
            <a:pPr eaLnBrk="1" hangingPunct="1">
              <a:buFontTx/>
              <a:buNone/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1800" b="1" dirty="0" smtClean="0">
                <a:ea typeface="ＭＳ Ｐゴシック" panose="020B0600070205080204" pitchFamily="34" charset="-128"/>
              </a:rPr>
              <a:t>state the action to be taken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ea typeface="ＭＳ Ｐゴシック" panose="020B0600070205080204" pitchFamily="34" charset="-128"/>
              </a:rPr>
              <a:t>	“I want to start an automatic deposit savings account with monthly withdrawals from my</a:t>
            </a:r>
            <a:br>
              <a:rPr lang="en-US" altLang="en-US" sz="1800" dirty="0" smtClean="0">
                <a:ea typeface="ＭＳ Ｐゴシック" panose="020B0600070205080204" pitchFamily="34" charset="-128"/>
              </a:rPr>
            </a:br>
            <a:r>
              <a:rPr lang="en-US" altLang="en-US" sz="1800" dirty="0" smtClean="0">
                <a:ea typeface="ＭＳ Ｐゴシック" panose="020B0600070205080204" pitchFamily="34" charset="-128"/>
              </a:rPr>
              <a:t>checking account.”</a:t>
            </a:r>
          </a:p>
          <a:p>
            <a:pPr eaLnBrk="1" hangingPunct="1"/>
            <a:endParaRPr lang="en-US" altLang="en-US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3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Getting Started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Income and expenses</a:t>
            </a:r>
          </a:p>
          <a:p>
            <a:pPr lvl="1" eaLnBrk="1" hangingPunct="1"/>
            <a:r>
              <a:rPr lang="en-US" altLang="en-US" smtClean="0"/>
              <a:t>Gross income</a:t>
            </a:r>
          </a:p>
          <a:p>
            <a:pPr lvl="1" eaLnBrk="1" hangingPunct="1"/>
            <a:r>
              <a:rPr lang="en-US" altLang="en-US" b="1" smtClean="0">
                <a:solidFill>
                  <a:schemeClr val="hlink"/>
                </a:solidFill>
              </a:rPr>
              <a:t>Disposable income</a:t>
            </a:r>
          </a:p>
          <a:p>
            <a:pPr eaLnBrk="1" hangingPunct="1"/>
            <a:r>
              <a:rPr lang="en-US" altLang="en-US" smtClean="0"/>
              <a:t>Financial plan</a:t>
            </a:r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b="1" smtClean="0">
                <a:solidFill>
                  <a:schemeClr val="hlink"/>
                </a:solidFill>
              </a:rPr>
              <a:t>financial plan</a:t>
            </a:r>
            <a:r>
              <a:rPr lang="en-US" altLang="en-US" smtClean="0"/>
              <a:t> is a set of goals for spending, saving, and investing the money your receive</a:t>
            </a:r>
          </a:p>
          <a:p>
            <a:pPr lvl="1" eaLnBrk="1" hangingPunct="1"/>
            <a:r>
              <a:rPr lang="en-US" altLang="en-US" smtClean="0"/>
              <a:t>Resources and obligations</a:t>
            </a:r>
          </a:p>
        </p:txBody>
      </p:sp>
    </p:spTree>
    <p:extLst>
      <p:ext uri="{BB962C8B-B14F-4D97-AF65-F5344CB8AC3E}">
        <p14:creationId xmlns:p14="http://schemas.microsoft.com/office/powerpoint/2010/main" val="297789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1"/>
                </a:solidFill>
              </a:rPr>
              <a:t>SLIDE </a:t>
            </a:r>
            <a:fld id="{97E94556-7389-4BE8-891E-038B99BC89A2}" type="slidenum">
              <a:rPr lang="en-US" alt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Chapter 8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Visualizing Your Future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comes in and how it goes out</a:t>
            </a:r>
          </a:p>
          <a:p>
            <a:pPr eaLnBrk="1" hangingPunct="1"/>
            <a:r>
              <a:rPr lang="en-US" altLang="en-US" smtClean="0"/>
              <a:t>Changes you could make</a:t>
            </a:r>
          </a:p>
        </p:txBody>
      </p:sp>
    </p:spTree>
    <p:extLst>
      <p:ext uri="{BB962C8B-B14F-4D97-AF65-F5344CB8AC3E}">
        <p14:creationId xmlns:p14="http://schemas.microsoft.com/office/powerpoint/2010/main" val="110885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Preparing a Budget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</a:t>
            </a:r>
            <a:r>
              <a:rPr lang="en-US" altLang="en-US" sz="2800" b="1" smtClean="0">
                <a:solidFill>
                  <a:schemeClr val="hlink"/>
                </a:solidFill>
              </a:rPr>
              <a:t>budget </a:t>
            </a:r>
            <a:r>
              <a:rPr lang="en-US" altLang="en-US" sz="2800" smtClean="0"/>
              <a:t>is a spending and saving plan based on your expected income and expenses. </a:t>
            </a:r>
          </a:p>
          <a:p>
            <a:pPr lvl="1" eaLnBrk="1" hangingPunct="1"/>
            <a:r>
              <a:rPr lang="en-US" altLang="en-US" sz="2400" smtClean="0"/>
              <a:t>Money coming in (earnings plus borrowing) must equal money going out (spending plus saving). </a:t>
            </a:r>
          </a:p>
          <a:p>
            <a:pPr lvl="1" eaLnBrk="1" hangingPunct="1"/>
            <a:r>
              <a:rPr lang="en-US" altLang="en-US" sz="2400" smtClean="0"/>
              <a:t>The budget must balance. </a:t>
            </a:r>
          </a:p>
          <a:p>
            <a:pPr eaLnBrk="1" hangingPunct="1"/>
            <a:r>
              <a:rPr lang="en-US" altLang="en-US" sz="2800" smtClean="0"/>
              <a:t>A budget helps you plan your spending and saving so that you won’t have to borrow money or use credit to meet your daily needs.</a:t>
            </a:r>
          </a:p>
        </p:txBody>
      </p:sp>
    </p:spTree>
    <p:extLst>
      <p:ext uri="{BB962C8B-B14F-4D97-AF65-F5344CB8AC3E}">
        <p14:creationId xmlns:p14="http://schemas.microsoft.com/office/powerpoint/2010/main" val="53870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</TotalTime>
  <Words>1778</Words>
  <Application>Microsoft Office PowerPoint</Application>
  <PresentationFormat>On-screen Show (4:3)</PresentationFormat>
  <Paragraphs>335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ＭＳ Ｐゴシック</vt:lpstr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Budgets and Financial Records</vt:lpstr>
      <vt:lpstr>PowerPoint Presentation</vt:lpstr>
      <vt:lpstr>Financial Planning Basics</vt:lpstr>
      <vt:lpstr>The Budgeting Process</vt:lpstr>
      <vt:lpstr>Goal-setting guidelines </vt:lpstr>
      <vt:lpstr>Getting Started</vt:lpstr>
      <vt:lpstr>Visualizing Your Future</vt:lpstr>
      <vt:lpstr>Preparing a Budget</vt:lpstr>
      <vt:lpstr>Steps in Preparing a Budget</vt:lpstr>
      <vt:lpstr>Simple Budget</vt:lpstr>
      <vt:lpstr>Monthly Budget</vt:lpstr>
      <vt:lpstr>Personal Records</vt:lpstr>
      <vt:lpstr>Income and Expenses Records </vt:lpstr>
      <vt:lpstr>Net Worth Statement</vt:lpstr>
      <vt:lpstr>Net Worth Statement</vt:lpstr>
      <vt:lpstr>Personal Property Inventory</vt:lpstr>
      <vt:lpstr>Personal Property Inventory</vt:lpstr>
      <vt:lpstr>Tax Records</vt:lpstr>
      <vt:lpstr>Other Miscellaneous Documents</vt:lpstr>
      <vt:lpstr>Lesson 8.2  Legal Agreements and Record Keeping</vt:lpstr>
      <vt:lpstr>Legally Binding Agreement</vt:lpstr>
      <vt:lpstr>Contract Elements</vt:lpstr>
      <vt:lpstr>Agreement</vt:lpstr>
      <vt:lpstr>Agreement</vt:lpstr>
      <vt:lpstr>Consideration</vt:lpstr>
      <vt:lpstr>Contractual Capacity</vt:lpstr>
      <vt:lpstr>Legality</vt:lpstr>
      <vt:lpstr>Statute of Frauds</vt:lpstr>
      <vt:lpstr>Responsibilities in Agreements</vt:lpstr>
      <vt:lpstr>Negotiable Instruments</vt:lpstr>
      <vt:lpstr>Promissory Note</vt:lpstr>
      <vt:lpstr>Warranties</vt:lpstr>
      <vt:lpstr>Personal Record Keeping</vt:lpstr>
      <vt:lpstr>Paper Filing System</vt:lpstr>
      <vt:lpstr>Electronic Record Keeping</vt:lpstr>
      <vt:lpstr>Software Programs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116</cp:revision>
  <cp:lastPrinted>2014-12-27T23:54:11Z</cp:lastPrinted>
  <dcterms:created xsi:type="dcterms:W3CDTF">2014-06-13T15:15:18Z</dcterms:created>
  <dcterms:modified xsi:type="dcterms:W3CDTF">2015-10-20T19:06:50Z</dcterms:modified>
</cp:coreProperties>
</file>