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ppt/tags/tag10.xml" ContentType="application/vnd.openxmlformats-officedocument.presentationml.tags+xml"/>
  <Override PartName="/ppt/notesSlides/notesSlide17.xml" ContentType="application/vnd.openxmlformats-officedocument.presentationml.notesSlide+xml"/>
  <Override PartName="/ppt/tags/tag11.xml" ContentType="application/vnd.openxmlformats-officedocument.presentationml.tags+xml"/>
  <Override PartName="/ppt/notesSlides/notesSlide18.xml" ContentType="application/vnd.openxmlformats-officedocument.presentationml.notesSlide+xml"/>
  <Override PartName="/ppt/tags/tag12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6"/>
  </p:notesMasterIdLst>
  <p:handoutMasterIdLst>
    <p:handoutMasterId r:id="rId57"/>
  </p:handoutMasterIdLst>
  <p:sldIdLst>
    <p:sldId id="256" r:id="rId2"/>
    <p:sldId id="304" r:id="rId3"/>
    <p:sldId id="302" r:id="rId4"/>
    <p:sldId id="308" r:id="rId5"/>
    <p:sldId id="336" r:id="rId6"/>
    <p:sldId id="337" r:id="rId7"/>
    <p:sldId id="338" r:id="rId8"/>
    <p:sldId id="339" r:id="rId9"/>
    <p:sldId id="340" r:id="rId10"/>
    <p:sldId id="312" r:id="rId11"/>
    <p:sldId id="309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41" r:id="rId20"/>
    <p:sldId id="325" r:id="rId21"/>
    <p:sldId id="307" r:id="rId22"/>
    <p:sldId id="326" r:id="rId23"/>
    <p:sldId id="327" r:id="rId24"/>
    <p:sldId id="328" r:id="rId25"/>
    <p:sldId id="320" r:id="rId26"/>
    <p:sldId id="321" r:id="rId27"/>
    <p:sldId id="322" r:id="rId28"/>
    <p:sldId id="324" r:id="rId29"/>
    <p:sldId id="323" r:id="rId30"/>
    <p:sldId id="329" r:id="rId31"/>
    <p:sldId id="342" r:id="rId32"/>
    <p:sldId id="343" r:id="rId33"/>
    <p:sldId id="344" r:id="rId34"/>
    <p:sldId id="345" r:id="rId35"/>
    <p:sldId id="346" r:id="rId36"/>
    <p:sldId id="347" r:id="rId37"/>
    <p:sldId id="348" r:id="rId38"/>
    <p:sldId id="349" r:id="rId39"/>
    <p:sldId id="350" r:id="rId40"/>
    <p:sldId id="351" r:id="rId41"/>
    <p:sldId id="352" r:id="rId42"/>
    <p:sldId id="353" r:id="rId43"/>
    <p:sldId id="354" r:id="rId44"/>
    <p:sldId id="355" r:id="rId45"/>
    <p:sldId id="356" r:id="rId46"/>
    <p:sldId id="357" r:id="rId47"/>
    <p:sldId id="358" r:id="rId48"/>
    <p:sldId id="359" r:id="rId49"/>
    <p:sldId id="330" r:id="rId50"/>
    <p:sldId id="331" r:id="rId51"/>
    <p:sldId id="332" r:id="rId52"/>
    <p:sldId id="333" r:id="rId53"/>
    <p:sldId id="334" r:id="rId54"/>
    <p:sldId id="335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660"/>
  </p:normalViewPr>
  <p:slideViewPr>
    <p:cSldViewPr>
      <p:cViewPr varScale="1">
        <p:scale>
          <a:sx n="77" d="100"/>
          <a:sy n="77" d="100"/>
        </p:scale>
        <p:origin x="123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A685C-16E8-5547-9387-A6F93B417F9C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67482-9941-0246-A9AC-E2DAF9BCE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78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259AD-AB51-4E1F-80DA-ED72DB9A4149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DFC69-0454-4DA6-B908-3989F7D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59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E810C2C-6A15-4783-AB37-C1C82ACEF748}" type="slidenum">
              <a:rPr lang="en-US" altLang="en-US" sz="1200">
                <a:latin typeface="Arial" charset="0"/>
              </a:rPr>
              <a:pPr eaLnBrk="1" hangingPunct="1"/>
              <a:t>4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15908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7101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97512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18265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B6070F4-843F-5045-82A4-83997671E57E}" type="slidenum">
              <a:rPr lang="en-US" baseline="0">
                <a:latin typeface="Calibri" charset="0"/>
              </a:rPr>
              <a:pPr eaLnBrk="1" hangingPunct="1"/>
              <a:t>30</a:t>
            </a:fld>
            <a:endParaRPr lang="en-US" baseline="0">
              <a:latin typeface="Calibri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603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2EB7720-637C-7F48-9B76-7B762AC7AC82}" type="slidenum">
              <a:rPr lang="en-US" baseline="0">
                <a:latin typeface="Calibri" charset="0"/>
              </a:rPr>
              <a:pPr eaLnBrk="1" hangingPunct="1"/>
              <a:t>49</a:t>
            </a:fld>
            <a:endParaRPr lang="en-US" baseline="0">
              <a:latin typeface="Calibri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3515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A637DC9-32CD-D348-BECB-3951884AC8F2}" type="slidenum">
              <a:rPr lang="en-US" baseline="0">
                <a:latin typeface="Calibri" charset="0"/>
              </a:rPr>
              <a:pPr eaLnBrk="1" hangingPunct="1"/>
              <a:t>50</a:t>
            </a:fld>
            <a:endParaRPr lang="en-US" baseline="0">
              <a:latin typeface="Calibri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0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C19B50E-17DE-9A4E-9BA1-B8AF73B55B61}" type="slidenum">
              <a:rPr lang="en-US" baseline="0">
                <a:latin typeface="Calibri" charset="0"/>
              </a:rPr>
              <a:pPr eaLnBrk="1" hangingPunct="1"/>
              <a:t>51</a:t>
            </a:fld>
            <a:endParaRPr lang="en-US" baseline="0">
              <a:latin typeface="Calibri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010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C26F784-E0F7-9847-8488-8812CC8675D3}" type="slidenum">
              <a:rPr lang="en-US" baseline="0">
                <a:latin typeface="Calibri" charset="0"/>
              </a:rPr>
              <a:pPr eaLnBrk="1" hangingPunct="1"/>
              <a:t>52</a:t>
            </a:fld>
            <a:endParaRPr lang="en-US" baseline="0">
              <a:latin typeface="Calibri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9727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E487472-F8C4-5C43-BF6D-8CE555372961}" type="slidenum">
              <a:rPr lang="en-US" baseline="0">
                <a:latin typeface="Calibri" charset="0"/>
              </a:rPr>
              <a:pPr eaLnBrk="1" hangingPunct="1"/>
              <a:t>53</a:t>
            </a:fld>
            <a:endParaRPr lang="en-US" baseline="0">
              <a:latin typeface="Calibri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2977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A04ABB6-14A6-F04F-83FC-E04EA2CC934A}" type="slidenum">
              <a:rPr lang="en-US" baseline="0">
                <a:latin typeface="Calibri" charset="0"/>
              </a:rPr>
              <a:pPr eaLnBrk="1" hangingPunct="1"/>
              <a:t>54</a:t>
            </a:fld>
            <a:endParaRPr lang="en-US" baseline="0">
              <a:latin typeface="Calibri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673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FCB703A-2969-F241-BF3A-E054B2DB0CA6}" type="slidenum">
              <a:rPr lang="en-US" baseline="0">
                <a:latin typeface="Calibri" charset="0"/>
              </a:rPr>
              <a:pPr eaLnBrk="1" hangingPunct="1"/>
              <a:t>5</a:t>
            </a:fld>
            <a:endParaRPr lang="en-US" baseline="0">
              <a:latin typeface="Calibri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218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EEE9341-2625-ED4E-BA75-08AAEB9CACA4}" type="slidenum">
              <a:rPr lang="en-US" baseline="0">
                <a:latin typeface="Calibri" charset="0"/>
              </a:rPr>
              <a:pPr eaLnBrk="1" hangingPunct="1"/>
              <a:t>6</a:t>
            </a:fld>
            <a:endParaRPr lang="en-US" baseline="0">
              <a:latin typeface="Calibri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032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D09A09C-10CC-944E-BF37-6A92D92F1990}" type="slidenum">
              <a:rPr lang="en-US" baseline="0">
                <a:latin typeface="Calibri" charset="0"/>
              </a:rPr>
              <a:pPr eaLnBrk="1" hangingPunct="1"/>
              <a:t>7</a:t>
            </a:fld>
            <a:endParaRPr lang="en-US" baseline="0">
              <a:latin typeface="Calibri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963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17221FF-8387-C84C-BF61-D5EB41D15423}" type="slidenum">
              <a:rPr lang="en-US" baseline="0">
                <a:latin typeface="Calibri" charset="0"/>
              </a:rPr>
              <a:pPr eaLnBrk="1" hangingPunct="1"/>
              <a:t>8</a:t>
            </a:fld>
            <a:endParaRPr lang="en-US" baseline="0">
              <a:latin typeface="Calibri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441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0196EDB-492E-A943-91E3-09504AEE95AE}" type="slidenum">
              <a:rPr lang="en-US" baseline="0">
                <a:latin typeface="Calibri" charset="0"/>
              </a:rPr>
              <a:pPr eaLnBrk="1" hangingPunct="1"/>
              <a:t>9</a:t>
            </a:fld>
            <a:endParaRPr lang="en-US" baseline="0">
              <a:latin typeface="Calibri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644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86E0D0D-8F5C-45C5-8FBD-31F8C4E46FC4}" type="slidenum">
              <a:rPr lang="en-US" altLang="en-US" sz="1200">
                <a:latin typeface="Arial" charset="0"/>
              </a:rPr>
              <a:pPr eaLnBrk="1" hangingPunct="1"/>
              <a:t>11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03311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87682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41223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5E3CC3-F58C-45D0-88F9-6B3FEE1FBC2C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E4640-E434-49A6-A075-A1619CDF8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49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5E3CC3-F58C-45D0-88F9-6B3FEE1FBC2C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E4640-E434-49A6-A075-A1619CDF8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3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5E3CC3-F58C-45D0-88F9-6B3FEE1FBC2C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E4640-E434-49A6-A075-A1619CDF8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7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5E3CC3-F58C-45D0-88F9-6B3FEE1FBC2C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E4640-E434-49A6-A075-A1619CDF8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70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5E3CC3-F58C-45D0-88F9-6B3FEE1FBC2C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E4640-E434-49A6-A075-A1619CDF8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72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5E3CC3-F58C-45D0-88F9-6B3FEE1FBC2C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E4640-E434-49A6-A075-A1619CDF8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17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5E3CC3-F58C-45D0-88F9-6B3FEE1FBC2C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E4640-E434-49A6-A075-A1619CDF8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64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5E3CC3-F58C-45D0-88F9-6B3FEE1FBC2C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E4640-E434-49A6-A075-A1619CDF8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9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5E3CC3-F58C-45D0-88F9-6B3FEE1FBC2C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E4640-E434-49A6-A075-A1619CDF8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2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5E3CC3-F58C-45D0-88F9-6B3FEE1FBC2C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E4640-E434-49A6-A075-A1619CDF8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5E3CC3-F58C-45D0-88F9-6B3FEE1FBC2C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E4640-E434-49A6-A075-A1619CDF8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YPA-Banner.jpg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076700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bowdenp\Desktop\Patriots_Logo-1.jpg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844540"/>
            <a:ext cx="1790700" cy="7848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5715000"/>
            <a:ext cx="84124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1371600" y="1143000"/>
            <a:ext cx="74980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06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PA-Bann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076700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bowdenp\Desktop\Patriots_Logo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844540"/>
            <a:ext cx="1790700" cy="7848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Connector 6"/>
          <p:cNvCxnSpPr/>
          <p:nvPr/>
        </p:nvCxnSpPr>
        <p:spPr>
          <a:xfrm>
            <a:off x="457200" y="5715000"/>
            <a:ext cx="84124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371600" y="1143000"/>
            <a:ext cx="74980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90094" y="1924050"/>
            <a:ext cx="2781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Entrepreneurship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366624" y="2819400"/>
            <a:ext cx="4440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Management Leadership and Motivation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644546" y="3983115"/>
            <a:ext cx="18728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Presented By</a:t>
            </a:r>
          </a:p>
          <a:p>
            <a:pPr algn="ctr"/>
            <a:r>
              <a:rPr lang="en-US" sz="2400" b="1" i="1" dirty="0" smtClean="0"/>
              <a:t>Mrs. </a:t>
            </a:r>
            <a:r>
              <a:rPr lang="en-US" sz="2400" b="1" i="1" smtClean="0"/>
              <a:t>Bowden</a:t>
            </a:r>
            <a:endParaRPr lang="en-US" sz="2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53406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Chapter 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A709BE73-CBD9-4CDD-940D-4D2A772FF029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 altLang="en-US" dirty="0"/>
              <a:t>Management Functions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03437"/>
            <a:ext cx="8229600" cy="4525963"/>
          </a:xfrm>
        </p:spPr>
        <p:txBody>
          <a:bodyPr/>
          <a:lstStyle/>
          <a:p>
            <a:r>
              <a:rPr lang="en-US" altLang="en-US" sz="2800" b="1" dirty="0"/>
              <a:t>manager</a:t>
            </a:r>
          </a:p>
          <a:p>
            <a:pPr lvl="1"/>
            <a:r>
              <a:rPr lang="en-US" altLang="en-US" sz="2400" dirty="0"/>
              <a:t>the person responsible for planning, organizing, staffing, implementing and controlling the operations of a business</a:t>
            </a:r>
          </a:p>
          <a:p>
            <a:r>
              <a:rPr lang="en-US" altLang="en-US" sz="2800" b="1" dirty="0"/>
              <a:t>management</a:t>
            </a:r>
          </a:p>
          <a:p>
            <a:pPr lvl="1"/>
            <a:r>
              <a:rPr lang="en-US" altLang="en-US" sz="2400" dirty="0"/>
              <a:t>the process of achieving goals by establishing operating procedures</a:t>
            </a:r>
          </a:p>
          <a:p>
            <a:pPr lvl="1"/>
            <a:r>
              <a:rPr lang="en-US" altLang="en-US" sz="2400" dirty="0"/>
              <a:t>making effective use of people and other resources</a:t>
            </a:r>
          </a:p>
        </p:txBody>
      </p:sp>
    </p:spTree>
    <p:extLst>
      <p:ext uri="{BB962C8B-B14F-4D97-AF65-F5344CB8AC3E}">
        <p14:creationId xmlns:p14="http://schemas.microsoft.com/office/powerpoint/2010/main" val="18323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Management Functions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51037"/>
            <a:ext cx="3581400" cy="4525963"/>
          </a:xfrm>
        </p:spPr>
        <p:txBody>
          <a:bodyPr/>
          <a:lstStyle/>
          <a:p>
            <a:pPr marL="609600" indent="-609600" eaLnBrk="1" hangingPunct="1">
              <a:buSzTx/>
              <a:buFont typeface="Arial" charset="0"/>
              <a:buAutoNum type="arabicPeriod"/>
            </a:pPr>
            <a:r>
              <a:rPr lang="en-US" altLang="en-US" sz="3200" b="1" dirty="0" smtClean="0"/>
              <a:t>Planning</a:t>
            </a:r>
          </a:p>
          <a:p>
            <a:pPr marL="609600" indent="-609600" eaLnBrk="1" hangingPunct="1">
              <a:buSzTx/>
              <a:buFont typeface="Arial" charset="0"/>
              <a:buAutoNum type="arabicPeriod"/>
            </a:pPr>
            <a:r>
              <a:rPr lang="en-US" altLang="en-US" sz="3200" b="1" dirty="0" smtClean="0"/>
              <a:t>Organizing</a:t>
            </a:r>
          </a:p>
          <a:p>
            <a:pPr marL="609600" indent="-609600" eaLnBrk="1" hangingPunct="1">
              <a:buSzTx/>
              <a:buFont typeface="Arial" charset="0"/>
              <a:buAutoNum type="arabicPeriod"/>
            </a:pPr>
            <a:r>
              <a:rPr lang="en-US" altLang="en-US" sz="3200" b="1" dirty="0" smtClean="0"/>
              <a:t>Staffing</a:t>
            </a:r>
          </a:p>
          <a:p>
            <a:pPr marL="609600" indent="-609600" eaLnBrk="1" hangingPunct="1">
              <a:buSzTx/>
              <a:buFont typeface="Arial" charset="0"/>
              <a:buAutoNum type="arabicPeriod"/>
            </a:pPr>
            <a:r>
              <a:rPr lang="en-US" altLang="en-US" sz="3200" b="1" dirty="0" smtClean="0"/>
              <a:t>Implementing/Directing</a:t>
            </a:r>
          </a:p>
          <a:p>
            <a:pPr marL="609600" indent="-609600" eaLnBrk="1" hangingPunct="1">
              <a:buSzTx/>
              <a:buFont typeface="Arial" charset="0"/>
              <a:buAutoNum type="arabicPeriod"/>
            </a:pPr>
            <a:r>
              <a:rPr lang="en-US" altLang="en-US" sz="3200" b="1" dirty="0" smtClean="0"/>
              <a:t>Controlling</a:t>
            </a:r>
          </a:p>
          <a:p>
            <a:pPr marL="609600" indent="-609600" eaLnBrk="1" hangingPunct="1">
              <a:buSzTx/>
              <a:buFont typeface="Arial" charset="0"/>
              <a:buNone/>
            </a:pPr>
            <a:endParaRPr lang="en-US" altLang="en-US" sz="2000" dirty="0" smtClean="0"/>
          </a:p>
          <a:p>
            <a:pPr marL="609600" indent="-609600" eaLnBrk="1" hangingPunct="1">
              <a:buSzTx/>
              <a:buFont typeface="Arial" charset="0"/>
              <a:buNone/>
            </a:pPr>
            <a:endParaRPr lang="en-US" altLang="en-US" sz="3600" b="1" dirty="0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51037"/>
            <a:ext cx="4038600" cy="4525963"/>
          </a:xfrm>
        </p:spPr>
        <p:txBody>
          <a:bodyPr/>
          <a:lstStyle/>
          <a:p>
            <a:pPr marL="533400" indent="-533400" eaLnBrk="1" hangingPunct="1">
              <a:buSzTx/>
              <a:buFont typeface="Arial" charset="0"/>
              <a:buAutoNum type="arabicPeriod" startAt="6"/>
            </a:pPr>
            <a:r>
              <a:rPr lang="en-US" altLang="en-US" sz="3200" i="1" dirty="0" smtClean="0"/>
              <a:t>Leading/Directing</a:t>
            </a:r>
          </a:p>
          <a:p>
            <a:pPr marL="533400" indent="-533400" eaLnBrk="1" hangingPunct="1">
              <a:buSzTx/>
              <a:buFont typeface="Arial" charset="0"/>
              <a:buAutoNum type="arabicPeriod" startAt="6"/>
            </a:pPr>
            <a:r>
              <a:rPr lang="en-US" altLang="en-US" sz="3200" i="1" dirty="0" smtClean="0"/>
              <a:t>Coordinating</a:t>
            </a:r>
          </a:p>
          <a:p>
            <a:pPr marL="533400" indent="-533400" eaLnBrk="1" hangingPunct="1">
              <a:buSzTx/>
              <a:buFont typeface="Arial" charset="0"/>
              <a:buAutoNum type="arabicPeriod" startAt="6"/>
            </a:pPr>
            <a:r>
              <a:rPr lang="en-US" altLang="en-US" sz="3200" i="1" dirty="0" smtClean="0"/>
              <a:t>Representing</a:t>
            </a:r>
          </a:p>
          <a:p>
            <a:pPr marL="533400" indent="-533400" eaLnBrk="1" hangingPunct="1">
              <a:buSzTx/>
              <a:buFont typeface="Arial" charset="0"/>
              <a:buAutoNum type="arabicPeriod" startAt="6"/>
            </a:pPr>
            <a:r>
              <a:rPr lang="en-US" altLang="en-US" sz="3200" i="1" dirty="0" smtClean="0"/>
              <a:t>Innovating</a:t>
            </a:r>
          </a:p>
          <a:p>
            <a:pPr marL="533400" indent="-533400" eaLnBrk="1" hangingPunct="1">
              <a:buSzTx/>
              <a:buFont typeface="Arial" charset="0"/>
              <a:buAutoNum type="arabicPeriod" startAt="6"/>
            </a:pPr>
            <a:r>
              <a:rPr lang="en-US" altLang="en-US" sz="3200" i="1" dirty="0" smtClean="0"/>
              <a:t>Motivating</a:t>
            </a:r>
            <a:r>
              <a:rPr lang="en-US" altLang="en-US" i="1" dirty="0" smtClean="0"/>
              <a:t> </a:t>
            </a:r>
          </a:p>
          <a:p>
            <a:pPr marL="533400" indent="-533400"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241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  <p:bldP spid="13316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 altLang="en-US" dirty="0"/>
              <a:t>Planning 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Strategic planning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planning for the 3-5 year time horizon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setting broad, long-range objectives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Intermediate-range planning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planning for the one-year time period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set target dates for task completion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Short-term planning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planning for daily operations</a:t>
            </a:r>
          </a:p>
        </p:txBody>
      </p:sp>
    </p:spTree>
    <p:extLst>
      <p:ext uri="{BB962C8B-B14F-4D97-AF65-F5344CB8AC3E}">
        <p14:creationId xmlns:p14="http://schemas.microsoft.com/office/powerpoint/2010/main" val="118013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 altLang="en-US" dirty="0"/>
              <a:t>Organizing</a:t>
            </a:r>
          </a:p>
        </p:txBody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en-US" altLang="en-US" dirty="0"/>
              <a:t>Assignment of tasks</a:t>
            </a:r>
          </a:p>
          <a:p>
            <a:pPr lvl="1"/>
            <a:r>
              <a:rPr lang="en-US" altLang="en-US" dirty="0"/>
              <a:t>determining which employee is responsible for specific tasks</a:t>
            </a:r>
          </a:p>
          <a:p>
            <a:r>
              <a:rPr lang="en-US" altLang="en-US" dirty="0"/>
              <a:t>Grouping of tasks into departments</a:t>
            </a:r>
          </a:p>
          <a:p>
            <a:pPr lvl="1"/>
            <a:r>
              <a:rPr lang="en-US" altLang="en-US" dirty="0"/>
              <a:t>grouping closely related tasks together</a:t>
            </a:r>
          </a:p>
        </p:txBody>
      </p:sp>
    </p:spTree>
    <p:extLst>
      <p:ext uri="{BB962C8B-B14F-4D97-AF65-F5344CB8AC3E}">
        <p14:creationId xmlns:p14="http://schemas.microsoft.com/office/powerpoint/2010/main" val="280220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153400" cy="4114800"/>
          </a:xfrm>
        </p:spPr>
        <p:txBody>
          <a:bodyPr/>
          <a:lstStyle/>
          <a:p>
            <a:pPr lvl="1"/>
            <a:r>
              <a:rPr lang="en-US" altLang="en-US"/>
              <a:t>a plan that shows how the various jobs in a company relate to one another</a:t>
            </a:r>
          </a:p>
          <a:p>
            <a:pPr lvl="1"/>
            <a:r>
              <a:rPr lang="en-US" altLang="en-US"/>
              <a:t>often represented by a chart </a:t>
            </a:r>
          </a:p>
          <a:p>
            <a:r>
              <a:rPr lang="en-US" altLang="en-US"/>
              <a:t>Allocation of resources across the organization</a:t>
            </a:r>
          </a:p>
          <a:p>
            <a:pPr lvl="1"/>
            <a:r>
              <a:rPr lang="en-US" altLang="en-US"/>
              <a:t>determining the most effective use of personnel</a:t>
            </a:r>
          </a:p>
        </p:txBody>
      </p:sp>
      <p:sp>
        <p:nvSpPr>
          <p:cNvPr id="613379" name="Rectangle 3"/>
          <p:cNvSpPr>
            <a:spLocks noChangeArrowheads="1"/>
          </p:cNvSpPr>
          <p:nvPr/>
        </p:nvSpPr>
        <p:spPr bwMode="auto">
          <a:xfrm>
            <a:off x="609600" y="1143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96875" indent="-396875">
              <a:spcBef>
                <a:spcPct val="20000"/>
              </a:spcBef>
              <a:buClr>
                <a:srgbClr val="00AFC8"/>
              </a:buClr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08038" indent="-409575">
              <a:spcBef>
                <a:spcPct val="20000"/>
              </a:spcBef>
              <a:buClr>
                <a:srgbClr val="F7FF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4588" indent="-334963">
              <a:spcBef>
                <a:spcPct val="20000"/>
              </a:spcBef>
              <a:buClr>
                <a:srgbClr val="00AFC8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473200" indent="-327025">
              <a:spcBef>
                <a:spcPct val="20000"/>
              </a:spcBef>
              <a:buClr>
                <a:srgbClr val="F7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779588" indent="-304800">
              <a:spcBef>
                <a:spcPct val="20000"/>
              </a:spcBef>
              <a:buClr>
                <a:srgbClr val="00AFC8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236788" indent="-304800" fontAlgn="base">
              <a:spcBef>
                <a:spcPct val="20000"/>
              </a:spcBef>
              <a:spcAft>
                <a:spcPct val="0"/>
              </a:spcAft>
              <a:buClr>
                <a:srgbClr val="00AFC8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693988" indent="-304800" fontAlgn="base">
              <a:spcBef>
                <a:spcPct val="20000"/>
              </a:spcBef>
              <a:spcAft>
                <a:spcPct val="0"/>
              </a:spcAft>
              <a:buClr>
                <a:srgbClr val="00AFC8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151188" indent="-304800" fontAlgn="base">
              <a:spcBef>
                <a:spcPct val="20000"/>
              </a:spcBef>
              <a:spcAft>
                <a:spcPct val="0"/>
              </a:spcAft>
              <a:buClr>
                <a:srgbClr val="00AFC8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608388" indent="-304800" fontAlgn="base">
              <a:spcBef>
                <a:spcPct val="20000"/>
              </a:spcBef>
              <a:spcAft>
                <a:spcPct val="0"/>
              </a:spcAft>
              <a:buClr>
                <a:srgbClr val="00AFC8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Organizational structure  </a:t>
            </a:r>
          </a:p>
        </p:txBody>
      </p:sp>
    </p:spTree>
    <p:extLst>
      <p:ext uri="{BB962C8B-B14F-4D97-AF65-F5344CB8AC3E}">
        <p14:creationId xmlns:p14="http://schemas.microsoft.com/office/powerpoint/2010/main" val="118258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r>
              <a:rPr lang="en-US" altLang="en-US" dirty="0"/>
              <a:t>Staffing 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03437"/>
            <a:ext cx="8229600" cy="4525963"/>
          </a:xfrm>
        </p:spPr>
        <p:txBody>
          <a:bodyPr/>
          <a:lstStyle/>
          <a:p>
            <a:r>
              <a:rPr lang="en-US" altLang="en-US" dirty="0"/>
              <a:t>Managing the personnel needs of a business through:</a:t>
            </a:r>
          </a:p>
          <a:p>
            <a:pPr lvl="1"/>
            <a:r>
              <a:rPr lang="en-US" altLang="en-US" dirty="0"/>
              <a:t>hiring</a:t>
            </a:r>
          </a:p>
          <a:p>
            <a:pPr lvl="1"/>
            <a:r>
              <a:rPr lang="en-US" altLang="en-US" dirty="0"/>
              <a:t>training</a:t>
            </a:r>
          </a:p>
          <a:p>
            <a:pPr lvl="1"/>
            <a:r>
              <a:rPr lang="en-US" altLang="en-US" dirty="0"/>
              <a:t>compensating</a:t>
            </a:r>
          </a:p>
        </p:txBody>
      </p:sp>
    </p:spTree>
    <p:extLst>
      <p:ext uri="{BB962C8B-B14F-4D97-AF65-F5344CB8AC3E}">
        <p14:creationId xmlns:p14="http://schemas.microsoft.com/office/powerpoint/2010/main" val="35053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 altLang="en-US" dirty="0"/>
              <a:t>Implementing </a:t>
            </a:r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r>
              <a:rPr lang="en-US" altLang="en-US" dirty="0"/>
              <a:t>implementing</a:t>
            </a:r>
          </a:p>
          <a:p>
            <a:pPr lvl="1"/>
            <a:r>
              <a:rPr lang="en-US" altLang="en-US" dirty="0"/>
              <a:t>directing and leading people to accomplish the goals of an organization</a:t>
            </a:r>
          </a:p>
          <a:p>
            <a:r>
              <a:rPr lang="en-US" altLang="en-US" dirty="0"/>
              <a:t> management style</a:t>
            </a:r>
          </a:p>
          <a:p>
            <a:pPr lvl="1"/>
            <a:r>
              <a:rPr lang="en-US" altLang="en-US" dirty="0"/>
              <a:t>the way a manager behaves toward and works with employees</a:t>
            </a:r>
          </a:p>
        </p:txBody>
      </p:sp>
    </p:spTree>
    <p:extLst>
      <p:ext uri="{BB962C8B-B14F-4D97-AF65-F5344CB8AC3E}">
        <p14:creationId xmlns:p14="http://schemas.microsoft.com/office/powerpoint/2010/main" val="421346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153400" cy="419100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altLang="en-US" b="1" dirty="0"/>
              <a:t>authoritative management 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the </a:t>
            </a:r>
            <a:r>
              <a:rPr lang="en-US" altLang="en-US" dirty="0"/>
              <a:t>manager is directive and controlling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 dirty="0"/>
              <a:t>democratic management</a:t>
            </a:r>
          </a:p>
          <a:p>
            <a:pPr lvl="1"/>
            <a:r>
              <a:rPr lang="en-US" altLang="en-US" dirty="0"/>
              <a:t>employees are involved in decision making</a:t>
            </a:r>
          </a:p>
          <a:p>
            <a:pPr lvl="1"/>
            <a:r>
              <a:rPr lang="en-US" altLang="en-US" dirty="0"/>
              <a:t>the manager provides less </a:t>
            </a:r>
            <a:r>
              <a:rPr lang="en-US" altLang="en-US" dirty="0" smtClean="0"/>
              <a:t>direction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 dirty="0" err="1"/>
              <a:t>d</a:t>
            </a:r>
            <a:r>
              <a:rPr lang="en-US" altLang="en-US" b="1" dirty="0" err="1" smtClean="0"/>
              <a:t>elegative</a:t>
            </a:r>
            <a:r>
              <a:rPr lang="en-US" altLang="en-US" b="1" dirty="0" smtClean="0"/>
              <a:t> (mixed) </a:t>
            </a:r>
            <a:r>
              <a:rPr lang="en-US" altLang="en-US" b="1" dirty="0"/>
              <a:t>management</a:t>
            </a:r>
          </a:p>
          <a:p>
            <a:pPr lvl="1"/>
            <a:r>
              <a:rPr lang="en-US" altLang="en-US" dirty="0"/>
              <a:t>a combination of authoritative and democratic management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476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r>
              <a:rPr lang="en-US" altLang="en-US" dirty="0"/>
              <a:t>Controlling</a:t>
            </a:r>
          </a:p>
        </p:txBody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r>
              <a:rPr lang="en-US" altLang="en-US" dirty="0"/>
              <a:t>Controlling is the process of:</a:t>
            </a:r>
          </a:p>
          <a:p>
            <a:pPr lvl="1"/>
            <a:r>
              <a:rPr lang="en-US" altLang="en-US" dirty="0"/>
              <a:t>setting organizational standards </a:t>
            </a:r>
          </a:p>
          <a:p>
            <a:pPr lvl="1"/>
            <a:r>
              <a:rPr lang="en-US" altLang="en-US" dirty="0"/>
              <a:t>ensuring those standards are met</a:t>
            </a:r>
          </a:p>
          <a:p>
            <a:pPr lvl="2"/>
            <a:r>
              <a:rPr lang="en-US" altLang="en-US" dirty="0"/>
              <a:t>comparing actual revenues and expenses with projected revenue and expenses</a:t>
            </a:r>
          </a:p>
          <a:p>
            <a:pPr lvl="2"/>
            <a:r>
              <a:rPr lang="en-US" altLang="en-US" dirty="0"/>
              <a:t>determining if operations are running effectively</a:t>
            </a:r>
          </a:p>
          <a:p>
            <a:pPr lvl="2"/>
            <a:r>
              <a:rPr lang="en-US" altLang="en-US" dirty="0"/>
              <a:t>inspecting products and services to ensure they are meeting performance standards</a:t>
            </a:r>
          </a:p>
        </p:txBody>
      </p:sp>
    </p:spTree>
    <p:extLst>
      <p:ext uri="{BB962C8B-B14F-4D97-AF65-F5344CB8AC3E}">
        <p14:creationId xmlns:p14="http://schemas.microsoft.com/office/powerpoint/2010/main" val="426097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PA-Bann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076700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bowdenp\Desktop\Patriots_Logo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844540"/>
            <a:ext cx="1790700" cy="7848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Connector 6"/>
          <p:cNvCxnSpPr/>
          <p:nvPr/>
        </p:nvCxnSpPr>
        <p:spPr>
          <a:xfrm>
            <a:off x="457200" y="5715000"/>
            <a:ext cx="84124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371600" y="1143000"/>
            <a:ext cx="74980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3206" y="1371600"/>
            <a:ext cx="2337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Today we will: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1905000"/>
            <a:ext cx="5468164" cy="367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Identify the role of leadership in an organization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Define leadership styles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Define non traditional leadership styles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Personally identify individual leadership styles</a:t>
            </a:r>
          </a:p>
          <a:p>
            <a:pPr>
              <a:lnSpc>
                <a:spcPct val="200000"/>
              </a:lnSpc>
            </a:pPr>
            <a:endParaRPr lang="en-US" sz="2000" dirty="0" smtClean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50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PA-Bann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076700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bowdenp\Desktop\Patriots_Logo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844540"/>
            <a:ext cx="1790700" cy="7848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Connector 6"/>
          <p:cNvCxnSpPr/>
          <p:nvPr/>
        </p:nvCxnSpPr>
        <p:spPr>
          <a:xfrm>
            <a:off x="457200" y="5715000"/>
            <a:ext cx="84124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371600" y="1143000"/>
            <a:ext cx="74980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3206" y="1371600"/>
            <a:ext cx="2337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Today we will: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1905000"/>
            <a:ext cx="6301725" cy="30623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Identify management functions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Define the role of a manager for the entrepreneur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Discuss management Styles, Leadership, and Motivation</a:t>
            </a:r>
          </a:p>
          <a:p>
            <a:pPr>
              <a:lnSpc>
                <a:spcPct val="200000"/>
              </a:lnSpc>
            </a:pPr>
            <a:endParaRPr lang="en-US" sz="2000" dirty="0" smtClean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60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295400"/>
            <a:ext cx="8077200" cy="9144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en-US" dirty="0" smtClean="0"/>
              <a:t>Leader vs. Leadership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86000"/>
            <a:ext cx="8382000" cy="4495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dirty="0" smtClean="0"/>
              <a:t>LEADER: Person who directs or is in charge of others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dirty="0" smtClean="0"/>
              <a:t>LEADERSHIP: focuses on the talents, skills,  and personal qualities that a person uses to influence others</a:t>
            </a:r>
          </a:p>
        </p:txBody>
      </p:sp>
    </p:spTree>
    <p:extLst>
      <p:ext uri="{BB962C8B-B14F-4D97-AF65-F5344CB8AC3E}">
        <p14:creationId xmlns:p14="http://schemas.microsoft.com/office/powerpoint/2010/main" val="2450567408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PA-Bann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076700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bowdenp\Desktop\Patriots_Logo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844540"/>
            <a:ext cx="1790700" cy="7848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Connector 6"/>
          <p:cNvCxnSpPr/>
          <p:nvPr/>
        </p:nvCxnSpPr>
        <p:spPr>
          <a:xfrm>
            <a:off x="457200" y="5715000"/>
            <a:ext cx="84124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371600" y="1143000"/>
            <a:ext cx="74980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3206" y="1371600"/>
            <a:ext cx="8213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Entrepreneurs must be leaders::Leaders are managers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1905000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What type of leader are you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Authoritative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Democratic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/>
              <a:t>Delegative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50896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295400"/>
            <a:ext cx="8077200" cy="9144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en-US" dirty="0" smtClean="0"/>
              <a:t>Non traditional leadership styles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86000"/>
            <a:ext cx="8382000" cy="4495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sz="4000" b="1" dirty="0" smtClean="0"/>
              <a:t>Technocrat –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dirty="0" smtClean="0"/>
              <a:t>leads by having a strong sense of the bottom line – results oriented and driven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dirty="0" smtClean="0"/>
              <a:t>Often spend time figuring out numbers ad strategy than working with and figuring out people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altLang="en-US" dirty="0" smtClean="0"/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endParaRPr lang="en-US" altLang="en-US" dirty="0" smtClean="0"/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1068768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295400"/>
            <a:ext cx="8077200" cy="9144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en-US" dirty="0" smtClean="0"/>
              <a:t>Non traditional leadership styles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86000"/>
            <a:ext cx="8382000" cy="4495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sz="4000" b="1" dirty="0" smtClean="0"/>
              <a:t>The Artist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dirty="0" smtClean="0"/>
              <a:t>leads by imagination and intuition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dirty="0" smtClean="0"/>
              <a:t>Has a distinct vision of the big picture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dirty="0" smtClean="0"/>
              <a:t>Actively invites others to share ideas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dirty="0" smtClean="0"/>
              <a:t>Isn’t afraid of emotion or laughter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altLang="en-US" dirty="0" smtClean="0"/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endParaRPr lang="en-US" altLang="en-US" dirty="0" smtClean="0"/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595411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295400"/>
            <a:ext cx="8077200" cy="9144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en-US" dirty="0" smtClean="0"/>
              <a:t>Non traditional leadership styles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86000"/>
            <a:ext cx="8382000" cy="4495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sz="4000" b="1" dirty="0" smtClean="0"/>
              <a:t>The Craftsman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dirty="0" smtClean="0"/>
              <a:t>leads by common sense and integrity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dirty="0" smtClean="0"/>
              <a:t>Trustworthy, well balanced, and excellent listener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dirty="0" smtClean="0"/>
              <a:t>Caring, logical person who values getting the job done but will not sacrifice people and their views or feelings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altLang="en-US" dirty="0" smtClean="0"/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endParaRPr lang="en-US" altLang="en-US" dirty="0" smtClean="0"/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804075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 dirty="0" smtClean="0"/>
              <a:t>Planks of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r>
              <a:rPr lang="en-US" dirty="0" smtClean="0"/>
              <a:t>Plank 1: A leader has a sense of VISION</a:t>
            </a:r>
          </a:p>
          <a:p>
            <a:r>
              <a:rPr lang="en-US" dirty="0" smtClean="0"/>
              <a:t>Plank 2: A leader </a:t>
            </a:r>
            <a:r>
              <a:rPr lang="en-US" smtClean="0"/>
              <a:t>is willing </a:t>
            </a:r>
            <a:r>
              <a:rPr lang="en-US" dirty="0" smtClean="0"/>
              <a:t>to ACT</a:t>
            </a:r>
          </a:p>
          <a:p>
            <a:r>
              <a:rPr lang="en-US" dirty="0" smtClean="0"/>
              <a:t>Plank 3: A leader makes good DECISIONS</a:t>
            </a:r>
          </a:p>
          <a:p>
            <a:pPr lvl="1"/>
            <a:r>
              <a:rPr lang="en-US" dirty="0" smtClean="0"/>
              <a:t>Am I knowledgeable about the issues and the people involved</a:t>
            </a:r>
          </a:p>
          <a:p>
            <a:pPr lvl="1"/>
            <a:r>
              <a:rPr lang="en-US" dirty="0" smtClean="0"/>
              <a:t>Am I making decisions in the correct order</a:t>
            </a:r>
          </a:p>
          <a:p>
            <a:pPr lvl="1"/>
            <a:r>
              <a:rPr lang="en-US" dirty="0" smtClean="0"/>
              <a:t>Am I aware of the risks involved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62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 dirty="0" smtClean="0"/>
              <a:t>Planks of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r>
              <a:rPr lang="en-US" dirty="0" smtClean="0"/>
              <a:t>Plank 4: A leader can HANDLE CONFLICT</a:t>
            </a:r>
          </a:p>
          <a:p>
            <a:pPr lvl="1"/>
            <a:r>
              <a:rPr lang="en-US" dirty="0" smtClean="0"/>
              <a:t>Shut up, </a:t>
            </a:r>
          </a:p>
          <a:p>
            <a:pPr lvl="1"/>
            <a:r>
              <a:rPr lang="en-US" dirty="0" smtClean="0"/>
              <a:t>Look up, </a:t>
            </a:r>
          </a:p>
          <a:p>
            <a:pPr lvl="1"/>
            <a:r>
              <a:rPr lang="en-US" dirty="0" smtClean="0"/>
              <a:t>Hook up, </a:t>
            </a:r>
          </a:p>
          <a:p>
            <a:pPr lvl="1"/>
            <a:r>
              <a:rPr lang="en-US" dirty="0" smtClean="0"/>
              <a:t>Chill down</a:t>
            </a:r>
          </a:p>
          <a:p>
            <a:r>
              <a:rPr lang="en-US" dirty="0" smtClean="0"/>
              <a:t>Plank 5: A leader works to AVOID PITFALLS</a:t>
            </a:r>
          </a:p>
          <a:p>
            <a:r>
              <a:rPr lang="en-US" dirty="0" smtClean="0"/>
              <a:t>Plank 6: A leader knows how to MOTIVATE</a:t>
            </a:r>
          </a:p>
        </p:txBody>
      </p:sp>
    </p:spTree>
    <p:extLst>
      <p:ext uri="{BB962C8B-B14F-4D97-AF65-F5344CB8AC3E}">
        <p14:creationId xmlns:p14="http://schemas.microsoft.com/office/powerpoint/2010/main" val="124788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 dirty="0" smtClean="0"/>
              <a:t>Pitfalls of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en-US" dirty="0" smtClean="0"/>
              <a:t>Pitfall 1 : Being afraid to fail</a:t>
            </a:r>
          </a:p>
          <a:p>
            <a:r>
              <a:rPr lang="en-US" dirty="0" smtClean="0"/>
              <a:t>Pitfall 2: Not paying attention to details</a:t>
            </a:r>
          </a:p>
          <a:p>
            <a:r>
              <a:rPr lang="en-US" dirty="0" smtClean="0"/>
              <a:t>Pitfall 3: Forgetting people and the original objectives</a:t>
            </a:r>
          </a:p>
          <a:p>
            <a:r>
              <a:rPr lang="en-US" dirty="0" smtClean="0"/>
              <a:t>Pitfall 4: Not listening to others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7315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81000"/>
            <a:ext cx="8077200" cy="9144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altLang="en-US" dirty="0" smtClean="0"/>
              <a:t>Effective Leaders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382000" cy="4495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dirty="0" smtClean="0"/>
              <a:t>Discuss a situation where you have been a leader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dirty="0" smtClean="0"/>
              <a:t>List out all of the qualities that you think make an effective leader</a:t>
            </a:r>
          </a:p>
        </p:txBody>
      </p:sp>
    </p:spTree>
    <p:extLst>
      <p:ext uri="{BB962C8B-B14F-4D97-AF65-F5344CB8AC3E}">
        <p14:creationId xmlns:p14="http://schemas.microsoft.com/office/powerpoint/2010/main" val="1673173804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en-US" dirty="0" smtClean="0"/>
              <a:t>Identify an effective BUSINESS leader of the 21</a:t>
            </a:r>
            <a:r>
              <a:rPr lang="en-US" baseline="30000" dirty="0" smtClean="0"/>
              <a:t>st</a:t>
            </a:r>
            <a:r>
              <a:rPr lang="en-US" dirty="0" smtClean="0"/>
              <a:t> century.</a:t>
            </a:r>
          </a:p>
          <a:p>
            <a:r>
              <a:rPr lang="en-US" dirty="0" smtClean="0"/>
              <a:t>Research what made that leader a good leader.</a:t>
            </a:r>
          </a:p>
          <a:p>
            <a:r>
              <a:rPr lang="en-US" dirty="0" smtClean="0"/>
              <a:t>Write a 1 page paper about the leader, their effectiveness, their successes and/or failures, and relate it to your personal leadership style. </a:t>
            </a:r>
          </a:p>
        </p:txBody>
      </p:sp>
    </p:spTree>
    <p:extLst>
      <p:ext uri="{BB962C8B-B14F-4D97-AF65-F5344CB8AC3E}">
        <p14:creationId xmlns:p14="http://schemas.microsoft.com/office/powerpoint/2010/main" val="316376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PA-Bann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076700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bowdenp\Desktop\Patriots_Logo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844540"/>
            <a:ext cx="1790700" cy="7848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Connector 6"/>
          <p:cNvCxnSpPr/>
          <p:nvPr/>
        </p:nvCxnSpPr>
        <p:spPr>
          <a:xfrm>
            <a:off x="457200" y="5715000"/>
            <a:ext cx="84124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371600" y="1143000"/>
            <a:ext cx="74980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3206" y="1371600"/>
            <a:ext cx="1180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Recap: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1905000"/>
            <a:ext cx="5982663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FOUR MAIN FUNCTIONS OF BUSINESS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Production: Planning and Strategy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Finance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Marketing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Management = Operations and human resources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42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229600" cy="51054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136DB6"/>
              </a:buClr>
              <a:buSzPct val="65000"/>
              <a:buFont typeface="Zapf Dingbats" charset="0"/>
              <a:buChar char=""/>
            </a:pPr>
            <a:r>
              <a:rPr lang="en-US" sz="2600" b="1">
                <a:latin typeface="Frutiger 47LightCn" charset="0"/>
              </a:rPr>
              <a:t>Empowerment </a:t>
            </a:r>
            <a:r>
              <a:rPr lang="en-US" sz="2600">
                <a:latin typeface="Frutiger 47LightCn" charset="0"/>
              </a:rPr>
              <a:t>- giving employees authority and responsibility to make decisions about their work without traditional managerial approval and control</a:t>
            </a:r>
          </a:p>
          <a:p>
            <a:pPr eaLnBrk="1" hangingPunct="1">
              <a:buClr>
                <a:srgbClr val="136DB6"/>
              </a:buClr>
              <a:buSzPct val="65000"/>
              <a:buFont typeface="Zapf Dingbats" charset="0"/>
              <a:buChar char=""/>
            </a:pPr>
            <a:endParaRPr lang="en-US" sz="2600">
              <a:latin typeface="Frutiger 47LightCn" charset="0"/>
            </a:endParaRPr>
          </a:p>
          <a:p>
            <a:pPr eaLnBrk="1" hangingPunct="1">
              <a:buClr>
                <a:srgbClr val="136DB6"/>
              </a:buClr>
              <a:buSzPct val="65000"/>
              <a:buFont typeface="Zapf Dingbats" charset="0"/>
              <a:buChar char=""/>
            </a:pPr>
            <a:r>
              <a:rPr lang="en-US" sz="2600">
                <a:latin typeface="Frutiger 47LightCn" charset="0"/>
              </a:rPr>
              <a:t>Sharing information and decision-making authority</a:t>
            </a:r>
          </a:p>
          <a:p>
            <a:pPr eaLnBrk="1" hangingPunct="1">
              <a:buClr>
                <a:srgbClr val="136DB6"/>
              </a:buClr>
              <a:buSzPct val="65000"/>
              <a:buFont typeface="Zapf Dingbats" charset="0"/>
              <a:buChar char=""/>
            </a:pPr>
            <a:endParaRPr lang="en-US" sz="2600">
              <a:latin typeface="Frutiger 47LightCn" charset="0"/>
            </a:endParaRPr>
          </a:p>
          <a:p>
            <a:pPr eaLnBrk="1" hangingPunct="1">
              <a:buClr>
                <a:srgbClr val="136DB6"/>
              </a:buClr>
              <a:buSzPct val="65000"/>
              <a:buFont typeface="Zapf Dingbats" charset="0"/>
              <a:buChar char=""/>
            </a:pPr>
            <a:r>
              <a:rPr lang="en-US" sz="2600">
                <a:latin typeface="Frutiger 47LightCn" charset="0"/>
              </a:rPr>
              <a:t>Keeping them informed about company</a:t>
            </a:r>
            <a:r>
              <a:rPr lang="ja-JP" altLang="en-US" sz="2600">
                <a:latin typeface="Frutiger 47LightCn" charset="0"/>
              </a:rPr>
              <a:t>’</a:t>
            </a:r>
            <a:r>
              <a:rPr lang="en-US" sz="2600">
                <a:latin typeface="Frutiger 47LightCn" charset="0"/>
              </a:rPr>
              <a:t>s financial performance</a:t>
            </a:r>
          </a:p>
          <a:p>
            <a:pPr eaLnBrk="1" hangingPunct="1">
              <a:buClr>
                <a:srgbClr val="136DB6"/>
              </a:buClr>
              <a:buSzPct val="65000"/>
              <a:buFont typeface="Zapf Dingbats" charset="0"/>
              <a:buChar char=""/>
            </a:pPr>
            <a:endParaRPr lang="en-US" sz="2600">
              <a:latin typeface="Frutiger 47LightCn" charset="0"/>
            </a:endParaRPr>
          </a:p>
          <a:p>
            <a:pPr eaLnBrk="1" hangingPunct="1">
              <a:buClr>
                <a:srgbClr val="136DB6"/>
              </a:buClr>
              <a:buSzPct val="65000"/>
              <a:buFont typeface="Zapf Dingbats" charset="0"/>
              <a:buChar char=""/>
            </a:pPr>
            <a:r>
              <a:rPr lang="en-US" sz="2600">
                <a:latin typeface="Frutiger 47LightCn" charset="0"/>
              </a:rPr>
              <a:t>Giving them broad authority to make workplace decisions</a:t>
            </a:r>
          </a:p>
          <a:p>
            <a:pPr eaLnBrk="1" hangingPunct="1">
              <a:buClr>
                <a:srgbClr val="136DB6"/>
              </a:buClr>
              <a:buSzPct val="65000"/>
              <a:buFont typeface="Zapf Dingbats" charset="0"/>
              <a:buChar char=""/>
            </a:pPr>
            <a:endParaRPr lang="en-US" sz="2600">
              <a:latin typeface="Frutiger 47LightCn" charset="0"/>
            </a:endParaRPr>
          </a:p>
        </p:txBody>
      </p:sp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1219200" y="5334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>
              <a:lnSpc>
                <a:spcPct val="85000"/>
              </a:lnSpc>
            </a:pPr>
            <a:r>
              <a:rPr lang="en-US" sz="4000" baseline="0" dirty="0">
                <a:latin typeface="Helvetica Neue Bold Condensed" charset="0"/>
              </a:rPr>
              <a:t>Empowering Employees</a:t>
            </a:r>
            <a:endParaRPr lang="en-US" sz="4000" b="1" baseline="0" dirty="0">
              <a:latin typeface="Impact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948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  <a:cs typeface="Times New Roman" charset="0"/>
              </a:rPr>
              <a:t>Motivation is defined simply as what causes people to behave as they do.</a:t>
            </a:r>
            <a:endParaRPr lang="en-US" sz="280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  <a:cs typeface="Times New Roman" charset="0"/>
              </a:rPr>
              <a:t>all organizations need motivated employees and motivation is also critical to our own personal success</a:t>
            </a:r>
            <a:endParaRPr lang="en-US" sz="280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  <a:cs typeface="Times New Roman" charset="0"/>
              </a:rPr>
              <a:t>motivation is particularly important and governmental organizations--the public sector is aimed at the achievement of public purposes</a:t>
            </a:r>
            <a:endParaRPr lang="en-US" sz="280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  <a:cs typeface="Times New Roman" charset="0"/>
              </a:rPr>
              <a:t>in a very real sense, the quality of our neighborhoods, communities, and world depends upon motivation</a:t>
            </a:r>
            <a:endParaRPr lang="en-US" sz="2800">
              <a:cs typeface="Times New Roman" charset="0"/>
            </a:endParaRP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13566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>
                <a:latin typeface="Arial" charset="0"/>
                <a:cs typeface="Times New Roman" charset="0"/>
              </a:rPr>
              <a:t>Where do we begin?</a:t>
            </a:r>
            <a:endParaRPr lang="en-US">
              <a:cs typeface="Times New Roman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latin typeface="Arial" charset="0"/>
                <a:cs typeface="Times New Roman" charset="0"/>
              </a:rPr>
              <a:t>To enhance our experience at work it is import understand what motivates us</a:t>
            </a:r>
            <a:endParaRPr lang="en-US" sz="2800">
              <a:cs typeface="Times New Roman" charset="0"/>
            </a:endParaRPr>
          </a:p>
          <a:p>
            <a:r>
              <a:rPr lang="en-US" sz="2800">
                <a:latin typeface="Arial" charset="0"/>
                <a:cs typeface="Times New Roman" charset="0"/>
              </a:rPr>
              <a:t>When we are highly motivated we can influence others in a constructive way</a:t>
            </a:r>
            <a:endParaRPr lang="en-US" sz="2800">
              <a:cs typeface="Times New Roman" charset="0"/>
            </a:endParaRPr>
          </a:p>
          <a:p>
            <a:r>
              <a:rPr lang="en-US" sz="2800">
                <a:latin typeface="Arial" charset="0"/>
                <a:cs typeface="Times New Roman" charset="0"/>
              </a:rPr>
              <a:t>understanding what motivates us can help us make prudent career choices that allow us to work in organizational settings that keep us excited and interested in our work</a:t>
            </a:r>
            <a:endParaRPr lang="en-US" sz="2800">
              <a:cs typeface="Times New Roman" charset="0"/>
            </a:endParaRPr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2477999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Projection and Motivation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  <a:cs typeface="Times New Roman" charset="0"/>
              </a:rPr>
              <a:t>Looking inward can help us resist the temptation to think what motivates us is what motivates others-- --this process is called projection</a:t>
            </a:r>
            <a:endParaRPr lang="en-US" sz="2800">
              <a:cs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sz="2400">
                <a:latin typeface="Arial" charset="0"/>
                <a:cs typeface="Times New Roman" charset="0"/>
              </a:rPr>
              <a:t>projection is a mental process in which we attribute or assign our own feelings, motives, or qualities to other people</a:t>
            </a:r>
            <a:endParaRPr lang="en-US" sz="240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  <a:cs typeface="Times New Roman" charset="0"/>
              </a:rPr>
              <a:t>we generally project feelings that we are not conscious of or are not comfortable with</a:t>
            </a:r>
            <a:endParaRPr lang="en-US" sz="2800">
              <a:cs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sz="2400">
                <a:latin typeface="Arial" charset="0"/>
                <a:cs typeface="Times New Roman" charset="0"/>
              </a:rPr>
              <a:t>projection is a mental shortcut that makes it seem as though understanding other people's behavior is much simpler than it actually is</a:t>
            </a:r>
            <a:endParaRPr lang="en-US" sz="2400">
              <a:cs typeface="Times New Roman" charset="0"/>
            </a:endParaRP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6893286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62925" cy="762000"/>
          </a:xfrm>
        </p:spPr>
        <p:txBody>
          <a:bodyPr/>
          <a:lstStyle/>
          <a:p>
            <a:r>
              <a:rPr lang="en-US"/>
              <a:t>Motivation in Organizations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latin typeface="Arial" charset="0"/>
                <a:cs typeface="Arial" charset="0"/>
              </a:rPr>
              <a:t>Motivation is defined simply as what causes people to behave as they do </a:t>
            </a:r>
            <a:endParaRPr lang="en-US" sz="2800">
              <a:cs typeface="Times New Roman" charset="0"/>
            </a:endParaRPr>
          </a:p>
          <a:p>
            <a:r>
              <a:rPr lang="en-US" sz="2800">
                <a:latin typeface="Arial" charset="0"/>
                <a:cs typeface="Arial" charset="0"/>
              </a:rPr>
              <a:t>There is a lack of a single commonly accepted meaning of motivation and organizational development</a:t>
            </a:r>
            <a:r>
              <a:rPr lang="en-US" sz="2800">
                <a:cs typeface="Times New Roman" charset="0"/>
              </a:rPr>
              <a:t>-- --</a:t>
            </a:r>
            <a:r>
              <a:rPr lang="en-US" sz="2800">
                <a:latin typeface="Arial" charset="0"/>
                <a:cs typeface="Arial" charset="0"/>
              </a:rPr>
              <a:t>however there are some areas of consensus</a:t>
            </a:r>
          </a:p>
          <a:p>
            <a:pPr lvl="1"/>
            <a:r>
              <a:rPr lang="en-US" sz="2400">
                <a:latin typeface="Arial" charset="0"/>
                <a:cs typeface="Arial" charset="0"/>
              </a:rPr>
              <a:t>motivated behavior is goal-directed behavior</a:t>
            </a:r>
            <a:endParaRPr lang="en-US" sz="2400">
              <a:cs typeface="Times New Roman" charset="0"/>
            </a:endParaRPr>
          </a:p>
          <a:p>
            <a:pPr lvl="1"/>
            <a:r>
              <a:rPr lang="en-US" sz="2400">
                <a:latin typeface="Arial" charset="0"/>
                <a:cs typeface="Arial" charset="0"/>
              </a:rPr>
              <a:t>motivation is limited and directed by situations and environments in which people find themselves</a:t>
            </a:r>
            <a:endParaRPr lang="en-US" sz="2400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2126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62925" cy="762000"/>
          </a:xfrm>
        </p:spPr>
        <p:txBody>
          <a:bodyPr/>
          <a:lstStyle/>
          <a:p>
            <a:r>
              <a:rPr lang="en-US"/>
              <a:t>Motivation in Organizations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>
                <a:latin typeface="Arial" charset="0"/>
                <a:cs typeface="Arial" charset="0"/>
              </a:rPr>
              <a:t>motivation is not:</a:t>
            </a:r>
            <a:endParaRPr lang="en-US" sz="3600">
              <a:cs typeface="Times New Roman" charset="0"/>
            </a:endParaRPr>
          </a:p>
          <a:p>
            <a:pPr lvl="1"/>
            <a:r>
              <a:rPr lang="en-US" sz="3600">
                <a:latin typeface="Arial" charset="0"/>
                <a:cs typeface="Arial" charset="0"/>
              </a:rPr>
              <a:t>directly observable</a:t>
            </a:r>
            <a:endParaRPr lang="en-US" sz="3600">
              <a:cs typeface="Times New Roman" charset="0"/>
            </a:endParaRPr>
          </a:p>
          <a:p>
            <a:pPr lvl="1"/>
            <a:r>
              <a:rPr lang="en-US" sz="3600">
                <a:latin typeface="Arial" charset="0"/>
                <a:cs typeface="Arial" charset="0"/>
              </a:rPr>
              <a:t>the same as satisfaction</a:t>
            </a:r>
            <a:endParaRPr lang="en-US" sz="3600">
              <a:cs typeface="Times New Roman" charset="0"/>
            </a:endParaRPr>
          </a:p>
          <a:p>
            <a:pPr lvl="1"/>
            <a:r>
              <a:rPr lang="en-US" sz="3600">
                <a:latin typeface="Arial" charset="0"/>
                <a:cs typeface="Arial" charset="0"/>
              </a:rPr>
              <a:t>always conscious</a:t>
            </a:r>
            <a:endParaRPr lang="en-US" sz="3600">
              <a:cs typeface="Times New Roman" charset="0"/>
            </a:endParaRPr>
          </a:p>
          <a:p>
            <a:pPr lvl="1"/>
            <a:r>
              <a:rPr lang="en-US" sz="3600">
                <a:latin typeface="Arial" charset="0"/>
                <a:cs typeface="Arial" charset="0"/>
              </a:rPr>
              <a:t>directly controllable</a:t>
            </a:r>
            <a:endParaRPr lang="en-US" sz="3600">
              <a:cs typeface="Times New Roman" charset="0"/>
            </a:endParaRPr>
          </a:p>
          <a:p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3570754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Maslow's Hierarchy of Needs</a:t>
            </a:r>
            <a:r>
              <a:rPr lang="en-US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A basic assumption of this model is that humans are perpetually wanting</a:t>
            </a:r>
            <a:endParaRPr lang="en-US">
              <a:cs typeface="Times New Roman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the level does not need to be fully satisfied only that it must be partially or adequately satisfied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71142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accent1"/>
                </a:solidFill>
              </a:rPr>
              <a:t>SLIDE </a:t>
            </a:r>
            <a:fld id="{EFD27B08-419D-4054-A2E3-2F293353C28E}" type="slidenum">
              <a:rPr lang="en-US" altLang="en-US">
                <a:solidFill>
                  <a:schemeClr val="accent1"/>
                </a:solidFill>
              </a:rPr>
              <a:pPr/>
              <a:t>37</a:t>
            </a:fld>
            <a:endParaRPr lang="en-US" altLang="en-US">
              <a:solidFill>
                <a:schemeClr val="accent1"/>
              </a:solidFill>
            </a:endParaRPr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4</a:t>
            </a: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Maslow’s Hierarchy of Needs</a:t>
            </a:r>
          </a:p>
        </p:txBody>
      </p:sp>
      <p:sp>
        <p:nvSpPr>
          <p:cNvPr id="30725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The model has five levels of need:</a:t>
            </a:r>
          </a:p>
          <a:p>
            <a:pPr lvl="1" eaLnBrk="1" hangingPunct="1"/>
            <a:r>
              <a:rPr lang="en-US" altLang="en-US" sz="2400" b="1" smtClean="0"/>
              <a:t>Level 1: </a:t>
            </a:r>
            <a:r>
              <a:rPr lang="en-US" altLang="en-US" sz="2400" smtClean="0"/>
              <a:t>Food, Clothing, and Shelter</a:t>
            </a:r>
            <a:r>
              <a:rPr lang="en-US" altLang="en-US" sz="2400" b="1" smtClean="0"/>
              <a:t> </a:t>
            </a:r>
          </a:p>
          <a:p>
            <a:pPr lvl="1" eaLnBrk="1" hangingPunct="1"/>
            <a:r>
              <a:rPr lang="en-US" altLang="en-US" sz="2400" b="1" smtClean="0"/>
              <a:t>Level 2: </a:t>
            </a:r>
            <a:r>
              <a:rPr lang="en-US" altLang="en-US" sz="2400" smtClean="0"/>
              <a:t>Safety and Security</a:t>
            </a:r>
          </a:p>
          <a:p>
            <a:pPr lvl="1" eaLnBrk="1" hangingPunct="1"/>
            <a:r>
              <a:rPr lang="en-US" altLang="en-US" sz="2400" b="1" smtClean="0"/>
              <a:t>Level 3: </a:t>
            </a:r>
            <a:r>
              <a:rPr lang="en-US" altLang="en-US" sz="2400" smtClean="0"/>
              <a:t>Love and Belonging</a:t>
            </a:r>
          </a:p>
          <a:p>
            <a:pPr lvl="1" eaLnBrk="1" hangingPunct="1"/>
            <a:r>
              <a:rPr lang="en-US" altLang="en-US" sz="2400" b="1" smtClean="0"/>
              <a:t>Level 4: </a:t>
            </a:r>
            <a:r>
              <a:rPr lang="en-US" altLang="en-US" sz="2400" smtClean="0"/>
              <a:t>Self-Esteem</a:t>
            </a:r>
          </a:p>
          <a:p>
            <a:pPr lvl="2" eaLnBrk="1" hangingPunct="1"/>
            <a:r>
              <a:rPr lang="en-US" altLang="en-US" sz="2000" b="1" smtClean="0">
                <a:solidFill>
                  <a:schemeClr val="hlink"/>
                </a:solidFill>
              </a:rPr>
              <a:t>Self-esteem</a:t>
            </a:r>
            <a:r>
              <a:rPr lang="en-US" altLang="en-US" sz="2000" smtClean="0"/>
              <a:t> is self-respect and recognition from others. </a:t>
            </a:r>
          </a:p>
          <a:p>
            <a:pPr lvl="1" eaLnBrk="1" hangingPunct="1"/>
            <a:r>
              <a:rPr lang="en-US" altLang="en-US" sz="2400" b="1" smtClean="0"/>
              <a:t>Level 5: </a:t>
            </a:r>
            <a:r>
              <a:rPr lang="en-US" altLang="en-US" sz="2400" smtClean="0"/>
              <a:t>Self-Actualization</a:t>
            </a:r>
          </a:p>
          <a:p>
            <a:pPr lvl="2" eaLnBrk="1" hangingPunct="1"/>
            <a:r>
              <a:rPr lang="en-US" altLang="en-US" sz="2000" b="1" smtClean="0">
                <a:solidFill>
                  <a:schemeClr val="hlink"/>
                </a:solidFill>
              </a:rPr>
              <a:t>Self-actualization</a:t>
            </a:r>
            <a:r>
              <a:rPr lang="en-US" altLang="en-US" sz="2000" smtClean="0"/>
              <a:t> is the need to reach one’s full potential, to grow, and to be creative.</a:t>
            </a:r>
          </a:p>
        </p:txBody>
      </p:sp>
    </p:spTree>
    <p:extLst>
      <p:ext uri="{BB962C8B-B14F-4D97-AF65-F5344CB8AC3E}">
        <p14:creationId xmlns:p14="http://schemas.microsoft.com/office/powerpoint/2010/main" val="196128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accent1"/>
                </a:solidFill>
              </a:rPr>
              <a:t>SLIDE </a:t>
            </a:r>
            <a:fld id="{3778EA8D-47BE-4F5E-9F28-3029B3D19B43}" type="slidenum">
              <a:rPr lang="en-US" altLang="en-US">
                <a:solidFill>
                  <a:schemeClr val="accent1"/>
                </a:solidFill>
              </a:rPr>
              <a:pPr/>
              <a:t>38</a:t>
            </a:fld>
            <a:endParaRPr lang="en-US" altLang="en-US">
              <a:solidFill>
                <a:schemeClr val="accent1"/>
              </a:solidFill>
            </a:endParaRPr>
          </a:p>
        </p:txBody>
      </p:sp>
      <p:sp>
        <p:nvSpPr>
          <p:cNvPr id="3277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4</a:t>
            </a:r>
          </a:p>
        </p:txBody>
      </p:sp>
      <p:sp>
        <p:nvSpPr>
          <p:cNvPr id="32772" name="AutoShape 10"/>
          <p:cNvSpPr>
            <a:spLocks noChangeArrowheads="1"/>
          </p:cNvSpPr>
          <p:nvPr/>
        </p:nvSpPr>
        <p:spPr bwMode="auto">
          <a:xfrm>
            <a:off x="200025" y="1600200"/>
            <a:ext cx="5027613" cy="4570413"/>
          </a:xfrm>
          <a:prstGeom prst="triangle">
            <a:avLst>
              <a:gd name="adj" fmla="val 50000"/>
            </a:avLst>
          </a:prstGeom>
          <a:solidFill>
            <a:srgbClr val="BBE0E3"/>
          </a:solidFill>
          <a:ln>
            <a:noFill/>
          </a:ln>
          <a:effectLst>
            <a:outerShdw dist="109250" dir="2132261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17784" name="Group 24"/>
          <p:cNvGrpSpPr>
            <a:grpSpLocks/>
          </p:cNvGrpSpPr>
          <p:nvPr/>
        </p:nvGrpSpPr>
        <p:grpSpPr bwMode="auto">
          <a:xfrm>
            <a:off x="214313" y="5238750"/>
            <a:ext cx="5029200" cy="933450"/>
            <a:chOff x="135" y="3300"/>
            <a:chExt cx="3168" cy="588"/>
          </a:xfrm>
        </p:grpSpPr>
        <p:sp>
          <p:nvSpPr>
            <p:cNvPr id="32792" name="Freeform 12"/>
            <p:cNvSpPr>
              <a:spLocks/>
            </p:cNvSpPr>
            <p:nvPr/>
          </p:nvSpPr>
          <p:spPr bwMode="auto">
            <a:xfrm>
              <a:off x="135" y="3300"/>
              <a:ext cx="3168" cy="588"/>
            </a:xfrm>
            <a:custGeom>
              <a:avLst/>
              <a:gdLst>
                <a:gd name="T0" fmla="*/ 0 w 3168"/>
                <a:gd name="T1" fmla="*/ 588 h 588"/>
                <a:gd name="T2" fmla="*/ 312 w 3168"/>
                <a:gd name="T3" fmla="*/ 12 h 588"/>
                <a:gd name="T4" fmla="*/ 2850 w 3168"/>
                <a:gd name="T5" fmla="*/ 0 h 588"/>
                <a:gd name="T6" fmla="*/ 3168 w 3168"/>
                <a:gd name="T7" fmla="*/ 588 h 588"/>
                <a:gd name="T8" fmla="*/ 0 w 3168"/>
                <a:gd name="T9" fmla="*/ 588 h 5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68" h="588">
                  <a:moveTo>
                    <a:pt x="0" y="588"/>
                  </a:moveTo>
                  <a:lnTo>
                    <a:pt x="312" y="12"/>
                  </a:lnTo>
                  <a:lnTo>
                    <a:pt x="2850" y="0"/>
                  </a:lnTo>
                  <a:lnTo>
                    <a:pt x="3168" y="588"/>
                  </a:lnTo>
                  <a:lnTo>
                    <a:pt x="0" y="5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3" name="Text Box 17"/>
            <p:cNvSpPr txBox="1">
              <a:spLocks noChangeArrowheads="1"/>
            </p:cNvSpPr>
            <p:nvPr/>
          </p:nvSpPr>
          <p:spPr bwMode="auto">
            <a:xfrm>
              <a:off x="1125" y="3479"/>
              <a:ext cx="115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None/>
              </a:pPr>
              <a:r>
                <a:rPr lang="en-US" altLang="en-US" sz="2400" b="1"/>
                <a:t>Level 1</a:t>
              </a:r>
            </a:p>
          </p:txBody>
        </p:sp>
      </p:grpSp>
      <p:sp>
        <p:nvSpPr>
          <p:cNvPr id="327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Maslow’s Hierarchy of Needs</a:t>
            </a: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5105400" y="5522913"/>
            <a:ext cx="3916363" cy="3651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993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2400"/>
              <a:t>Food, Clothing, and Shelter</a:t>
            </a:r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3294063" y="1874838"/>
            <a:ext cx="3916362" cy="3651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7C8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2400"/>
              <a:t>Self- actualization</a:t>
            </a: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3748088" y="2784475"/>
            <a:ext cx="3916362" cy="3651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2400"/>
              <a:t>Self-esteem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4200525" y="3694113"/>
            <a:ext cx="3916363" cy="3651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2400"/>
              <a:t>Love and Belonging</a:t>
            </a:r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4652963" y="4608513"/>
            <a:ext cx="3916362" cy="3651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9FF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2400"/>
              <a:t>Safety and Security</a:t>
            </a:r>
          </a:p>
        </p:txBody>
      </p:sp>
      <p:grpSp>
        <p:nvGrpSpPr>
          <p:cNvPr id="117788" name="Group 28"/>
          <p:cNvGrpSpPr>
            <a:grpSpLocks/>
          </p:cNvGrpSpPr>
          <p:nvPr/>
        </p:nvGrpSpPr>
        <p:grpSpPr bwMode="auto">
          <a:xfrm>
            <a:off x="1785938" y="1600200"/>
            <a:ext cx="1828800" cy="914400"/>
            <a:chOff x="1125" y="1008"/>
            <a:chExt cx="1152" cy="576"/>
          </a:xfrm>
        </p:grpSpPr>
        <p:sp>
          <p:nvSpPr>
            <p:cNvPr id="32790" name="AutoShape 16"/>
            <p:cNvSpPr>
              <a:spLocks noChangeArrowheads="1"/>
            </p:cNvSpPr>
            <p:nvPr/>
          </p:nvSpPr>
          <p:spPr bwMode="auto">
            <a:xfrm>
              <a:off x="1377" y="1008"/>
              <a:ext cx="672" cy="576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7C8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791" name="Text Box 18"/>
            <p:cNvSpPr txBox="1">
              <a:spLocks noChangeArrowheads="1"/>
            </p:cNvSpPr>
            <p:nvPr/>
          </p:nvSpPr>
          <p:spPr bwMode="auto">
            <a:xfrm>
              <a:off x="1125" y="1181"/>
              <a:ext cx="115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None/>
              </a:pPr>
              <a:r>
                <a:rPr lang="en-US" altLang="en-US" sz="2400" b="1"/>
                <a:t>Level 5</a:t>
              </a:r>
            </a:p>
          </p:txBody>
        </p:sp>
      </p:grpSp>
      <p:grpSp>
        <p:nvGrpSpPr>
          <p:cNvPr id="117787" name="Group 27"/>
          <p:cNvGrpSpPr>
            <a:grpSpLocks/>
          </p:cNvGrpSpPr>
          <p:nvPr/>
        </p:nvGrpSpPr>
        <p:grpSpPr bwMode="auto">
          <a:xfrm>
            <a:off x="1709738" y="2514600"/>
            <a:ext cx="2038350" cy="923925"/>
            <a:chOff x="1077" y="1572"/>
            <a:chExt cx="1284" cy="594"/>
          </a:xfrm>
        </p:grpSpPr>
        <p:sp>
          <p:nvSpPr>
            <p:cNvPr id="32788" name="Freeform 15"/>
            <p:cNvSpPr>
              <a:spLocks/>
            </p:cNvSpPr>
            <p:nvPr/>
          </p:nvSpPr>
          <p:spPr bwMode="auto">
            <a:xfrm>
              <a:off x="1077" y="1572"/>
              <a:ext cx="1284" cy="594"/>
            </a:xfrm>
            <a:custGeom>
              <a:avLst/>
              <a:gdLst>
                <a:gd name="T0" fmla="*/ 0 w 1284"/>
                <a:gd name="T1" fmla="*/ 594 h 594"/>
                <a:gd name="T2" fmla="*/ 312 w 1284"/>
                <a:gd name="T3" fmla="*/ 0 h 594"/>
                <a:gd name="T4" fmla="*/ 960 w 1284"/>
                <a:gd name="T5" fmla="*/ 0 h 594"/>
                <a:gd name="T6" fmla="*/ 1284 w 1284"/>
                <a:gd name="T7" fmla="*/ 588 h 594"/>
                <a:gd name="T8" fmla="*/ 0 w 1284"/>
                <a:gd name="T9" fmla="*/ 594 h 5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4" h="594">
                  <a:moveTo>
                    <a:pt x="0" y="594"/>
                  </a:moveTo>
                  <a:lnTo>
                    <a:pt x="312" y="0"/>
                  </a:lnTo>
                  <a:lnTo>
                    <a:pt x="960" y="0"/>
                  </a:lnTo>
                  <a:lnTo>
                    <a:pt x="1284" y="588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9" name="Text Box 19"/>
            <p:cNvSpPr txBox="1">
              <a:spLocks noChangeArrowheads="1"/>
            </p:cNvSpPr>
            <p:nvPr/>
          </p:nvSpPr>
          <p:spPr bwMode="auto">
            <a:xfrm>
              <a:off x="1125" y="1754"/>
              <a:ext cx="115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None/>
              </a:pPr>
              <a:r>
                <a:rPr lang="en-US" altLang="en-US" sz="2400" b="1"/>
                <a:t>Level 4</a:t>
              </a:r>
            </a:p>
          </p:txBody>
        </p:sp>
      </p:grpSp>
      <p:grpSp>
        <p:nvGrpSpPr>
          <p:cNvPr id="117789" name="Group 29"/>
          <p:cNvGrpSpPr>
            <a:grpSpLocks/>
          </p:cNvGrpSpPr>
          <p:nvPr/>
        </p:nvGrpSpPr>
        <p:grpSpPr bwMode="auto">
          <a:xfrm>
            <a:off x="1204913" y="3409950"/>
            <a:ext cx="3021012" cy="933450"/>
            <a:chOff x="759" y="2148"/>
            <a:chExt cx="1903" cy="588"/>
          </a:xfrm>
        </p:grpSpPr>
        <p:sp>
          <p:nvSpPr>
            <p:cNvPr id="32786" name="Freeform 14"/>
            <p:cNvSpPr>
              <a:spLocks/>
            </p:cNvSpPr>
            <p:nvPr/>
          </p:nvSpPr>
          <p:spPr bwMode="auto">
            <a:xfrm>
              <a:off x="759" y="2148"/>
              <a:ext cx="1903" cy="588"/>
            </a:xfrm>
            <a:custGeom>
              <a:avLst/>
              <a:gdLst>
                <a:gd name="T0" fmla="*/ 0 w 1903"/>
                <a:gd name="T1" fmla="*/ 588 h 588"/>
                <a:gd name="T2" fmla="*/ 312 w 1903"/>
                <a:gd name="T3" fmla="*/ 18 h 588"/>
                <a:gd name="T4" fmla="*/ 1596 w 1903"/>
                <a:gd name="T5" fmla="*/ 0 h 588"/>
                <a:gd name="T6" fmla="*/ 1903 w 1903"/>
                <a:gd name="T7" fmla="*/ 573 h 588"/>
                <a:gd name="T8" fmla="*/ 0 w 1903"/>
                <a:gd name="T9" fmla="*/ 588 h 5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03" h="588">
                  <a:moveTo>
                    <a:pt x="0" y="588"/>
                  </a:moveTo>
                  <a:lnTo>
                    <a:pt x="312" y="18"/>
                  </a:lnTo>
                  <a:lnTo>
                    <a:pt x="1596" y="0"/>
                  </a:lnTo>
                  <a:lnTo>
                    <a:pt x="1903" y="573"/>
                  </a:lnTo>
                  <a:lnTo>
                    <a:pt x="0" y="5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6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7" name="Text Box 20"/>
            <p:cNvSpPr txBox="1">
              <a:spLocks noChangeArrowheads="1"/>
            </p:cNvSpPr>
            <p:nvPr/>
          </p:nvSpPr>
          <p:spPr bwMode="auto">
            <a:xfrm>
              <a:off x="1125" y="2327"/>
              <a:ext cx="115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None/>
              </a:pPr>
              <a:r>
                <a:rPr lang="en-US" altLang="en-US" sz="2400" b="1"/>
                <a:t>Level 3</a:t>
              </a:r>
            </a:p>
          </p:txBody>
        </p:sp>
      </p:grpSp>
      <p:grpSp>
        <p:nvGrpSpPr>
          <p:cNvPr id="117785" name="Group 25"/>
          <p:cNvGrpSpPr>
            <a:grpSpLocks/>
          </p:cNvGrpSpPr>
          <p:nvPr/>
        </p:nvGrpSpPr>
        <p:grpSpPr bwMode="auto">
          <a:xfrm>
            <a:off x="719138" y="4324350"/>
            <a:ext cx="4019550" cy="933450"/>
            <a:chOff x="453" y="2724"/>
            <a:chExt cx="2532" cy="588"/>
          </a:xfrm>
        </p:grpSpPr>
        <p:sp>
          <p:nvSpPr>
            <p:cNvPr id="32784" name="Freeform 13"/>
            <p:cNvSpPr>
              <a:spLocks/>
            </p:cNvSpPr>
            <p:nvPr/>
          </p:nvSpPr>
          <p:spPr bwMode="auto">
            <a:xfrm>
              <a:off x="453" y="2724"/>
              <a:ext cx="2532" cy="588"/>
            </a:xfrm>
            <a:custGeom>
              <a:avLst/>
              <a:gdLst>
                <a:gd name="T0" fmla="*/ 0 w 2532"/>
                <a:gd name="T1" fmla="*/ 588 h 588"/>
                <a:gd name="T2" fmla="*/ 300 w 2532"/>
                <a:gd name="T3" fmla="*/ 12 h 588"/>
                <a:gd name="T4" fmla="*/ 2214 w 2532"/>
                <a:gd name="T5" fmla="*/ 0 h 588"/>
                <a:gd name="T6" fmla="*/ 2532 w 2532"/>
                <a:gd name="T7" fmla="*/ 582 h 588"/>
                <a:gd name="T8" fmla="*/ 0 w 2532"/>
                <a:gd name="T9" fmla="*/ 588 h 5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32" h="588">
                  <a:moveTo>
                    <a:pt x="0" y="588"/>
                  </a:moveTo>
                  <a:lnTo>
                    <a:pt x="300" y="12"/>
                  </a:lnTo>
                  <a:lnTo>
                    <a:pt x="2214" y="0"/>
                  </a:lnTo>
                  <a:lnTo>
                    <a:pt x="2532" y="582"/>
                  </a:lnTo>
                  <a:lnTo>
                    <a:pt x="0" y="5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FF9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5" name="Text Box 21"/>
            <p:cNvSpPr txBox="1">
              <a:spLocks noChangeArrowheads="1"/>
            </p:cNvSpPr>
            <p:nvPr/>
          </p:nvSpPr>
          <p:spPr bwMode="auto">
            <a:xfrm>
              <a:off x="1125" y="2903"/>
              <a:ext cx="115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None/>
              </a:pPr>
              <a:r>
                <a:rPr lang="en-US" altLang="en-US" sz="2400" b="1"/>
                <a:t>Level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55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7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7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7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7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7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" grpId="0" animBg="1"/>
      <p:bldP spid="117765" grpId="0" animBg="1"/>
      <p:bldP spid="117766" grpId="0" animBg="1"/>
      <p:bldP spid="117767" grpId="0" animBg="1"/>
      <p:bldP spid="11776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>
                <a:latin typeface="Arial" charset="0"/>
                <a:cs typeface="Times New Roman" charset="0"/>
              </a:rPr>
              <a:t>Participation As a Motivator</a:t>
            </a:r>
            <a:endParaRPr lang="en-US">
              <a:cs typeface="Times New Roman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latin typeface="Arial" charset="0"/>
                <a:cs typeface="Times New Roman" charset="0"/>
              </a:rPr>
              <a:t>a participative approach is positively related to employee motivation and performance</a:t>
            </a:r>
            <a:endParaRPr lang="en-US" sz="2800">
              <a:cs typeface="Times New Roman" charset="0"/>
            </a:endParaRPr>
          </a:p>
          <a:p>
            <a:r>
              <a:rPr lang="en-US" sz="2800">
                <a:latin typeface="Arial" charset="0"/>
                <a:cs typeface="Times New Roman" charset="0"/>
              </a:rPr>
              <a:t>this can be seen as a continuum from authoritarian to Democratic </a:t>
            </a:r>
          </a:p>
          <a:p>
            <a:pPr lvl="1"/>
            <a:r>
              <a:rPr lang="en-US" sz="2400">
                <a:latin typeface="Arial" charset="0"/>
                <a:cs typeface="Times New Roman" charset="0"/>
              </a:rPr>
              <a:t>Democratic systems management has complete confidence in trust and workers</a:t>
            </a:r>
            <a:endParaRPr lang="en-US" sz="2400">
              <a:cs typeface="Times New Roman" charset="0"/>
            </a:endParaRPr>
          </a:p>
          <a:p>
            <a:r>
              <a:rPr lang="en-US" sz="2800">
                <a:latin typeface="Arial" charset="0"/>
                <a:cs typeface="Times New Roman" charset="0"/>
              </a:rPr>
              <a:t>workers are motivated by participating in goal setting,development of reward, improving methods, and evaluating goal attainment</a:t>
            </a:r>
            <a:endParaRPr lang="en-US" sz="2800">
              <a:cs typeface="Times New Roman" charset="0"/>
            </a:endParaRPr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971751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Management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17713"/>
            <a:ext cx="7772400" cy="2173287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The art of planning and organizing a business so it can meet its goals.</a:t>
            </a:r>
          </a:p>
          <a:p>
            <a:pPr eaLnBrk="1" hangingPunct="1"/>
            <a:r>
              <a:rPr lang="en-US" altLang="en-US" sz="2000" dirty="0" smtClean="0"/>
              <a:t>Entrepreneurs tend to be creative people who get bored with day-to-day details of running a business. Smart entrepreneurs understand this &amp; hire managers.</a:t>
            </a:r>
          </a:p>
          <a:p>
            <a:pPr eaLnBrk="1" hangingPunct="1"/>
            <a:r>
              <a:rPr lang="en-US" altLang="en-US" sz="2000" dirty="0" smtClean="0"/>
              <a:t>A corporation can sell stock to raise capital to hire managers.</a:t>
            </a:r>
            <a:endParaRPr lang="en-US" altLang="en-US" dirty="0" smtClean="0"/>
          </a:p>
        </p:txBody>
      </p:sp>
      <p:pic>
        <p:nvPicPr>
          <p:cNvPr id="14340" name="Picture 5" descr="fg11_00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86200"/>
            <a:ext cx="71628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12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>
                <a:latin typeface="Arial" charset="0"/>
                <a:cs typeface="Times New Roman" charset="0"/>
              </a:rPr>
              <a:t>Participation As a Motivator</a:t>
            </a:r>
            <a:endParaRPr lang="en-US">
              <a:cs typeface="Times New Roman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Times New Roman" charset="0"/>
              </a:rPr>
              <a:t>participation influences motivation because it increases the amount of information that people have on the expected outcomes of performance</a:t>
            </a:r>
            <a:endParaRPr lang="en-US">
              <a:cs typeface="Times New Roman" charset="0"/>
            </a:endParaRPr>
          </a:p>
          <a:p>
            <a:r>
              <a:rPr lang="en-US">
                <a:latin typeface="Arial" charset="0"/>
                <a:cs typeface="Times New Roman" charset="0"/>
              </a:rPr>
              <a:t>it helps ensure rewards of high valence for workers and helps people to see the relationship between performance and outcomes</a:t>
            </a:r>
            <a:endParaRPr lang="en-US">
              <a:cs typeface="Times New Roman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934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>
                <a:latin typeface="Arial" charset="0"/>
                <a:cs typeface="Times New Roman" charset="0"/>
              </a:rPr>
              <a:t>Anti-motivation Theories</a:t>
            </a:r>
            <a:endParaRPr lang="en-US">
              <a:cs typeface="Times New Roman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  <a:cs typeface="Times New Roman" charset="0"/>
              </a:rPr>
              <a:t>some argue that motivation theories are a way of thinking that essentially amounts to manipulation</a:t>
            </a:r>
            <a:endParaRPr lang="en-US" sz="280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  <a:cs typeface="Times New Roman" charset="0"/>
              </a:rPr>
              <a:t>according to this viewpoint motivation theory and practice is fundamentally flawed for the following reasons:</a:t>
            </a:r>
            <a:endParaRPr lang="en-US" sz="2800">
              <a:cs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sz="2400">
                <a:latin typeface="Arial" charset="0"/>
                <a:cs typeface="Times New Roman" charset="0"/>
              </a:rPr>
              <a:t>it seeks to cause or stimulate action, assuming that there was none prior to the initiative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Arial" charset="0"/>
                <a:cs typeface="Times New Roman" charset="0"/>
              </a:rPr>
              <a:t>as a consequence, it is incidental, not continuous--  therefore it, must be reinstated as often as action is desired</a:t>
            </a:r>
            <a:endParaRPr lang="en-US" sz="2400">
              <a:cs typeface="Times New Roman" charset="0"/>
            </a:endParaRP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6432336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>
                <a:latin typeface="Arial" charset="0"/>
                <a:cs typeface="Times New Roman" charset="0"/>
              </a:rPr>
              <a:t>Anti-motivation Theories</a:t>
            </a:r>
            <a:endParaRPr lang="en-US">
              <a:cs typeface="Times New Roman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  <a:cs typeface="Times New Roman" charset="0"/>
              </a:rPr>
              <a:t>according to this viewpoint motivation theory and practice is fundamentally flawed for the following reasons:</a:t>
            </a:r>
            <a:endParaRPr lang="en-US" sz="2800" dirty="0">
              <a:cs typeface="Times New Roman" charset="0"/>
            </a:endParaRPr>
          </a:p>
          <a:p>
            <a:pPr lvl="1"/>
            <a:r>
              <a:rPr lang="en-US" sz="2400" dirty="0" smtClean="0">
                <a:latin typeface="Arial" charset="0"/>
                <a:cs typeface="Times New Roman" charset="0"/>
              </a:rPr>
              <a:t>It </a:t>
            </a:r>
            <a:r>
              <a:rPr lang="en-US" sz="2400" dirty="0">
                <a:latin typeface="Arial" charset="0"/>
                <a:cs typeface="Times New Roman" charset="0"/>
              </a:rPr>
              <a:t>relies too heavily on rewards to achieve </a:t>
            </a:r>
            <a:r>
              <a:rPr lang="en-US" sz="2400" dirty="0" smtClean="0">
                <a:latin typeface="Arial" charset="0"/>
                <a:cs typeface="Times New Roman" charset="0"/>
              </a:rPr>
              <a:t>objectives</a:t>
            </a:r>
          </a:p>
          <a:p>
            <a:pPr lvl="1"/>
            <a:r>
              <a:rPr lang="en-US" sz="2400" dirty="0" smtClean="0">
                <a:latin typeface="Arial" charset="0"/>
                <a:cs typeface="Times New Roman" charset="0"/>
              </a:rPr>
              <a:t>Not all of the same rewards motivate the same people</a:t>
            </a:r>
          </a:p>
          <a:p>
            <a:pPr marL="457200" lvl="1" indent="0">
              <a:buNone/>
            </a:pPr>
            <a:endParaRPr lang="en-US" sz="2400" dirty="0">
              <a:latin typeface="Arial" charset="0"/>
              <a:cs typeface="Times New Roman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44460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>
                <a:latin typeface="Arial" charset="0"/>
                <a:cs typeface="Times New Roman" charset="0"/>
              </a:rPr>
              <a:t>Anti-motivation Theories</a:t>
            </a:r>
            <a:endParaRPr lang="en-US">
              <a:cs typeface="Times New Roman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" charset="0"/>
                <a:cs typeface="Times New Roman" charset="0"/>
              </a:rPr>
              <a:t>the idea that rewards actually might destroy people's natural interest in work </a:t>
            </a:r>
            <a:endParaRPr lang="en-US" sz="2800" dirty="0" smtClean="0">
              <a:latin typeface="Arial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" charset="0"/>
                <a:cs typeface="Times New Roman" charset="0"/>
              </a:rPr>
              <a:t>The idea that too many rewards cause a sense </a:t>
            </a:r>
            <a:r>
              <a:rPr lang="en-US" sz="2800" smtClean="0">
                <a:latin typeface="Arial" charset="0"/>
                <a:cs typeface="Times New Roman" charset="0"/>
              </a:rPr>
              <a:t>of entitlement.</a:t>
            </a:r>
            <a:endParaRPr lang="en-US" sz="2800" dirty="0">
              <a:latin typeface="Arial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" charset="0"/>
                <a:cs typeface="Times New Roman" charset="0"/>
              </a:rPr>
              <a:t>the </a:t>
            </a:r>
            <a:r>
              <a:rPr lang="en-US" sz="2800" dirty="0">
                <a:latin typeface="Arial" charset="0"/>
                <a:cs typeface="Times New Roman" charset="0"/>
              </a:rPr>
              <a:t>idea is that people who are allowed a degree of </a:t>
            </a:r>
            <a:r>
              <a:rPr lang="en-US" sz="2800" dirty="0" smtClean="0">
                <a:latin typeface="Arial" charset="0"/>
                <a:cs typeface="Times New Roman" charset="0"/>
              </a:rPr>
              <a:t>freedom </a:t>
            </a:r>
            <a:r>
              <a:rPr lang="en-US" sz="2800" dirty="0">
                <a:latin typeface="Arial" charset="0"/>
                <a:cs typeface="Times New Roman" charset="0"/>
              </a:rPr>
              <a:t>will become voluntarily </a:t>
            </a:r>
            <a:r>
              <a:rPr lang="en-US" sz="2800" dirty="0" smtClean="0">
                <a:latin typeface="Arial" charset="0"/>
                <a:cs typeface="Times New Roman" charset="0"/>
              </a:rPr>
              <a:t>dis-engaged </a:t>
            </a:r>
            <a:r>
              <a:rPr lang="en-US" sz="2800" dirty="0">
                <a:latin typeface="Arial" charset="0"/>
                <a:cs typeface="Times New Roman" charset="0"/>
              </a:rPr>
              <a:t>in work that is interesting and enjoyable to them</a:t>
            </a:r>
            <a:endParaRPr lang="en-US" sz="2800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charset="0"/>
                <a:cs typeface="Times New Roman" charset="0"/>
              </a:rPr>
              <a:t>people choose work that they are good and enjoy</a:t>
            </a:r>
          </a:p>
        </p:txBody>
      </p:sp>
    </p:spTree>
    <p:extLst>
      <p:ext uri="{BB962C8B-B14F-4D97-AF65-F5344CB8AC3E}">
        <p14:creationId xmlns:p14="http://schemas.microsoft.com/office/powerpoint/2010/main" val="9128874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>
                <a:latin typeface="Arial" charset="0"/>
                <a:cs typeface="Times New Roman" charset="0"/>
              </a:rPr>
              <a:t>Anti-motivation Theories</a:t>
            </a:r>
            <a:endParaRPr lang="en-US">
              <a:cs typeface="Times New Roman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r>
              <a:rPr lang="en-US" dirty="0">
                <a:latin typeface="Arial" charset="0"/>
                <a:cs typeface="Times New Roman" charset="0"/>
              </a:rPr>
              <a:t>We should think about partnerships rather than subordinates </a:t>
            </a:r>
          </a:p>
          <a:p>
            <a:r>
              <a:rPr lang="en-US" dirty="0">
                <a:latin typeface="Arial" charset="0"/>
                <a:cs typeface="Times New Roman" charset="0"/>
              </a:rPr>
              <a:t>Negotiate projects rather than give assignments</a:t>
            </a:r>
          </a:p>
          <a:p>
            <a:r>
              <a:rPr lang="en-US" dirty="0">
                <a:latin typeface="Arial" charset="0"/>
                <a:cs typeface="Times New Roman" charset="0"/>
              </a:rPr>
              <a:t>Develop new competencies rather than merely track past performance </a:t>
            </a:r>
          </a:p>
        </p:txBody>
      </p:sp>
    </p:spTree>
    <p:extLst>
      <p:ext uri="{BB962C8B-B14F-4D97-AF65-F5344CB8AC3E}">
        <p14:creationId xmlns:p14="http://schemas.microsoft.com/office/powerpoint/2010/main" val="5192244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>
                <a:latin typeface="Arial" charset="0"/>
                <a:cs typeface="Times New Roman" charset="0"/>
              </a:rPr>
              <a:t>Ways of Acting</a:t>
            </a:r>
            <a:endParaRPr lang="en-US">
              <a:cs typeface="Times New Roman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  <a:cs typeface="Times New Roman" charset="0"/>
              </a:rPr>
              <a:t>Be self-reflective and proactive about your own motivation</a:t>
            </a:r>
            <a:endParaRPr lang="en-US" sz="280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  <a:cs typeface="Times New Roman" charset="0"/>
              </a:rPr>
              <a:t>Be aware of what motivates you, not necessarily what motivates others</a:t>
            </a:r>
            <a:endParaRPr lang="en-US" sz="280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  <a:cs typeface="Times New Roman" charset="0"/>
              </a:rPr>
              <a:t>Have realistic expectations about the extent in which we can influence the motivation of others</a:t>
            </a:r>
            <a:endParaRPr lang="en-US" sz="280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  <a:cs typeface="Times New Roman" charset="0"/>
              </a:rPr>
              <a:t>Participate in setting clear and challenging goals</a:t>
            </a:r>
            <a:endParaRPr lang="en-US" sz="280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  <a:cs typeface="Times New Roman" charset="0"/>
              </a:rPr>
              <a:t>Think about the salience of various rewards</a:t>
            </a:r>
            <a:endParaRPr lang="en-US" sz="2800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1938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>
                <a:latin typeface="Arial" charset="0"/>
                <a:cs typeface="Times New Roman" charset="0"/>
              </a:rPr>
              <a:t>Ways of Acting</a:t>
            </a:r>
            <a:endParaRPr lang="en-US">
              <a:cs typeface="Times New Roman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  <a:cs typeface="Times New Roman" charset="0"/>
              </a:rPr>
              <a:t>Be honest with people about what rewards are possible what rewards are not</a:t>
            </a:r>
            <a:endParaRPr lang="en-US" sz="280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  <a:cs typeface="Times New Roman" charset="0"/>
              </a:rPr>
              <a:t>Although people might be different in terms of personality, wants, goals, and needs -- -- they all want to be treated fairly</a:t>
            </a:r>
            <a:endParaRPr lang="en-US" sz="280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  <a:cs typeface="Times New Roman" charset="0"/>
              </a:rPr>
              <a:t>Motivation is not about the characteristics of people, it is about the work that you can ask them to do</a:t>
            </a:r>
            <a:endParaRPr lang="en-US" sz="280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  <a:cs typeface="Times New Roman" charset="0"/>
              </a:rPr>
              <a:t>It can be helpful think about the life-stages and what it means for employees – and offer appropriate support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8726993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Times New Roman" charset="0"/>
              </a:rPr>
              <a:t>Activity</a:t>
            </a:r>
            <a:endParaRPr lang="en-US" dirty="0">
              <a:cs typeface="Times New Roman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Arial" charset="0"/>
                <a:cs typeface="Times New Roman" charset="0"/>
              </a:rPr>
              <a:t>Silent Graffiti – List all the other ways that you can think of that you as an entrepreneur can motivate your employees.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" charset="0"/>
                <a:cs typeface="Times New Roman" charset="0"/>
              </a:rPr>
              <a:t>List them on the white board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684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52400"/>
            <a:ext cx="8686800" cy="652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6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153400" cy="41148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Clr>
                <a:srgbClr val="136DB6"/>
              </a:buClr>
              <a:buSzPct val="65000"/>
              <a:buFont typeface="Zapf Dingbats" charset="0"/>
              <a:buChar char=""/>
            </a:pPr>
            <a:r>
              <a:rPr lang="en-US" sz="2700" dirty="0">
                <a:latin typeface="Frutiger 47LightCn" charset="0"/>
              </a:rPr>
              <a:t>A </a:t>
            </a:r>
            <a:r>
              <a:rPr lang="en-US" sz="2700" b="1" dirty="0">
                <a:latin typeface="Frutiger 47LightCn" charset="0"/>
              </a:rPr>
              <a:t>team </a:t>
            </a:r>
            <a:r>
              <a:rPr lang="en-US" sz="2700" dirty="0">
                <a:latin typeface="Frutiger 47LightCn" charset="0"/>
              </a:rPr>
              <a:t>is a group of employees who are committed to a common purpose, approach, and set of performance goals.</a:t>
            </a:r>
          </a:p>
          <a:p>
            <a:pPr eaLnBrk="1" hangingPunct="1">
              <a:lnSpc>
                <a:spcPct val="90000"/>
              </a:lnSpc>
              <a:buClr>
                <a:srgbClr val="136DB6"/>
              </a:buClr>
              <a:buSzPct val="65000"/>
              <a:buFont typeface="Zapf Dingbats" charset="0"/>
              <a:buChar char=""/>
            </a:pPr>
            <a:r>
              <a:rPr lang="en-US" sz="2700" dirty="0">
                <a:latin typeface="Frutiger 47LightCn" charset="0"/>
              </a:rPr>
              <a:t>Mutually responsible and accountable for accomplishing objectives.</a:t>
            </a:r>
          </a:p>
          <a:p>
            <a:pPr eaLnBrk="1" hangingPunct="1">
              <a:lnSpc>
                <a:spcPct val="90000"/>
              </a:lnSpc>
              <a:buClr>
                <a:srgbClr val="136DB6"/>
              </a:buClr>
              <a:buSzPct val="65000"/>
              <a:buFont typeface="Zapf Dingbats" charset="0"/>
              <a:buChar char=""/>
            </a:pPr>
            <a:r>
              <a:rPr lang="en-US" sz="2700" dirty="0">
                <a:latin typeface="Frutiger 47LightCn" charset="0"/>
              </a:rPr>
              <a:t>Ability to work on teams often emphasized during the hiring process.</a:t>
            </a:r>
          </a:p>
          <a:p>
            <a:pPr eaLnBrk="1" hangingPunct="1">
              <a:lnSpc>
                <a:spcPct val="90000"/>
              </a:lnSpc>
              <a:buClr>
                <a:srgbClr val="136DB6"/>
              </a:buClr>
              <a:buSzPct val="65000"/>
              <a:buFont typeface="Zapf Dingbats" charset="0"/>
              <a:buChar char=""/>
            </a:pPr>
            <a:r>
              <a:rPr lang="en-US" sz="2700" b="1" dirty="0">
                <a:latin typeface="Frutiger 47LightCn" charset="0"/>
              </a:rPr>
              <a:t>Work teams </a:t>
            </a:r>
            <a:r>
              <a:rPr lang="en-US" sz="2700" dirty="0">
                <a:latin typeface="Frutiger 47LightCn" charset="0"/>
              </a:rPr>
              <a:t>are groups of people with complementary skills who are committed to a common purpose.</a:t>
            </a:r>
          </a:p>
          <a:p>
            <a:pPr eaLnBrk="1" hangingPunct="1">
              <a:lnSpc>
                <a:spcPct val="90000"/>
              </a:lnSpc>
              <a:buClr>
                <a:srgbClr val="136DB6"/>
              </a:buClr>
              <a:buSzPct val="65000"/>
              <a:buFont typeface="Zapf Dingbats" charset="0"/>
              <a:buChar char=""/>
            </a:pPr>
            <a:r>
              <a:rPr lang="en-US" sz="2700" dirty="0">
                <a:latin typeface="Frutiger 47LightCn" charset="0"/>
              </a:rPr>
              <a:t>Two-thirds of U.S. firms currently use work teams.</a:t>
            </a:r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609600" y="5334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>
              <a:lnSpc>
                <a:spcPct val="85000"/>
              </a:lnSpc>
            </a:pPr>
            <a:r>
              <a:rPr lang="en-US" sz="4000" baseline="0" dirty="0">
                <a:latin typeface="Helvetica Neue Bold Condensed" charset="0"/>
              </a:rPr>
              <a:t>Teams</a:t>
            </a:r>
            <a:endParaRPr lang="en-US" sz="4000" b="1" baseline="0" dirty="0">
              <a:latin typeface="Impact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80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229600" cy="9906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136DB6"/>
              </a:buClr>
              <a:buSzPct val="65000"/>
              <a:buFont typeface="Zapf Dingbats" charset="0"/>
              <a:buChar char=""/>
            </a:pPr>
            <a:r>
              <a:rPr lang="en-US" sz="2400" b="1">
                <a:latin typeface="Frutiger 47LightCn" charset="0"/>
              </a:rPr>
              <a:t>Management</a:t>
            </a:r>
            <a:r>
              <a:rPr lang="en-US" sz="2400">
                <a:latin typeface="Frutiger 47LightCn" charset="0"/>
              </a:rPr>
              <a:t> is the process of achieving organizational objectives through people and other resources</a:t>
            </a:r>
            <a:r>
              <a:rPr lang="en-US" sz="2600">
                <a:latin typeface="Frutiger 47LightCn" charset="0"/>
              </a:rPr>
              <a:t>.</a:t>
            </a:r>
          </a:p>
          <a:p>
            <a:pPr eaLnBrk="1" hangingPunct="1">
              <a:buClr>
                <a:srgbClr val="136DB6"/>
              </a:buClr>
              <a:buSzPct val="65000"/>
              <a:buFont typeface="Zapf Dingbats" charset="0"/>
              <a:buChar char=""/>
            </a:pPr>
            <a:endParaRPr lang="en-US" sz="2800">
              <a:latin typeface="Frutiger 47LightCn" charset="0"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1273C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715963" y="1096963"/>
            <a:ext cx="8428037" cy="46037"/>
            <a:chOff x="432" y="787"/>
            <a:chExt cx="5184" cy="29"/>
          </a:xfrm>
        </p:grpSpPr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432" y="787"/>
              <a:ext cx="864" cy="29"/>
            </a:xfrm>
            <a:prstGeom prst="rect">
              <a:avLst/>
            </a:prstGeom>
            <a:solidFill>
              <a:srgbClr val="1D9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1296" y="787"/>
              <a:ext cx="864" cy="29"/>
            </a:xfrm>
            <a:prstGeom prst="rect">
              <a:avLst/>
            </a:prstGeom>
            <a:solidFill>
              <a:srgbClr val="88C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2160" y="787"/>
              <a:ext cx="864" cy="29"/>
            </a:xfrm>
            <a:prstGeom prst="rect">
              <a:avLst/>
            </a:prstGeom>
            <a:solidFill>
              <a:srgbClr val="1390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3024" y="787"/>
              <a:ext cx="864" cy="29"/>
            </a:xfrm>
            <a:prstGeom prst="rect">
              <a:avLst/>
            </a:prstGeom>
            <a:solidFill>
              <a:srgbClr val="E9C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3888" y="787"/>
              <a:ext cx="864" cy="29"/>
            </a:xfrm>
            <a:prstGeom prst="rect">
              <a:avLst/>
            </a:prstGeom>
            <a:solidFill>
              <a:srgbClr val="F18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4752" y="787"/>
              <a:ext cx="864" cy="29"/>
            </a:xfrm>
            <a:prstGeom prst="rect">
              <a:avLst/>
            </a:prstGeom>
            <a:solidFill>
              <a:srgbClr val="E81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1371600" y="6858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>
              <a:lnSpc>
                <a:spcPct val="85000"/>
              </a:lnSpc>
            </a:pPr>
            <a:r>
              <a:rPr lang="en-US" sz="4000" baseline="0" dirty="0">
                <a:latin typeface="Helvetica Neue Bold Condensed" charset="0"/>
              </a:rPr>
              <a:t>What is Management?</a:t>
            </a:r>
            <a:endParaRPr lang="en-US" sz="4000" b="1" baseline="0" dirty="0">
              <a:latin typeface="Impact" charset="0"/>
            </a:endParaRPr>
          </a:p>
        </p:txBody>
      </p:sp>
      <p:pic>
        <p:nvPicPr>
          <p:cNvPr id="3078" name="Picture 13" descr="P:\Maria Guarascio\Books\Boone\Boone 14e\Supplements\Copyedited Files\Instructor PowerPoints\Jpegs\CH007\CH007-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62200"/>
            <a:ext cx="5943600" cy="428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775689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609600" y="6096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>
              <a:lnSpc>
                <a:spcPct val="85000"/>
              </a:lnSpc>
            </a:pPr>
            <a:r>
              <a:rPr lang="en-US" sz="4000" baseline="0" dirty="0">
                <a:latin typeface="Helvetica Neue Bold Condensed" charset="0"/>
              </a:rPr>
              <a:t>Five Species of Teams</a:t>
            </a:r>
            <a:endParaRPr lang="en-US" sz="4000" b="1" baseline="0" dirty="0">
              <a:latin typeface="Impact" charset="0"/>
            </a:endParaRPr>
          </a:p>
        </p:txBody>
      </p:sp>
      <p:pic>
        <p:nvPicPr>
          <p:cNvPr id="7173" name="Picture 12" descr="P:\Maria Guarascio\Books\Boone\Boone 14e\Supplements\Copyedited Files\Instructor PowerPoints\Jpegs\CH009\CH009-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5791200" cy="539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888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51816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136DB6"/>
              </a:buClr>
              <a:buSzPct val="65000"/>
              <a:buFont typeface="Zapf Dingbats" charset="0"/>
              <a:buChar char=""/>
            </a:pPr>
            <a:r>
              <a:rPr lang="en-US" sz="3000">
                <a:latin typeface="Frutiger 47LightCn" charset="0"/>
              </a:rPr>
              <a:t>Team Size</a:t>
            </a:r>
          </a:p>
          <a:p>
            <a:pPr lvl="1" eaLnBrk="1" hangingPunct="1">
              <a:buClr>
                <a:srgbClr val="136DB6"/>
              </a:buClr>
              <a:buSzPct val="65000"/>
              <a:buFont typeface="Zapf Dingbats" charset="0"/>
              <a:buChar char=""/>
            </a:pPr>
            <a:r>
              <a:rPr lang="en-US" sz="2400">
                <a:latin typeface="Frutiger 47LightCn" charset="0"/>
              </a:rPr>
              <a:t>Can range widely, but most have fewer than 12 members.</a:t>
            </a:r>
          </a:p>
          <a:p>
            <a:pPr lvl="1" eaLnBrk="1" hangingPunct="1">
              <a:buClr>
                <a:srgbClr val="136DB6"/>
              </a:buClr>
              <a:buSzPct val="65000"/>
              <a:buFont typeface="Zapf Dingbats" charset="0"/>
              <a:buChar char=""/>
            </a:pPr>
            <a:r>
              <a:rPr lang="en-US" sz="2400">
                <a:latin typeface="Frutiger 47LightCn" charset="0"/>
              </a:rPr>
              <a:t>Ideal size is often six or seven members.</a:t>
            </a:r>
          </a:p>
          <a:p>
            <a:pPr lvl="1" eaLnBrk="1" hangingPunct="1">
              <a:buClr>
                <a:srgbClr val="136DB6"/>
              </a:buClr>
              <a:buSzPct val="65000"/>
              <a:buFont typeface="Zapf Dingbats" charset="0"/>
              <a:buChar char=""/>
            </a:pPr>
            <a:endParaRPr lang="en-US" sz="2200">
              <a:latin typeface="Frutiger 47LightCn" charset="0"/>
            </a:endParaRPr>
          </a:p>
          <a:p>
            <a:pPr eaLnBrk="1" hangingPunct="1">
              <a:buClr>
                <a:srgbClr val="136DB6"/>
              </a:buClr>
              <a:buSzPct val="65000"/>
              <a:buFont typeface="Zapf Dingbats" charset="0"/>
              <a:buChar char=""/>
            </a:pPr>
            <a:r>
              <a:rPr lang="en-US" sz="3000">
                <a:latin typeface="Frutiger 47LightCn" charset="0"/>
              </a:rPr>
              <a:t>Team Level and Team Diversity</a:t>
            </a:r>
          </a:p>
          <a:p>
            <a:pPr lvl="1" eaLnBrk="1" hangingPunct="1">
              <a:buClr>
                <a:srgbClr val="136DB6"/>
              </a:buClr>
              <a:buSzPct val="65000"/>
              <a:buFont typeface="Zapf Dingbats" charset="0"/>
              <a:buChar char=""/>
            </a:pPr>
            <a:r>
              <a:rPr lang="en-US" sz="2400" b="1">
                <a:latin typeface="Frutiger 47LightCn" charset="0"/>
              </a:rPr>
              <a:t>Team level </a:t>
            </a:r>
            <a:r>
              <a:rPr lang="en-US" sz="2400">
                <a:latin typeface="Frutiger 47LightCn" charset="0"/>
              </a:rPr>
              <a:t>- average level of ability, experience, personality, or any other factor on a team.</a:t>
            </a:r>
          </a:p>
          <a:p>
            <a:pPr lvl="1" eaLnBrk="1" hangingPunct="1">
              <a:buClr>
                <a:srgbClr val="136DB6"/>
              </a:buClr>
              <a:buSzPct val="65000"/>
              <a:buFont typeface="Zapf Dingbats" charset="0"/>
              <a:buChar char=""/>
            </a:pPr>
            <a:r>
              <a:rPr lang="en-US" sz="2400" b="1">
                <a:latin typeface="Frutiger 47LightCn" charset="0"/>
              </a:rPr>
              <a:t>Team diversity </a:t>
            </a:r>
            <a:r>
              <a:rPr lang="en-US" sz="2400">
                <a:latin typeface="Frutiger 47LightCn" charset="0"/>
              </a:rPr>
              <a:t>- variances or differences in ability, experience, personality, or any other factor on a team.</a:t>
            </a:r>
          </a:p>
        </p:txBody>
      </p:sp>
      <p:sp>
        <p:nvSpPr>
          <p:cNvPr id="8197" name="Rectangle 2"/>
          <p:cNvSpPr>
            <a:spLocks noChangeArrowheads="1"/>
          </p:cNvSpPr>
          <p:nvPr/>
        </p:nvSpPr>
        <p:spPr bwMode="auto">
          <a:xfrm>
            <a:off x="609600" y="6096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>
              <a:lnSpc>
                <a:spcPct val="85000"/>
              </a:lnSpc>
            </a:pPr>
            <a:r>
              <a:rPr lang="en-US" sz="4000" baseline="0" dirty="0">
                <a:latin typeface="Helvetica Neue Bold Condensed" charset="0"/>
              </a:rPr>
              <a:t>Team Characteristics</a:t>
            </a:r>
            <a:endParaRPr lang="en-US" sz="4000" b="1" baseline="0" dirty="0">
              <a:latin typeface="Impact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486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1219200" y="5334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>
              <a:lnSpc>
                <a:spcPct val="85000"/>
              </a:lnSpc>
            </a:pPr>
            <a:r>
              <a:rPr lang="en-US" sz="3200" baseline="0" dirty="0">
                <a:latin typeface="Helvetica Neue Bold Condensed" charset="0"/>
              </a:rPr>
              <a:t>Stages of Team Development</a:t>
            </a:r>
            <a:endParaRPr lang="en-US" sz="3200" b="1" baseline="0" dirty="0">
              <a:latin typeface="Impact" charset="0"/>
            </a:endParaRPr>
          </a:p>
        </p:txBody>
      </p:sp>
      <p:pic>
        <p:nvPicPr>
          <p:cNvPr id="9221" name="Picture 12" descr="P:\Maria Guarascio\Books\Boone\Boone 14e\Supplements\Copyedited Files\Instructor PowerPoints\Jpegs\CH009\CH009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5867400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063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42672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136DB6"/>
              </a:buClr>
              <a:buSzPct val="65000"/>
              <a:buFont typeface="Zapf Dingbats" charset="0"/>
              <a:buChar char=""/>
            </a:pPr>
            <a:r>
              <a:rPr lang="en-US" sz="2700" b="1" dirty="0">
                <a:latin typeface="Frutiger 47LightCn" charset="0"/>
              </a:rPr>
              <a:t>Team cohesiveness </a:t>
            </a:r>
            <a:r>
              <a:rPr lang="en-US" sz="2700" dirty="0">
                <a:latin typeface="Frutiger 47LightCn" charset="0"/>
              </a:rPr>
              <a:t>is the extent to which team members feel attracted to the team and motivated to remain part of it.</a:t>
            </a:r>
          </a:p>
          <a:p>
            <a:pPr eaLnBrk="1" hangingPunct="1">
              <a:buClr>
                <a:srgbClr val="136DB6"/>
              </a:buClr>
              <a:buSzPct val="65000"/>
              <a:buFont typeface="Zapf Dingbats" charset="0"/>
              <a:buChar char=""/>
            </a:pPr>
            <a:r>
              <a:rPr lang="en-US" sz="2700" dirty="0">
                <a:latin typeface="Frutiger 47LightCn" charset="0"/>
              </a:rPr>
              <a:t>Increases when members interact frequently, share common attitudes and goals, and enjoy being together. </a:t>
            </a:r>
          </a:p>
          <a:p>
            <a:pPr eaLnBrk="1" hangingPunct="1">
              <a:buClr>
                <a:srgbClr val="136DB6"/>
              </a:buClr>
              <a:buSzPct val="65000"/>
              <a:buFont typeface="Zapf Dingbats" charset="0"/>
              <a:buChar char=""/>
            </a:pPr>
            <a:r>
              <a:rPr lang="en-US" sz="2700" dirty="0">
                <a:latin typeface="Frutiger 47LightCn" charset="0"/>
              </a:rPr>
              <a:t>Cohesive teams quickly achieve high levels of performance and consistently perform better.</a:t>
            </a:r>
          </a:p>
          <a:p>
            <a:pPr eaLnBrk="1" hangingPunct="1">
              <a:buClr>
                <a:srgbClr val="136DB6"/>
              </a:buClr>
              <a:buSzPct val="65000"/>
              <a:buFont typeface="Zapf Dingbats" charset="0"/>
              <a:buChar char=""/>
            </a:pPr>
            <a:r>
              <a:rPr lang="en-US" sz="2700" b="1" dirty="0">
                <a:latin typeface="Frutiger 47LightCn" charset="0"/>
              </a:rPr>
              <a:t>Team norms </a:t>
            </a:r>
            <a:r>
              <a:rPr lang="en-US" sz="2700" dirty="0">
                <a:latin typeface="Frutiger 47LightCn" charset="0"/>
              </a:rPr>
              <a:t>are the informal standards of conduct shared by team members that guide their behavior.</a:t>
            </a:r>
          </a:p>
          <a:p>
            <a:pPr marL="742950" lvl="2" indent="-342900" eaLnBrk="1" hangingPunct="1">
              <a:buClr>
                <a:srgbClr val="136DB6"/>
              </a:buClr>
              <a:buSzPct val="65000"/>
              <a:buFont typeface="Zapf Dingbats" charset="0"/>
              <a:buChar char=""/>
            </a:pPr>
            <a:r>
              <a:rPr lang="en-US" dirty="0">
                <a:latin typeface="Frutiger 47LightCn" charset="0"/>
              </a:rPr>
              <a:t>Can be positive or negative.</a:t>
            </a:r>
          </a:p>
          <a:p>
            <a:pPr eaLnBrk="1" hangingPunct="1">
              <a:buClr>
                <a:srgbClr val="136DB6"/>
              </a:buClr>
              <a:buSzPct val="65000"/>
              <a:buFont typeface="Zapf Dingbats" charset="0"/>
              <a:buChar char=""/>
            </a:pPr>
            <a:endParaRPr lang="en-US" sz="2800" dirty="0">
              <a:latin typeface="Frutiger 47LightCn" charset="0"/>
            </a:endParaRPr>
          </a:p>
        </p:txBody>
      </p:sp>
      <p:sp>
        <p:nvSpPr>
          <p:cNvPr id="10245" name="Rectangle 2"/>
          <p:cNvSpPr>
            <a:spLocks noChangeArrowheads="1"/>
          </p:cNvSpPr>
          <p:nvPr/>
        </p:nvSpPr>
        <p:spPr bwMode="auto">
          <a:xfrm>
            <a:off x="1219200" y="5334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>
              <a:lnSpc>
                <a:spcPct val="85000"/>
              </a:lnSpc>
            </a:pPr>
            <a:r>
              <a:rPr lang="en-US" sz="4000" baseline="0" dirty="0">
                <a:latin typeface="Helvetica Neue Bold Condensed" charset="0"/>
              </a:rPr>
              <a:t>Team Cohesiveness &amp; Norms</a:t>
            </a:r>
            <a:endParaRPr lang="en-US" sz="4000" b="1" baseline="0" dirty="0">
              <a:latin typeface="Impact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327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7848600" cy="40386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342900" eaLnBrk="1" hangingPunct="1">
              <a:buClr>
                <a:srgbClr val="136DB6"/>
              </a:buClr>
              <a:buSzPct val="65000"/>
              <a:buFont typeface="Zapf Dingbats" charset="0"/>
              <a:buChar char=""/>
            </a:pPr>
            <a:r>
              <a:rPr lang="en-US" sz="2500" b="1" dirty="0">
                <a:latin typeface="Frutiger 47LightCn" charset="0"/>
              </a:rPr>
              <a:t>Conflict</a:t>
            </a:r>
            <a:r>
              <a:rPr lang="en-US" sz="2500" dirty="0">
                <a:latin typeface="Frutiger 47LightCn" charset="0"/>
              </a:rPr>
              <a:t> - when one person or group</a:t>
            </a:r>
            <a:r>
              <a:rPr lang="ja-JP" altLang="en-US" sz="2500" dirty="0">
                <a:latin typeface="Frutiger 47LightCn" charset="0"/>
              </a:rPr>
              <a:t>’</a:t>
            </a:r>
            <a:r>
              <a:rPr lang="en-US" sz="2500" dirty="0">
                <a:latin typeface="Frutiger 47LightCn" charset="0"/>
              </a:rPr>
              <a:t>s needs do not match those of another, and attempts may be made to block the opposing side</a:t>
            </a:r>
            <a:r>
              <a:rPr lang="ja-JP" altLang="en-US" sz="2500" dirty="0">
                <a:latin typeface="Frutiger 47LightCn" charset="0"/>
              </a:rPr>
              <a:t>’</a:t>
            </a:r>
            <a:r>
              <a:rPr lang="en-US" sz="2500" dirty="0">
                <a:latin typeface="Frutiger 47LightCn" charset="0"/>
              </a:rPr>
              <a:t>s intentions or goals. </a:t>
            </a:r>
          </a:p>
          <a:p>
            <a:pPr marL="742950" lvl="2" indent="-342900" eaLnBrk="1" hangingPunct="1">
              <a:buClr>
                <a:srgbClr val="136DB6"/>
              </a:buClr>
              <a:buSzPct val="65000"/>
              <a:buFont typeface="Zapf Dingbats" charset="0"/>
              <a:buChar char=""/>
            </a:pPr>
            <a:r>
              <a:rPr lang="en-US" sz="2100" b="1" dirty="0">
                <a:latin typeface="Frutiger 47LightCn" charset="0"/>
              </a:rPr>
              <a:t>Cognitive conflict </a:t>
            </a:r>
            <a:r>
              <a:rPr lang="en-US" sz="2100" dirty="0">
                <a:latin typeface="Frutiger 47LightCn" charset="0"/>
              </a:rPr>
              <a:t>focuses on problem-related differences of opinion.</a:t>
            </a:r>
          </a:p>
          <a:p>
            <a:pPr marL="742950" lvl="2" indent="-342900" eaLnBrk="1" hangingPunct="1">
              <a:buClr>
                <a:srgbClr val="136DB6"/>
              </a:buClr>
              <a:buSzPct val="65000"/>
              <a:buFont typeface="Zapf Dingbats" charset="0"/>
              <a:buChar char=""/>
            </a:pPr>
            <a:r>
              <a:rPr lang="en-US" sz="2100" dirty="0">
                <a:latin typeface="Frutiger 47LightCn" charset="0"/>
              </a:rPr>
              <a:t>Reconciling these differences strongly improves team performance. </a:t>
            </a:r>
          </a:p>
          <a:p>
            <a:pPr marL="742950" lvl="2" indent="-342900" eaLnBrk="1" hangingPunct="1">
              <a:buClr>
                <a:srgbClr val="136DB6"/>
              </a:buClr>
              <a:buSzPct val="65000"/>
              <a:buFont typeface="Zapf Dingbats" charset="0"/>
              <a:buChar char=""/>
            </a:pPr>
            <a:r>
              <a:rPr lang="en-US" sz="2100" b="1" dirty="0">
                <a:latin typeface="Frutiger 47LightCn" charset="0"/>
              </a:rPr>
              <a:t>Affective conflict </a:t>
            </a:r>
            <a:r>
              <a:rPr lang="en-US" sz="2100" dirty="0">
                <a:latin typeface="Frutiger 47LightCn" charset="0"/>
              </a:rPr>
              <a:t>refers to the emotional reactions that can occur when disagreements become personal rather than professional.</a:t>
            </a:r>
          </a:p>
          <a:p>
            <a:pPr marL="742950" lvl="2" indent="-342900" eaLnBrk="1" hangingPunct="1">
              <a:buClr>
                <a:srgbClr val="136DB6"/>
              </a:buClr>
              <a:buSzPct val="65000"/>
              <a:buFont typeface="Zapf Dingbats" charset="0"/>
              <a:buChar char=""/>
            </a:pPr>
            <a:r>
              <a:rPr lang="en-US" sz="2100" dirty="0">
                <a:latin typeface="Frutiger 47LightCn" charset="0"/>
              </a:rPr>
              <a:t>Team leaders should facilitate good communication so that teammates respect each other and work cooperatively.</a:t>
            </a:r>
          </a:p>
        </p:txBody>
      </p:sp>
      <p:sp>
        <p:nvSpPr>
          <p:cNvPr id="11269" name="Rectangle 2"/>
          <p:cNvSpPr>
            <a:spLocks noChangeArrowheads="1"/>
          </p:cNvSpPr>
          <p:nvPr/>
        </p:nvSpPr>
        <p:spPr bwMode="auto">
          <a:xfrm>
            <a:off x="609600" y="5334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>
              <a:lnSpc>
                <a:spcPct val="85000"/>
              </a:lnSpc>
            </a:pPr>
            <a:r>
              <a:rPr lang="en-US" sz="4000" baseline="0" dirty="0">
                <a:latin typeface="Helvetica Neue Bold Condensed" charset="0"/>
              </a:rPr>
              <a:t>Team Conflict</a:t>
            </a:r>
            <a:endParaRPr lang="en-US" sz="4000" b="1" baseline="0" dirty="0">
              <a:latin typeface="Impact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717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1273C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99" name="Group 6"/>
          <p:cNvGrpSpPr>
            <a:grpSpLocks/>
          </p:cNvGrpSpPr>
          <p:nvPr/>
        </p:nvGrpSpPr>
        <p:grpSpPr bwMode="auto">
          <a:xfrm>
            <a:off x="715963" y="1096963"/>
            <a:ext cx="8428037" cy="46037"/>
            <a:chOff x="432" y="787"/>
            <a:chExt cx="5184" cy="29"/>
          </a:xfrm>
        </p:grpSpPr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432" y="787"/>
              <a:ext cx="864" cy="29"/>
            </a:xfrm>
            <a:prstGeom prst="rect">
              <a:avLst/>
            </a:prstGeom>
            <a:solidFill>
              <a:srgbClr val="1D9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1296" y="787"/>
              <a:ext cx="864" cy="29"/>
            </a:xfrm>
            <a:prstGeom prst="rect">
              <a:avLst/>
            </a:prstGeom>
            <a:solidFill>
              <a:srgbClr val="88C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2160" y="787"/>
              <a:ext cx="864" cy="29"/>
            </a:xfrm>
            <a:prstGeom prst="rect">
              <a:avLst/>
            </a:prstGeom>
            <a:solidFill>
              <a:srgbClr val="1390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3024" y="787"/>
              <a:ext cx="864" cy="29"/>
            </a:xfrm>
            <a:prstGeom prst="rect">
              <a:avLst/>
            </a:prstGeom>
            <a:solidFill>
              <a:srgbClr val="E9C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3888" y="787"/>
              <a:ext cx="864" cy="29"/>
            </a:xfrm>
            <a:prstGeom prst="rect">
              <a:avLst/>
            </a:prstGeom>
            <a:solidFill>
              <a:srgbClr val="F18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4752" y="787"/>
              <a:ext cx="864" cy="29"/>
            </a:xfrm>
            <a:prstGeom prst="rect">
              <a:avLst/>
            </a:prstGeom>
            <a:solidFill>
              <a:srgbClr val="E81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609600" y="5334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>
              <a:lnSpc>
                <a:spcPct val="85000"/>
              </a:lnSpc>
            </a:pPr>
            <a:r>
              <a:rPr lang="en-US" sz="4000" baseline="0" dirty="0">
                <a:latin typeface="Helvetica Neue Bold Condensed" charset="0"/>
              </a:rPr>
              <a:t>Top Management</a:t>
            </a:r>
          </a:p>
        </p:txBody>
      </p:sp>
      <p:sp>
        <p:nvSpPr>
          <p:cNvPr id="13" name="Rectangle 11"/>
          <p:cNvSpPr txBox="1">
            <a:spLocks noChangeArrowheads="1"/>
          </p:cNvSpPr>
          <p:nvPr/>
        </p:nvSpPr>
        <p:spPr bwMode="auto">
          <a:xfrm>
            <a:off x="381000" y="1828800"/>
            <a:ext cx="3810000" cy="426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136DB6"/>
              </a:buClr>
              <a:buSzPct val="65000"/>
              <a:buFont typeface="Zapf Dingbats" charset="0"/>
              <a:buChar char=""/>
            </a:pPr>
            <a:r>
              <a:rPr lang="en-US" sz="2800" baseline="0">
                <a:latin typeface="Frutiger 47LightCn" charset="0"/>
              </a:rPr>
              <a:t>Develop long-range </a:t>
            </a:r>
            <a:r>
              <a:rPr lang="en-US" sz="2800" b="1" baseline="0">
                <a:latin typeface="Frutiger 47LightCn" charset="0"/>
              </a:rPr>
              <a:t>strategic plans </a:t>
            </a:r>
            <a:r>
              <a:rPr lang="en-US" sz="2800" baseline="0">
                <a:latin typeface="Frutiger 47LightCn" charset="0"/>
              </a:rPr>
              <a:t>for the organization.</a:t>
            </a:r>
          </a:p>
          <a:p>
            <a:pPr eaLnBrk="1" hangingPunct="1">
              <a:spcBef>
                <a:spcPct val="20000"/>
              </a:spcBef>
              <a:buClr>
                <a:srgbClr val="136DB6"/>
              </a:buClr>
              <a:buSzPct val="65000"/>
              <a:buFont typeface="Zapf Dingbats" charset="0"/>
              <a:buChar char=""/>
            </a:pPr>
            <a:endParaRPr lang="en-US" sz="2800" baseline="0">
              <a:latin typeface="Frutiger 47LightCn" charset="0"/>
            </a:endParaRPr>
          </a:p>
          <a:p>
            <a:pPr eaLnBrk="1" hangingPunct="1">
              <a:spcBef>
                <a:spcPct val="20000"/>
              </a:spcBef>
              <a:buClr>
                <a:srgbClr val="136DB6"/>
              </a:buClr>
              <a:buSzPct val="65000"/>
              <a:buFont typeface="Zapf Dingbats" charset="0"/>
              <a:buChar char=""/>
            </a:pPr>
            <a:r>
              <a:rPr lang="en-US" sz="2800" b="1" baseline="0">
                <a:latin typeface="Frutiger 47LightCn" charset="0"/>
              </a:rPr>
              <a:t>Inspire</a:t>
            </a:r>
            <a:r>
              <a:rPr lang="en-US" sz="2800" baseline="0">
                <a:latin typeface="Frutiger 47LightCn" charset="0"/>
              </a:rPr>
              <a:t> executives and employees to achieve their vision for the company</a:t>
            </a:r>
            <a:r>
              <a:rPr lang="ja-JP" altLang="en-US" sz="2800" baseline="0">
                <a:latin typeface="Frutiger 47LightCn" charset="0"/>
              </a:rPr>
              <a:t>’</a:t>
            </a:r>
            <a:r>
              <a:rPr lang="en-US" sz="2800" baseline="0">
                <a:latin typeface="Frutiger 47LightCn" charset="0"/>
              </a:rPr>
              <a:t>s future.</a:t>
            </a:r>
          </a:p>
          <a:p>
            <a:pPr eaLnBrk="1" hangingPunct="1">
              <a:spcBef>
                <a:spcPct val="20000"/>
              </a:spcBef>
              <a:buClr>
                <a:srgbClr val="136DB6"/>
              </a:buClr>
              <a:buSzPct val="65000"/>
              <a:buFont typeface="Zapf Dingbats" charset="0"/>
              <a:buChar char=""/>
            </a:pPr>
            <a:endParaRPr lang="en-US" sz="2800" baseline="0">
              <a:latin typeface="Frutiger 47LightCn" charset="0"/>
            </a:endParaRPr>
          </a:p>
          <a:p>
            <a:pPr eaLnBrk="1" hangingPunct="1">
              <a:spcBef>
                <a:spcPct val="20000"/>
              </a:spcBef>
              <a:buClr>
                <a:srgbClr val="136DB6"/>
              </a:buClr>
              <a:buSzPct val="65000"/>
              <a:buFont typeface="Zapf Dingbats" charset="0"/>
              <a:buChar char=""/>
            </a:pPr>
            <a:endParaRPr lang="en-US" sz="2800" baseline="0">
              <a:latin typeface="Frutiger 47LightCn" charset="0"/>
            </a:endParaRPr>
          </a:p>
          <a:p>
            <a:pPr eaLnBrk="1" hangingPunct="1">
              <a:spcBef>
                <a:spcPct val="20000"/>
              </a:spcBef>
              <a:buClr>
                <a:srgbClr val="136DB6"/>
              </a:buClr>
              <a:buSzPct val="65000"/>
              <a:buFont typeface="Arial" charset="0"/>
              <a:buNone/>
            </a:pPr>
            <a:endParaRPr lang="en-US" sz="2800" baseline="0">
              <a:latin typeface="Frutiger 47LightCn" charset="0"/>
            </a:endParaRPr>
          </a:p>
        </p:txBody>
      </p:sp>
      <p:pic>
        <p:nvPicPr>
          <p:cNvPr id="4102" name="Picture 13" descr="P:\Maria Guarascio\Books\Boone\Boone 14e\Supplements\Copyedited Files\Instructor PowerPoints\Jpegs\CH007\CH007-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1828800"/>
            <a:ext cx="4991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006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1219200" y="5334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>
              <a:lnSpc>
                <a:spcPct val="85000"/>
              </a:lnSpc>
            </a:pPr>
            <a:r>
              <a:rPr lang="en-US" sz="4000" baseline="0" dirty="0">
                <a:latin typeface="Helvetica Neue Bold Condensed" charset="0"/>
              </a:rPr>
              <a:t>Middle Management</a:t>
            </a:r>
          </a:p>
        </p:txBody>
      </p:sp>
      <p:sp>
        <p:nvSpPr>
          <p:cNvPr id="13" name="Rectangle 11"/>
          <p:cNvSpPr txBox="1">
            <a:spLocks noChangeArrowheads="1"/>
          </p:cNvSpPr>
          <p:nvPr/>
        </p:nvSpPr>
        <p:spPr bwMode="auto">
          <a:xfrm>
            <a:off x="381000" y="1600200"/>
            <a:ext cx="3810000" cy="449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136DB6"/>
              </a:buClr>
              <a:buSzPct val="65000"/>
              <a:buFont typeface="Zapf Dingbats" charset="0"/>
              <a:buChar char=""/>
            </a:pPr>
            <a:r>
              <a:rPr lang="en-US" sz="2400" baseline="0">
                <a:latin typeface="Frutiger 47LightCn" charset="0"/>
              </a:rPr>
              <a:t>Focus on </a:t>
            </a:r>
            <a:r>
              <a:rPr lang="en-US" sz="2400" b="1" baseline="0">
                <a:latin typeface="Frutiger 47LightCn" charset="0"/>
              </a:rPr>
              <a:t>specific operations</a:t>
            </a:r>
            <a:r>
              <a:rPr lang="en-US" sz="2400" baseline="0">
                <a:latin typeface="Frutiger 47LightCn" charset="0"/>
              </a:rPr>
              <a:t>, products, or customer groups within an organization.</a:t>
            </a:r>
          </a:p>
          <a:p>
            <a:pPr eaLnBrk="1" hangingPunct="1">
              <a:spcBef>
                <a:spcPct val="20000"/>
              </a:spcBef>
              <a:buClr>
                <a:srgbClr val="136DB6"/>
              </a:buClr>
              <a:buSzPct val="65000"/>
            </a:pPr>
            <a:r>
              <a:rPr lang="en-US" sz="2400" baseline="0">
                <a:latin typeface="Frutiger 47LightCn" charset="0"/>
              </a:rPr>
              <a:t> </a:t>
            </a:r>
          </a:p>
          <a:p>
            <a:pPr eaLnBrk="1" hangingPunct="1">
              <a:spcBef>
                <a:spcPct val="20000"/>
              </a:spcBef>
              <a:buClr>
                <a:srgbClr val="136DB6"/>
              </a:buClr>
              <a:buSzPct val="65000"/>
              <a:buFont typeface="Zapf Dingbats" charset="0"/>
              <a:buChar char=""/>
            </a:pPr>
            <a:r>
              <a:rPr lang="en-US" sz="2400" baseline="0">
                <a:latin typeface="Frutiger 47LightCn" charset="0"/>
              </a:rPr>
              <a:t>Responsible for developing </a:t>
            </a:r>
            <a:r>
              <a:rPr lang="en-US" sz="2400" b="1" baseline="0">
                <a:latin typeface="Frutiger 47LightCn" charset="0"/>
              </a:rPr>
              <a:t>detailed plans and procedures</a:t>
            </a:r>
            <a:r>
              <a:rPr lang="en-US" sz="2400" baseline="0">
                <a:latin typeface="Frutiger 47LightCn" charset="0"/>
              </a:rPr>
              <a:t> to implement the firm</a:t>
            </a:r>
            <a:r>
              <a:rPr lang="ja-JP" altLang="en-US" sz="2400" baseline="0">
                <a:latin typeface="Frutiger 47LightCn" charset="0"/>
              </a:rPr>
              <a:t>’</a:t>
            </a:r>
            <a:r>
              <a:rPr lang="en-US" sz="2400" baseline="0">
                <a:latin typeface="Frutiger 47LightCn" charset="0"/>
              </a:rPr>
              <a:t>s strategic plans.</a:t>
            </a:r>
          </a:p>
          <a:p>
            <a:pPr eaLnBrk="1" hangingPunct="1">
              <a:spcBef>
                <a:spcPct val="20000"/>
              </a:spcBef>
              <a:buClr>
                <a:srgbClr val="136DB6"/>
              </a:buClr>
              <a:buSzPct val="65000"/>
              <a:buFont typeface="Zapf Dingbats" charset="0"/>
              <a:buChar char=""/>
            </a:pPr>
            <a:endParaRPr lang="en-US" sz="2800" baseline="0">
              <a:latin typeface="Frutiger 47LightCn" charset="0"/>
            </a:endParaRPr>
          </a:p>
          <a:p>
            <a:pPr eaLnBrk="1" hangingPunct="1">
              <a:spcBef>
                <a:spcPct val="20000"/>
              </a:spcBef>
              <a:buClr>
                <a:srgbClr val="136DB6"/>
              </a:buClr>
              <a:buSzPct val="65000"/>
              <a:buFont typeface="Zapf Dingbats" charset="0"/>
              <a:buChar char=""/>
            </a:pPr>
            <a:endParaRPr lang="en-US" sz="2800" baseline="0">
              <a:latin typeface="Frutiger 47LightCn" charset="0"/>
            </a:endParaRPr>
          </a:p>
          <a:p>
            <a:pPr eaLnBrk="1" hangingPunct="1">
              <a:spcBef>
                <a:spcPct val="20000"/>
              </a:spcBef>
              <a:buClr>
                <a:srgbClr val="136DB6"/>
              </a:buClr>
              <a:buSzPct val="65000"/>
              <a:buFont typeface="Arial" charset="0"/>
              <a:buNone/>
            </a:pPr>
            <a:endParaRPr lang="en-US" sz="2800" baseline="0">
              <a:latin typeface="Frutiger 47LightCn" charset="0"/>
            </a:endParaRPr>
          </a:p>
        </p:txBody>
      </p:sp>
      <p:pic>
        <p:nvPicPr>
          <p:cNvPr id="5126" name="Picture 13" descr="P:\Maria Guarascio\Books\Boone\Boone 14e\Supplements\Copyedited Files\Instructor PowerPoints\Jpegs\CH007\CH007-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1828800"/>
            <a:ext cx="47783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301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1143000" y="5334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>
              <a:lnSpc>
                <a:spcPct val="85000"/>
              </a:lnSpc>
            </a:pPr>
            <a:r>
              <a:rPr lang="en-US" sz="4000" baseline="0" dirty="0">
                <a:latin typeface="Helvetica Neue Bold Condensed" charset="0"/>
              </a:rPr>
              <a:t>Supervisory Management</a:t>
            </a:r>
          </a:p>
        </p:txBody>
      </p:sp>
      <p:sp>
        <p:nvSpPr>
          <p:cNvPr id="13" name="Rectangle 11"/>
          <p:cNvSpPr txBox="1">
            <a:spLocks noChangeArrowheads="1"/>
          </p:cNvSpPr>
          <p:nvPr/>
        </p:nvSpPr>
        <p:spPr bwMode="auto">
          <a:xfrm>
            <a:off x="381000" y="1600200"/>
            <a:ext cx="3810000" cy="449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136DB6"/>
              </a:buClr>
              <a:buSzPct val="65000"/>
              <a:buFont typeface="Zapf Dingbats" charset="0"/>
              <a:buChar char=""/>
            </a:pPr>
            <a:r>
              <a:rPr lang="en-US" sz="2400" b="1" baseline="0">
                <a:latin typeface="Frutiger 47LightCn" charset="0"/>
              </a:rPr>
              <a:t>Implement the plans </a:t>
            </a:r>
            <a:r>
              <a:rPr lang="en-US" sz="2400" baseline="0">
                <a:latin typeface="Frutiger 47LightCn" charset="0"/>
              </a:rPr>
              <a:t>developed by middle managers.</a:t>
            </a:r>
          </a:p>
          <a:p>
            <a:pPr eaLnBrk="1" hangingPunct="1">
              <a:spcBef>
                <a:spcPct val="20000"/>
              </a:spcBef>
              <a:buClr>
                <a:srgbClr val="136DB6"/>
              </a:buClr>
              <a:buSzPct val="65000"/>
              <a:buFont typeface="Zapf Dingbats" charset="0"/>
              <a:buChar char=""/>
            </a:pPr>
            <a:endParaRPr lang="en-US" sz="2400" baseline="0">
              <a:latin typeface="Frutiger 47LightCn" charset="0"/>
            </a:endParaRPr>
          </a:p>
          <a:p>
            <a:pPr eaLnBrk="1" hangingPunct="1">
              <a:spcBef>
                <a:spcPct val="20000"/>
              </a:spcBef>
              <a:buClr>
                <a:srgbClr val="136DB6"/>
              </a:buClr>
              <a:buSzPct val="65000"/>
              <a:buFont typeface="Zapf Dingbats" charset="0"/>
              <a:buChar char=""/>
            </a:pPr>
            <a:r>
              <a:rPr lang="en-US" sz="2400" baseline="0">
                <a:latin typeface="Frutiger 47LightCn" charset="0"/>
              </a:rPr>
              <a:t>Responsible for non-manager employees.</a:t>
            </a:r>
          </a:p>
          <a:p>
            <a:pPr eaLnBrk="1" hangingPunct="1">
              <a:spcBef>
                <a:spcPct val="20000"/>
              </a:spcBef>
              <a:buClr>
                <a:srgbClr val="136DB6"/>
              </a:buClr>
              <a:buSzPct val="65000"/>
              <a:buFont typeface="Zapf Dingbats" charset="0"/>
              <a:buChar char=""/>
            </a:pPr>
            <a:endParaRPr lang="en-US" sz="2400" baseline="0">
              <a:latin typeface="Frutiger 47LightCn" charset="0"/>
            </a:endParaRPr>
          </a:p>
          <a:p>
            <a:pPr eaLnBrk="1" hangingPunct="1">
              <a:spcBef>
                <a:spcPct val="20000"/>
              </a:spcBef>
              <a:buClr>
                <a:srgbClr val="136DB6"/>
              </a:buClr>
              <a:buSzPct val="65000"/>
              <a:buFont typeface="Zapf Dingbats" charset="0"/>
              <a:buChar char=""/>
            </a:pPr>
            <a:r>
              <a:rPr lang="en-US" sz="2400" b="1" baseline="0">
                <a:latin typeface="Frutiger 47LightCn" charset="0"/>
              </a:rPr>
              <a:t>Motivate workers </a:t>
            </a:r>
            <a:r>
              <a:rPr lang="en-US" sz="2400" baseline="0">
                <a:latin typeface="Frutiger 47LightCn" charset="0"/>
              </a:rPr>
              <a:t>to accomplish daily, weekly, and monthly goals.</a:t>
            </a:r>
          </a:p>
          <a:p>
            <a:pPr eaLnBrk="1" hangingPunct="1">
              <a:spcBef>
                <a:spcPct val="20000"/>
              </a:spcBef>
              <a:buClr>
                <a:srgbClr val="136DB6"/>
              </a:buClr>
              <a:buSzPct val="65000"/>
              <a:buFont typeface="Zapf Dingbats" charset="0"/>
              <a:buChar char=""/>
            </a:pPr>
            <a:endParaRPr lang="en-US" sz="2800" baseline="0">
              <a:latin typeface="Frutiger 47LightCn" charset="0"/>
            </a:endParaRPr>
          </a:p>
          <a:p>
            <a:pPr eaLnBrk="1" hangingPunct="1">
              <a:spcBef>
                <a:spcPct val="20000"/>
              </a:spcBef>
              <a:buClr>
                <a:srgbClr val="136DB6"/>
              </a:buClr>
              <a:buSzPct val="65000"/>
              <a:buFont typeface="Zapf Dingbats" charset="0"/>
              <a:buChar char=""/>
            </a:pPr>
            <a:endParaRPr lang="en-US" sz="2800" baseline="0">
              <a:latin typeface="Frutiger 47LightCn" charset="0"/>
            </a:endParaRPr>
          </a:p>
          <a:p>
            <a:pPr eaLnBrk="1" hangingPunct="1">
              <a:spcBef>
                <a:spcPct val="20000"/>
              </a:spcBef>
              <a:buClr>
                <a:srgbClr val="136DB6"/>
              </a:buClr>
              <a:buSzPct val="65000"/>
              <a:buFont typeface="Arial" charset="0"/>
              <a:buNone/>
            </a:pPr>
            <a:endParaRPr lang="en-US" sz="2800" baseline="0">
              <a:latin typeface="Frutiger 47LightCn" charset="0"/>
            </a:endParaRPr>
          </a:p>
        </p:txBody>
      </p:sp>
      <p:pic>
        <p:nvPicPr>
          <p:cNvPr id="6150" name="Picture 13" descr="P:\Maria Guarascio\Books\Boone\Boone 14e\Supplements\Copyedited Files\Instructor PowerPoints\Jpegs\CH007\CH007-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88" y="1600200"/>
            <a:ext cx="52038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709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05000"/>
            <a:ext cx="8229600" cy="35814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136DB6"/>
              </a:buClr>
              <a:buSzPct val="65000"/>
              <a:buFont typeface="Zapf Dingbats" charset="0"/>
              <a:buChar char=""/>
            </a:pPr>
            <a:r>
              <a:rPr lang="en-US" sz="2800" dirty="0">
                <a:latin typeface="Frutiger 47LightCn" charset="0"/>
              </a:rPr>
              <a:t>Technical skills </a:t>
            </a:r>
          </a:p>
          <a:p>
            <a:pPr lvl="1" indent="-342900" eaLnBrk="1" hangingPunct="1">
              <a:buClr>
                <a:srgbClr val="136DB6"/>
              </a:buClr>
              <a:buSzPct val="65000"/>
              <a:buFont typeface="Zapf Dingbats" charset="0"/>
              <a:buChar char=""/>
            </a:pPr>
            <a:r>
              <a:rPr lang="en-US" sz="2400" dirty="0">
                <a:latin typeface="Frutiger 47LightCn" charset="0"/>
              </a:rPr>
              <a:t>Manager</a:t>
            </a:r>
            <a:r>
              <a:rPr lang="ja-JP" altLang="en-US" sz="2400" dirty="0">
                <a:latin typeface="Frutiger 47LightCn" charset="0"/>
              </a:rPr>
              <a:t>’</a:t>
            </a:r>
            <a:r>
              <a:rPr lang="en-US" sz="2400" dirty="0">
                <a:latin typeface="Frutiger 47LightCn" charset="0"/>
              </a:rPr>
              <a:t>s ability to understand and use the techniques, knowledge, and tools and equipment of a specific discipline or department. </a:t>
            </a:r>
          </a:p>
          <a:p>
            <a:pPr eaLnBrk="1" hangingPunct="1">
              <a:buClr>
                <a:srgbClr val="136DB6"/>
              </a:buClr>
              <a:buSzPct val="65000"/>
              <a:buFont typeface="Zapf Dingbats" charset="0"/>
              <a:buChar char=""/>
            </a:pPr>
            <a:r>
              <a:rPr lang="en-US" sz="2800" dirty="0">
                <a:latin typeface="Frutiger 47LightCn" charset="0"/>
              </a:rPr>
              <a:t>Human skills </a:t>
            </a:r>
          </a:p>
          <a:p>
            <a:pPr lvl="1" indent="-342900" eaLnBrk="1" hangingPunct="1">
              <a:buClr>
                <a:srgbClr val="136DB6"/>
              </a:buClr>
              <a:buSzPct val="65000"/>
              <a:buFont typeface="Zapf Dingbats" charset="0"/>
              <a:buChar char=""/>
            </a:pPr>
            <a:r>
              <a:rPr lang="en-US" sz="2400" dirty="0">
                <a:latin typeface="Frutiger 47LightCn" charset="0"/>
              </a:rPr>
              <a:t>Interpersonal skills that enable a manager to work effectively with and through people.</a:t>
            </a:r>
          </a:p>
          <a:p>
            <a:pPr eaLnBrk="1" hangingPunct="1">
              <a:buClr>
                <a:srgbClr val="136DB6"/>
              </a:buClr>
              <a:buSzPct val="65000"/>
              <a:buFont typeface="Zapf Dingbats" charset="0"/>
              <a:buChar char=""/>
            </a:pPr>
            <a:r>
              <a:rPr lang="en-US" sz="2800" dirty="0">
                <a:latin typeface="Frutiger 47LightCn" charset="0"/>
              </a:rPr>
              <a:t>Conceptual skills </a:t>
            </a:r>
          </a:p>
          <a:p>
            <a:pPr lvl="1" indent="-342900" eaLnBrk="1" hangingPunct="1">
              <a:buClr>
                <a:srgbClr val="136DB6"/>
              </a:buClr>
              <a:buSzPct val="65000"/>
              <a:buFont typeface="Zapf Dingbats" charset="0"/>
              <a:buChar char=""/>
            </a:pPr>
            <a:r>
              <a:rPr lang="en-US" sz="2400" dirty="0">
                <a:latin typeface="Frutiger 47LightCn" charset="0"/>
              </a:rPr>
              <a:t>Ability to see the organization as a unified whole and to understand how each part of the overall organization interacts with other parts.</a:t>
            </a:r>
          </a:p>
          <a:p>
            <a:pPr eaLnBrk="1" hangingPunct="1">
              <a:buClr>
                <a:srgbClr val="136DB6"/>
              </a:buClr>
              <a:buSzPct val="65000"/>
              <a:buFont typeface="Zapf Dingbats" charset="0"/>
              <a:buChar char=""/>
            </a:pPr>
            <a:endParaRPr lang="en-US" sz="2800" dirty="0">
              <a:latin typeface="Frutiger 47LightCn" charset="0"/>
            </a:endParaRPr>
          </a:p>
          <a:p>
            <a:pPr eaLnBrk="1" hangingPunct="1">
              <a:buClr>
                <a:srgbClr val="136DB6"/>
              </a:buClr>
              <a:buSzPct val="65000"/>
              <a:buFont typeface="Zapf Dingbats" charset="0"/>
              <a:buChar char=""/>
            </a:pPr>
            <a:endParaRPr lang="en-US" sz="2800" dirty="0">
              <a:latin typeface="Frutiger 47LightCn" charset="0"/>
            </a:endParaRPr>
          </a:p>
        </p:txBody>
      </p:sp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304800" y="114300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en-US" sz="4000" baseline="0" dirty="0">
                <a:latin typeface="Helvetica Neue Bold Condensed" charset="0"/>
              </a:rPr>
              <a:t>Skills Needed for Management Success</a:t>
            </a:r>
            <a:endParaRPr lang="en-US" sz="4000" b="1" baseline="0" dirty="0">
              <a:latin typeface="Impact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79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6719</TotalTime>
  <Words>2180</Words>
  <Application>Microsoft Office PowerPoint</Application>
  <PresentationFormat>On-screen Show (4:3)</PresentationFormat>
  <Paragraphs>306</Paragraphs>
  <Slides>54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MS PGothic</vt:lpstr>
      <vt:lpstr>Arial</vt:lpstr>
      <vt:lpstr>Calibri</vt:lpstr>
      <vt:lpstr>Frutiger 47LightCn</vt:lpstr>
      <vt:lpstr>Helvetica Neue Bold Condensed</vt:lpstr>
      <vt:lpstr>Impact</vt:lpstr>
      <vt:lpstr>Times New Roman</vt:lpstr>
      <vt:lpstr>Wingdings</vt:lpstr>
      <vt:lpstr>Zapf Dingbats</vt:lpstr>
      <vt:lpstr>Office Theme</vt:lpstr>
      <vt:lpstr>PowerPoint Presentation</vt:lpstr>
      <vt:lpstr>PowerPoint Presentation</vt:lpstr>
      <vt:lpstr>PowerPoint Presentation</vt:lpstr>
      <vt:lpstr>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Management Functions</vt:lpstr>
      <vt:lpstr>Management Functions</vt:lpstr>
      <vt:lpstr>Planning </vt:lpstr>
      <vt:lpstr>Organizing</vt:lpstr>
      <vt:lpstr>PowerPoint Presentation</vt:lpstr>
      <vt:lpstr>Staffing </vt:lpstr>
      <vt:lpstr>Implementing </vt:lpstr>
      <vt:lpstr>PowerPoint Presentation</vt:lpstr>
      <vt:lpstr>Controlling</vt:lpstr>
      <vt:lpstr>PowerPoint Presentation</vt:lpstr>
      <vt:lpstr>Leader vs. Leadership</vt:lpstr>
      <vt:lpstr>PowerPoint Presentation</vt:lpstr>
      <vt:lpstr>Non traditional leadership styles</vt:lpstr>
      <vt:lpstr>Non traditional leadership styles</vt:lpstr>
      <vt:lpstr>Non traditional leadership styles</vt:lpstr>
      <vt:lpstr>Planks of Leadership</vt:lpstr>
      <vt:lpstr>Planks of Leadership</vt:lpstr>
      <vt:lpstr>Pitfalls of Leadership</vt:lpstr>
      <vt:lpstr>Effective Leaders</vt:lpstr>
      <vt:lpstr>Activity</vt:lpstr>
      <vt:lpstr>PowerPoint Presentation</vt:lpstr>
      <vt:lpstr>Motivation</vt:lpstr>
      <vt:lpstr>Where do we begin?</vt:lpstr>
      <vt:lpstr>Projection and Motivation</vt:lpstr>
      <vt:lpstr>Motivation in Organizations</vt:lpstr>
      <vt:lpstr>Motivation in Organizations</vt:lpstr>
      <vt:lpstr>Maslow's Hierarchy of Needs </vt:lpstr>
      <vt:lpstr>Maslow’s Hierarchy of Needs</vt:lpstr>
      <vt:lpstr>Maslow’s Hierarchy of Needs</vt:lpstr>
      <vt:lpstr>Participation As a Motivator</vt:lpstr>
      <vt:lpstr>Participation As a Motivator</vt:lpstr>
      <vt:lpstr>Anti-motivation Theories</vt:lpstr>
      <vt:lpstr>Anti-motivation Theories</vt:lpstr>
      <vt:lpstr>Anti-motivation Theories</vt:lpstr>
      <vt:lpstr>Anti-motivation Theories</vt:lpstr>
      <vt:lpstr>Ways of Acting</vt:lpstr>
      <vt:lpstr>Ways of Acting</vt:lpstr>
      <vt:lpstr>Activity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Page Bowden</dc:creator>
  <cp:lastModifiedBy>Page Bowden</cp:lastModifiedBy>
  <cp:revision>145</cp:revision>
  <cp:lastPrinted>2015-01-02T03:00:01Z</cp:lastPrinted>
  <dcterms:created xsi:type="dcterms:W3CDTF">2014-06-13T15:15:18Z</dcterms:created>
  <dcterms:modified xsi:type="dcterms:W3CDTF">2016-04-15T14:09:40Z</dcterms:modified>
</cp:coreProperties>
</file>