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4" r:id="rId2"/>
    <p:sldId id="256" r:id="rId3"/>
    <p:sldId id="277" r:id="rId4"/>
    <p:sldId id="278" r:id="rId5"/>
    <p:sldId id="261" r:id="rId6"/>
    <p:sldId id="264" r:id="rId7"/>
    <p:sldId id="272" r:id="rId8"/>
    <p:sldId id="266" r:id="rId9"/>
    <p:sldId id="267" r:id="rId10"/>
    <p:sldId id="258" r:id="rId11"/>
    <p:sldId id="273" r:id="rId12"/>
    <p:sldId id="257" r:id="rId13"/>
    <p:sldId id="276" r:id="rId14"/>
    <p:sldId id="268" r:id="rId15"/>
    <p:sldId id="269" r:id="rId16"/>
    <p:sldId id="260" r:id="rId17"/>
    <p:sldId id="275" r:id="rId18"/>
    <p:sldId id="270" r:id="rId19"/>
    <p:sldId id="271"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8" autoAdjust="0"/>
    <p:restoredTop sz="94660"/>
  </p:normalViewPr>
  <p:slideViewPr>
    <p:cSldViewPr snapToGrid="0">
      <p:cViewPr varScale="1">
        <p:scale>
          <a:sx n="84" d="100"/>
          <a:sy n="84"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mc/articles/PMC2692019/"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AkwWcHekMd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actcheck.org/2017/08/earth-wont-go-dark-days/" TargetMode="External"/><Relationship Id="rId7" Type="http://schemas.openxmlformats.org/officeDocument/2006/relationships/image" Target="../media/image4.png"/><Relationship Id="rId2" Type="http://schemas.openxmlformats.org/officeDocument/2006/relationships/hyperlink" Target="http://www.factcheck.org/2017/08/counterprotesters-paid-charlottesvill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youtu.be/AkwWcHekMdo" TargetMode="External"/><Relationship Id="rId4" Type="http://schemas.openxmlformats.org/officeDocument/2006/relationships/hyperlink" Target="http://www.factcheck.org/2017/08/invented-malia-obama-stori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News or Not?</a:t>
            </a:r>
          </a:p>
        </p:txBody>
      </p:sp>
      <p:sp>
        <p:nvSpPr>
          <p:cNvPr id="3" name="Subtitle 2"/>
          <p:cNvSpPr>
            <a:spLocks noGrp="1"/>
          </p:cNvSpPr>
          <p:nvPr>
            <p:ph type="subTitle" idx="1"/>
          </p:nvPr>
        </p:nvSpPr>
        <p:spPr/>
        <p:txBody>
          <a:bodyPr>
            <a:normAutofit/>
          </a:bodyPr>
          <a:lstStyle/>
          <a:p>
            <a:r>
              <a:rPr lang="en-US" sz="4800" dirty="0" smtClean="0"/>
              <a:t>What is it?  How can I tell?</a:t>
            </a:r>
            <a:endParaRPr lang="en-US" sz="4800" dirty="0"/>
          </a:p>
        </p:txBody>
      </p:sp>
    </p:spTree>
    <p:extLst>
      <p:ext uri="{BB962C8B-B14F-4D97-AF65-F5344CB8AC3E}">
        <p14:creationId xmlns:p14="http://schemas.microsoft.com/office/powerpoint/2010/main" val="4207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Three of the news stories below were recently published in The New York Times. One is from the satirical site The Onion. Which is the fake news story?</a:t>
            </a:r>
            <a:endParaRPr lang="en-US" sz="2400" dirty="0"/>
          </a:p>
        </p:txBody>
      </p:sp>
      <p:sp>
        <p:nvSpPr>
          <p:cNvPr id="3" name="Content Placeholder 2"/>
          <p:cNvSpPr>
            <a:spLocks noGrp="1"/>
          </p:cNvSpPr>
          <p:nvPr>
            <p:ph idx="1"/>
          </p:nvPr>
        </p:nvSpPr>
        <p:spPr/>
        <p:txBody>
          <a:bodyPr>
            <a:normAutofit fontScale="92500"/>
          </a:bodyPr>
          <a:lstStyle/>
          <a:p>
            <a:r>
              <a:rPr lang="en-US" sz="2800" dirty="0"/>
              <a:t>With a $1,000 Price Tag, Apple’s iPhone Crosses a Threshold</a:t>
            </a:r>
          </a:p>
          <a:p>
            <a:r>
              <a:rPr lang="en-US" sz="2800" dirty="0"/>
              <a:t>Equifax Impressed By Hackers’ Ability To Ruin People’s Finances More Efficiently Than Company Can</a:t>
            </a:r>
          </a:p>
          <a:p>
            <a:r>
              <a:rPr lang="en-US" sz="2800" dirty="0"/>
              <a:t>In the Future, Warehouse Robots Will Learn on Their Own</a:t>
            </a:r>
          </a:p>
          <a:p>
            <a:r>
              <a:rPr lang="en-US" sz="2800" dirty="0"/>
              <a:t>Under Trump, Job Market Has Improved More for Clinton Supporters</a:t>
            </a:r>
          </a:p>
          <a:p>
            <a:endParaRPr lang="en-US" dirty="0"/>
          </a:p>
        </p:txBody>
      </p:sp>
    </p:spTree>
    <p:extLst>
      <p:ext uri="{BB962C8B-B14F-4D97-AF65-F5344CB8AC3E}">
        <p14:creationId xmlns:p14="http://schemas.microsoft.com/office/powerpoint/2010/main" val="305460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187" y="205273"/>
            <a:ext cx="9768108" cy="4243679"/>
          </a:xfrm>
          <a:prstGeom prst="rect">
            <a:avLst/>
          </a:prstGeom>
        </p:spPr>
      </p:pic>
      <p:sp>
        <p:nvSpPr>
          <p:cNvPr id="3" name="TextBox 2"/>
          <p:cNvSpPr txBox="1"/>
          <p:nvPr/>
        </p:nvSpPr>
        <p:spPr>
          <a:xfrm>
            <a:off x="5009241" y="4672887"/>
            <a:ext cx="3966808" cy="923330"/>
          </a:xfrm>
          <a:prstGeom prst="rect">
            <a:avLst/>
          </a:prstGeom>
          <a:noFill/>
        </p:spPr>
        <p:txBody>
          <a:bodyPr wrap="square" rtlCol="0">
            <a:spAutoFit/>
          </a:bodyPr>
          <a:lstStyle/>
          <a:p>
            <a:r>
              <a:rPr lang="en-US" dirty="0"/>
              <a:t>https://www.middleweb.com/35047/beersprobst-responsible-reading-and-fake-news/</a:t>
            </a:r>
          </a:p>
        </p:txBody>
      </p:sp>
    </p:spTree>
    <p:extLst>
      <p:ext uri="{BB962C8B-B14F-4D97-AF65-F5344CB8AC3E}">
        <p14:creationId xmlns:p14="http://schemas.microsoft.com/office/powerpoint/2010/main" val="83818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929205"/>
          </a:xfrm>
        </p:spPr>
        <p:txBody>
          <a:bodyPr/>
          <a:lstStyle/>
          <a:p>
            <a:r>
              <a:rPr lang="en-US" dirty="0" smtClean="0"/>
              <a:t>C.R.A.A.P.</a:t>
            </a:r>
            <a:br>
              <a:rPr lang="en-US" dirty="0" smtClean="0"/>
            </a:br>
            <a:r>
              <a:rPr lang="en-US" dirty="0">
                <a:solidFill>
                  <a:srgbClr val="333333"/>
                </a:solidFill>
                <a:latin typeface="Droid Sans"/>
              </a:rPr>
              <a:t>question everything </a:t>
            </a:r>
            <a:r>
              <a:rPr lang="en-US" dirty="0" smtClean="0">
                <a:solidFill>
                  <a:srgbClr val="333333"/>
                </a:solidFill>
                <a:latin typeface="Droid Sans"/>
              </a:rPr>
              <a:t>you </a:t>
            </a:r>
            <a:r>
              <a:rPr lang="en-US" dirty="0">
                <a:solidFill>
                  <a:srgbClr val="333333"/>
                </a:solidFill>
                <a:latin typeface="Droid Sans"/>
              </a:rPr>
              <a:t>read, hear, and see in the media</a:t>
            </a:r>
            <a:endParaRPr lang="en-US" dirty="0"/>
          </a:p>
        </p:txBody>
      </p:sp>
      <p:sp>
        <p:nvSpPr>
          <p:cNvPr id="3" name="Content Placeholder 2"/>
          <p:cNvSpPr>
            <a:spLocks noGrp="1"/>
          </p:cNvSpPr>
          <p:nvPr>
            <p:ph idx="1"/>
          </p:nvPr>
        </p:nvSpPr>
        <p:spPr>
          <a:xfrm>
            <a:off x="677334" y="2452744"/>
            <a:ext cx="8596668" cy="3588618"/>
          </a:xfrm>
        </p:spPr>
        <p:txBody>
          <a:bodyPr/>
          <a:lstStyle/>
          <a:p>
            <a:r>
              <a:rPr lang="en-US" dirty="0" smtClean="0">
                <a:solidFill>
                  <a:srgbClr val="333333"/>
                </a:solidFill>
                <a:latin typeface="Droid Sans"/>
              </a:rPr>
              <a:t>Currency</a:t>
            </a:r>
          </a:p>
          <a:p>
            <a:r>
              <a:rPr lang="en-US" dirty="0" smtClean="0">
                <a:solidFill>
                  <a:srgbClr val="333333"/>
                </a:solidFill>
                <a:latin typeface="Droid Sans"/>
              </a:rPr>
              <a:t>Relevancy</a:t>
            </a:r>
          </a:p>
          <a:p>
            <a:r>
              <a:rPr lang="en-US" dirty="0" smtClean="0">
                <a:solidFill>
                  <a:srgbClr val="333333"/>
                </a:solidFill>
                <a:latin typeface="Droid Sans"/>
              </a:rPr>
              <a:t>Accuracy</a:t>
            </a:r>
          </a:p>
          <a:p>
            <a:r>
              <a:rPr lang="en-US" dirty="0" smtClean="0">
                <a:solidFill>
                  <a:srgbClr val="333333"/>
                </a:solidFill>
                <a:latin typeface="Droid Sans"/>
              </a:rPr>
              <a:t>Authority</a:t>
            </a:r>
          </a:p>
          <a:p>
            <a:r>
              <a:rPr lang="en-US" dirty="0" smtClean="0">
                <a:solidFill>
                  <a:srgbClr val="333333"/>
                </a:solidFill>
                <a:latin typeface="Droid Sans"/>
              </a:rPr>
              <a:t>Purpose</a:t>
            </a:r>
            <a:endParaRPr lang="en-US" dirty="0"/>
          </a:p>
        </p:txBody>
      </p:sp>
    </p:spTree>
    <p:extLst>
      <p:ext uri="{BB962C8B-B14F-4D97-AF65-F5344CB8AC3E}">
        <p14:creationId xmlns:p14="http://schemas.microsoft.com/office/powerpoint/2010/main" val="321706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a:t>
            </a:r>
            <a:endParaRPr lang="en-US" dirty="0"/>
          </a:p>
        </p:txBody>
      </p:sp>
      <p:sp>
        <p:nvSpPr>
          <p:cNvPr id="3" name="Content Placeholder 2"/>
          <p:cNvSpPr>
            <a:spLocks noGrp="1"/>
          </p:cNvSpPr>
          <p:nvPr>
            <p:ph idx="1"/>
          </p:nvPr>
        </p:nvSpPr>
        <p:spPr/>
        <p:txBody>
          <a:bodyPr>
            <a:normAutofit/>
          </a:bodyPr>
          <a:lstStyle/>
          <a:p>
            <a:r>
              <a:rPr lang="en-US" sz="2800" dirty="0" smtClean="0"/>
              <a:t>With your group, take a look at the articles provided and evaluate them…</a:t>
            </a:r>
          </a:p>
          <a:p>
            <a:r>
              <a:rPr lang="en-US" sz="2800" dirty="0" smtClean="0"/>
              <a:t>Refer to the hand out “Ten Questions for Fake News Detection”</a:t>
            </a:r>
          </a:p>
          <a:p>
            <a:r>
              <a:rPr lang="en-US" sz="2800" dirty="0" smtClean="0"/>
              <a:t>Be ready to explain your reactions and analysis</a:t>
            </a:r>
            <a:endParaRPr lang="en-US" sz="2800" dirty="0"/>
          </a:p>
        </p:txBody>
      </p:sp>
    </p:spTree>
    <p:extLst>
      <p:ext uri="{BB962C8B-B14F-4D97-AF65-F5344CB8AC3E}">
        <p14:creationId xmlns:p14="http://schemas.microsoft.com/office/powerpoint/2010/main" val="2389439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2945"/>
          <a:stretch/>
        </p:blipFill>
        <p:spPr>
          <a:xfrm>
            <a:off x="1288472" y="0"/>
            <a:ext cx="7121237" cy="6788900"/>
          </a:xfrm>
          <a:prstGeom prst="rect">
            <a:avLst/>
          </a:prstGeom>
        </p:spPr>
      </p:pic>
    </p:spTree>
    <p:extLst>
      <p:ext uri="{BB962C8B-B14F-4D97-AF65-F5344CB8AC3E}">
        <p14:creationId xmlns:p14="http://schemas.microsoft.com/office/powerpoint/2010/main" val="21141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17773" y="286616"/>
            <a:ext cx="6057900" cy="3648075"/>
          </a:xfrm>
          <a:prstGeom prst="rect">
            <a:avLst/>
          </a:prstGeom>
        </p:spPr>
      </p:pic>
      <p:sp>
        <p:nvSpPr>
          <p:cNvPr id="6" name="Rectangle 1"/>
          <p:cNvSpPr>
            <a:spLocks noChangeArrowheads="1"/>
          </p:cNvSpPr>
          <p:nvPr/>
        </p:nvSpPr>
        <p:spPr bwMode="auto">
          <a:xfrm>
            <a:off x="110837" y="4096946"/>
            <a:ext cx="10030690" cy="20621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Open Sans"/>
              </a:rPr>
              <a:t>“According to a </a:t>
            </a:r>
            <a:r>
              <a:rPr kumimoji="0" lang="en-US" altLang="en-US" sz="1600" b="0" i="0" u="none" strike="noStrike" cap="none" normalizeH="0" baseline="0" dirty="0" smtClean="0">
                <a:ln>
                  <a:noFill/>
                </a:ln>
                <a:solidFill>
                  <a:srgbClr val="005689"/>
                </a:solidFill>
                <a:effectLst/>
                <a:latin typeface="Open Sans"/>
                <a:hlinkClick r:id="rId3"/>
              </a:rPr>
              <a:t>2009 study</a:t>
            </a:r>
            <a:r>
              <a:rPr kumimoji="0" lang="en-US" altLang="en-US" sz="1600" b="0" i="0" u="none" strike="noStrike" cap="none" normalizeH="0" baseline="0" dirty="0" smtClean="0">
                <a:ln>
                  <a:noFill/>
                </a:ln>
                <a:solidFill>
                  <a:srgbClr val="333333"/>
                </a:solidFill>
                <a:effectLst/>
                <a:latin typeface="Open Sans"/>
              </a:rPr>
              <a:t>, radiation-induced fasciation in wild plants is extremely unlikely.</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Open Sans"/>
              </a:rPr>
              <a:t>Fasciation - otherwise known as cresting - is a rare mutation that can affect the stem, root, flower head, and sometimes even the fruit of over 100 species of vascular plants around the world. The mutation manifests in the plant tissue as a flattened, ribbon-like, crested, or contorted shape, just like how the yellow </a:t>
            </a:r>
            <a:r>
              <a:rPr kumimoji="0" lang="en-US" altLang="en-US" sz="1600" b="0" i="0" u="none" strike="noStrike" cap="none" normalizeH="0" baseline="0" dirty="0" err="1" smtClean="0">
                <a:ln>
                  <a:noFill/>
                </a:ln>
                <a:solidFill>
                  <a:srgbClr val="333333"/>
                </a:solidFill>
                <a:effectLst/>
                <a:latin typeface="Open Sans"/>
              </a:rPr>
              <a:t>centres</a:t>
            </a:r>
            <a:r>
              <a:rPr kumimoji="0" lang="en-US" altLang="en-US" sz="1600" b="0" i="0" u="none" strike="noStrike" cap="none" normalizeH="0" baseline="0" dirty="0" smtClean="0">
                <a:ln>
                  <a:noFill/>
                </a:ln>
                <a:solidFill>
                  <a:srgbClr val="333333"/>
                </a:solidFill>
                <a:effectLst/>
                <a:latin typeface="Open Sans"/>
              </a:rPr>
              <a:t> of the daisies in the image above and below have been elongated and split in half.”</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333333"/>
              </a:solidFill>
              <a:latin typeface="Open Sans"/>
            </a:endParaRPr>
          </a:p>
          <a:p>
            <a:pPr lvl="0" defTabSz="914400"/>
            <a:r>
              <a:rPr lang="en-US" altLang="en-US" sz="1600" dirty="0">
                <a:solidFill>
                  <a:srgbClr val="333333"/>
                </a:solidFill>
                <a:latin typeface="Open Sans"/>
              </a:rPr>
              <a:t>				</a:t>
            </a:r>
            <a:r>
              <a:rPr lang="en-US" altLang="en-US" sz="1200" dirty="0" smtClean="0">
                <a:solidFill>
                  <a:srgbClr val="333333"/>
                </a:solidFill>
                <a:latin typeface="Open Sans"/>
              </a:rPr>
              <a:t>https</a:t>
            </a:r>
            <a:r>
              <a:rPr lang="en-US" altLang="en-US" sz="1200" dirty="0">
                <a:solidFill>
                  <a:srgbClr val="333333"/>
                </a:solidFill>
                <a:latin typeface="Open Sans"/>
              </a:rPr>
              <a:t>://www.sciencealert.com/new-photos-show-mutated-daisies-growing-near-fukishima</a:t>
            </a:r>
            <a:endParaRPr kumimoji="0" lang="en-US" altLang="en-US" sz="1200" b="0" i="0" u="none" strike="noStrike" cap="none" normalizeH="0" baseline="0" dirty="0" smtClean="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7862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8327" y="83536"/>
            <a:ext cx="5005268" cy="6677482"/>
          </a:xfrm>
          <a:prstGeom prst="rect">
            <a:avLst/>
          </a:prstGeom>
        </p:spPr>
      </p:pic>
      <p:sp>
        <p:nvSpPr>
          <p:cNvPr id="5" name="Rectangle 4"/>
          <p:cNvSpPr/>
          <p:nvPr/>
        </p:nvSpPr>
        <p:spPr>
          <a:xfrm>
            <a:off x="752470" y="83536"/>
            <a:ext cx="1227003" cy="5532120"/>
          </a:xfrm>
          <a:prstGeom prst="rect">
            <a:avLst/>
          </a:prstGeom>
        </p:spPr>
        <p:txBody>
          <a:bodyPr vert="wordArtVert" wrap="square">
            <a:spAutoFit/>
          </a:bodyPr>
          <a:lstStyle/>
          <a:p>
            <a:pPr algn="ctr"/>
            <a:r>
              <a:rPr lang="en-US" sz="6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ReCap</a:t>
            </a:r>
            <a:r>
              <a:rPr lang="en-US"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8868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220" y="1245870"/>
            <a:ext cx="6949440" cy="3416320"/>
          </a:xfrm>
          <a:prstGeom prst="rect">
            <a:avLst/>
          </a:prstGeom>
          <a:noFill/>
        </p:spPr>
        <p:txBody>
          <a:bodyPr wrap="square" rtlCol="0">
            <a:spAutoFit/>
          </a:bodyPr>
          <a:lstStyle/>
          <a:p>
            <a:r>
              <a:rPr lang="en-US" sz="3600" dirty="0" smtClean="0"/>
              <a:t>Please respond:</a:t>
            </a:r>
          </a:p>
          <a:p>
            <a:endParaRPr lang="en-US" sz="3600" dirty="0"/>
          </a:p>
          <a:p>
            <a:r>
              <a:rPr lang="en-US" sz="3600" dirty="0" smtClean="0"/>
              <a:t>What is one thing you learned today?</a:t>
            </a:r>
          </a:p>
          <a:p>
            <a:endParaRPr lang="en-US" sz="3600" dirty="0"/>
          </a:p>
          <a:p>
            <a:r>
              <a:rPr lang="en-US" sz="3600" dirty="0" smtClean="0"/>
              <a:t>What else would like to know?</a:t>
            </a:r>
            <a:endParaRPr lang="en-US" sz="3600" dirty="0"/>
          </a:p>
        </p:txBody>
      </p:sp>
    </p:spTree>
    <p:extLst>
      <p:ext uri="{BB962C8B-B14F-4D97-AF65-F5344CB8AC3E}">
        <p14:creationId xmlns:p14="http://schemas.microsoft.com/office/powerpoint/2010/main" val="1496151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816" y="5536733"/>
            <a:ext cx="7766936" cy="1096899"/>
          </a:xfrm>
        </p:spPr>
        <p:txBody>
          <a:bodyPr/>
          <a:lstStyle/>
          <a:p>
            <a:r>
              <a:rPr lang="en-US" dirty="0"/>
              <a:t>http://www.npr.org/2017/09/23/553117910/bluff-the-listener</a:t>
            </a:r>
          </a:p>
        </p:txBody>
      </p:sp>
      <p:pic>
        <p:nvPicPr>
          <p:cNvPr id="4" name="Picture 3"/>
          <p:cNvPicPr>
            <a:picLocks noChangeAspect="1"/>
          </p:cNvPicPr>
          <p:nvPr/>
        </p:nvPicPr>
        <p:blipFill rotWithShape="1">
          <a:blip r:embed="rId2"/>
          <a:srcRect t="3292" r="26904"/>
          <a:stretch/>
        </p:blipFill>
        <p:spPr>
          <a:xfrm>
            <a:off x="1720623" y="274320"/>
            <a:ext cx="6051777" cy="5004102"/>
          </a:xfrm>
          <a:prstGeom prst="rect">
            <a:avLst/>
          </a:prstGeom>
        </p:spPr>
      </p:pic>
    </p:spTree>
    <p:extLst>
      <p:ext uri="{BB962C8B-B14F-4D97-AF65-F5344CB8AC3E}">
        <p14:creationId xmlns:p14="http://schemas.microsoft.com/office/powerpoint/2010/main" val="278193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64" t="3320" r="13037"/>
          <a:stretch/>
        </p:blipFill>
        <p:spPr>
          <a:xfrm>
            <a:off x="90973" y="105902"/>
            <a:ext cx="6270172" cy="5140876"/>
          </a:xfrm>
          <a:prstGeom prst="rect">
            <a:avLst/>
          </a:prstGeom>
        </p:spPr>
      </p:pic>
      <p:pic>
        <p:nvPicPr>
          <p:cNvPr id="4" name="Picture 3"/>
          <p:cNvPicPr>
            <a:picLocks noChangeAspect="1"/>
          </p:cNvPicPr>
          <p:nvPr/>
        </p:nvPicPr>
        <p:blipFill rotWithShape="1">
          <a:blip r:embed="rId3"/>
          <a:srcRect t="3687" r="29303"/>
          <a:stretch/>
        </p:blipFill>
        <p:spPr>
          <a:xfrm>
            <a:off x="6098255" y="1653355"/>
            <a:ext cx="5839438" cy="4972049"/>
          </a:xfrm>
          <a:prstGeom prst="rect">
            <a:avLst/>
          </a:prstGeom>
        </p:spPr>
      </p:pic>
    </p:spTree>
    <p:extLst>
      <p:ext uri="{BB962C8B-B14F-4D97-AF65-F5344CB8AC3E}">
        <p14:creationId xmlns:p14="http://schemas.microsoft.com/office/powerpoint/2010/main" val="168749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archives.gov/files/publications/prologue/images/war-of-worlds-h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20" y="425424"/>
            <a:ext cx="8850900" cy="626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24990"/>
          </a:xfrm>
        </p:spPr>
        <p:txBody>
          <a:bodyPr>
            <a:noAutofit/>
          </a:bodyPr>
          <a:lstStyle/>
          <a:p>
            <a:r>
              <a:rPr lang="en-US" sz="2400" dirty="0"/>
              <a:t>Three of the education-related news stories below were recently published in The New York Times. One is from the satirical site The Onion. Which is the fake news story?</a:t>
            </a:r>
            <a:endParaRPr lang="en-US" sz="2400" dirty="0"/>
          </a:p>
        </p:txBody>
      </p:sp>
      <p:sp>
        <p:nvSpPr>
          <p:cNvPr id="3" name="Content Placeholder 2"/>
          <p:cNvSpPr>
            <a:spLocks noGrp="1"/>
          </p:cNvSpPr>
          <p:nvPr>
            <p:ph idx="1"/>
          </p:nvPr>
        </p:nvSpPr>
        <p:spPr>
          <a:xfrm>
            <a:off x="677334" y="1920241"/>
            <a:ext cx="8596668" cy="4937760"/>
          </a:xfrm>
        </p:spPr>
        <p:txBody>
          <a:bodyPr/>
          <a:lstStyle/>
          <a:p>
            <a:r>
              <a:rPr lang="en-US" sz="2800" dirty="0"/>
              <a:t>As Coding Boot Camps Close, the Field Faces a Reality Check</a:t>
            </a:r>
          </a:p>
          <a:p>
            <a:r>
              <a:rPr lang="en-US" sz="2800" dirty="0"/>
              <a:t>Cash-Strapped School District Furloughs Hundreds of Nonessential Children</a:t>
            </a:r>
          </a:p>
          <a:p>
            <a:r>
              <a:rPr lang="en-US" sz="2800" dirty="0"/>
              <a:t>Even With Affirmative Action, Blacks and Hispanics Are More Underrepresented at Top Colleges Than 35 Years Ago</a:t>
            </a:r>
          </a:p>
          <a:p>
            <a:r>
              <a:rPr lang="en-US" sz="2800" dirty="0"/>
              <a:t>Betsy </a:t>
            </a:r>
            <a:r>
              <a:rPr lang="en-US" sz="2800" dirty="0" err="1"/>
              <a:t>DeVos</a:t>
            </a:r>
            <a:r>
              <a:rPr lang="en-US" sz="2800" dirty="0"/>
              <a:t> Says She Will Rewrite Rules on Campus Sex Assault</a:t>
            </a:r>
          </a:p>
          <a:p>
            <a:endParaRPr lang="en-US" dirty="0"/>
          </a:p>
        </p:txBody>
      </p:sp>
    </p:spTree>
    <p:extLst>
      <p:ext uri="{BB962C8B-B14F-4D97-AF65-F5344CB8AC3E}">
        <p14:creationId xmlns:p14="http://schemas.microsoft.com/office/powerpoint/2010/main" val="210963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0867" y="6078974"/>
            <a:ext cx="3632726" cy="369332"/>
          </a:xfrm>
          <a:prstGeom prst="rect">
            <a:avLst/>
          </a:prstGeom>
        </p:spPr>
        <p:txBody>
          <a:bodyPr wrap="none">
            <a:spAutoFit/>
          </a:bodyPr>
          <a:lstStyle/>
          <a:p>
            <a:r>
              <a:rPr lang="en-US" dirty="0"/>
              <a:t>https://youtu.be/AkwWcHekMdo</a:t>
            </a:r>
          </a:p>
        </p:txBody>
      </p:sp>
      <p:pic>
        <p:nvPicPr>
          <p:cNvPr id="3" name="AkwWcHekMdo"/>
          <p:cNvPicPr>
            <a:picLocks noRot="1" noChangeAspect="1"/>
          </p:cNvPicPr>
          <p:nvPr>
            <a:videoFile r:link="rId1"/>
          </p:nvPr>
        </p:nvPicPr>
        <p:blipFill>
          <a:blip r:embed="rId3"/>
          <a:stretch>
            <a:fillRect/>
          </a:stretch>
        </p:blipFill>
        <p:spPr>
          <a:xfrm>
            <a:off x="1040130" y="1660922"/>
            <a:ext cx="7573010" cy="4259818"/>
          </a:xfrm>
          <a:prstGeom prst="rect">
            <a:avLst/>
          </a:prstGeom>
        </p:spPr>
      </p:pic>
      <p:sp>
        <p:nvSpPr>
          <p:cNvPr id="5" name="TextBox 4"/>
          <p:cNvSpPr txBox="1"/>
          <p:nvPr/>
        </p:nvSpPr>
        <p:spPr>
          <a:xfrm>
            <a:off x="1405890" y="400050"/>
            <a:ext cx="6435090" cy="369332"/>
          </a:xfrm>
          <a:prstGeom prst="rect">
            <a:avLst/>
          </a:prstGeom>
          <a:noFill/>
        </p:spPr>
        <p:txBody>
          <a:bodyPr wrap="square" rtlCol="0">
            <a:spAutoFit/>
          </a:bodyPr>
          <a:lstStyle/>
          <a:p>
            <a:r>
              <a:rPr lang="en-US" dirty="0" smtClean="0"/>
              <a:t>How to Spot Fake news</a:t>
            </a:r>
            <a:endParaRPr lang="en-US" dirty="0"/>
          </a:p>
        </p:txBody>
      </p:sp>
    </p:spTree>
    <p:extLst>
      <p:ext uri="{BB962C8B-B14F-4D97-AF65-F5344CB8AC3E}">
        <p14:creationId xmlns:p14="http://schemas.microsoft.com/office/powerpoint/2010/main" val="391136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1020"/>
            <a:ext cx="8596668" cy="1320800"/>
          </a:xfrm>
        </p:spPr>
        <p:txBody>
          <a:bodyPr>
            <a:normAutofit/>
          </a:bodyPr>
          <a:lstStyle/>
          <a:p>
            <a:r>
              <a:rPr lang="en-US" dirty="0" smtClean="0"/>
              <a:t>False</a:t>
            </a:r>
            <a:r>
              <a:rPr lang="en-US" dirty="0"/>
              <a:t>, Misleading, </a:t>
            </a:r>
            <a:r>
              <a:rPr lang="en-US" dirty="0" smtClean="0"/>
              <a:t>Op/Ed, Clickbait, and Infotainment?????????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2400" dirty="0" smtClean="0"/>
              <a:t>draw </a:t>
            </a:r>
            <a:r>
              <a:rPr lang="en-US" sz="2400" dirty="0"/>
              <a:t>a distinction between </a:t>
            </a:r>
            <a:r>
              <a:rPr lang="en-US" sz="2400" i="1" dirty="0"/>
              <a:t>fake</a:t>
            </a:r>
            <a:r>
              <a:rPr lang="en-US" sz="2400" dirty="0"/>
              <a:t> news and </a:t>
            </a:r>
            <a:r>
              <a:rPr lang="en-US" sz="2400" i="1" dirty="0"/>
              <a:t>false</a:t>
            </a:r>
            <a:r>
              <a:rPr lang="en-US" sz="2400" dirty="0"/>
              <a:t> news. </a:t>
            </a:r>
            <a:endParaRPr lang="en-US" sz="2400" dirty="0" smtClean="0"/>
          </a:p>
          <a:p>
            <a:r>
              <a:rPr lang="en-US" sz="2400" dirty="0" smtClean="0"/>
              <a:t>fake </a:t>
            </a:r>
            <a:r>
              <a:rPr lang="en-US" sz="2400" dirty="0"/>
              <a:t>news </a:t>
            </a:r>
            <a:r>
              <a:rPr lang="en-US" sz="2400" dirty="0" smtClean="0"/>
              <a:t>is disinformation </a:t>
            </a:r>
            <a:r>
              <a:rPr lang="en-US" sz="2400" dirty="0"/>
              <a:t>for profit</a:t>
            </a:r>
            <a:endParaRPr lang="en-US" sz="2400" dirty="0" smtClean="0"/>
          </a:p>
          <a:p>
            <a:r>
              <a:rPr lang="en-US" sz="2400" dirty="0"/>
              <a:t>f</a:t>
            </a:r>
            <a:r>
              <a:rPr lang="en-US" sz="2400" dirty="0" smtClean="0"/>
              <a:t>alse news is biased speech</a:t>
            </a:r>
          </a:p>
          <a:p>
            <a:r>
              <a:rPr lang="en-US" sz="2400" dirty="0" smtClean="0"/>
              <a:t>Opinion</a:t>
            </a:r>
          </a:p>
          <a:p>
            <a:r>
              <a:rPr lang="en-US" sz="2400" dirty="0" smtClean="0"/>
              <a:t>blur </a:t>
            </a:r>
            <a:r>
              <a:rPr lang="en-US" sz="2400" dirty="0"/>
              <a:t>the line between news and opinion</a:t>
            </a:r>
            <a:endParaRPr lang="en-US" sz="2400" dirty="0"/>
          </a:p>
        </p:txBody>
      </p:sp>
    </p:spTree>
    <p:extLst>
      <p:ext uri="{BB962C8B-B14F-4D97-AF65-F5344CB8AC3E}">
        <p14:creationId xmlns:p14="http://schemas.microsoft.com/office/powerpoint/2010/main" val="3158565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65910"/>
            <a:ext cx="8596668" cy="4663440"/>
          </a:xfrm>
        </p:spPr>
        <p:txBody>
          <a:bodyPr>
            <a:normAutofit/>
          </a:bodyPr>
          <a:lstStyle/>
          <a:p>
            <a:pPr fontAlgn="base"/>
            <a:r>
              <a:rPr lang="en-US" sz="2000" b="1" dirty="0">
                <a:solidFill>
                  <a:srgbClr val="0A5C8E"/>
                </a:solidFill>
                <a:latin typeface="inherit"/>
                <a:hlinkClick r:id="rId2"/>
              </a:rPr>
              <a:t>Is a Craigslist ad proof that </a:t>
            </a:r>
            <a:r>
              <a:rPr lang="en-US" sz="2000" b="1" dirty="0" err="1">
                <a:solidFill>
                  <a:srgbClr val="0A5C8E"/>
                </a:solidFill>
                <a:latin typeface="inherit"/>
                <a:hlinkClick r:id="rId2"/>
              </a:rPr>
              <a:t>counterprotesters</a:t>
            </a:r>
            <a:r>
              <a:rPr lang="en-US" sz="2000" b="1" dirty="0">
                <a:solidFill>
                  <a:srgbClr val="0A5C8E"/>
                </a:solidFill>
                <a:latin typeface="inherit"/>
                <a:hlinkClick r:id="rId2"/>
              </a:rPr>
              <a:t> at a white nationalist rally were “paid to make chaos”?</a:t>
            </a:r>
            <a:r>
              <a:rPr lang="en-US" sz="2000" dirty="0">
                <a:solidFill>
                  <a:srgbClr val="444444"/>
                </a:solidFill>
                <a:latin typeface="Droid Serif"/>
              </a:rPr>
              <a:t/>
            </a:r>
            <a:br>
              <a:rPr lang="en-US" sz="2000" dirty="0">
                <a:solidFill>
                  <a:srgbClr val="444444"/>
                </a:solidFill>
                <a:latin typeface="Droid Serif"/>
              </a:rPr>
            </a:br>
            <a:r>
              <a:rPr lang="en-US" sz="2000" dirty="0">
                <a:solidFill>
                  <a:srgbClr val="444444"/>
                </a:solidFill>
                <a:latin typeface="Droid Serif"/>
              </a:rPr>
              <a:t>No. The ad called for “actors and photographers” in Charlotte, North Carolina, not Charlottesville, Virginia, where the rally took place.</a:t>
            </a:r>
            <a:br>
              <a:rPr lang="en-US" sz="2000" dirty="0">
                <a:solidFill>
                  <a:srgbClr val="444444"/>
                </a:solidFill>
                <a:latin typeface="Droid Serif"/>
              </a:rPr>
            </a:br>
            <a:r>
              <a:rPr lang="en-US" sz="2000" dirty="0">
                <a:solidFill>
                  <a:srgbClr val="444444"/>
                </a:solidFill>
                <a:latin typeface="Droid Serif"/>
              </a:rPr>
              <a:t>Aug. 24, 2017</a:t>
            </a:r>
          </a:p>
          <a:p>
            <a:pPr fontAlgn="base"/>
            <a:r>
              <a:rPr lang="en-US" sz="2000" b="1" dirty="0" smtClean="0">
                <a:solidFill>
                  <a:srgbClr val="0A5C8E"/>
                </a:solidFill>
                <a:latin typeface="inherit"/>
                <a:hlinkClick r:id="rId3"/>
              </a:rPr>
              <a:t>Did </a:t>
            </a:r>
            <a:r>
              <a:rPr lang="en-US" sz="2000" b="1" dirty="0">
                <a:solidFill>
                  <a:srgbClr val="0A5C8E"/>
                </a:solidFill>
                <a:latin typeface="inherit"/>
                <a:hlinkClick r:id="rId3"/>
              </a:rPr>
              <a:t>NASA confirm that there will be 15 days of darkness on Earth in November?</a:t>
            </a:r>
            <a:r>
              <a:rPr lang="en-US" sz="2000" dirty="0">
                <a:solidFill>
                  <a:srgbClr val="444444"/>
                </a:solidFill>
                <a:latin typeface="Droid Serif"/>
              </a:rPr>
              <a:t/>
            </a:r>
            <a:br>
              <a:rPr lang="en-US" sz="2000" dirty="0">
                <a:solidFill>
                  <a:srgbClr val="444444"/>
                </a:solidFill>
                <a:latin typeface="Droid Serif"/>
              </a:rPr>
            </a:br>
            <a:r>
              <a:rPr lang="en-US" sz="2000" dirty="0">
                <a:solidFill>
                  <a:srgbClr val="444444"/>
                </a:solidFill>
                <a:latin typeface="Droid Serif"/>
              </a:rPr>
              <a:t>No. Variations of that false claim have been circulating since at least 2015.</a:t>
            </a:r>
            <a:br>
              <a:rPr lang="en-US" sz="2000" dirty="0">
                <a:solidFill>
                  <a:srgbClr val="444444"/>
                </a:solidFill>
                <a:latin typeface="Droid Serif"/>
              </a:rPr>
            </a:br>
            <a:r>
              <a:rPr lang="en-US" sz="2000" dirty="0">
                <a:solidFill>
                  <a:srgbClr val="444444"/>
                </a:solidFill>
                <a:latin typeface="Droid Serif"/>
              </a:rPr>
              <a:t>Aug. 11, 2017</a:t>
            </a:r>
          </a:p>
          <a:p>
            <a:pPr fontAlgn="base"/>
            <a:r>
              <a:rPr lang="en-US" sz="2000" b="1" dirty="0">
                <a:solidFill>
                  <a:srgbClr val="0A5C8E"/>
                </a:solidFill>
                <a:latin typeface="inherit"/>
                <a:hlinkClick r:id="rId4"/>
              </a:rPr>
              <a:t>Was </a:t>
            </a:r>
            <a:r>
              <a:rPr lang="en-US" sz="2000" b="1" dirty="0" err="1">
                <a:solidFill>
                  <a:srgbClr val="0A5C8E"/>
                </a:solidFill>
                <a:latin typeface="inherit"/>
                <a:hlinkClick r:id="rId4"/>
              </a:rPr>
              <a:t>Malia</a:t>
            </a:r>
            <a:r>
              <a:rPr lang="en-US" sz="2000" b="1" dirty="0">
                <a:solidFill>
                  <a:srgbClr val="0A5C8E"/>
                </a:solidFill>
                <a:latin typeface="inherit"/>
                <a:hlinkClick r:id="rId4"/>
              </a:rPr>
              <a:t> Obama fired from an internship for smoking marijuana? Was she arrested for buying marijuana in Chicago?</a:t>
            </a:r>
            <a:r>
              <a:rPr lang="en-US" sz="2000" dirty="0">
                <a:solidFill>
                  <a:srgbClr val="444444"/>
                </a:solidFill>
                <a:latin typeface="Droid Serif"/>
              </a:rPr>
              <a:t/>
            </a:r>
            <a:br>
              <a:rPr lang="en-US" sz="2000" dirty="0">
                <a:solidFill>
                  <a:srgbClr val="444444"/>
                </a:solidFill>
                <a:latin typeface="Droid Serif"/>
              </a:rPr>
            </a:br>
            <a:r>
              <a:rPr lang="en-US" sz="2000" dirty="0">
                <a:solidFill>
                  <a:srgbClr val="444444"/>
                </a:solidFill>
                <a:latin typeface="Droid Serif"/>
              </a:rPr>
              <a:t>No. Those spoof stories were made up to troll conservative readers.</a:t>
            </a:r>
            <a:br>
              <a:rPr lang="en-US" sz="2000" dirty="0">
                <a:solidFill>
                  <a:srgbClr val="444444"/>
                </a:solidFill>
                <a:latin typeface="Droid Serif"/>
              </a:rPr>
            </a:br>
            <a:r>
              <a:rPr lang="en-US" sz="2000" dirty="0">
                <a:solidFill>
                  <a:srgbClr val="444444"/>
                </a:solidFill>
                <a:latin typeface="Droid Serif"/>
              </a:rPr>
              <a:t>Aug. 10, 2017</a:t>
            </a:r>
          </a:p>
          <a:p>
            <a:endParaRPr lang="en-US" dirty="0"/>
          </a:p>
        </p:txBody>
      </p:sp>
      <p:pic>
        <p:nvPicPr>
          <p:cNvPr id="1026" name="Picture 2" descr="FactCheck.or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3782" y="425727"/>
            <a:ext cx="5249717" cy="681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6596063" y="319087"/>
            <a:ext cx="2836732" cy="1246823"/>
          </a:xfrm>
          <a:prstGeom prst="rect">
            <a:avLst/>
          </a:prstGeom>
        </p:spPr>
      </p:pic>
    </p:spTree>
    <p:extLst>
      <p:ext uri="{BB962C8B-B14F-4D97-AF65-F5344CB8AC3E}">
        <p14:creationId xmlns:p14="http://schemas.microsoft.com/office/powerpoint/2010/main" val="1775313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37410" y="1387792"/>
            <a:ext cx="4297680" cy="2866519"/>
          </a:xfrm>
          <a:prstGeom prst="rect">
            <a:avLst/>
          </a:prstGeom>
        </p:spPr>
      </p:pic>
      <p:sp>
        <p:nvSpPr>
          <p:cNvPr id="6" name="TextBox 5"/>
          <p:cNvSpPr txBox="1"/>
          <p:nvPr/>
        </p:nvSpPr>
        <p:spPr>
          <a:xfrm>
            <a:off x="857250" y="4395787"/>
            <a:ext cx="7200900" cy="2462213"/>
          </a:xfrm>
          <a:prstGeom prst="rect">
            <a:avLst/>
          </a:prstGeom>
          <a:noFill/>
        </p:spPr>
        <p:txBody>
          <a:bodyPr wrap="square" rtlCol="0">
            <a:spAutoFit/>
          </a:bodyPr>
          <a:lstStyle/>
          <a:p>
            <a:r>
              <a:rPr lang="en-US" sz="2400" dirty="0" smtClean="0"/>
              <a:t>“Fake </a:t>
            </a:r>
            <a:r>
              <a:rPr lang="en-US" sz="2400" dirty="0"/>
              <a:t>news became all too real over the weekend after a North Carolina man entered a Washington pizzeria with an assault rifle in an attempt to "self-investigate" a false but persistent conspiracy theory about Hillary Clinton</a:t>
            </a:r>
            <a:r>
              <a:rPr lang="en-US" sz="2400" dirty="0" smtClean="0"/>
              <a:t>.”</a:t>
            </a:r>
          </a:p>
          <a:p>
            <a:endParaRPr lang="en-US" sz="2400" dirty="0" smtClean="0"/>
          </a:p>
          <a:p>
            <a:r>
              <a:rPr lang="en-US" sz="1000" dirty="0" smtClean="0"/>
              <a:t>http</a:t>
            </a:r>
            <a:r>
              <a:rPr lang="en-US" sz="1000" dirty="0"/>
              <a:t>://www.politifact.com/truth-o-meter/article/2016/dec/05/how-pizzagate-went-fake-news-real-problem-dc-busin/</a:t>
            </a:r>
          </a:p>
        </p:txBody>
      </p:sp>
      <p:sp>
        <p:nvSpPr>
          <p:cNvPr id="7" name="TextBox 6"/>
          <p:cNvSpPr txBox="1"/>
          <p:nvPr/>
        </p:nvSpPr>
        <p:spPr>
          <a:xfrm>
            <a:off x="1165860" y="171450"/>
            <a:ext cx="6789420" cy="707886"/>
          </a:xfrm>
          <a:prstGeom prst="rect">
            <a:avLst/>
          </a:prstGeom>
          <a:noFill/>
        </p:spPr>
        <p:txBody>
          <a:bodyPr wrap="square" rtlCol="0">
            <a:spAutoFit/>
          </a:bodyPr>
          <a:lstStyle/>
          <a:p>
            <a:r>
              <a:rPr lang="en-US" sz="4000" b="1" dirty="0" smtClean="0">
                <a:solidFill>
                  <a:schemeClr val="accent1"/>
                </a:solidFill>
              </a:rPr>
              <a:t>Consequences</a:t>
            </a:r>
            <a:endParaRPr lang="en-US" sz="4000" b="1" dirty="0">
              <a:solidFill>
                <a:schemeClr val="accent1"/>
              </a:solidFill>
            </a:endParaRPr>
          </a:p>
        </p:txBody>
      </p:sp>
    </p:spTree>
    <p:extLst>
      <p:ext uri="{BB962C8B-B14F-4D97-AF65-F5344CB8AC3E}">
        <p14:creationId xmlns:p14="http://schemas.microsoft.com/office/powerpoint/2010/main" val="399167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720"/>
          </a:xfrm>
        </p:spPr>
        <p:txBody>
          <a:bodyPr>
            <a:normAutofit fontScale="90000"/>
          </a:bodyPr>
          <a:lstStyle/>
          <a:p>
            <a:r>
              <a:rPr lang="en-US" dirty="0" smtClean="0"/>
              <a:t>Is it satire?</a:t>
            </a:r>
            <a:br>
              <a:rPr lang="en-US" dirty="0" smtClean="0"/>
            </a:br>
            <a:endParaRPr lang="en-US" dirty="0"/>
          </a:p>
        </p:txBody>
      </p:sp>
      <p:sp>
        <p:nvSpPr>
          <p:cNvPr id="3" name="Content Placeholder 2"/>
          <p:cNvSpPr>
            <a:spLocks noGrp="1"/>
          </p:cNvSpPr>
          <p:nvPr>
            <p:ph sz="half" idx="1"/>
          </p:nvPr>
        </p:nvSpPr>
        <p:spPr>
          <a:xfrm>
            <a:off x="791633" y="2549209"/>
            <a:ext cx="4184035" cy="3880772"/>
          </a:xfrm>
        </p:spPr>
        <p:txBody>
          <a:bodyPr/>
          <a:lstStyle/>
          <a:p>
            <a:pPr marL="0" indent="0">
              <a:buNone/>
            </a:pPr>
            <a:r>
              <a:rPr lang="en-US" dirty="0" smtClean="0"/>
              <a:t>Satire</a:t>
            </a:r>
          </a:p>
          <a:p>
            <a:r>
              <a:rPr lang="en-US" dirty="0" smtClean="0"/>
              <a:t>humor </a:t>
            </a:r>
            <a:r>
              <a:rPr lang="en-US" dirty="0"/>
              <a:t>factor that is obvious to the reader</a:t>
            </a:r>
            <a:endParaRPr lang="en-US" dirty="0" smtClean="0"/>
          </a:p>
          <a:p>
            <a:r>
              <a:rPr lang="en-US" dirty="0"/>
              <a:t>created with the purpose to foster critical thinking </a:t>
            </a:r>
            <a:endParaRPr lang="en-US" dirty="0" smtClean="0"/>
          </a:p>
          <a:p>
            <a:r>
              <a:rPr lang="en-US" dirty="0"/>
              <a:t>encourage the audience to observe matters from different </a:t>
            </a:r>
            <a:r>
              <a:rPr lang="en-US" dirty="0" smtClean="0"/>
              <a:t>perspectives</a:t>
            </a:r>
          </a:p>
          <a:p>
            <a:r>
              <a:rPr lang="en-US" dirty="0"/>
              <a:t> wit is employed to expose something foolish</a:t>
            </a:r>
            <a:endParaRPr lang="en-US" dirty="0"/>
          </a:p>
        </p:txBody>
      </p:sp>
      <p:sp>
        <p:nvSpPr>
          <p:cNvPr id="4" name="Content Placeholder 3"/>
          <p:cNvSpPr>
            <a:spLocks noGrp="1"/>
          </p:cNvSpPr>
          <p:nvPr>
            <p:ph sz="half" idx="2"/>
          </p:nvPr>
        </p:nvSpPr>
        <p:spPr>
          <a:xfrm>
            <a:off x="5089968" y="2549209"/>
            <a:ext cx="4184034" cy="3880773"/>
          </a:xfrm>
        </p:spPr>
        <p:txBody>
          <a:bodyPr/>
          <a:lstStyle/>
          <a:p>
            <a:pPr marL="0" indent="0">
              <a:buNone/>
            </a:pPr>
            <a:r>
              <a:rPr lang="en-US" dirty="0" smtClean="0"/>
              <a:t>Not</a:t>
            </a:r>
          </a:p>
          <a:p>
            <a:r>
              <a:rPr lang="en-US" dirty="0"/>
              <a:t>deliberately peddling falsehoods</a:t>
            </a:r>
            <a:endParaRPr lang="en-US" dirty="0" smtClean="0"/>
          </a:p>
          <a:p>
            <a:r>
              <a:rPr lang="en-US" dirty="0" smtClean="0"/>
              <a:t>intended </a:t>
            </a:r>
            <a:r>
              <a:rPr lang="en-US" dirty="0"/>
              <a:t>to </a:t>
            </a:r>
            <a:r>
              <a:rPr lang="en-US" dirty="0" smtClean="0"/>
              <a:t>deceive </a:t>
            </a:r>
            <a:r>
              <a:rPr lang="en-US" dirty="0"/>
              <a:t>individuals</a:t>
            </a:r>
            <a:endParaRPr lang="en-US" dirty="0" smtClean="0"/>
          </a:p>
          <a:p>
            <a:r>
              <a:rPr lang="en-US" dirty="0" smtClean="0"/>
              <a:t>Could be insensitive </a:t>
            </a:r>
          </a:p>
          <a:p>
            <a:r>
              <a:rPr lang="en-US" dirty="0"/>
              <a:t>unnecessarily alarmist</a:t>
            </a:r>
            <a:endParaRPr lang="en-US" dirty="0" smtClean="0"/>
          </a:p>
          <a:p>
            <a:r>
              <a:rPr lang="en-US" dirty="0"/>
              <a:t>risk of helping </a:t>
            </a:r>
            <a:r>
              <a:rPr lang="en-US" dirty="0" smtClean="0"/>
              <a:t>to spread  misinformation</a:t>
            </a:r>
          </a:p>
          <a:p>
            <a:pPr marL="0" indent="0">
              <a:buNone/>
            </a:pPr>
            <a:endParaRPr lang="en-US" dirty="0" smtClean="0"/>
          </a:p>
        </p:txBody>
      </p:sp>
      <p:sp>
        <p:nvSpPr>
          <p:cNvPr id="5" name="TextBox 4"/>
          <p:cNvSpPr txBox="1"/>
          <p:nvPr/>
        </p:nvSpPr>
        <p:spPr>
          <a:xfrm>
            <a:off x="791633" y="1417320"/>
            <a:ext cx="7883737" cy="830997"/>
          </a:xfrm>
          <a:prstGeom prst="rect">
            <a:avLst/>
          </a:prstGeom>
          <a:noFill/>
        </p:spPr>
        <p:txBody>
          <a:bodyPr wrap="square" rtlCol="0">
            <a:spAutoFit/>
          </a:bodyPr>
          <a:lstStyle/>
          <a:p>
            <a:r>
              <a:rPr lang="en-US" sz="2400" dirty="0"/>
              <a:t>the use of humor, irony, exaggeration, or ridicule to expose and </a:t>
            </a:r>
            <a:r>
              <a:rPr lang="en-US" sz="2400" dirty="0" smtClean="0"/>
              <a:t>criticize</a:t>
            </a:r>
            <a:endParaRPr lang="en-US" sz="2400" dirty="0"/>
          </a:p>
        </p:txBody>
      </p:sp>
    </p:spTree>
    <p:extLst>
      <p:ext uri="{BB962C8B-B14F-4D97-AF65-F5344CB8AC3E}">
        <p14:creationId xmlns:p14="http://schemas.microsoft.com/office/powerpoint/2010/main" val="52454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Satirical News</a:t>
            </a:r>
            <a:endParaRPr lang="en-US" dirty="0"/>
          </a:p>
        </p:txBody>
      </p:sp>
      <p:pic>
        <p:nvPicPr>
          <p:cNvPr id="4" name="Content Placeholder 3"/>
          <p:cNvPicPr>
            <a:picLocks noGrp="1" noChangeAspect="1"/>
          </p:cNvPicPr>
          <p:nvPr>
            <p:ph idx="1"/>
          </p:nvPr>
        </p:nvPicPr>
        <p:blipFill>
          <a:blip r:embed="rId2"/>
          <a:stretch>
            <a:fillRect/>
          </a:stretch>
        </p:blipFill>
        <p:spPr>
          <a:xfrm>
            <a:off x="677334" y="1431636"/>
            <a:ext cx="4407284" cy="5057539"/>
          </a:xfrm>
          <a:prstGeom prst="rect">
            <a:avLst/>
          </a:prstGeom>
        </p:spPr>
      </p:pic>
      <p:pic>
        <p:nvPicPr>
          <p:cNvPr id="5122" name="Picture 2" descr="Image result for the daily m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693" y="1431635"/>
            <a:ext cx="5254585" cy="505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1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Satirical TV Shows</a:t>
            </a:r>
            <a:endParaRPr lang="en-US" dirty="0"/>
          </a:p>
        </p:txBody>
      </p:sp>
      <p:pic>
        <p:nvPicPr>
          <p:cNvPr id="4" name="Picture 3"/>
          <p:cNvPicPr>
            <a:picLocks noChangeAspect="1"/>
          </p:cNvPicPr>
          <p:nvPr/>
        </p:nvPicPr>
        <p:blipFill>
          <a:blip r:embed="rId2"/>
          <a:stretch>
            <a:fillRect/>
          </a:stretch>
        </p:blipFill>
        <p:spPr>
          <a:xfrm>
            <a:off x="350520" y="2362542"/>
            <a:ext cx="4747260" cy="3476866"/>
          </a:xfrm>
          <a:prstGeom prst="rect">
            <a:avLst/>
          </a:prstGeom>
        </p:spPr>
      </p:pic>
      <p:pic>
        <p:nvPicPr>
          <p:cNvPr id="5" name="Picture 4"/>
          <p:cNvPicPr>
            <a:picLocks noChangeAspect="1"/>
          </p:cNvPicPr>
          <p:nvPr/>
        </p:nvPicPr>
        <p:blipFill>
          <a:blip r:embed="rId3"/>
          <a:stretch>
            <a:fillRect/>
          </a:stretch>
        </p:blipFill>
        <p:spPr>
          <a:xfrm>
            <a:off x="5324715" y="2576944"/>
            <a:ext cx="4840894" cy="2860681"/>
          </a:xfrm>
          <a:prstGeom prst="rect">
            <a:avLst/>
          </a:prstGeom>
        </p:spPr>
      </p:pic>
    </p:spTree>
    <p:extLst>
      <p:ext uri="{BB962C8B-B14F-4D97-AF65-F5344CB8AC3E}">
        <p14:creationId xmlns:p14="http://schemas.microsoft.com/office/powerpoint/2010/main" val="293310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5910</TotalTime>
  <Words>404</Words>
  <Application>Microsoft Office PowerPoint</Application>
  <PresentationFormat>Widescreen</PresentationFormat>
  <Paragraphs>65</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Droid Sans</vt:lpstr>
      <vt:lpstr>Droid Serif</vt:lpstr>
      <vt:lpstr>inherit</vt:lpstr>
      <vt:lpstr>Open Sans</vt:lpstr>
      <vt:lpstr>Trebuchet MS</vt:lpstr>
      <vt:lpstr>Wingdings 3</vt:lpstr>
      <vt:lpstr>Facet</vt:lpstr>
      <vt:lpstr>News or Not?</vt:lpstr>
      <vt:lpstr>PowerPoint Presentation</vt:lpstr>
      <vt:lpstr>PowerPoint Presentation</vt:lpstr>
      <vt:lpstr>False, Misleading, Op/Ed, Clickbait, and Infotainment?????????</vt:lpstr>
      <vt:lpstr>PowerPoint Presentation</vt:lpstr>
      <vt:lpstr>PowerPoint Presentation</vt:lpstr>
      <vt:lpstr>Is it satire? </vt:lpstr>
      <vt:lpstr>Satirical News</vt:lpstr>
      <vt:lpstr>Satirical TV Shows</vt:lpstr>
      <vt:lpstr>Three of the news stories below were recently published in The New York Times. One is from the satirical site The Onion. Which is the fake news story?</vt:lpstr>
      <vt:lpstr>PowerPoint Presentation</vt:lpstr>
      <vt:lpstr>C.R.A.A.P. question everything you read, hear, and see in the media</vt:lpstr>
      <vt:lpstr>Articles</vt:lpstr>
      <vt:lpstr>PowerPoint Presentation</vt:lpstr>
      <vt:lpstr>PowerPoint Presentation</vt:lpstr>
      <vt:lpstr>PowerPoint Presentation</vt:lpstr>
      <vt:lpstr>PowerPoint Presentation</vt:lpstr>
      <vt:lpstr>PowerPoint Presentation</vt:lpstr>
      <vt:lpstr>PowerPoint Presentation</vt:lpstr>
      <vt:lpstr>Three of the education-related news stories below were recently published in The New York Times. One is from the satirical site The Onion. Which is the fake news story?</vt:lpstr>
    </vt:vector>
  </TitlesOfParts>
  <Company>Katonah-Lewisboro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Carrigan, Lauren</dc:creator>
  <cp:lastModifiedBy>Carrigan, Lauren</cp:lastModifiedBy>
  <cp:revision>33</cp:revision>
  <dcterms:created xsi:type="dcterms:W3CDTF">2017-09-25T14:12:27Z</dcterms:created>
  <dcterms:modified xsi:type="dcterms:W3CDTF">2017-09-29T16:43:20Z</dcterms:modified>
</cp:coreProperties>
</file>