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1" r:id="rId19"/>
    <p:sldId id="274" r:id="rId20"/>
    <p:sldId id="275" r:id="rId21"/>
    <p:sldId id="292" r:id="rId22"/>
    <p:sldId id="293"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7023100" cy="9309100"/>
  <p:embeddedFontLst>
    <p:embeddedFont>
      <p:font typeface="Bell MT" panose="02020503060305020303" pitchFamily="18"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Century Gothic" panose="020B0502020202020204" pitchFamily="34" charset="0"/>
      <p:regular r:id="rId46"/>
      <p:bold r:id="rId47"/>
      <p:italic r:id="rId48"/>
      <p:boldItalic r:id="rId49"/>
    </p:embeddedFont>
    <p:embeddedFont>
      <p:font typeface="Garamond" panose="02020404030301010803" pitchFamily="18" charset="0"/>
      <p:regular r:id="rId50"/>
      <p:bold r:id="rId51"/>
      <p:italic r:id="rId52"/>
      <p:boldItalic r:id="rId53"/>
    </p:embeddedFont>
    <p:embeddedFont>
      <p:font typeface="Lucida Sans" panose="020B0602030504020204" pitchFamily="34" charset="0"/>
      <p:regular r:id="rId54"/>
      <p:bold r:id="rId55"/>
      <p:italic r:id="rId56"/>
      <p:boldItalic r:id="rId57"/>
    </p:embeddedFont>
    <p:embeddedFont>
      <p:font typeface="Verdana" panose="020B060403050404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iRLZqrj4czISKs0THrd/TjwVgY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473665-F82F-45D6-B312-6CDB62D7026B}">
  <a:tblStyle styleId="{F7473665-F82F-45D6-B312-6CDB62D7026B}" styleName="Table_0">
    <a:wholeTbl>
      <a:tcTxStyle b="off" i="off">
        <a:font>
          <a:latin typeface="Lucida Sans Unicode"/>
          <a:ea typeface="Lucida Sans Unicode"/>
          <a:cs typeface="Lucida Sans Unicode"/>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Lucida Sans Unicode"/>
          <a:ea typeface="Lucida Sans Unicode"/>
          <a:cs typeface="Lucida Sans Unicode"/>
        </a:font>
        <a:schemeClr val="lt1"/>
      </a:tcTxStyle>
      <a:tcStyle>
        <a:tcBdr/>
        <a:fill>
          <a:solidFill>
            <a:schemeClr val="accent1"/>
          </a:solidFill>
        </a:fill>
      </a:tcStyle>
    </a:lastCol>
    <a:firstCol>
      <a:tcTxStyle b="on" i="off">
        <a:font>
          <a:latin typeface="Lucida Sans Unicode"/>
          <a:ea typeface="Lucida Sans Unicode"/>
          <a:cs typeface="Lucida Sans Unicode"/>
        </a:font>
        <a:schemeClr val="lt1"/>
      </a:tcTxStyle>
      <a:tcStyle>
        <a:tcBdr/>
        <a:fill>
          <a:solidFill>
            <a:schemeClr val="accent1"/>
          </a:solidFill>
        </a:fill>
      </a:tcStyle>
    </a:firstCol>
    <a:lastRow>
      <a:tcTxStyle b="on" i="off">
        <a:font>
          <a:latin typeface="Lucida Sans Unicode"/>
          <a:ea typeface="Lucida Sans Unicode"/>
          <a:cs typeface="Lucida Sans Unicode"/>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Lucida Sans Unicode"/>
          <a:ea typeface="Lucida Sans Unicode"/>
          <a:cs typeface="Lucida Sans Unicode"/>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4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5"/>
            <a:ext cx="3043343" cy="465455"/>
          </a:xfrm>
          <a:prstGeom prst="rect">
            <a:avLst/>
          </a:prstGeom>
          <a:noFill/>
          <a:ln>
            <a:noFill/>
          </a:ln>
        </p:spPr>
        <p:txBody>
          <a:bodyPr spcFirstLastPara="1" wrap="square" lIns="92225" tIns="46100" rIns="92225" bIns="461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8135" y="5"/>
            <a:ext cx="3043343" cy="465455"/>
          </a:xfrm>
          <a:prstGeom prst="rect">
            <a:avLst/>
          </a:prstGeom>
          <a:noFill/>
          <a:ln>
            <a:noFill/>
          </a:ln>
        </p:spPr>
        <p:txBody>
          <a:bodyPr spcFirstLastPara="1" wrap="square" lIns="92225" tIns="46100" rIns="92225" bIns="461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2311" y="4421830"/>
            <a:ext cx="5618480" cy="4189095"/>
          </a:xfrm>
          <a:prstGeom prst="rect">
            <a:avLst/>
          </a:prstGeom>
          <a:noFill/>
          <a:ln>
            <a:noFill/>
          </a:ln>
        </p:spPr>
        <p:txBody>
          <a:bodyPr spcFirstLastPara="1" wrap="square" lIns="92225" tIns="46100" rIns="92225" bIns="461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42035"/>
            <a:ext cx="3043343" cy="465455"/>
          </a:xfrm>
          <a:prstGeom prst="rect">
            <a:avLst/>
          </a:prstGeom>
          <a:noFill/>
          <a:ln>
            <a:noFill/>
          </a:ln>
        </p:spPr>
        <p:txBody>
          <a:bodyPr spcFirstLastPara="1" wrap="square" lIns="92225" tIns="46100" rIns="92225" bIns="461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8135" y="8842035"/>
            <a:ext cx="3043343" cy="465455"/>
          </a:xfrm>
          <a:prstGeom prst="rect">
            <a:avLst/>
          </a:prstGeom>
          <a:noFill/>
          <a:ln>
            <a:noFill/>
          </a:ln>
        </p:spPr>
        <p:txBody>
          <a:bodyPr spcFirstLastPara="1" wrap="square" lIns="92225" tIns="46100" rIns="92225" bIns="46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104" name="Google Shape;104;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178" name="Google Shape;178;p1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185" name="Google Shape;185;p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192" name="Google Shape;192;p1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199" name="Google Shape;199;p1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206" name="Google Shape;206;p1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213" name="Google Shape;213;p1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222" name="Google Shape;222;p1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230" name="Google Shape;230;p1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txBox="1">
            <a:spLocks noGrp="1"/>
          </p:cNvSpPr>
          <p:nvPr>
            <p:ph type="body" idx="1"/>
          </p:nvPr>
        </p:nvSpPr>
        <p:spPr>
          <a:xfrm>
            <a:off x="705328" y="4421829"/>
            <a:ext cx="564261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222" name="Google Shape;222;p16:notes"/>
          <p:cNvSpPr>
            <a:spLocks noGrp="1" noRot="1" noChangeAspect="1"/>
          </p:cNvSpPr>
          <p:nvPr>
            <p:ph type="sldImg" idx="2"/>
          </p:nvPr>
        </p:nvSpPr>
        <p:spPr>
          <a:xfrm>
            <a:off x="1198563" y="698500"/>
            <a:ext cx="4656137"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1654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246" name="Google Shape;246;p1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113" name="Google Shape;113;p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Google Shape;253;p20:notes"/>
          <p:cNvSpPr txBox="1">
            <a:spLocks noGrp="1"/>
          </p:cNvSpPr>
          <p:nvPr>
            <p:ph type="body" idx="1"/>
          </p:nvPr>
        </p:nvSpPr>
        <p:spPr>
          <a:xfrm>
            <a:off x="702311" y="4421830"/>
            <a:ext cx="5618480" cy="4189095"/>
          </a:xfrm>
          <a:prstGeom prst="rect">
            <a:avLst/>
          </a:prstGeom>
          <a:noFill/>
          <a:ln>
            <a:noFill/>
          </a:ln>
        </p:spPr>
        <p:txBody>
          <a:bodyPr spcFirstLastPara="1" wrap="square" lIns="92225" tIns="46100" rIns="92225" bIns="461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a:t>Under the reauthorization of the Elementary and Secondary Education Act of 1965 as the Every Student Succeeds Act (ESSA) of 2015, Highly Qualified (HiQ) is no longer required or reported to the United States Department of Education (USDE). Instead, ESSA, under Title I, Part A, says that state education agencies (SEAs) and local education agencies (LEAs) must ensure teachers meet applicable state certification requirements. </a:t>
            </a:r>
            <a:endParaRPr/>
          </a:p>
        </p:txBody>
      </p:sp>
      <p:sp>
        <p:nvSpPr>
          <p:cNvPr id="254" name="Google Shape;254;p20:notes"/>
          <p:cNvSpPr txBox="1">
            <a:spLocks noGrp="1"/>
          </p:cNvSpPr>
          <p:nvPr>
            <p:ph type="sldNum" idx="12"/>
          </p:nvPr>
        </p:nvSpPr>
        <p:spPr>
          <a:xfrm>
            <a:off x="3978135" y="8842035"/>
            <a:ext cx="3043343" cy="465455"/>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txBox="1">
            <a:spLocks noGrp="1"/>
          </p:cNvSpPr>
          <p:nvPr>
            <p:ph type="body" idx="1"/>
          </p:nvPr>
        </p:nvSpPr>
        <p:spPr>
          <a:xfrm>
            <a:off x="705328" y="4421829"/>
            <a:ext cx="564261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250" name="Google Shape;250;p19:notes"/>
          <p:cNvSpPr>
            <a:spLocks noGrp="1" noRot="1" noChangeAspect="1"/>
          </p:cNvSpPr>
          <p:nvPr>
            <p:ph type="sldImg" idx="2"/>
          </p:nvPr>
        </p:nvSpPr>
        <p:spPr>
          <a:xfrm>
            <a:off x="1198563" y="698500"/>
            <a:ext cx="4656137"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910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txBox="1">
            <a:spLocks noGrp="1"/>
          </p:cNvSpPr>
          <p:nvPr>
            <p:ph type="body" idx="1"/>
          </p:nvPr>
        </p:nvSpPr>
        <p:spPr>
          <a:xfrm>
            <a:off x="705328" y="4421829"/>
            <a:ext cx="564261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263" name="Google Shape;263;p20:notes"/>
          <p:cNvSpPr>
            <a:spLocks noGrp="1" noRot="1" noChangeAspect="1"/>
          </p:cNvSpPr>
          <p:nvPr>
            <p:ph type="sldImg" idx="2"/>
          </p:nvPr>
        </p:nvSpPr>
        <p:spPr>
          <a:xfrm>
            <a:off x="1198563" y="698500"/>
            <a:ext cx="4656137"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3763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1" name="Google Shape;281;p23:notes"/>
          <p:cNvSpPr txBox="1">
            <a:spLocks noGrp="1"/>
          </p:cNvSpPr>
          <p:nvPr>
            <p:ph type="body" idx="1"/>
          </p:nvPr>
        </p:nvSpPr>
        <p:spPr>
          <a:xfrm>
            <a:off x="702311" y="4421830"/>
            <a:ext cx="5618480" cy="4189095"/>
          </a:xfrm>
          <a:prstGeom prst="rect">
            <a:avLst/>
          </a:prstGeom>
          <a:noFill/>
          <a:ln>
            <a:noFill/>
          </a:ln>
        </p:spPr>
        <p:txBody>
          <a:bodyPr spcFirstLastPara="1" wrap="square" lIns="92225" tIns="46100" rIns="92225" bIns="46100" anchor="t" anchorCtr="0">
            <a:normAutofit/>
          </a:bodyPr>
          <a:lstStyle/>
          <a:p>
            <a:pPr marL="0" lvl="0" indent="0" algn="l" rtl="0">
              <a:spcBef>
                <a:spcPts val="0"/>
              </a:spcBef>
              <a:spcAft>
                <a:spcPts val="0"/>
              </a:spcAft>
              <a:buNone/>
            </a:pPr>
            <a:endParaRPr/>
          </a:p>
        </p:txBody>
      </p:sp>
      <p:sp>
        <p:nvSpPr>
          <p:cNvPr id="282" name="Google Shape;282;p23:notes"/>
          <p:cNvSpPr txBox="1">
            <a:spLocks noGrp="1"/>
          </p:cNvSpPr>
          <p:nvPr>
            <p:ph type="sldNum" idx="12"/>
          </p:nvPr>
        </p:nvSpPr>
        <p:spPr>
          <a:xfrm>
            <a:off x="3978135" y="8842035"/>
            <a:ext cx="3043343" cy="465455"/>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p24:notes"/>
          <p:cNvSpPr txBox="1">
            <a:spLocks noGrp="1"/>
          </p:cNvSpPr>
          <p:nvPr>
            <p:ph type="body" idx="1"/>
          </p:nvPr>
        </p:nvSpPr>
        <p:spPr>
          <a:xfrm>
            <a:off x="702311" y="4421830"/>
            <a:ext cx="5618480" cy="4189095"/>
          </a:xfrm>
          <a:prstGeom prst="rect">
            <a:avLst/>
          </a:prstGeom>
          <a:noFill/>
          <a:ln>
            <a:noFill/>
          </a:ln>
        </p:spPr>
        <p:txBody>
          <a:bodyPr spcFirstLastPara="1" wrap="square" lIns="92225" tIns="46100" rIns="92225" bIns="46100" anchor="t" anchorCtr="0">
            <a:normAutofit/>
          </a:bodyPr>
          <a:lstStyle/>
          <a:p>
            <a:pPr marL="0" lvl="0" indent="0" algn="l" rtl="0">
              <a:spcBef>
                <a:spcPts val="0"/>
              </a:spcBef>
              <a:spcAft>
                <a:spcPts val="0"/>
              </a:spcAft>
              <a:buNone/>
            </a:pPr>
            <a:endParaRPr/>
          </a:p>
        </p:txBody>
      </p:sp>
      <p:sp>
        <p:nvSpPr>
          <p:cNvPr id="290" name="Google Shape;290;p24:notes"/>
          <p:cNvSpPr txBox="1">
            <a:spLocks noGrp="1"/>
          </p:cNvSpPr>
          <p:nvPr>
            <p:ph type="sldNum" idx="12"/>
          </p:nvPr>
        </p:nvSpPr>
        <p:spPr>
          <a:xfrm>
            <a:off x="3978135" y="8842035"/>
            <a:ext cx="3043343" cy="465455"/>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5: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297" name="Google Shape;297;p2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4" name="Google Shape;304;p26:notes"/>
          <p:cNvSpPr txBox="1">
            <a:spLocks noGrp="1"/>
          </p:cNvSpPr>
          <p:nvPr>
            <p:ph type="body" idx="1"/>
          </p:nvPr>
        </p:nvSpPr>
        <p:spPr>
          <a:xfrm>
            <a:off x="702311" y="4421830"/>
            <a:ext cx="5618480" cy="4189095"/>
          </a:xfrm>
          <a:prstGeom prst="rect">
            <a:avLst/>
          </a:prstGeom>
          <a:noFill/>
          <a:ln>
            <a:noFill/>
          </a:ln>
        </p:spPr>
        <p:txBody>
          <a:bodyPr spcFirstLastPara="1" wrap="square" lIns="92225" tIns="46100" rIns="92225" bIns="46100" anchor="t" anchorCtr="0">
            <a:normAutofit/>
          </a:bodyPr>
          <a:lstStyle/>
          <a:p>
            <a:pPr marL="0" lvl="0" indent="0" algn="l" rtl="0">
              <a:spcBef>
                <a:spcPts val="0"/>
              </a:spcBef>
              <a:spcAft>
                <a:spcPts val="0"/>
              </a:spcAft>
              <a:buNone/>
            </a:pPr>
            <a:endParaRPr/>
          </a:p>
        </p:txBody>
      </p:sp>
      <p:sp>
        <p:nvSpPr>
          <p:cNvPr id="305" name="Google Shape;305;p26:notes"/>
          <p:cNvSpPr txBox="1">
            <a:spLocks noGrp="1"/>
          </p:cNvSpPr>
          <p:nvPr>
            <p:ph type="sldNum" idx="12"/>
          </p:nvPr>
        </p:nvSpPr>
        <p:spPr>
          <a:xfrm>
            <a:off x="3978135" y="8842035"/>
            <a:ext cx="3043343" cy="465455"/>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2" name="Google Shape;312;p27:notes"/>
          <p:cNvSpPr txBox="1">
            <a:spLocks noGrp="1"/>
          </p:cNvSpPr>
          <p:nvPr>
            <p:ph type="body" idx="1"/>
          </p:nvPr>
        </p:nvSpPr>
        <p:spPr>
          <a:xfrm>
            <a:off x="702311" y="4421830"/>
            <a:ext cx="5618480" cy="4189095"/>
          </a:xfrm>
          <a:prstGeom prst="rect">
            <a:avLst/>
          </a:prstGeom>
          <a:noFill/>
          <a:ln>
            <a:noFill/>
          </a:ln>
        </p:spPr>
        <p:txBody>
          <a:bodyPr spcFirstLastPara="1" wrap="square" lIns="92225" tIns="46100" rIns="92225" bIns="46100" anchor="t" anchorCtr="0">
            <a:normAutofit/>
          </a:bodyPr>
          <a:lstStyle/>
          <a:p>
            <a:pPr marL="0" lvl="0" indent="0" algn="l" rtl="0">
              <a:spcBef>
                <a:spcPts val="0"/>
              </a:spcBef>
              <a:spcAft>
                <a:spcPts val="0"/>
              </a:spcAft>
              <a:buNone/>
            </a:pPr>
            <a:endParaRPr/>
          </a:p>
        </p:txBody>
      </p:sp>
      <p:sp>
        <p:nvSpPr>
          <p:cNvPr id="313" name="Google Shape;313;p27:notes"/>
          <p:cNvSpPr txBox="1">
            <a:spLocks noGrp="1"/>
          </p:cNvSpPr>
          <p:nvPr>
            <p:ph type="sldNum" idx="12"/>
          </p:nvPr>
        </p:nvSpPr>
        <p:spPr>
          <a:xfrm>
            <a:off x="3978135" y="8842035"/>
            <a:ext cx="3043343" cy="465455"/>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8: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320" name="Google Shape;320;p2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7" name="Google Shape;327;p29:notes"/>
          <p:cNvSpPr txBox="1">
            <a:spLocks noGrp="1"/>
          </p:cNvSpPr>
          <p:nvPr>
            <p:ph type="body" idx="1"/>
          </p:nvPr>
        </p:nvSpPr>
        <p:spPr>
          <a:xfrm>
            <a:off x="702311" y="4421830"/>
            <a:ext cx="5618480" cy="4189095"/>
          </a:xfrm>
          <a:prstGeom prst="rect">
            <a:avLst/>
          </a:prstGeom>
          <a:noFill/>
          <a:ln>
            <a:noFill/>
          </a:ln>
        </p:spPr>
        <p:txBody>
          <a:bodyPr spcFirstLastPara="1" wrap="square" lIns="92225" tIns="46100" rIns="92225" bIns="46100" anchor="t" anchorCtr="0">
            <a:normAutofit/>
          </a:bodyPr>
          <a:lstStyle/>
          <a:p>
            <a:pPr marL="0" lvl="0" indent="0" algn="l" rtl="0">
              <a:spcBef>
                <a:spcPts val="0"/>
              </a:spcBef>
              <a:spcAft>
                <a:spcPts val="0"/>
              </a:spcAft>
              <a:buNone/>
            </a:pPr>
            <a:r>
              <a:rPr lang="en-US"/>
              <a:t>Read Slide</a:t>
            </a:r>
            <a:endParaRPr/>
          </a:p>
          <a:p>
            <a:pPr marL="0" lvl="0" indent="0" algn="l" rtl="0">
              <a:spcBef>
                <a:spcPts val="360"/>
              </a:spcBef>
              <a:spcAft>
                <a:spcPts val="0"/>
              </a:spcAft>
              <a:buNone/>
            </a:pPr>
            <a:endParaRPr/>
          </a:p>
          <a:p>
            <a:pPr marL="0" lvl="0" indent="0" algn="l" rtl="0">
              <a:spcBef>
                <a:spcPts val="360"/>
              </a:spcBef>
              <a:spcAft>
                <a:spcPts val="0"/>
              </a:spcAft>
              <a:buNone/>
            </a:pPr>
            <a:r>
              <a:rPr lang="en-US"/>
              <a:t>HUD – U.S. Department of Housing and Urban Development </a:t>
            </a:r>
            <a:endParaRPr/>
          </a:p>
        </p:txBody>
      </p:sp>
      <p:sp>
        <p:nvSpPr>
          <p:cNvPr id="328" name="Google Shape;328;p29:notes"/>
          <p:cNvSpPr txBox="1">
            <a:spLocks noGrp="1"/>
          </p:cNvSpPr>
          <p:nvPr>
            <p:ph type="sldNum" idx="12"/>
          </p:nvPr>
        </p:nvSpPr>
        <p:spPr>
          <a:xfrm>
            <a:off x="3978135" y="8842035"/>
            <a:ext cx="3043343" cy="465455"/>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1" name="Google Shape;121;p3:notes"/>
          <p:cNvSpPr txBox="1">
            <a:spLocks noGrp="1"/>
          </p:cNvSpPr>
          <p:nvPr>
            <p:ph type="body" idx="1"/>
          </p:nvPr>
        </p:nvSpPr>
        <p:spPr>
          <a:xfrm>
            <a:off x="702311" y="4421830"/>
            <a:ext cx="5618480" cy="418909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r>
              <a:rPr lang="en-US"/>
              <a:t>Welcome! We are proud to be a partner with parents in educating our community’s children. As a parent, you are a vital part of helping your child succeed. During this meeting, we want to tell you about some of the programs we are offering children to give them the skills and knowledge they need. This meeting is also a chance for you to tell us what we can do to help you. </a:t>
            </a:r>
            <a:endParaRPr/>
          </a:p>
        </p:txBody>
      </p:sp>
      <p:sp>
        <p:nvSpPr>
          <p:cNvPr id="122" name="Google Shape;122;p3:notes"/>
          <p:cNvSpPr txBox="1">
            <a:spLocks noGrp="1"/>
          </p:cNvSpPr>
          <p:nvPr>
            <p:ph type="sldNum" idx="12"/>
          </p:nvPr>
        </p:nvSpPr>
        <p:spPr>
          <a:xfrm>
            <a:off x="3978135" y="8842035"/>
            <a:ext cx="3043343" cy="465455"/>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5" name="Google Shape;335;p30:notes"/>
          <p:cNvSpPr txBox="1">
            <a:spLocks noGrp="1"/>
          </p:cNvSpPr>
          <p:nvPr>
            <p:ph type="body" idx="1"/>
          </p:nvPr>
        </p:nvSpPr>
        <p:spPr>
          <a:xfrm>
            <a:off x="702311" y="4421830"/>
            <a:ext cx="5618480" cy="4189095"/>
          </a:xfrm>
          <a:prstGeom prst="rect">
            <a:avLst/>
          </a:prstGeom>
          <a:noFill/>
          <a:ln>
            <a:noFill/>
          </a:ln>
        </p:spPr>
        <p:txBody>
          <a:bodyPr spcFirstLastPara="1" wrap="square" lIns="92225" tIns="46100" rIns="92225" bIns="46100" anchor="t" anchorCtr="0">
            <a:normAutofit/>
          </a:bodyPr>
          <a:lstStyle/>
          <a:p>
            <a:pPr marL="0" lvl="0" indent="0" algn="l" rtl="0">
              <a:spcBef>
                <a:spcPts val="0"/>
              </a:spcBef>
              <a:spcAft>
                <a:spcPts val="0"/>
              </a:spcAft>
              <a:buNone/>
            </a:pPr>
            <a:endParaRPr/>
          </a:p>
        </p:txBody>
      </p:sp>
      <p:sp>
        <p:nvSpPr>
          <p:cNvPr id="336" name="Google Shape;336;p30:notes"/>
          <p:cNvSpPr txBox="1">
            <a:spLocks noGrp="1"/>
          </p:cNvSpPr>
          <p:nvPr>
            <p:ph type="sldNum" idx="12"/>
          </p:nvPr>
        </p:nvSpPr>
        <p:spPr>
          <a:xfrm>
            <a:off x="3978135" y="8842035"/>
            <a:ext cx="3043343" cy="465455"/>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3" name="Google Shape;343;p31:notes"/>
          <p:cNvSpPr txBox="1">
            <a:spLocks noGrp="1"/>
          </p:cNvSpPr>
          <p:nvPr>
            <p:ph type="body" idx="1"/>
          </p:nvPr>
        </p:nvSpPr>
        <p:spPr>
          <a:xfrm>
            <a:off x="702311" y="4421830"/>
            <a:ext cx="5618480" cy="4189095"/>
          </a:xfrm>
          <a:prstGeom prst="rect">
            <a:avLst/>
          </a:prstGeom>
          <a:noFill/>
          <a:ln>
            <a:noFill/>
          </a:ln>
        </p:spPr>
        <p:txBody>
          <a:bodyPr spcFirstLastPara="1" wrap="square" lIns="92225" tIns="46100" rIns="92225" bIns="46100" anchor="t" anchorCtr="0">
            <a:normAutofit/>
          </a:bodyPr>
          <a:lstStyle/>
          <a:p>
            <a:pPr marL="0" lvl="0" indent="0" algn="l" rtl="0">
              <a:spcBef>
                <a:spcPts val="0"/>
              </a:spcBef>
              <a:spcAft>
                <a:spcPts val="0"/>
              </a:spcAft>
              <a:buNone/>
            </a:pPr>
            <a:endParaRPr/>
          </a:p>
        </p:txBody>
      </p:sp>
      <p:sp>
        <p:nvSpPr>
          <p:cNvPr id="344" name="Google Shape;344;p31:notes"/>
          <p:cNvSpPr txBox="1">
            <a:spLocks noGrp="1"/>
          </p:cNvSpPr>
          <p:nvPr>
            <p:ph type="sldNum" idx="12"/>
          </p:nvPr>
        </p:nvSpPr>
        <p:spPr>
          <a:xfrm>
            <a:off x="3978135" y="8842035"/>
            <a:ext cx="3043343" cy="465455"/>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2" name="Google Shape;352;p32:notes"/>
          <p:cNvSpPr txBox="1">
            <a:spLocks noGrp="1"/>
          </p:cNvSpPr>
          <p:nvPr>
            <p:ph type="body" idx="1"/>
          </p:nvPr>
        </p:nvSpPr>
        <p:spPr>
          <a:xfrm>
            <a:off x="702311" y="4421830"/>
            <a:ext cx="5618480" cy="418909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r>
              <a:rPr lang="en-US"/>
              <a:t>This survey is to evaluate the effectiveness of the meeting. </a:t>
            </a:r>
            <a:endParaRPr/>
          </a:p>
          <a:p>
            <a:pPr marL="0" lvl="0" indent="0" algn="l" rtl="0">
              <a:spcBef>
                <a:spcPts val="360"/>
              </a:spcBef>
              <a:spcAft>
                <a:spcPts val="0"/>
              </a:spcAft>
              <a:buNone/>
            </a:pPr>
            <a:endParaRPr/>
          </a:p>
          <a:p>
            <a:pPr marL="0" lvl="0" indent="0" algn="l" rtl="0">
              <a:spcBef>
                <a:spcPts val="360"/>
              </a:spcBef>
              <a:spcAft>
                <a:spcPts val="0"/>
              </a:spcAft>
              <a:buNone/>
            </a:pPr>
            <a:r>
              <a:rPr lang="en-US"/>
              <a:t>Parents may request a paper survey from the school if they prefer. </a:t>
            </a:r>
            <a:endParaRPr/>
          </a:p>
        </p:txBody>
      </p:sp>
      <p:sp>
        <p:nvSpPr>
          <p:cNvPr id="353" name="Google Shape;353;p32:notes"/>
          <p:cNvSpPr txBox="1">
            <a:spLocks noGrp="1"/>
          </p:cNvSpPr>
          <p:nvPr>
            <p:ph type="sldNum" idx="12"/>
          </p:nvPr>
        </p:nvSpPr>
        <p:spPr>
          <a:xfrm>
            <a:off x="3978135" y="8842035"/>
            <a:ext cx="3043343" cy="465455"/>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3: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364" name="Google Shape;364;p3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4: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373" name="Google Shape;373;p3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5: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379" name="Google Shape;379;p3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130" name="Google Shape;130;p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137" name="Google Shape;137;p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144" name="Google Shape;144;p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702311" y="4421830"/>
            <a:ext cx="5618480" cy="4189095"/>
          </a:xfrm>
          <a:prstGeom prst="rect">
            <a:avLst/>
          </a:prstGeom>
          <a:noFill/>
          <a:ln>
            <a:noFill/>
          </a:ln>
        </p:spPr>
        <p:txBody>
          <a:bodyPr spcFirstLastPara="1" wrap="square" lIns="92225" tIns="46100" rIns="92225" bIns="46100" anchor="t" anchorCtr="0">
            <a:noAutofit/>
          </a:bodyPr>
          <a:lstStyle/>
          <a:p>
            <a:pPr marL="0" lvl="0" indent="0" algn="l" rtl="0">
              <a:spcBef>
                <a:spcPts val="0"/>
              </a:spcBef>
              <a:spcAft>
                <a:spcPts val="0"/>
              </a:spcAft>
              <a:buNone/>
            </a:pPr>
            <a:r>
              <a:rPr lang="en-US"/>
              <a:t>Title I provides a variety of services that may include:</a:t>
            </a:r>
            <a:endParaRPr/>
          </a:p>
          <a:p>
            <a:pPr marL="171450" lvl="0" indent="-171450" algn="l" rtl="0">
              <a:spcBef>
                <a:spcPts val="360"/>
              </a:spcBef>
              <a:spcAft>
                <a:spcPts val="0"/>
              </a:spcAft>
              <a:buClr>
                <a:schemeClr val="dk1"/>
              </a:buClr>
              <a:buSzPts val="1200"/>
              <a:buFont typeface="Arial"/>
              <a:buChar char="•"/>
            </a:pPr>
            <a:r>
              <a:rPr lang="en-US"/>
              <a:t>Additional teachers and support staff</a:t>
            </a:r>
            <a:endParaRPr/>
          </a:p>
          <a:p>
            <a:pPr marL="171450" lvl="0" indent="-171450" algn="l" rtl="0">
              <a:spcBef>
                <a:spcPts val="360"/>
              </a:spcBef>
              <a:spcAft>
                <a:spcPts val="0"/>
              </a:spcAft>
              <a:buClr>
                <a:schemeClr val="dk1"/>
              </a:buClr>
              <a:buSzPts val="1200"/>
              <a:buFont typeface="Arial"/>
              <a:buChar char="•"/>
            </a:pPr>
            <a:r>
              <a:rPr lang="en-US"/>
              <a:t>Extended time for instruction</a:t>
            </a:r>
            <a:endParaRPr/>
          </a:p>
          <a:p>
            <a:pPr marL="171450" lvl="0" indent="-171450" algn="l" rtl="0">
              <a:spcBef>
                <a:spcPts val="360"/>
              </a:spcBef>
              <a:spcAft>
                <a:spcPts val="0"/>
              </a:spcAft>
              <a:buClr>
                <a:schemeClr val="dk1"/>
              </a:buClr>
              <a:buSzPts val="1200"/>
              <a:buFont typeface="Arial"/>
              <a:buChar char="•"/>
            </a:pPr>
            <a:r>
              <a:rPr lang="en-US"/>
              <a:t>Smaller class sizes</a:t>
            </a:r>
            <a:endParaRPr/>
          </a:p>
          <a:p>
            <a:pPr marL="171450" lvl="0" indent="-171450" algn="l" rtl="0">
              <a:spcBef>
                <a:spcPts val="360"/>
              </a:spcBef>
              <a:spcAft>
                <a:spcPts val="0"/>
              </a:spcAft>
              <a:buClr>
                <a:schemeClr val="dk1"/>
              </a:buClr>
              <a:buSzPts val="1200"/>
              <a:buFont typeface="Arial"/>
              <a:buChar char="•"/>
            </a:pPr>
            <a:r>
              <a:rPr lang="en-US"/>
              <a:t>Additional training for staff</a:t>
            </a:r>
            <a:endParaRPr/>
          </a:p>
          <a:p>
            <a:pPr marL="171450" lvl="0" indent="-171450" algn="l" rtl="0">
              <a:spcBef>
                <a:spcPts val="360"/>
              </a:spcBef>
              <a:spcAft>
                <a:spcPts val="0"/>
              </a:spcAft>
              <a:buClr>
                <a:schemeClr val="dk1"/>
              </a:buClr>
              <a:buSzPts val="1200"/>
              <a:buFont typeface="Arial"/>
              <a:buChar char="•"/>
            </a:pPr>
            <a:r>
              <a:rPr lang="en-US"/>
              <a:t>A variety of teaching methods and resources </a:t>
            </a:r>
            <a:endParaRPr/>
          </a:p>
          <a:p>
            <a:pPr marL="171450" lvl="0" indent="-171450" algn="l" rtl="0">
              <a:spcBef>
                <a:spcPts val="360"/>
              </a:spcBef>
              <a:spcAft>
                <a:spcPts val="0"/>
              </a:spcAft>
              <a:buClr>
                <a:schemeClr val="dk1"/>
              </a:buClr>
              <a:buSzPts val="1200"/>
              <a:buFont typeface="Arial"/>
              <a:buChar char="•"/>
            </a:pPr>
            <a:r>
              <a:rPr lang="en-US"/>
              <a:t>Parent Resource center at your child’s school</a:t>
            </a:r>
            <a:endParaRPr/>
          </a:p>
        </p:txBody>
      </p:sp>
      <p:sp>
        <p:nvSpPr>
          <p:cNvPr id="153" name="Google Shape;153;p7:notes"/>
          <p:cNvSpPr txBox="1">
            <a:spLocks noGrp="1"/>
          </p:cNvSpPr>
          <p:nvPr>
            <p:ph type="sldNum" idx="12"/>
          </p:nvPr>
        </p:nvSpPr>
        <p:spPr>
          <a:xfrm>
            <a:off x="3978135" y="8842035"/>
            <a:ext cx="3043343" cy="465455"/>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1" name="Google Shape;161;p8:notes"/>
          <p:cNvSpPr txBox="1">
            <a:spLocks noGrp="1"/>
          </p:cNvSpPr>
          <p:nvPr>
            <p:ph type="body" idx="1"/>
          </p:nvPr>
        </p:nvSpPr>
        <p:spPr>
          <a:xfrm>
            <a:off x="702311" y="4421830"/>
            <a:ext cx="5618480" cy="4189095"/>
          </a:xfrm>
          <a:prstGeom prst="rect">
            <a:avLst/>
          </a:prstGeom>
          <a:noFill/>
          <a:ln>
            <a:noFill/>
          </a:ln>
        </p:spPr>
        <p:txBody>
          <a:bodyPr spcFirstLastPara="1" wrap="square" lIns="92225" tIns="46100" rIns="92225" bIns="46100" anchor="t" anchorCtr="0">
            <a:normAutofit/>
          </a:bodyPr>
          <a:lstStyle/>
          <a:p>
            <a:pPr marL="0" lvl="0" indent="0" algn="l" rtl="0">
              <a:spcBef>
                <a:spcPts val="0"/>
              </a:spcBef>
              <a:spcAft>
                <a:spcPts val="0"/>
              </a:spcAft>
              <a:buNone/>
            </a:pPr>
            <a:r>
              <a:rPr lang="en-US"/>
              <a:t>The annual Review and Parent Input Meeting of the District and School Parent &amp; Family Engagement Policy and School-Parent Compact will take place in the Spring. All parents, guardians, students and community stakeholders are encouraged to take part.</a:t>
            </a:r>
            <a:endParaRPr/>
          </a:p>
          <a:p>
            <a:pPr marL="0" lvl="0" indent="0" algn="l" rtl="0">
              <a:spcBef>
                <a:spcPts val="360"/>
              </a:spcBef>
              <a:spcAft>
                <a:spcPts val="0"/>
              </a:spcAft>
              <a:buNone/>
            </a:pPr>
            <a:endParaRPr/>
          </a:p>
          <a:p>
            <a:pPr marL="0" lvl="0" indent="0" algn="l" rtl="0">
              <a:spcBef>
                <a:spcPts val="360"/>
              </a:spcBef>
              <a:spcAft>
                <a:spcPts val="0"/>
              </a:spcAft>
              <a:buNone/>
            </a:pPr>
            <a:r>
              <a:rPr lang="en-US"/>
              <a:t>*Provide copies of School Level Parent and Family Engagement Policy &amp; School-Parent Compact.  </a:t>
            </a:r>
            <a:endParaRPr/>
          </a:p>
        </p:txBody>
      </p:sp>
      <p:sp>
        <p:nvSpPr>
          <p:cNvPr id="162" name="Google Shape;162;p8:notes"/>
          <p:cNvSpPr txBox="1">
            <a:spLocks noGrp="1"/>
          </p:cNvSpPr>
          <p:nvPr>
            <p:ph type="sldNum" idx="12"/>
          </p:nvPr>
        </p:nvSpPr>
        <p:spPr>
          <a:xfrm>
            <a:off x="3978135" y="8842035"/>
            <a:ext cx="3043343" cy="465455"/>
          </a:xfrm>
          <a:prstGeom prst="rect">
            <a:avLst/>
          </a:prstGeom>
          <a:noFill/>
          <a:ln>
            <a:noFill/>
          </a:ln>
        </p:spPr>
        <p:txBody>
          <a:bodyPr spcFirstLastPara="1" wrap="square" lIns="92225" tIns="46100" rIns="92225" bIns="461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702311" y="4421830"/>
            <a:ext cx="5618480" cy="4189095"/>
          </a:xfrm>
          <a:prstGeom prst="rect">
            <a:avLst/>
          </a:prstGeom>
        </p:spPr>
        <p:txBody>
          <a:bodyPr spcFirstLastPara="1" wrap="square" lIns="92225" tIns="46100" rIns="92225" bIns="46100" anchor="t" anchorCtr="0">
            <a:noAutofit/>
          </a:bodyPr>
          <a:lstStyle/>
          <a:p>
            <a:pPr marL="0" lvl="0" indent="0" algn="l" rtl="0">
              <a:spcBef>
                <a:spcPts val="360"/>
              </a:spcBef>
              <a:spcAft>
                <a:spcPts val="0"/>
              </a:spcAft>
              <a:buNone/>
            </a:pPr>
            <a:endParaRPr/>
          </a:p>
        </p:txBody>
      </p:sp>
      <p:sp>
        <p:nvSpPr>
          <p:cNvPr id="171" name="Google Shape;171;p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7"/>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21" name="Google Shape;21;p37"/>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7"/>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7"/>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46"/>
          <p:cNvSpPr txBox="1">
            <a:spLocks noGrp="1"/>
          </p:cNvSpPr>
          <p:nvPr>
            <p:ph type="body" idx="1"/>
          </p:nvPr>
        </p:nvSpPr>
        <p:spPr>
          <a:xfrm rot="5400000">
            <a:off x="2378965" y="-440435"/>
            <a:ext cx="4386071" cy="8229600"/>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93" name="Google Shape;93;p46"/>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6"/>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47"/>
          <p:cNvSpPr txBox="1">
            <a:spLocks noGrp="1"/>
          </p:cNvSpPr>
          <p:nvPr>
            <p:ph type="title"/>
          </p:nvPr>
        </p:nvSpPr>
        <p:spPr>
          <a:xfrm rot="5400000">
            <a:off x="4936367" y="2182286"/>
            <a:ext cx="5592761" cy="177747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47"/>
          <p:cNvSpPr txBox="1">
            <a:spLocks noGrp="1"/>
          </p:cNvSpPr>
          <p:nvPr>
            <p:ph type="body" idx="1"/>
          </p:nvPr>
        </p:nvSpPr>
        <p:spPr>
          <a:xfrm rot="5400000">
            <a:off x="823120" y="-91279"/>
            <a:ext cx="5592760" cy="6324600"/>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99" name="Google Shape;99;p47"/>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7"/>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7"/>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38"/>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8"/>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8"/>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9"/>
          <p:cNvSpPr txBox="1">
            <a:spLocks noGrp="1"/>
          </p:cNvSpPr>
          <p:nvPr>
            <p:ph type="body" idx="1"/>
          </p:nvPr>
        </p:nvSpPr>
        <p:spPr>
          <a:xfrm>
            <a:off x="457200" y="1481328"/>
            <a:ext cx="4038600" cy="4525963"/>
          </a:xfrm>
          <a:prstGeom prst="rect">
            <a:avLst/>
          </a:prstGeom>
          <a:noFill/>
          <a:ln>
            <a:noFill/>
          </a:ln>
        </p:spPr>
        <p:txBody>
          <a:bodyPr spcFirstLastPara="1" wrap="square" lIns="91425" tIns="45700" rIns="91425" bIns="45700" anchor="t" anchorCtr="0">
            <a:normAutofit/>
          </a:bodyPr>
          <a:lstStyle>
            <a:lvl1pPr marL="457200" lvl="0" indent="-349504" algn="l">
              <a:spcBef>
                <a:spcPts val="400"/>
              </a:spcBef>
              <a:spcAft>
                <a:spcPts val="0"/>
              </a:spcAft>
              <a:buSzPts val="1904"/>
              <a:buChar char="🞂"/>
              <a:defRPr sz="2800"/>
            </a:lvl1pPr>
            <a:lvl2pPr marL="914400" lvl="1" indent="-381000" algn="l">
              <a:spcBef>
                <a:spcPts val="324"/>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31" name="Google Shape;31;p39"/>
          <p:cNvSpPr txBox="1">
            <a:spLocks noGrp="1"/>
          </p:cNvSpPr>
          <p:nvPr>
            <p:ph type="body" idx="2"/>
          </p:nvPr>
        </p:nvSpPr>
        <p:spPr>
          <a:xfrm>
            <a:off x="4648200" y="1481328"/>
            <a:ext cx="4038600" cy="4525963"/>
          </a:xfrm>
          <a:prstGeom prst="rect">
            <a:avLst/>
          </a:prstGeom>
          <a:noFill/>
          <a:ln>
            <a:noFill/>
          </a:ln>
        </p:spPr>
        <p:txBody>
          <a:bodyPr spcFirstLastPara="1" wrap="square" lIns="91425" tIns="45700" rIns="91425" bIns="45700" anchor="t" anchorCtr="0">
            <a:normAutofit/>
          </a:bodyPr>
          <a:lstStyle>
            <a:lvl1pPr marL="457200" lvl="0" indent="-349504" algn="l">
              <a:spcBef>
                <a:spcPts val="400"/>
              </a:spcBef>
              <a:spcAft>
                <a:spcPts val="0"/>
              </a:spcAft>
              <a:buSzPts val="1904"/>
              <a:buChar char="🞂"/>
              <a:defRPr sz="2800"/>
            </a:lvl1pPr>
            <a:lvl2pPr marL="914400" lvl="1" indent="-381000" algn="l">
              <a:spcBef>
                <a:spcPts val="324"/>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32" name="Google Shape;32;p39"/>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9"/>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6"/>
        <p:cNvGrpSpPr/>
        <p:nvPr/>
      </p:nvGrpSpPr>
      <p:grpSpPr>
        <a:xfrm>
          <a:off x="0" y="0"/>
          <a:ext cx="0" cy="0"/>
          <a:chOff x="0" y="0"/>
          <a:chExt cx="0" cy="0"/>
        </a:xfrm>
      </p:grpSpPr>
      <p:sp>
        <p:nvSpPr>
          <p:cNvPr id="37" name="Google Shape;37;p40"/>
          <p:cNvSpPr/>
          <p:nvPr/>
        </p:nvSpPr>
        <p:spPr>
          <a:xfrm>
            <a:off x="-2" y="4664147"/>
            <a:ext cx="9151089" cy="0"/>
          </a:xfrm>
          <a:prstGeom prst="rtTriangle">
            <a:avLst/>
          </a:prstGeom>
          <a:gradFill>
            <a:gsLst>
              <a:gs pos="0">
                <a:srgbClr val="194D8C"/>
              </a:gs>
              <a:gs pos="55000">
                <a:srgbClr val="5B90DA"/>
              </a:gs>
              <a:gs pos="100000">
                <a:srgbClr val="194D8C"/>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 name="Google Shape;38;p40"/>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2"/>
              </a:buClr>
              <a:buSzPts val="4800"/>
              <a:buFont typeface="Lucida Sans"/>
              <a:buNone/>
              <a:defRPr sz="48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0"/>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rmAutofit/>
          </a:bodyPr>
          <a:lstStyle>
            <a:lvl1pPr marR="64008" lvl="0" algn="r">
              <a:spcBef>
                <a:spcPts val="400"/>
              </a:spcBef>
              <a:spcAft>
                <a:spcPts val="0"/>
              </a:spcAft>
              <a:buSzPts val="1836"/>
              <a:buNone/>
              <a:defRPr>
                <a:solidFill>
                  <a:schemeClr val="dk2"/>
                </a:solidFill>
              </a:defRPr>
            </a:lvl1pPr>
            <a:lvl2pPr lvl="1" algn="ctr">
              <a:spcBef>
                <a:spcPts val="324"/>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a:endParaRPr/>
          </a:p>
        </p:txBody>
      </p:sp>
      <p:grpSp>
        <p:nvGrpSpPr>
          <p:cNvPr id="40" name="Google Shape;40;p40"/>
          <p:cNvGrpSpPr/>
          <p:nvPr/>
        </p:nvGrpSpPr>
        <p:grpSpPr>
          <a:xfrm>
            <a:off x="-3765" y="4953000"/>
            <a:ext cx="9147765" cy="1912088"/>
            <a:chOff x="-3765" y="4832896"/>
            <a:chExt cx="9147765" cy="2032192"/>
          </a:xfrm>
        </p:grpSpPr>
        <p:sp>
          <p:nvSpPr>
            <p:cNvPr id="41" name="Google Shape;41;p40"/>
            <p:cNvSpPr/>
            <p:nvPr/>
          </p:nvSpPr>
          <p:spPr>
            <a:xfrm>
              <a:off x="1687513" y="4832896"/>
              <a:ext cx="7456487" cy="518816"/>
            </a:xfrm>
            <a:custGeom>
              <a:avLst/>
              <a:gdLst/>
              <a:ahLst/>
              <a:cxnLst/>
              <a:rect l="l" t="t" r="r" b="b"/>
              <a:pathLst>
                <a:path w="4697" h="367" extrusionOk="0">
                  <a:moveTo>
                    <a:pt x="4697" y="0"/>
                  </a:moveTo>
                  <a:lnTo>
                    <a:pt x="4697" y="367"/>
                  </a:lnTo>
                  <a:lnTo>
                    <a:pt x="0" y="218"/>
                  </a:lnTo>
                  <a:lnTo>
                    <a:pt x="4697" y="0"/>
                  </a:lnTo>
                  <a:close/>
                </a:path>
              </a:pathLst>
            </a:custGeom>
            <a:solidFill>
              <a:srgbClr val="A4B8DA">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Google Shape;42;p40"/>
            <p:cNvSpPr/>
            <p:nvPr/>
          </p:nvSpPr>
          <p:spPr>
            <a:xfrm>
              <a:off x="35443" y="5135526"/>
              <a:ext cx="9108557" cy="838200"/>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 name="Google Shape;43;p40"/>
            <p:cNvSpPr/>
            <p:nvPr/>
          </p:nvSpPr>
          <p:spPr>
            <a:xfrm>
              <a:off x="0" y="4883888"/>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4" name="Google Shape;44;p40"/>
            <p:cNvCxnSpPr/>
            <p:nvPr/>
          </p:nvCxnSpPr>
          <p:spPr>
            <a:xfrm>
              <a:off x="-3765" y="4880373"/>
              <a:ext cx="9147765" cy="839943"/>
            </a:xfrm>
            <a:prstGeom prst="straightConnector1">
              <a:avLst/>
            </a:prstGeom>
            <a:noFill/>
            <a:ln w="12050" cap="flat" cmpd="sng">
              <a:solidFill>
                <a:srgbClr val="9CB2D5"/>
              </a:solidFill>
              <a:prstDash val="solid"/>
              <a:miter lim="800000"/>
              <a:headEnd type="none" w="sm" len="sm"/>
              <a:tailEnd type="none" w="sm" len="sm"/>
            </a:ln>
          </p:spPr>
        </p:cxnSp>
      </p:grpSp>
      <p:sp>
        <p:nvSpPr>
          <p:cNvPr id="45" name="Google Shape;45;p40"/>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0"/>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rgbClr val="E8ECF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b="0">
                <a:solidFill>
                  <a:srgbClr val="FFFFFF"/>
                </a:solidFill>
                <a:latin typeface="Arial"/>
                <a:ea typeface="Arial"/>
                <a:cs typeface="Arial"/>
                <a:sym typeface="Arial"/>
              </a:defRPr>
            </a:lvl1pPr>
            <a:lvl2pPr marL="0" marR="0" lvl="1" indent="0" algn="r">
              <a:spcBef>
                <a:spcPts val="0"/>
              </a:spcBef>
              <a:spcAft>
                <a:spcPts val="0"/>
              </a:spcAft>
              <a:buNone/>
              <a:defRPr sz="1000" b="0">
                <a:solidFill>
                  <a:srgbClr val="FFFFFF"/>
                </a:solidFill>
                <a:latin typeface="Arial"/>
                <a:ea typeface="Arial"/>
                <a:cs typeface="Arial"/>
                <a:sym typeface="Arial"/>
              </a:defRPr>
            </a:lvl2pPr>
            <a:lvl3pPr marL="0" marR="0" lvl="2" indent="0" algn="r">
              <a:spcBef>
                <a:spcPts val="0"/>
              </a:spcBef>
              <a:spcAft>
                <a:spcPts val="0"/>
              </a:spcAft>
              <a:buNone/>
              <a:defRPr sz="1000" b="0">
                <a:solidFill>
                  <a:srgbClr val="FFFFFF"/>
                </a:solidFill>
                <a:latin typeface="Arial"/>
                <a:ea typeface="Arial"/>
                <a:cs typeface="Arial"/>
                <a:sym typeface="Arial"/>
              </a:defRPr>
            </a:lvl3pPr>
            <a:lvl4pPr marL="0" marR="0" lvl="3" indent="0" algn="r">
              <a:spcBef>
                <a:spcPts val="0"/>
              </a:spcBef>
              <a:spcAft>
                <a:spcPts val="0"/>
              </a:spcAft>
              <a:buNone/>
              <a:defRPr sz="1000" b="0">
                <a:solidFill>
                  <a:srgbClr val="FFFFFF"/>
                </a:solidFill>
                <a:latin typeface="Arial"/>
                <a:ea typeface="Arial"/>
                <a:cs typeface="Arial"/>
                <a:sym typeface="Arial"/>
              </a:defRPr>
            </a:lvl4pPr>
            <a:lvl5pPr marL="0" marR="0" lvl="4" indent="0" algn="r">
              <a:spcBef>
                <a:spcPts val="0"/>
              </a:spcBef>
              <a:spcAft>
                <a:spcPts val="0"/>
              </a:spcAft>
              <a:buNone/>
              <a:defRPr sz="1000" b="0">
                <a:solidFill>
                  <a:srgbClr val="FFFFFF"/>
                </a:solidFill>
                <a:latin typeface="Arial"/>
                <a:ea typeface="Arial"/>
                <a:cs typeface="Arial"/>
                <a:sym typeface="Arial"/>
              </a:defRPr>
            </a:lvl5pPr>
            <a:lvl6pPr marL="0" marR="0" lvl="5" indent="0" algn="r">
              <a:spcBef>
                <a:spcPts val="0"/>
              </a:spcBef>
              <a:spcAft>
                <a:spcPts val="0"/>
              </a:spcAft>
              <a:buNone/>
              <a:defRPr sz="1000" b="0">
                <a:solidFill>
                  <a:srgbClr val="FFFFFF"/>
                </a:solidFill>
                <a:latin typeface="Arial"/>
                <a:ea typeface="Arial"/>
                <a:cs typeface="Arial"/>
                <a:sym typeface="Arial"/>
              </a:defRPr>
            </a:lvl6pPr>
            <a:lvl7pPr marL="0" marR="0" lvl="6" indent="0" algn="r">
              <a:spcBef>
                <a:spcPts val="0"/>
              </a:spcBef>
              <a:spcAft>
                <a:spcPts val="0"/>
              </a:spcAft>
              <a:buNone/>
              <a:defRPr sz="1000" b="0">
                <a:solidFill>
                  <a:srgbClr val="FFFFFF"/>
                </a:solidFill>
                <a:latin typeface="Arial"/>
                <a:ea typeface="Arial"/>
                <a:cs typeface="Arial"/>
                <a:sym typeface="Arial"/>
              </a:defRPr>
            </a:lvl7pPr>
            <a:lvl8pPr marL="0" marR="0" lvl="7" indent="0" algn="r">
              <a:spcBef>
                <a:spcPts val="0"/>
              </a:spcBef>
              <a:spcAft>
                <a:spcPts val="0"/>
              </a:spcAft>
              <a:buNone/>
              <a:defRPr sz="1000" b="0">
                <a:solidFill>
                  <a:srgbClr val="FFFFFF"/>
                </a:solidFill>
                <a:latin typeface="Arial"/>
                <a:ea typeface="Arial"/>
                <a:cs typeface="Arial"/>
                <a:sym typeface="Arial"/>
              </a:defRPr>
            </a:lvl8pPr>
            <a:lvl9pPr marL="0" marR="0" lvl="8" indent="0" algn="r">
              <a:spcBef>
                <a:spcPts val="0"/>
              </a:spcBef>
              <a:spcAft>
                <a:spcPts val="0"/>
              </a:spcAft>
              <a:buNone/>
              <a:defRPr sz="1000" b="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41"/>
          <p:cNvSpPr txBox="1">
            <a:spLocks noGrp="1"/>
          </p:cNvSpPr>
          <p:nvPr>
            <p:ph type="title"/>
          </p:nvPr>
        </p:nvSpPr>
        <p:spPr>
          <a:xfrm>
            <a:off x="722376" y="1059712"/>
            <a:ext cx="7772400" cy="182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2"/>
              </a:buClr>
              <a:buSzPts val="4800"/>
              <a:buFont typeface="Lucida Sans"/>
              <a:buNone/>
              <a:defRPr sz="48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1"/>
          <p:cNvSpPr txBox="1">
            <a:spLocks noGrp="1"/>
          </p:cNvSpPr>
          <p:nvPr>
            <p:ph type="body" idx="1"/>
          </p:nvPr>
        </p:nvSpPr>
        <p:spPr>
          <a:xfrm>
            <a:off x="3922713" y="2931712"/>
            <a:ext cx="4572000" cy="1454888"/>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564"/>
              <a:buNone/>
              <a:defRPr sz="2300">
                <a:solidFill>
                  <a:schemeClr val="dk1"/>
                </a:solidFill>
              </a:defRPr>
            </a:lvl1pPr>
            <a:lvl2pPr marL="914400" lvl="1" indent="-228600" algn="l">
              <a:spcBef>
                <a:spcPts val="324"/>
              </a:spcBef>
              <a:spcAft>
                <a:spcPts val="0"/>
              </a:spcAft>
              <a:buSzPts val="1800"/>
              <a:buNone/>
              <a:defRPr sz="1800">
                <a:solidFill>
                  <a:srgbClr val="888888"/>
                </a:solidFill>
              </a:defRPr>
            </a:lvl2pPr>
            <a:lvl3pPr marL="1371600" lvl="2" indent="-228600" algn="l">
              <a:spcBef>
                <a:spcPts val="350"/>
              </a:spcBef>
              <a:spcAft>
                <a:spcPts val="0"/>
              </a:spcAft>
              <a:buSzPts val="1600"/>
              <a:buNone/>
              <a:defRPr sz="1600">
                <a:solidFill>
                  <a:srgbClr val="888888"/>
                </a:solidFill>
              </a:defRPr>
            </a:lvl3pPr>
            <a:lvl4pPr marL="1828800" lvl="3" indent="-228600" algn="l">
              <a:spcBef>
                <a:spcPts val="350"/>
              </a:spcBef>
              <a:spcAft>
                <a:spcPts val="0"/>
              </a:spcAft>
              <a:buSzPts val="1400"/>
              <a:buNone/>
              <a:defRPr sz="1400">
                <a:solidFill>
                  <a:srgbClr val="888888"/>
                </a:solidFill>
              </a:defRPr>
            </a:lvl4pPr>
            <a:lvl5pPr marL="2286000" lvl="4" indent="-228600" algn="l">
              <a:spcBef>
                <a:spcPts val="350"/>
              </a:spcBef>
              <a:spcAft>
                <a:spcPts val="0"/>
              </a:spcAft>
              <a:buSzPts val="1400"/>
              <a:buNone/>
              <a:defRPr sz="1400">
                <a:solidFill>
                  <a:srgbClr val="888888"/>
                </a:solidFill>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1" name="Google Shape;51;p4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41"/>
          <p:cNvSpPr/>
          <p:nvPr/>
        </p:nvSpPr>
        <p:spPr>
          <a:xfrm>
            <a:off x="3636680" y="3005472"/>
            <a:ext cx="182880" cy="228600"/>
          </a:xfrm>
          <a:prstGeom prst="chevron">
            <a:avLst>
              <a:gd name="adj" fmla="val 50000"/>
            </a:avLst>
          </a:prstGeom>
          <a:gradFill>
            <a:gsLst>
              <a:gs pos="0">
                <a:srgbClr val="33659F"/>
              </a:gs>
              <a:gs pos="72000">
                <a:srgbClr val="6191D4"/>
              </a:gs>
              <a:gs pos="100000">
                <a:srgbClr val="88A7D9"/>
              </a:gs>
            </a:gsLst>
            <a:lin ang="16200000" scaled="0"/>
          </a:gradFill>
          <a:ln w="9525" cap="rnd" cmpd="sng">
            <a:solidFill>
              <a:srgbClr val="395E89"/>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5" name="Google Shape;55;p41"/>
          <p:cNvSpPr/>
          <p:nvPr/>
        </p:nvSpPr>
        <p:spPr>
          <a:xfrm>
            <a:off x="3450264" y="3005472"/>
            <a:ext cx="182880" cy="228600"/>
          </a:xfrm>
          <a:prstGeom prst="chevron">
            <a:avLst>
              <a:gd name="adj" fmla="val 50000"/>
            </a:avLst>
          </a:prstGeom>
          <a:gradFill>
            <a:gsLst>
              <a:gs pos="0">
                <a:srgbClr val="33659F"/>
              </a:gs>
              <a:gs pos="72000">
                <a:srgbClr val="6191D4"/>
              </a:gs>
              <a:gs pos="100000">
                <a:srgbClr val="88A7D9"/>
              </a:gs>
            </a:gsLst>
            <a:lin ang="16200000" scaled="0"/>
          </a:gradFill>
          <a:ln w="9525" cap="rnd" cmpd="sng">
            <a:solidFill>
              <a:srgbClr val="395E89"/>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56"/>
        <p:cNvGrpSpPr/>
        <p:nvPr/>
      </p:nvGrpSpPr>
      <p:grpSpPr>
        <a:xfrm>
          <a:off x="0" y="0"/>
          <a:ext cx="0" cy="0"/>
          <a:chOff x="0" y="0"/>
          <a:chExt cx="0" cy="0"/>
        </a:xfrm>
      </p:grpSpPr>
      <p:sp>
        <p:nvSpPr>
          <p:cNvPr id="57" name="Google Shape;57;p42"/>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2"/>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lvl1pPr marL="457200" lvl="0" indent="-228600" algn="l">
              <a:spcBef>
                <a:spcPts val="400"/>
              </a:spcBef>
              <a:spcAft>
                <a:spcPts val="0"/>
              </a:spcAft>
              <a:buSzPts val="1632"/>
              <a:buNone/>
              <a:defRPr sz="2400" b="0">
                <a:solidFill>
                  <a:schemeClr val="lt1"/>
                </a:solidFill>
              </a:defRPr>
            </a:lvl1pPr>
            <a:lvl2pPr marL="914400" lvl="1" indent="-228600" algn="l">
              <a:spcBef>
                <a:spcPts val="324"/>
              </a:spcBef>
              <a:spcAft>
                <a:spcPts val="0"/>
              </a:spcAft>
              <a:buSzPts val="2000"/>
              <a:buNone/>
              <a:defRPr sz="2000" b="1"/>
            </a:lvl2pPr>
            <a:lvl3pPr marL="1371600" lvl="2" indent="-228600" algn="l">
              <a:spcBef>
                <a:spcPts val="350"/>
              </a:spcBef>
              <a:spcAft>
                <a:spcPts val="0"/>
              </a:spcAft>
              <a:buSzPts val="1800"/>
              <a:buNone/>
              <a:defRPr sz="1800" b="1"/>
            </a:lvl3pPr>
            <a:lvl4pPr marL="1828800" lvl="3" indent="-228600" algn="l">
              <a:spcBef>
                <a:spcPts val="350"/>
              </a:spcBef>
              <a:spcAft>
                <a:spcPts val="0"/>
              </a:spcAft>
              <a:buSzPts val="1600"/>
              <a:buNone/>
              <a:defRPr sz="1600" b="1"/>
            </a:lvl4pPr>
            <a:lvl5pPr marL="2286000" lvl="4" indent="-228600" algn="l">
              <a:spcBef>
                <a:spcPts val="350"/>
              </a:spcBef>
              <a:spcAft>
                <a:spcPts val="0"/>
              </a:spcAft>
              <a:buSzPts val="1600"/>
              <a:buNone/>
              <a:defRPr sz="1600" b="1"/>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9" name="Google Shape;59;p42"/>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lvl1pPr marL="457200" lvl="0" indent="-228600" algn="l">
              <a:spcBef>
                <a:spcPts val="400"/>
              </a:spcBef>
              <a:spcAft>
                <a:spcPts val="0"/>
              </a:spcAft>
              <a:buSzPts val="1632"/>
              <a:buNone/>
              <a:defRPr sz="2400" b="0">
                <a:solidFill>
                  <a:schemeClr val="lt1"/>
                </a:solidFill>
              </a:defRPr>
            </a:lvl1pPr>
            <a:lvl2pPr marL="914400" lvl="1" indent="-228600" algn="l">
              <a:spcBef>
                <a:spcPts val="324"/>
              </a:spcBef>
              <a:spcAft>
                <a:spcPts val="0"/>
              </a:spcAft>
              <a:buSzPts val="2000"/>
              <a:buNone/>
              <a:defRPr sz="2000" b="1"/>
            </a:lvl2pPr>
            <a:lvl3pPr marL="1371600" lvl="2" indent="-228600" algn="l">
              <a:spcBef>
                <a:spcPts val="350"/>
              </a:spcBef>
              <a:spcAft>
                <a:spcPts val="0"/>
              </a:spcAft>
              <a:buSzPts val="1800"/>
              <a:buNone/>
              <a:defRPr sz="1800" b="1"/>
            </a:lvl3pPr>
            <a:lvl4pPr marL="1828800" lvl="3" indent="-228600" algn="l">
              <a:spcBef>
                <a:spcPts val="350"/>
              </a:spcBef>
              <a:spcAft>
                <a:spcPts val="0"/>
              </a:spcAft>
              <a:buSzPts val="1600"/>
              <a:buNone/>
              <a:defRPr sz="1600" b="1"/>
            </a:lvl4pPr>
            <a:lvl5pPr marL="2286000" lvl="4" indent="-228600" algn="l">
              <a:spcBef>
                <a:spcPts val="350"/>
              </a:spcBef>
              <a:spcAft>
                <a:spcPts val="0"/>
              </a:spcAft>
              <a:buSzPts val="1600"/>
              <a:buNone/>
              <a:defRPr sz="1600" b="1"/>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60" name="Google Shape;60;p42"/>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rmAutofit/>
          </a:bodyPr>
          <a:lstStyle>
            <a:lvl1pPr marL="457200" lvl="0" indent="-332232" algn="l">
              <a:spcBef>
                <a:spcPts val="400"/>
              </a:spcBef>
              <a:spcAft>
                <a:spcPts val="0"/>
              </a:spcAft>
              <a:buSzPts val="1632"/>
              <a:buChar char="🞂"/>
              <a:defRPr sz="2400"/>
            </a:lvl1pPr>
            <a:lvl2pPr marL="914400" lvl="1" indent="-355600" algn="l">
              <a:spcBef>
                <a:spcPts val="324"/>
              </a:spcBef>
              <a:spcAft>
                <a:spcPts val="0"/>
              </a:spcAft>
              <a:buSzPts val="2000"/>
              <a:buChar char="◦"/>
              <a:defRPr sz="2000"/>
            </a:lvl2pPr>
            <a:lvl3pPr marL="1371600" lvl="2" indent="-342900" algn="l">
              <a:spcBef>
                <a:spcPts val="350"/>
              </a:spcBef>
              <a:spcAft>
                <a:spcPts val="0"/>
              </a:spcAft>
              <a:buSzPts val="1800"/>
              <a:buChar char="●"/>
              <a:defRPr sz="1800"/>
            </a:lvl3pPr>
            <a:lvl4pPr marL="1828800" lvl="3" indent="-330200" algn="l">
              <a:spcBef>
                <a:spcPts val="350"/>
              </a:spcBef>
              <a:spcAft>
                <a:spcPts val="0"/>
              </a:spcAft>
              <a:buSzPts val="1600"/>
              <a:buChar char="●"/>
              <a:defRPr sz="1600"/>
            </a:lvl4pPr>
            <a:lvl5pPr marL="2286000" lvl="4" indent="-330200" algn="l">
              <a:spcBef>
                <a:spcPts val="350"/>
              </a:spcBef>
              <a:spcAft>
                <a:spcPts val="0"/>
              </a:spcAft>
              <a:buSzPts val="1600"/>
              <a:buChar char="●"/>
              <a:defRPr sz="16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61" name="Google Shape;61;p42"/>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rmAutofit/>
          </a:bodyPr>
          <a:lstStyle>
            <a:lvl1pPr marL="457200" lvl="0" indent="-332232" algn="l">
              <a:spcBef>
                <a:spcPts val="0"/>
              </a:spcBef>
              <a:spcAft>
                <a:spcPts val="0"/>
              </a:spcAft>
              <a:buSzPts val="1632"/>
              <a:buChar char="🞂"/>
              <a:defRPr sz="2400"/>
            </a:lvl1pPr>
            <a:lvl2pPr marL="914400" lvl="1" indent="-355600" algn="l">
              <a:spcBef>
                <a:spcPts val="324"/>
              </a:spcBef>
              <a:spcAft>
                <a:spcPts val="0"/>
              </a:spcAft>
              <a:buSzPts val="2000"/>
              <a:buChar char="◦"/>
              <a:defRPr sz="2000"/>
            </a:lvl2pPr>
            <a:lvl3pPr marL="1371600" lvl="2" indent="-342900" algn="l">
              <a:spcBef>
                <a:spcPts val="350"/>
              </a:spcBef>
              <a:spcAft>
                <a:spcPts val="0"/>
              </a:spcAft>
              <a:buSzPts val="1800"/>
              <a:buChar char="●"/>
              <a:defRPr sz="1800"/>
            </a:lvl3pPr>
            <a:lvl4pPr marL="1828800" lvl="3" indent="-330200" algn="l">
              <a:spcBef>
                <a:spcPts val="350"/>
              </a:spcBef>
              <a:spcAft>
                <a:spcPts val="0"/>
              </a:spcAft>
              <a:buSzPts val="1600"/>
              <a:buChar char="●"/>
              <a:defRPr sz="1600"/>
            </a:lvl4pPr>
            <a:lvl5pPr marL="2286000" lvl="4" indent="-330200" algn="l">
              <a:spcBef>
                <a:spcPts val="350"/>
              </a:spcBef>
              <a:spcAft>
                <a:spcPts val="0"/>
              </a:spcAft>
              <a:buSzPts val="1600"/>
              <a:buChar char="●"/>
              <a:defRPr sz="16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62" name="Google Shape;62;p42"/>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43"/>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0"/>
        <p:cNvGrpSpPr/>
        <p:nvPr/>
      </p:nvGrpSpPr>
      <p:grpSpPr>
        <a:xfrm>
          <a:off x="0" y="0"/>
          <a:ext cx="0" cy="0"/>
          <a:chOff x="0" y="0"/>
          <a:chExt cx="0" cy="0"/>
        </a:xfrm>
      </p:grpSpPr>
      <p:sp>
        <p:nvSpPr>
          <p:cNvPr id="71" name="Google Shape;71;p44"/>
          <p:cNvSpPr txBox="1">
            <a:spLocks noGrp="1"/>
          </p:cNvSpPr>
          <p:nvPr>
            <p:ph type="title"/>
          </p:nvPr>
        </p:nvSpPr>
        <p:spPr>
          <a:xfrm>
            <a:off x="914400" y="4876800"/>
            <a:ext cx="7481776"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Clr>
                <a:schemeClr val="accent1"/>
              </a:buClr>
              <a:buSzPts val="2500"/>
              <a:buFont typeface="Lucida Sans"/>
              <a:buNone/>
              <a:defRPr sz="25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4"/>
          <p:cNvSpPr txBox="1">
            <a:spLocks noGrp="1"/>
          </p:cNvSpPr>
          <p:nvPr>
            <p:ph type="body" idx="1"/>
          </p:nvPr>
        </p:nvSpPr>
        <p:spPr>
          <a:xfrm>
            <a:off x="4419600" y="5355102"/>
            <a:ext cx="3974592" cy="914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1088"/>
              <a:buNone/>
              <a:defRPr sz="1600"/>
            </a:lvl1pPr>
            <a:lvl2pPr marL="914400" lvl="1" indent="-228600" algn="l">
              <a:spcBef>
                <a:spcPts val="324"/>
              </a:spcBef>
              <a:spcAft>
                <a:spcPts val="0"/>
              </a:spcAft>
              <a:buSzPts val="1200"/>
              <a:buNone/>
              <a:defRPr sz="1200"/>
            </a:lvl2pPr>
            <a:lvl3pPr marL="1371600" lvl="2" indent="-228600" algn="l">
              <a:spcBef>
                <a:spcPts val="350"/>
              </a:spcBef>
              <a:spcAft>
                <a:spcPts val="0"/>
              </a:spcAft>
              <a:buSzPts val="1000"/>
              <a:buNone/>
              <a:defRPr sz="1000"/>
            </a:lvl3pPr>
            <a:lvl4pPr marL="1828800" lvl="3" indent="-228600" algn="l">
              <a:spcBef>
                <a:spcPts val="350"/>
              </a:spcBef>
              <a:spcAft>
                <a:spcPts val="0"/>
              </a:spcAft>
              <a:buSzPts val="900"/>
              <a:buNone/>
              <a:defRPr sz="900"/>
            </a:lvl4pPr>
            <a:lvl5pPr marL="2286000" lvl="4" indent="-228600" algn="l">
              <a:spcBef>
                <a:spcPts val="350"/>
              </a:spcBef>
              <a:spcAft>
                <a:spcPts val="0"/>
              </a:spcAft>
              <a:buSzPts val="900"/>
              <a:buNone/>
              <a:defRPr sz="9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3" name="Google Shape;73;p44"/>
          <p:cNvSpPr txBox="1">
            <a:spLocks noGrp="1"/>
          </p:cNvSpPr>
          <p:nvPr>
            <p:ph type="body" idx="2"/>
          </p:nvPr>
        </p:nvSpPr>
        <p:spPr>
          <a:xfrm>
            <a:off x="914400" y="274320"/>
            <a:ext cx="7479792" cy="4572000"/>
          </a:xfrm>
          <a:prstGeom prst="rect">
            <a:avLst/>
          </a:prstGeom>
          <a:noFill/>
          <a:ln>
            <a:noFill/>
          </a:ln>
        </p:spPr>
        <p:txBody>
          <a:bodyPr spcFirstLastPara="1" wrap="square" lIns="91425" tIns="45700" rIns="91425" bIns="45700" anchor="t" anchorCtr="0">
            <a:normAutofit/>
          </a:bodyPr>
          <a:lstStyle>
            <a:lvl1pPr marL="457200" lvl="0" indent="-366776" algn="l">
              <a:spcBef>
                <a:spcPts val="400"/>
              </a:spcBef>
              <a:spcAft>
                <a:spcPts val="0"/>
              </a:spcAft>
              <a:buSzPts val="2176"/>
              <a:buChar char="🞂"/>
              <a:defRPr sz="3200"/>
            </a:lvl1pPr>
            <a:lvl2pPr marL="914400" lvl="1" indent="-406400" algn="l">
              <a:spcBef>
                <a:spcPts val="324"/>
              </a:spcBef>
              <a:spcAft>
                <a:spcPts val="0"/>
              </a:spcAft>
              <a:buSzPts val="2800"/>
              <a:buChar char="◦"/>
              <a:defRPr sz="2800"/>
            </a:lvl2pPr>
            <a:lvl3pPr marL="1371600" lvl="2" indent="-381000" algn="l">
              <a:spcBef>
                <a:spcPts val="350"/>
              </a:spcBef>
              <a:spcAft>
                <a:spcPts val="0"/>
              </a:spcAft>
              <a:buSzPts val="2400"/>
              <a:buChar char="●"/>
              <a:defRPr sz="2400"/>
            </a:lvl3pPr>
            <a:lvl4pPr marL="1828800" lvl="3" indent="-355600" algn="l">
              <a:spcBef>
                <a:spcPts val="350"/>
              </a:spcBef>
              <a:spcAft>
                <a:spcPts val="0"/>
              </a:spcAft>
              <a:buSzPts val="2000"/>
              <a:buChar char="●"/>
              <a:defRPr sz="2000"/>
            </a:lvl4pPr>
            <a:lvl5pPr marL="2286000" lvl="4" indent="-355600" algn="l">
              <a:spcBef>
                <a:spcPts val="350"/>
              </a:spcBef>
              <a:spcAft>
                <a:spcPts val="0"/>
              </a:spcAft>
              <a:buSzPts val="2000"/>
              <a:buChar char="●"/>
              <a:defRPr sz="20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4" name="Google Shape;74;p44"/>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4"/>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7"/>
        <p:cNvGrpSpPr/>
        <p:nvPr/>
      </p:nvGrpSpPr>
      <p:grpSpPr>
        <a:xfrm>
          <a:off x="0" y="0"/>
          <a:ext cx="0" cy="0"/>
          <a:chOff x="0" y="0"/>
          <a:chExt cx="0" cy="0"/>
        </a:xfrm>
      </p:grpSpPr>
      <p:sp>
        <p:nvSpPr>
          <p:cNvPr id="78" name="Google Shape;78;p45"/>
          <p:cNvSpPr txBox="1">
            <a:spLocks noGrp="1"/>
          </p:cNvSpPr>
          <p:nvPr>
            <p:ph type="body" idx="1"/>
          </p:nvPr>
        </p:nvSpPr>
        <p:spPr>
          <a:xfrm>
            <a:off x="1141232" y="5443402"/>
            <a:ext cx="7162800" cy="648232"/>
          </a:xfrm>
          <a:prstGeom prst="rect">
            <a:avLst/>
          </a:prstGeom>
          <a:noFill/>
          <a:ln>
            <a:noFill/>
          </a:ln>
        </p:spPr>
        <p:txBody>
          <a:bodyPr spcFirstLastPara="1" wrap="square" lIns="91425" tIns="0" rIns="91425" bIns="45700" anchor="t" anchorCtr="0">
            <a:normAutofit/>
          </a:bodyPr>
          <a:lstStyle>
            <a:lvl1pPr marL="457200" marR="18288" lvl="0" indent="-228600" algn="r">
              <a:spcBef>
                <a:spcPts val="400"/>
              </a:spcBef>
              <a:spcAft>
                <a:spcPts val="0"/>
              </a:spcAft>
              <a:buSzPts val="952"/>
              <a:buNone/>
              <a:defRPr sz="1400"/>
            </a:lvl1pPr>
            <a:lvl2pPr marL="914400" lvl="1" indent="-304800" algn="l">
              <a:spcBef>
                <a:spcPts val="324"/>
              </a:spcBef>
              <a:spcAft>
                <a:spcPts val="0"/>
              </a:spcAft>
              <a:buSzPts val="1200"/>
              <a:buChar char="◦"/>
              <a:defRPr sz="1200"/>
            </a:lvl2pPr>
            <a:lvl3pPr marL="1371600" lvl="2" indent="-292100" algn="l">
              <a:spcBef>
                <a:spcPts val="350"/>
              </a:spcBef>
              <a:spcAft>
                <a:spcPts val="0"/>
              </a:spcAft>
              <a:buSzPts val="1000"/>
              <a:buChar char="●"/>
              <a:defRPr sz="1000"/>
            </a:lvl3pPr>
            <a:lvl4pPr marL="1828800" lvl="3" indent="-285750" algn="l">
              <a:spcBef>
                <a:spcPts val="350"/>
              </a:spcBef>
              <a:spcAft>
                <a:spcPts val="0"/>
              </a:spcAft>
              <a:buSzPts val="900"/>
              <a:buChar char="●"/>
              <a:defRPr sz="900"/>
            </a:lvl4pPr>
            <a:lvl5pPr marL="2286000" lvl="4" indent="-285750" algn="l">
              <a:spcBef>
                <a:spcPts val="350"/>
              </a:spcBef>
              <a:spcAft>
                <a:spcPts val="0"/>
              </a:spcAft>
              <a:buSzPts val="900"/>
              <a:buChar char="●"/>
              <a:defRPr sz="9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9" name="Google Shape;79;p45"/>
          <p:cNvSpPr>
            <a:spLocks noGrp="1"/>
          </p:cNvSpPr>
          <p:nvPr>
            <p:ph type="pic" idx="2"/>
          </p:nvPr>
        </p:nvSpPr>
        <p:spPr>
          <a:xfrm>
            <a:off x="228600" y="189968"/>
            <a:ext cx="8686800" cy="4389120"/>
          </a:xfrm>
          <a:prstGeom prst="rect">
            <a:avLst/>
          </a:prstGeom>
          <a:solidFill>
            <a:schemeClr val="lt2"/>
          </a:solidFill>
          <a:ln w="9525" cap="flat" cmpd="sng">
            <a:solidFill>
              <a:schemeClr val="lt1"/>
            </a:solidFill>
            <a:prstDash val="solid"/>
            <a:round/>
            <a:headEnd type="none" w="sm" len="sm"/>
            <a:tailEnd type="none" w="sm" len="sm"/>
          </a:ln>
        </p:spPr>
      </p:sp>
      <p:sp>
        <p:nvSpPr>
          <p:cNvPr id="80" name="Google Shape;80;p45"/>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5"/>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b="0">
                <a:solidFill>
                  <a:schemeClr val="dk1"/>
                </a:solidFill>
                <a:latin typeface="Arial"/>
                <a:ea typeface="Arial"/>
                <a:cs typeface="Arial"/>
                <a:sym typeface="Arial"/>
              </a:defRPr>
            </a:lvl1pPr>
            <a:lvl2pPr marL="0" marR="0" lvl="1" indent="0" algn="r">
              <a:spcBef>
                <a:spcPts val="0"/>
              </a:spcBef>
              <a:spcAft>
                <a:spcPts val="0"/>
              </a:spcAft>
              <a:buNone/>
              <a:defRPr sz="1000" b="0">
                <a:solidFill>
                  <a:schemeClr val="dk1"/>
                </a:solidFill>
                <a:latin typeface="Arial"/>
                <a:ea typeface="Arial"/>
                <a:cs typeface="Arial"/>
                <a:sym typeface="Arial"/>
              </a:defRPr>
            </a:lvl2pPr>
            <a:lvl3pPr marL="0" marR="0" lvl="2" indent="0" algn="r">
              <a:spcBef>
                <a:spcPts val="0"/>
              </a:spcBef>
              <a:spcAft>
                <a:spcPts val="0"/>
              </a:spcAft>
              <a:buNone/>
              <a:defRPr sz="1000" b="0">
                <a:solidFill>
                  <a:schemeClr val="dk1"/>
                </a:solidFill>
                <a:latin typeface="Arial"/>
                <a:ea typeface="Arial"/>
                <a:cs typeface="Arial"/>
                <a:sym typeface="Arial"/>
              </a:defRPr>
            </a:lvl3pPr>
            <a:lvl4pPr marL="0" marR="0" lvl="3" indent="0" algn="r">
              <a:spcBef>
                <a:spcPts val="0"/>
              </a:spcBef>
              <a:spcAft>
                <a:spcPts val="0"/>
              </a:spcAft>
              <a:buNone/>
              <a:defRPr sz="1000" b="0">
                <a:solidFill>
                  <a:schemeClr val="dk1"/>
                </a:solidFill>
                <a:latin typeface="Arial"/>
                <a:ea typeface="Arial"/>
                <a:cs typeface="Arial"/>
                <a:sym typeface="Arial"/>
              </a:defRPr>
            </a:lvl4pPr>
            <a:lvl5pPr marL="0" marR="0" lvl="4" indent="0" algn="r">
              <a:spcBef>
                <a:spcPts val="0"/>
              </a:spcBef>
              <a:spcAft>
                <a:spcPts val="0"/>
              </a:spcAft>
              <a:buNone/>
              <a:defRPr sz="1000" b="0">
                <a:solidFill>
                  <a:schemeClr val="dk1"/>
                </a:solidFill>
                <a:latin typeface="Arial"/>
                <a:ea typeface="Arial"/>
                <a:cs typeface="Arial"/>
                <a:sym typeface="Arial"/>
              </a:defRPr>
            </a:lvl5pPr>
            <a:lvl6pPr marL="0" marR="0" lvl="5" indent="0" algn="r">
              <a:spcBef>
                <a:spcPts val="0"/>
              </a:spcBef>
              <a:spcAft>
                <a:spcPts val="0"/>
              </a:spcAft>
              <a:buNone/>
              <a:defRPr sz="1000" b="0">
                <a:solidFill>
                  <a:schemeClr val="dk1"/>
                </a:solidFill>
                <a:latin typeface="Arial"/>
                <a:ea typeface="Arial"/>
                <a:cs typeface="Arial"/>
                <a:sym typeface="Arial"/>
              </a:defRPr>
            </a:lvl6pPr>
            <a:lvl7pPr marL="0" marR="0" lvl="6" indent="0" algn="r">
              <a:spcBef>
                <a:spcPts val="0"/>
              </a:spcBef>
              <a:spcAft>
                <a:spcPts val="0"/>
              </a:spcAft>
              <a:buNone/>
              <a:defRPr sz="1000" b="0">
                <a:solidFill>
                  <a:schemeClr val="dk1"/>
                </a:solidFill>
                <a:latin typeface="Arial"/>
                <a:ea typeface="Arial"/>
                <a:cs typeface="Arial"/>
                <a:sym typeface="Arial"/>
              </a:defRPr>
            </a:lvl7pPr>
            <a:lvl8pPr marL="0" marR="0" lvl="7" indent="0" algn="r">
              <a:spcBef>
                <a:spcPts val="0"/>
              </a:spcBef>
              <a:spcAft>
                <a:spcPts val="0"/>
              </a:spcAft>
              <a:buNone/>
              <a:defRPr sz="1000" b="0">
                <a:solidFill>
                  <a:schemeClr val="dk1"/>
                </a:solidFill>
                <a:latin typeface="Arial"/>
                <a:ea typeface="Arial"/>
                <a:cs typeface="Arial"/>
                <a:sym typeface="Arial"/>
              </a:defRPr>
            </a:lvl8pPr>
            <a:lvl9pPr marL="0" marR="0" lvl="8" indent="0" algn="r">
              <a:spcBef>
                <a:spcPts val="0"/>
              </a:spcBef>
              <a:spcAft>
                <a:spcPts val="0"/>
              </a:spcAft>
              <a:buNone/>
              <a:defRPr sz="10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45"/>
          <p:cNvSpPr txBox="1">
            <a:spLocks noGrp="1"/>
          </p:cNvSpPr>
          <p:nvPr>
            <p:ph type="title"/>
          </p:nvPr>
        </p:nvSpPr>
        <p:spPr>
          <a:xfrm>
            <a:off x="228600" y="4865122"/>
            <a:ext cx="8075432" cy="562672"/>
          </a:xfrm>
          <a:prstGeom prst="rect">
            <a:avLst/>
          </a:prstGeom>
          <a:noFill/>
          <a:ln>
            <a:noFill/>
          </a:ln>
        </p:spPr>
        <p:txBody>
          <a:bodyPr spcFirstLastPara="1" wrap="square" lIns="91425" tIns="45700" rIns="91425" bIns="45700" anchor="t" anchorCtr="0">
            <a:normAutofit/>
          </a:bodyPr>
          <a:lstStyle>
            <a:lvl1pPr marR="0" lvl="0" algn="r">
              <a:spcBef>
                <a:spcPts val="0"/>
              </a:spcBef>
              <a:spcAft>
                <a:spcPts val="0"/>
              </a:spcAft>
              <a:buClr>
                <a:schemeClr val="accent1"/>
              </a:buClr>
              <a:buSzPts val="3000"/>
              <a:buFont typeface="Lucida Sans"/>
              <a:buNone/>
              <a:defRPr sz="30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5"/>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A4B8DA">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 name="Google Shape;85;p45"/>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6" name="Google Shape;86;p45"/>
          <p:cNvSpPr/>
          <p:nvPr/>
        </p:nvSpPr>
        <p:spPr>
          <a:xfrm>
            <a:off x="-6042" y="5791253"/>
            <a:ext cx="3402314" cy="1080868"/>
          </a:xfrm>
          <a:prstGeom prst="rtTriangle">
            <a:avLst/>
          </a:pr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87" name="Google Shape;87;p45"/>
          <p:cNvCxnSpPr/>
          <p:nvPr/>
        </p:nvCxnSpPr>
        <p:spPr>
          <a:xfrm>
            <a:off x="-9237" y="5787738"/>
            <a:ext cx="3405509" cy="1084383"/>
          </a:xfrm>
          <a:prstGeom prst="straightConnector1">
            <a:avLst/>
          </a:prstGeom>
          <a:noFill/>
          <a:ln w="12050" cap="flat" cmpd="sng">
            <a:solidFill>
              <a:srgbClr val="9CB2D5"/>
            </a:solidFill>
            <a:prstDash val="solid"/>
            <a:miter lim="800000"/>
            <a:headEnd type="none" w="sm" len="sm"/>
            <a:tailEnd type="none" w="sm" len="sm"/>
          </a:ln>
        </p:spPr>
      </p:cxnSp>
      <p:sp>
        <p:nvSpPr>
          <p:cNvPr id="88" name="Google Shape;88;p45"/>
          <p:cNvSpPr/>
          <p:nvPr/>
        </p:nvSpPr>
        <p:spPr>
          <a:xfrm>
            <a:off x="8664112" y="4988440"/>
            <a:ext cx="182880" cy="228600"/>
          </a:xfrm>
          <a:prstGeom prst="chevron">
            <a:avLst>
              <a:gd name="adj" fmla="val 50000"/>
            </a:avLst>
          </a:prstGeom>
          <a:gradFill>
            <a:gsLst>
              <a:gs pos="0">
                <a:srgbClr val="33659F"/>
              </a:gs>
              <a:gs pos="72000">
                <a:srgbClr val="6191D4"/>
              </a:gs>
              <a:gs pos="100000">
                <a:srgbClr val="88A7D9"/>
              </a:gs>
            </a:gsLst>
            <a:lin ang="16200000" scaled="0"/>
          </a:gradFill>
          <a:ln w="9525" cap="rnd" cmpd="sng">
            <a:solidFill>
              <a:srgbClr val="395E89"/>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89" name="Google Shape;89;p45"/>
          <p:cNvSpPr/>
          <p:nvPr/>
        </p:nvSpPr>
        <p:spPr>
          <a:xfrm>
            <a:off x="8477696" y="4988440"/>
            <a:ext cx="182880" cy="228600"/>
          </a:xfrm>
          <a:prstGeom prst="chevron">
            <a:avLst>
              <a:gd name="adj" fmla="val 50000"/>
            </a:avLst>
          </a:prstGeom>
          <a:gradFill>
            <a:gsLst>
              <a:gs pos="0">
                <a:srgbClr val="33659F"/>
              </a:gs>
              <a:gs pos="72000">
                <a:srgbClr val="6191D4"/>
              </a:gs>
              <a:gs pos="100000">
                <a:srgbClr val="88A7D9"/>
              </a:gs>
            </a:gsLst>
            <a:lin ang="16200000" scaled="0"/>
          </a:gradFill>
          <a:ln w="9525" cap="rnd" cmpd="sng">
            <a:solidFill>
              <a:srgbClr val="395E89"/>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A4B8DA">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11;p36"/>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12;p36"/>
          <p:cNvSpPr/>
          <p:nvPr/>
        </p:nvSpPr>
        <p:spPr>
          <a:xfrm>
            <a:off x="-6042" y="5791253"/>
            <a:ext cx="3402314" cy="1080868"/>
          </a:xfrm>
          <a:prstGeom prst="rtTriangle">
            <a:avLst/>
          </a:prstGeom>
          <a:blipFill rotWithShape="1">
            <a:blip r:embed="rId13">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3" name="Google Shape;13;p36"/>
          <p:cNvCxnSpPr/>
          <p:nvPr/>
        </p:nvCxnSpPr>
        <p:spPr>
          <a:xfrm>
            <a:off x="-9237" y="5787738"/>
            <a:ext cx="3405509" cy="1084383"/>
          </a:xfrm>
          <a:prstGeom prst="straightConnector1">
            <a:avLst/>
          </a:prstGeom>
          <a:noFill/>
          <a:ln w="12050" cap="flat" cmpd="sng">
            <a:solidFill>
              <a:srgbClr val="9CB2D5"/>
            </a:solidFill>
            <a:prstDash val="solid"/>
            <a:miter lim="800000"/>
            <a:headEnd type="none" w="sm" len="sm"/>
            <a:tailEnd type="none" w="sm" len="sm"/>
          </a:ln>
        </p:spPr>
      </p:cxnSp>
      <p:sp>
        <p:nvSpPr>
          <p:cNvPr id="14" name="Google Shape;14;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100"/>
              <a:buFont typeface="Lucida Sans"/>
              <a:buNone/>
              <a:defRPr sz="4100" b="1" i="0" u="none" strike="noStrike" cap="non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36"/>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Lucida Sans"/>
                <a:ea typeface="Lucida Sans"/>
                <a:cs typeface="Lucida Sans"/>
                <a:sym typeface="Lucida Sans"/>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Lucida Sans"/>
                <a:ea typeface="Lucida Sans"/>
                <a:cs typeface="Lucida Sans"/>
                <a:sym typeface="Lucida Sans"/>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Lucida Sans"/>
                <a:ea typeface="Lucida Sans"/>
                <a:cs typeface="Lucida Sans"/>
                <a:sym typeface="Lucida Sans"/>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Lucida Sans"/>
                <a:ea typeface="Lucida Sans"/>
                <a:cs typeface="Lucida Sans"/>
                <a:sym typeface="Lucida Sans"/>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Lucida Sans"/>
                <a:ea typeface="Lucida Sans"/>
                <a:cs typeface="Lucida Sans"/>
                <a:sym typeface="Lucida Sans"/>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Lucida Sans"/>
                <a:ea typeface="Lucida Sans"/>
                <a:cs typeface="Lucida Sans"/>
                <a:sym typeface="Lucida Sans"/>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9pPr>
          </a:lstStyle>
          <a:p>
            <a:endParaRPr/>
          </a:p>
        </p:txBody>
      </p:sp>
      <p:sp>
        <p:nvSpPr>
          <p:cNvPr id="16" name="Google Shape;16;p36"/>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36"/>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 name="Google Shape;18;p3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000" b="0" u="none">
                <a:solidFill>
                  <a:schemeClr val="dk1"/>
                </a:solidFill>
                <a:latin typeface="Arial"/>
                <a:ea typeface="Arial"/>
                <a:cs typeface="Arial"/>
                <a:sym typeface="Arial"/>
              </a:defRPr>
            </a:lvl1pPr>
            <a:lvl2pPr marL="0" marR="0" lvl="1" indent="0" algn="r" rtl="0">
              <a:spcBef>
                <a:spcPts val="0"/>
              </a:spcBef>
              <a:spcAft>
                <a:spcPts val="0"/>
              </a:spcAft>
              <a:buNone/>
              <a:defRPr sz="1000" b="0" u="none">
                <a:solidFill>
                  <a:schemeClr val="dk1"/>
                </a:solidFill>
                <a:latin typeface="Arial"/>
                <a:ea typeface="Arial"/>
                <a:cs typeface="Arial"/>
                <a:sym typeface="Arial"/>
              </a:defRPr>
            </a:lvl2pPr>
            <a:lvl3pPr marL="0" marR="0" lvl="2" indent="0" algn="r" rtl="0">
              <a:spcBef>
                <a:spcPts val="0"/>
              </a:spcBef>
              <a:spcAft>
                <a:spcPts val="0"/>
              </a:spcAft>
              <a:buNone/>
              <a:defRPr sz="1000" b="0" u="none">
                <a:solidFill>
                  <a:schemeClr val="dk1"/>
                </a:solidFill>
                <a:latin typeface="Arial"/>
                <a:ea typeface="Arial"/>
                <a:cs typeface="Arial"/>
                <a:sym typeface="Arial"/>
              </a:defRPr>
            </a:lvl3pPr>
            <a:lvl4pPr marL="0" marR="0" lvl="3" indent="0" algn="r" rtl="0">
              <a:spcBef>
                <a:spcPts val="0"/>
              </a:spcBef>
              <a:spcAft>
                <a:spcPts val="0"/>
              </a:spcAft>
              <a:buNone/>
              <a:defRPr sz="1000" b="0" u="none">
                <a:solidFill>
                  <a:schemeClr val="dk1"/>
                </a:solidFill>
                <a:latin typeface="Arial"/>
                <a:ea typeface="Arial"/>
                <a:cs typeface="Arial"/>
                <a:sym typeface="Arial"/>
              </a:defRPr>
            </a:lvl4pPr>
            <a:lvl5pPr marL="0" marR="0" lvl="4" indent="0" algn="r" rtl="0">
              <a:spcBef>
                <a:spcPts val="0"/>
              </a:spcBef>
              <a:spcAft>
                <a:spcPts val="0"/>
              </a:spcAft>
              <a:buNone/>
              <a:defRPr sz="1000" b="0" u="none">
                <a:solidFill>
                  <a:schemeClr val="dk1"/>
                </a:solidFill>
                <a:latin typeface="Arial"/>
                <a:ea typeface="Arial"/>
                <a:cs typeface="Arial"/>
                <a:sym typeface="Arial"/>
              </a:defRPr>
            </a:lvl5pPr>
            <a:lvl6pPr marL="0" marR="0" lvl="5" indent="0" algn="r" rtl="0">
              <a:spcBef>
                <a:spcPts val="0"/>
              </a:spcBef>
              <a:spcAft>
                <a:spcPts val="0"/>
              </a:spcAft>
              <a:buNone/>
              <a:defRPr sz="1000" b="0" u="none">
                <a:solidFill>
                  <a:schemeClr val="dk1"/>
                </a:solidFill>
                <a:latin typeface="Arial"/>
                <a:ea typeface="Arial"/>
                <a:cs typeface="Arial"/>
                <a:sym typeface="Arial"/>
              </a:defRPr>
            </a:lvl6pPr>
            <a:lvl7pPr marL="0" marR="0" lvl="6" indent="0" algn="r" rtl="0">
              <a:spcBef>
                <a:spcPts val="0"/>
              </a:spcBef>
              <a:spcAft>
                <a:spcPts val="0"/>
              </a:spcAft>
              <a:buNone/>
              <a:defRPr sz="1000" b="0" u="none">
                <a:solidFill>
                  <a:schemeClr val="dk1"/>
                </a:solidFill>
                <a:latin typeface="Arial"/>
                <a:ea typeface="Arial"/>
                <a:cs typeface="Arial"/>
                <a:sym typeface="Arial"/>
              </a:defRPr>
            </a:lvl7pPr>
            <a:lvl8pPr marL="0" marR="0" lvl="7" indent="0" algn="r" rtl="0">
              <a:spcBef>
                <a:spcPts val="0"/>
              </a:spcBef>
              <a:spcAft>
                <a:spcPts val="0"/>
              </a:spcAft>
              <a:buNone/>
              <a:defRPr sz="1000" b="0" u="none">
                <a:solidFill>
                  <a:schemeClr val="dk1"/>
                </a:solidFill>
                <a:latin typeface="Arial"/>
                <a:ea typeface="Arial"/>
                <a:cs typeface="Arial"/>
                <a:sym typeface="Arial"/>
              </a:defRPr>
            </a:lvl8pPr>
            <a:lvl9pPr marL="0" marR="0" lvl="8" indent="0" algn="r" rtl="0">
              <a:spcBef>
                <a:spcPts val="0"/>
              </a:spcBef>
              <a:spcAft>
                <a:spcPts val="0"/>
              </a:spcAft>
              <a:buNone/>
              <a:defRPr sz="1000" b="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public.gosa.ga.gov/noauth/extensions/SchoolGrades-Georgia/SchoolGrades-Georgia.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schoolgrades.georgia.gov/school-search?f%5b0%5d=field_district:14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eorgiastandards.org/Georgia-Standard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s://www.gadoe.org/Technology-Services/SLDS/Pages/SLDS-Parent-Portal.aspx"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https://docs.google.com/forms/d/e/1FAIpQLSdcnHvBv-8f7rXK98IjF1EEA-Zvrn55yzzu3_VQfpLqd2B6CA/viewform?usp=sf_link"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hyperlink" Target="http://www.ed.gov/" TargetMode="External"/><Relationship Id="rId3" Type="http://schemas.openxmlformats.org/officeDocument/2006/relationships/hyperlink" Target="http://www.tattnallschools.org/" TargetMode="External"/><Relationship Id="rId7" Type="http://schemas.openxmlformats.org/officeDocument/2006/relationships/hyperlink" Target="http://www.gadoe.org/"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www.gms.tattnallschools.org/" TargetMode="External"/><Relationship Id="rId5" Type="http://schemas.openxmlformats.org/officeDocument/2006/relationships/hyperlink" Target="http://stes.tattnallschools.org/" TargetMode="External"/><Relationship Id="rId4" Type="http://schemas.openxmlformats.org/officeDocument/2006/relationships/hyperlink" Target="https://ntes.tattnallschools.org/" TargetMode="External"/><Relationship Id="rId9" Type="http://schemas.openxmlformats.org/officeDocument/2006/relationships/hyperlink" Target="http://www.georgiastandards.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title"/>
          </p:nvPr>
        </p:nvSpPr>
        <p:spPr>
          <a:xfrm>
            <a:off x="228600" y="152400"/>
            <a:ext cx="8686800" cy="1752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Lucida Sans"/>
              <a:buNone/>
            </a:pPr>
            <a:br>
              <a:rPr lang="en-US" sz="2400"/>
            </a:br>
            <a:br>
              <a:rPr lang="en-US" sz="2400"/>
            </a:br>
            <a:r>
              <a:rPr lang="en-US" sz="3600"/>
              <a:t>Tattnall County Schools</a:t>
            </a:r>
            <a:br>
              <a:rPr lang="en-US" sz="3600"/>
            </a:br>
            <a:r>
              <a:rPr lang="en-US" sz="3600"/>
              <a:t>Annual Title I Parent Meeting</a:t>
            </a:r>
            <a:br>
              <a:rPr lang="en-US" sz="3600"/>
            </a:br>
            <a:r>
              <a:rPr lang="en-US" sz="3600"/>
              <a:t>2023 – 2024 </a:t>
            </a:r>
            <a:br>
              <a:rPr lang="en-US" sz="2400"/>
            </a:br>
            <a:br>
              <a:rPr lang="en-US" sz="2400"/>
            </a:br>
            <a:endParaRPr sz="2400"/>
          </a:p>
        </p:txBody>
      </p:sp>
      <p:sp>
        <p:nvSpPr>
          <p:cNvPr id="107" name="Google Shape;107;p1"/>
          <p:cNvSpPr txBox="1"/>
          <p:nvPr/>
        </p:nvSpPr>
        <p:spPr>
          <a:xfrm>
            <a:off x="1205345" y="4343400"/>
            <a:ext cx="6996545" cy="1905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Lucida Sans"/>
              <a:buNone/>
            </a:pPr>
            <a:br>
              <a:rPr lang="en-US" sz="2400" b="0" i="0" u="none" strike="noStrike" cap="none" dirty="0">
                <a:solidFill>
                  <a:schemeClr val="dk1"/>
                </a:solidFill>
                <a:latin typeface="Lucida Sans"/>
                <a:ea typeface="Lucida Sans"/>
                <a:cs typeface="Lucida Sans"/>
                <a:sym typeface="Lucida Sans"/>
              </a:rPr>
            </a:br>
            <a:br>
              <a:rPr lang="en-US" sz="2400" b="0" i="0" u="none" strike="noStrike" cap="none" dirty="0">
                <a:solidFill>
                  <a:schemeClr val="dk1"/>
                </a:solidFill>
                <a:latin typeface="Lucida Sans"/>
                <a:ea typeface="Lucida Sans"/>
                <a:cs typeface="Lucida Sans"/>
                <a:sym typeface="Lucida Sans"/>
              </a:rPr>
            </a:br>
            <a:endParaRPr sz="2400" b="0" i="0" u="none" strike="noStrike" cap="none" dirty="0">
              <a:solidFill>
                <a:schemeClr val="dk1"/>
              </a:solidFill>
              <a:latin typeface="Lucida Sans"/>
              <a:ea typeface="Lucida Sans"/>
              <a:cs typeface="Lucida Sans"/>
              <a:sym typeface="Lucida Sans"/>
            </a:endParaRPr>
          </a:p>
          <a:p>
            <a:pPr marL="0" marR="0" lvl="0" indent="0" algn="ctr" rtl="0">
              <a:lnSpc>
                <a:spcPct val="100000"/>
              </a:lnSpc>
              <a:spcBef>
                <a:spcPts val="0"/>
              </a:spcBef>
              <a:spcAft>
                <a:spcPts val="0"/>
              </a:spcAft>
              <a:buClr>
                <a:schemeClr val="dk1"/>
              </a:buClr>
              <a:buSzPts val="3200"/>
              <a:buFont typeface="Lucida Sans"/>
              <a:buNone/>
            </a:pPr>
            <a:r>
              <a:rPr lang="en-US" sz="3200" i="1" dirty="0">
                <a:solidFill>
                  <a:schemeClr val="dk1"/>
                </a:solidFill>
                <a:latin typeface="Lucida Sans"/>
                <a:ea typeface="Lucida Sans"/>
                <a:cs typeface="Lucida Sans"/>
                <a:sym typeface="Lucida Sans"/>
              </a:rPr>
              <a:t>North Tattnall Elementary School</a:t>
            </a:r>
            <a:endParaRPr sz="3200" b="0" i="1" u="none" strike="noStrike" cap="none" dirty="0">
              <a:solidFill>
                <a:schemeClr val="dk1"/>
              </a:solidFill>
              <a:latin typeface="Lucida Sans"/>
              <a:ea typeface="Lucida Sans"/>
              <a:cs typeface="Lucida Sans"/>
              <a:sym typeface="Lucida Sans"/>
            </a:endParaRPr>
          </a:p>
          <a:p>
            <a:pPr marL="0" marR="0" lvl="0" indent="0" algn="ctr" rtl="0">
              <a:lnSpc>
                <a:spcPct val="100000"/>
              </a:lnSpc>
              <a:spcBef>
                <a:spcPts val="0"/>
              </a:spcBef>
              <a:spcAft>
                <a:spcPts val="0"/>
              </a:spcAft>
              <a:buClr>
                <a:schemeClr val="dk1"/>
              </a:buClr>
              <a:buSzPts val="3200"/>
              <a:buFont typeface="Lucida Sans"/>
              <a:buNone/>
            </a:pPr>
            <a:r>
              <a:rPr lang="en-US" sz="3200" dirty="0">
                <a:solidFill>
                  <a:schemeClr val="dk1"/>
                </a:solidFill>
                <a:latin typeface="Lucida Sans"/>
                <a:ea typeface="Lucida Sans"/>
                <a:cs typeface="Lucida Sans"/>
                <a:sym typeface="Lucida Sans"/>
              </a:rPr>
              <a:t>In Person Meeting</a:t>
            </a:r>
            <a:endParaRPr sz="3200" dirty="0">
              <a:solidFill>
                <a:schemeClr val="dk1"/>
              </a:solidFill>
              <a:latin typeface="Lucida Sans"/>
              <a:ea typeface="Lucida Sans"/>
              <a:cs typeface="Lucida Sans"/>
              <a:sym typeface="Lucida Sans"/>
            </a:endParaRPr>
          </a:p>
          <a:p>
            <a:pPr marL="0" marR="0" lvl="0" indent="0" algn="ctr" rtl="0">
              <a:lnSpc>
                <a:spcPct val="100000"/>
              </a:lnSpc>
              <a:spcBef>
                <a:spcPts val="0"/>
              </a:spcBef>
              <a:spcAft>
                <a:spcPts val="0"/>
              </a:spcAft>
              <a:buClr>
                <a:schemeClr val="dk1"/>
              </a:buClr>
              <a:buSzPts val="3200"/>
              <a:buFont typeface="Lucida Sans"/>
              <a:buNone/>
            </a:pPr>
            <a:r>
              <a:rPr lang="en-US" sz="3200" i="1" dirty="0">
                <a:solidFill>
                  <a:schemeClr val="dk1"/>
                </a:solidFill>
                <a:latin typeface="Lucida Sans"/>
                <a:ea typeface="Lucida Sans"/>
                <a:cs typeface="Lucida Sans"/>
                <a:sym typeface="Lucida Sans"/>
              </a:rPr>
              <a:t>October 19, 2023</a:t>
            </a:r>
            <a:endParaRPr sz="3200" i="1" dirty="0">
              <a:solidFill>
                <a:schemeClr val="dk1"/>
              </a:solidFill>
              <a:latin typeface="Lucida Sans"/>
              <a:ea typeface="Lucida Sans"/>
              <a:cs typeface="Lucida Sans"/>
              <a:sym typeface="Lucida Sans"/>
            </a:endParaRPr>
          </a:p>
          <a:p>
            <a:pPr marL="0" marR="0" lvl="0" indent="0" algn="ctr" rtl="0">
              <a:lnSpc>
                <a:spcPct val="100000"/>
              </a:lnSpc>
              <a:spcBef>
                <a:spcPts val="0"/>
              </a:spcBef>
              <a:spcAft>
                <a:spcPts val="0"/>
              </a:spcAft>
              <a:buClr>
                <a:schemeClr val="dk1"/>
              </a:buClr>
              <a:buSzPts val="3200"/>
              <a:buFont typeface="Lucida Sans"/>
              <a:buNone/>
            </a:pPr>
            <a:r>
              <a:rPr lang="en-US" sz="3200" i="1" dirty="0">
                <a:solidFill>
                  <a:schemeClr val="dk1"/>
                </a:solidFill>
                <a:latin typeface="Lucida Sans"/>
                <a:sym typeface="Lucida Sans"/>
              </a:rPr>
              <a:t>4:00 -5:00 PM</a:t>
            </a:r>
            <a:endParaRPr dirty="0"/>
          </a:p>
          <a:p>
            <a:pPr marL="0" marR="0" lvl="0" indent="0" algn="ctr" rtl="0">
              <a:lnSpc>
                <a:spcPct val="100000"/>
              </a:lnSpc>
              <a:spcBef>
                <a:spcPts val="0"/>
              </a:spcBef>
              <a:spcAft>
                <a:spcPts val="0"/>
              </a:spcAft>
              <a:buClr>
                <a:schemeClr val="dk1"/>
              </a:buClr>
              <a:buSzPts val="2400"/>
              <a:buFont typeface="Lucida Sans"/>
              <a:buNone/>
            </a:pPr>
            <a:br>
              <a:rPr lang="en-US" sz="2400" b="0" i="0" u="none" strike="noStrike" cap="none" dirty="0">
                <a:solidFill>
                  <a:schemeClr val="dk1"/>
                </a:solidFill>
                <a:latin typeface="Lucida Sans"/>
                <a:ea typeface="Lucida Sans"/>
                <a:cs typeface="Lucida Sans"/>
                <a:sym typeface="Lucida Sans"/>
              </a:rPr>
            </a:br>
            <a:br>
              <a:rPr lang="en-US" sz="2400" b="0" i="0" u="none" strike="noStrike" cap="none" dirty="0">
                <a:solidFill>
                  <a:schemeClr val="dk1"/>
                </a:solidFill>
                <a:latin typeface="Lucida Sans"/>
                <a:ea typeface="Lucida Sans"/>
                <a:cs typeface="Lucida Sans"/>
                <a:sym typeface="Lucida Sans"/>
              </a:rPr>
            </a:br>
            <a:endParaRPr sz="2400" b="0" i="0" u="none" strike="noStrike" cap="none" dirty="0">
              <a:solidFill>
                <a:schemeClr val="dk1"/>
              </a:solidFill>
              <a:latin typeface="Lucida Sans"/>
              <a:ea typeface="Lucida Sans"/>
              <a:cs typeface="Lucida Sans"/>
              <a:sym typeface="Lucida Sans"/>
            </a:endParaRPr>
          </a:p>
        </p:txBody>
      </p:sp>
      <p:sp>
        <p:nvSpPr>
          <p:cNvPr id="108" name="Google Shape;108;p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pic>
        <p:nvPicPr>
          <p:cNvPr id="109" name="Google Shape;109;p1" descr="TC for HOPE transcripts.jpg"/>
          <p:cNvPicPr preferRelativeResize="0"/>
          <p:nvPr/>
        </p:nvPicPr>
        <p:blipFill rotWithShape="1">
          <a:blip r:embed="rId3">
            <a:alphaModFix/>
          </a:blip>
          <a:srcRect/>
          <a:stretch/>
        </p:blipFill>
        <p:spPr>
          <a:xfrm>
            <a:off x="228600" y="6172200"/>
            <a:ext cx="685800" cy="685800"/>
          </a:xfrm>
          <a:prstGeom prst="rect">
            <a:avLst/>
          </a:prstGeom>
          <a:noFill/>
          <a:ln>
            <a:noFill/>
          </a:ln>
        </p:spPr>
      </p:pic>
      <p:pic>
        <p:nvPicPr>
          <p:cNvPr id="110" name="Google Shape;110;p1" descr="TC for HOPE transcripts.jpg"/>
          <p:cNvPicPr preferRelativeResize="0"/>
          <p:nvPr/>
        </p:nvPicPr>
        <p:blipFill rotWithShape="1">
          <a:blip r:embed="rId4">
            <a:alphaModFix/>
          </a:blip>
          <a:srcRect/>
          <a:stretch/>
        </p:blipFill>
        <p:spPr>
          <a:xfrm>
            <a:off x="3429000" y="1776918"/>
            <a:ext cx="2286000" cy="22616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
        <p:nvSpPr>
          <p:cNvPr id="181" name="Google Shape;181;p10"/>
          <p:cNvSpPr/>
          <p:nvPr/>
        </p:nvSpPr>
        <p:spPr>
          <a:xfrm>
            <a:off x="533400" y="1752600"/>
            <a:ext cx="8001000" cy="415498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Wingdings" panose="05000000000000000000" pitchFamily="2" charset="2"/>
              <a:buChar char="v"/>
            </a:pPr>
            <a:r>
              <a:rPr lang="en-US" sz="2400" dirty="0">
                <a:solidFill>
                  <a:schemeClr val="dk1"/>
                </a:solidFill>
                <a:latin typeface="Lucida Sans"/>
                <a:ea typeface="Lucida Sans"/>
                <a:cs typeface="Lucida Sans"/>
                <a:sym typeface="Lucida Sans"/>
              </a:rPr>
              <a:t>Each school that receives Title I funds must jointly develop, agree on with, and distribute to parents and family members of children receiving services a written parent and family engagement policy. The school parent and family engagement policy describes how the school will carry out the parent and family engagement requirements to ensure effective engagement of parents and to support a partnership among the school, parents, and the community to improve student academic achievement.</a:t>
            </a:r>
            <a:r>
              <a:rPr lang="en-US" sz="2400" dirty="0">
                <a:solidFill>
                  <a:schemeClr val="dk1"/>
                </a:solidFill>
                <a:latin typeface="Arial"/>
                <a:ea typeface="Arial"/>
                <a:cs typeface="Arial"/>
                <a:sym typeface="Arial"/>
              </a:rPr>
              <a:t> </a:t>
            </a:r>
            <a:endParaRPr sz="2400" dirty="0">
              <a:solidFill>
                <a:schemeClr val="dk1"/>
              </a:solidFill>
              <a:latin typeface="Lucida Sans"/>
              <a:ea typeface="Lucida Sans"/>
              <a:cs typeface="Lucida Sans"/>
              <a:sym typeface="Lucida Sans"/>
            </a:endParaRPr>
          </a:p>
        </p:txBody>
      </p:sp>
      <p:sp>
        <p:nvSpPr>
          <p:cNvPr id="182" name="Google Shape;182;p10"/>
          <p:cNvSpPr txBox="1"/>
          <p:nvPr/>
        </p:nvSpPr>
        <p:spPr>
          <a:xfrm>
            <a:off x="152400" y="274638"/>
            <a:ext cx="8860632" cy="1477962"/>
          </a:xfrm>
          <a:prstGeom prst="rect">
            <a:avLst/>
          </a:prstGeom>
          <a:solidFill>
            <a:schemeClr val="lt1"/>
          </a:solidFill>
          <a:ln w="55000" cap="flat" cmpd="thickThin">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3000"/>
              <a:buFont typeface="Lucida Sans"/>
              <a:buNone/>
            </a:pPr>
            <a:r>
              <a:rPr lang="en-US" sz="3000" b="1" i="1" u="none" strike="noStrike" cap="none" dirty="0">
                <a:solidFill>
                  <a:schemeClr val="dk2"/>
                </a:solidFill>
                <a:latin typeface="Lucida Sans"/>
                <a:ea typeface="Lucida Sans"/>
                <a:cs typeface="Lucida Sans"/>
                <a:sym typeface="Lucida Sans"/>
              </a:rPr>
              <a:t>School Parent and Family Engagement Policy</a:t>
            </a:r>
            <a:endParaRPr dirty="0"/>
          </a:p>
          <a:p>
            <a:pPr marL="0" marR="0" lvl="0" indent="0" algn="ctr" rtl="0">
              <a:lnSpc>
                <a:spcPct val="100000"/>
              </a:lnSpc>
              <a:spcBef>
                <a:spcPts val="0"/>
              </a:spcBef>
              <a:spcAft>
                <a:spcPts val="0"/>
              </a:spcAft>
              <a:buClr>
                <a:schemeClr val="dk2"/>
              </a:buClr>
              <a:buSzPts val="3000"/>
              <a:buFont typeface="Lucida Sans"/>
              <a:buNone/>
            </a:pPr>
            <a:r>
              <a:rPr lang="en-US" sz="3000" b="1" i="1" dirty="0">
                <a:solidFill>
                  <a:schemeClr val="dk2"/>
                </a:solidFill>
                <a:latin typeface="Lucida Sans"/>
                <a:ea typeface="Lucida Sans"/>
                <a:cs typeface="Lucida Sans"/>
                <a:sym typeface="Lucida Sans"/>
              </a:rPr>
              <a:t>ESSA Section 1116 (b) and (c)</a:t>
            </a:r>
            <a:endParaRPr sz="3000" b="1" i="1" u="none" strike="noStrike" cap="none" dirty="0">
              <a:solidFill>
                <a:schemeClr val="dk2"/>
              </a:solidFill>
              <a:latin typeface="Lucida Sans"/>
              <a:ea typeface="Lucida Sans"/>
              <a:cs typeface="Lucida Sans"/>
              <a:sym typeface="Lucid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
        <p:nvSpPr>
          <p:cNvPr id="188" name="Google Shape;188;p11"/>
          <p:cNvSpPr/>
          <p:nvPr/>
        </p:nvSpPr>
        <p:spPr>
          <a:xfrm>
            <a:off x="533400" y="1752600"/>
            <a:ext cx="8001000" cy="415494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Wingdings" panose="05000000000000000000" pitchFamily="2" charset="2"/>
              <a:buChar char="v"/>
            </a:pPr>
            <a:r>
              <a:rPr lang="en-US" sz="2400" dirty="0">
                <a:solidFill>
                  <a:schemeClr val="dk1"/>
                </a:solidFill>
                <a:latin typeface="Lucida Sans"/>
                <a:ea typeface="Lucida Sans"/>
                <a:cs typeface="Lucida Sans"/>
                <a:sym typeface="Lucida Sans"/>
              </a:rPr>
              <a:t>Each school that receives Title I funds must jointly develop and revise with parents a school-parent compact as part of the school-level parent and family engagement policy. The school-parent compact is an agreement that outlines how parents, the entire school staff, and students will share the responsibility for improved student academic achievement and the means by which the school and parents will build and develop a partnership to help children achieve the state’s high standards.</a:t>
            </a:r>
            <a:endParaRPr sz="2400" dirty="0">
              <a:solidFill>
                <a:schemeClr val="dk1"/>
              </a:solidFill>
              <a:latin typeface="Lucida Sans"/>
              <a:ea typeface="Lucida Sans"/>
              <a:cs typeface="Lucida Sans"/>
              <a:sym typeface="Lucida Sans"/>
            </a:endParaRPr>
          </a:p>
        </p:txBody>
      </p:sp>
      <p:sp>
        <p:nvSpPr>
          <p:cNvPr id="189" name="Google Shape;189;p11"/>
          <p:cNvSpPr txBox="1"/>
          <p:nvPr/>
        </p:nvSpPr>
        <p:spPr>
          <a:xfrm>
            <a:off x="685800" y="457200"/>
            <a:ext cx="7924800" cy="1066800"/>
          </a:xfrm>
          <a:prstGeom prst="rect">
            <a:avLst/>
          </a:prstGeom>
          <a:solidFill>
            <a:schemeClr val="lt1"/>
          </a:solidFill>
          <a:ln w="55000" cap="flat" cmpd="thickThin">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3200"/>
              <a:buFont typeface="Lucida Sans"/>
              <a:buNone/>
            </a:pPr>
            <a:r>
              <a:rPr lang="en-US" sz="3200" b="1" i="1" u="none" strike="noStrike" cap="none">
                <a:solidFill>
                  <a:schemeClr val="dk2"/>
                </a:solidFill>
                <a:latin typeface="Lucida Sans"/>
                <a:ea typeface="Lucida Sans"/>
                <a:cs typeface="Lucida Sans"/>
                <a:sym typeface="Lucida Sans"/>
              </a:rPr>
              <a:t>School-Parent  Compact</a:t>
            </a:r>
            <a:endParaRPr/>
          </a:p>
          <a:p>
            <a:pPr marL="0" marR="0" lvl="0" indent="0" algn="ctr" rtl="0">
              <a:lnSpc>
                <a:spcPct val="100000"/>
              </a:lnSpc>
              <a:spcBef>
                <a:spcPts val="0"/>
              </a:spcBef>
              <a:spcAft>
                <a:spcPts val="0"/>
              </a:spcAft>
              <a:buClr>
                <a:schemeClr val="dk2"/>
              </a:buClr>
              <a:buSzPts val="3200"/>
              <a:buFont typeface="Lucida Sans"/>
              <a:buNone/>
            </a:pPr>
            <a:r>
              <a:rPr lang="en-US" sz="3200" b="1" i="1">
                <a:solidFill>
                  <a:schemeClr val="dk2"/>
                </a:solidFill>
                <a:latin typeface="Lucida Sans"/>
                <a:ea typeface="Lucida Sans"/>
                <a:cs typeface="Lucida Sans"/>
                <a:sym typeface="Lucida Sans"/>
              </a:rPr>
              <a:t>ESSA Section 1116 (d)</a:t>
            </a:r>
            <a:r>
              <a:rPr lang="en-US" sz="4100" b="1" i="1">
                <a:solidFill>
                  <a:schemeClr val="dk2"/>
                </a:solidFill>
                <a:latin typeface="Lucida Sans"/>
                <a:ea typeface="Lucida Sans"/>
                <a:cs typeface="Lucida Sans"/>
                <a:sym typeface="Lucida Sans"/>
              </a:rPr>
              <a:t> </a:t>
            </a:r>
            <a:endParaRPr sz="4100" b="1" i="1" u="none" strike="noStrike" cap="none">
              <a:solidFill>
                <a:schemeClr val="dk2"/>
              </a:solidFill>
              <a:latin typeface="Lucida Sans"/>
              <a:ea typeface="Lucida Sans"/>
              <a:cs typeface="Lucida Sans"/>
              <a:sym typeface="Lucid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a:spLocks noGrp="1"/>
          </p:cNvSpPr>
          <p:nvPr>
            <p:ph type="body" idx="1"/>
          </p:nvPr>
        </p:nvSpPr>
        <p:spPr>
          <a:xfrm>
            <a:off x="381000" y="1905000"/>
            <a:ext cx="8229600" cy="3505200"/>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Font typeface="Noto Sans Symbols"/>
              <a:buChar char="❖"/>
            </a:pPr>
            <a:r>
              <a:rPr lang="en-US"/>
              <a:t>Convene an annual meeting, at a convenient time, to which all parents of participating children shall be invited and encouraged to attend, to inform parents of their school’s participation under this part and to explain the requirements of this part, and the right of the parents to be involved. </a:t>
            </a:r>
            <a:endParaRPr/>
          </a:p>
        </p:txBody>
      </p:sp>
      <p:sp>
        <p:nvSpPr>
          <p:cNvPr id="195" name="Google Shape;195;p1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
        <p:nvSpPr>
          <p:cNvPr id="196" name="Google Shape;196;p12"/>
          <p:cNvSpPr txBox="1">
            <a:spLocks noGrp="1"/>
          </p:cNvSpPr>
          <p:nvPr>
            <p:ph type="title"/>
          </p:nvPr>
        </p:nvSpPr>
        <p:spPr>
          <a:xfrm>
            <a:off x="457200" y="274638"/>
            <a:ext cx="8229600" cy="1143000"/>
          </a:xfrm>
          <a:prstGeom prst="rect">
            <a:avLst/>
          </a:prstGeom>
          <a:solidFill>
            <a:schemeClr val="lt1"/>
          </a:solidFill>
          <a:ln w="55000" cap="flat" cmpd="thickThin">
            <a:solidFill>
              <a:schemeClr val="accen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200"/>
              <a:buFont typeface="Lucida Sans"/>
              <a:buNone/>
            </a:pPr>
            <a:r>
              <a:rPr lang="en-US" sz="3200" i="1">
                <a:solidFill>
                  <a:schemeClr val="dk2"/>
                </a:solidFill>
                <a:latin typeface="Lucida Sans"/>
                <a:ea typeface="Lucida Sans"/>
                <a:cs typeface="Lucida Sans"/>
                <a:sym typeface="Lucida Sans"/>
              </a:rPr>
              <a:t>Annual Title I Parent Meeting</a:t>
            </a:r>
            <a:br>
              <a:rPr lang="en-US" sz="3200" i="1">
                <a:solidFill>
                  <a:schemeClr val="dk2"/>
                </a:solidFill>
                <a:latin typeface="Lucida Sans"/>
                <a:ea typeface="Lucida Sans"/>
                <a:cs typeface="Lucida Sans"/>
                <a:sym typeface="Lucida Sans"/>
              </a:rPr>
            </a:br>
            <a:r>
              <a:rPr lang="en-US" sz="3200" i="1">
                <a:solidFill>
                  <a:schemeClr val="dk2"/>
                </a:solidFill>
                <a:latin typeface="Lucida Sans"/>
                <a:ea typeface="Lucida Sans"/>
                <a:cs typeface="Lucida Sans"/>
                <a:sym typeface="Lucida Sans"/>
              </a:rPr>
              <a:t>ESSA Section 1116 (c) (1)</a:t>
            </a:r>
            <a:endParaRPr sz="3200" i="1">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3"/>
          <p:cNvSpPr txBox="1">
            <a:spLocks noGrp="1"/>
          </p:cNvSpPr>
          <p:nvPr>
            <p:ph type="body" idx="1"/>
          </p:nvPr>
        </p:nvSpPr>
        <p:spPr>
          <a:xfrm>
            <a:off x="381000" y="1981200"/>
            <a:ext cx="8229600" cy="3776472"/>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Font typeface="Noto Sans Symbols"/>
              <a:buChar char="❖"/>
            </a:pPr>
            <a:r>
              <a:rPr lang="en-US" dirty="0"/>
              <a:t>Each Local Educational Agency (LEA) that receives Title I funds must conduct an annual evaluation of the content and effectiveness of the parent and family engagement policy in improving the academic quality of the Title I schools, including identifying possible barriers to greater participation of parents in activities and programs. </a:t>
            </a:r>
            <a:endParaRPr dirty="0"/>
          </a:p>
        </p:txBody>
      </p:sp>
      <p:sp>
        <p:nvSpPr>
          <p:cNvPr id="202" name="Google Shape;202;p1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
        <p:nvSpPr>
          <p:cNvPr id="203" name="Google Shape;203;p13"/>
          <p:cNvSpPr txBox="1">
            <a:spLocks noGrp="1"/>
          </p:cNvSpPr>
          <p:nvPr>
            <p:ph type="title"/>
          </p:nvPr>
        </p:nvSpPr>
        <p:spPr>
          <a:xfrm>
            <a:off x="457200" y="274638"/>
            <a:ext cx="8229600" cy="1143000"/>
          </a:xfrm>
          <a:prstGeom prst="rect">
            <a:avLst/>
          </a:prstGeom>
          <a:solidFill>
            <a:schemeClr val="lt1"/>
          </a:solidFill>
          <a:ln w="55000" cap="flat" cmpd="thickThin">
            <a:solidFill>
              <a:schemeClr val="accen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200"/>
              <a:buFont typeface="Lucida Sans"/>
              <a:buNone/>
            </a:pPr>
            <a:r>
              <a:rPr lang="en-US" sz="3200" i="1">
                <a:solidFill>
                  <a:schemeClr val="dk2"/>
                </a:solidFill>
                <a:latin typeface="Lucida Sans"/>
                <a:ea typeface="Lucida Sans"/>
                <a:cs typeface="Lucida Sans"/>
                <a:sym typeface="Lucida Sans"/>
              </a:rPr>
              <a:t>Annual Evaluation</a:t>
            </a:r>
            <a:br>
              <a:rPr lang="en-US" sz="3200" i="1">
                <a:solidFill>
                  <a:schemeClr val="dk2"/>
                </a:solidFill>
                <a:latin typeface="Lucida Sans"/>
                <a:ea typeface="Lucida Sans"/>
                <a:cs typeface="Lucida Sans"/>
                <a:sym typeface="Lucida Sans"/>
              </a:rPr>
            </a:br>
            <a:r>
              <a:rPr lang="en-US" sz="3200" i="1">
                <a:solidFill>
                  <a:schemeClr val="dk2"/>
                </a:solidFill>
                <a:latin typeface="Lucida Sans"/>
                <a:ea typeface="Lucida Sans"/>
                <a:cs typeface="Lucida Sans"/>
                <a:sym typeface="Lucida Sans"/>
              </a:rPr>
              <a:t>ESSA Section 1116 (a) (2) (D) &amp; (E)</a:t>
            </a:r>
            <a:endParaRPr sz="3200" i="1">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365760" lvl="0" indent="-256053" algn="l" rtl="0">
              <a:spcBef>
                <a:spcPts val="0"/>
              </a:spcBef>
              <a:spcAft>
                <a:spcPts val="0"/>
              </a:spcAft>
              <a:buSzPct val="68000"/>
              <a:buChar char="🞂"/>
            </a:pPr>
            <a:r>
              <a:rPr lang="en-US"/>
              <a:t>A Title I Schoolwide Program (SWP) addresses the educational needs of </a:t>
            </a:r>
            <a:r>
              <a:rPr lang="en-US" b="1" u="sng"/>
              <a:t>all students</a:t>
            </a:r>
            <a:r>
              <a:rPr lang="en-US"/>
              <a:t> with comprehensive strategies for improving the whole school so that every student achieves high levels of academic proficiency. </a:t>
            </a:r>
            <a:endParaRPr/>
          </a:p>
          <a:p>
            <a:pPr marL="365760" lvl="0" indent="-256053" algn="l" rtl="0">
              <a:spcBef>
                <a:spcPts val="400"/>
              </a:spcBef>
              <a:spcAft>
                <a:spcPts val="0"/>
              </a:spcAft>
              <a:buSzPct val="68000"/>
              <a:buChar char="🞂"/>
            </a:pPr>
            <a:r>
              <a:rPr lang="en-US"/>
              <a:t>SWP can improve academic achievement throughout a school so that </a:t>
            </a:r>
            <a:r>
              <a:rPr lang="en-US" b="1" u="sng"/>
              <a:t>all students</a:t>
            </a:r>
            <a:r>
              <a:rPr lang="en-US"/>
              <a:t>, particularly the lowest-achieving students, demonstrate proficiency related to the state's academic content standards. </a:t>
            </a:r>
            <a:endParaRPr/>
          </a:p>
          <a:p>
            <a:pPr marL="365760" lvl="0" indent="-256053" algn="l" rtl="0">
              <a:spcBef>
                <a:spcPts val="400"/>
              </a:spcBef>
              <a:spcAft>
                <a:spcPts val="0"/>
              </a:spcAft>
              <a:buSzPct val="68000"/>
              <a:buChar char="🞂"/>
            </a:pPr>
            <a:r>
              <a:rPr lang="en-US"/>
              <a:t>SWP builds on schoolwide reform strategies, rather than separate, add-on services. </a:t>
            </a:r>
            <a:endParaRPr/>
          </a:p>
          <a:p>
            <a:pPr marL="365760" lvl="0" indent="-256053" algn="l" rtl="0">
              <a:spcBef>
                <a:spcPts val="400"/>
              </a:spcBef>
              <a:spcAft>
                <a:spcPts val="0"/>
              </a:spcAft>
              <a:buSzPct val="68000"/>
              <a:buChar char="🞂"/>
            </a:pPr>
            <a:r>
              <a:rPr lang="en-US"/>
              <a:t>The Title I Annual Schoolwide Plan is developed with input from various stakeholders.</a:t>
            </a:r>
            <a:endParaRPr/>
          </a:p>
          <a:p>
            <a:pPr marL="365760" lvl="0" indent="-256053" algn="l" rtl="0">
              <a:spcBef>
                <a:spcPts val="400"/>
              </a:spcBef>
              <a:spcAft>
                <a:spcPts val="0"/>
              </a:spcAft>
              <a:buSzPct val="68000"/>
              <a:buChar char="🞂"/>
            </a:pPr>
            <a:r>
              <a:rPr lang="en-US"/>
              <a:t>Title I districts and schools are required to conduct a comprehensive needs assessment to identify student and staff needs and to determine appropriate programs, services and activities.</a:t>
            </a:r>
            <a:endParaRPr/>
          </a:p>
        </p:txBody>
      </p:sp>
      <p:sp>
        <p:nvSpPr>
          <p:cNvPr id="209" name="Google Shape;209;p1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
        <p:nvSpPr>
          <p:cNvPr id="210" name="Google Shape;210;p14"/>
          <p:cNvSpPr txBox="1">
            <a:spLocks noGrp="1"/>
          </p:cNvSpPr>
          <p:nvPr>
            <p:ph type="title"/>
          </p:nvPr>
        </p:nvSpPr>
        <p:spPr>
          <a:xfrm>
            <a:off x="304800" y="274638"/>
            <a:ext cx="8610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Lucida Sans"/>
              <a:buNone/>
            </a:pPr>
            <a:r>
              <a:rPr lang="en-US" sz="3600"/>
              <a:t>Title I Schoolwide Program requirements &amp; participation</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5"/>
          <p:cNvSpPr txBox="1">
            <a:spLocks noGrp="1"/>
          </p:cNvSpPr>
          <p:nvPr>
            <p:ph type="body" idx="1"/>
          </p:nvPr>
        </p:nvSpPr>
        <p:spPr>
          <a:xfrm>
            <a:off x="457200" y="1188721"/>
            <a:ext cx="8229600" cy="3078479"/>
          </a:xfrm>
          <a:prstGeom prst="rect">
            <a:avLst/>
          </a:prstGeom>
          <a:noFill/>
          <a:ln>
            <a:noFill/>
          </a:ln>
        </p:spPr>
        <p:txBody>
          <a:bodyPr spcFirstLastPara="1" wrap="square" lIns="91425" tIns="45700" rIns="91425" bIns="45700" anchor="t" anchorCtr="0">
            <a:normAutofit fontScale="77500" lnSpcReduction="20000"/>
          </a:bodyPr>
          <a:lstStyle/>
          <a:p>
            <a:pPr marL="342900" indent="-342900">
              <a:lnSpc>
                <a:spcPct val="114000"/>
              </a:lnSpc>
              <a:spcBef>
                <a:spcPts val="0"/>
              </a:spcBef>
              <a:spcAft>
                <a:spcPts val="900"/>
              </a:spcAft>
              <a:buFont typeface="Wingdings" panose="05000000000000000000" pitchFamily="2" charset="2"/>
              <a:buChar char="v"/>
            </a:pPr>
            <a:r>
              <a:rPr lang="en-US" sz="2600" dirty="0">
                <a:latin typeface="+mj-lt"/>
                <a:ea typeface="Century Gothic" panose="020B0502020202020204" pitchFamily="34" charset="0"/>
                <a:cs typeface="Century Gothic" panose="020B0502020202020204" pitchFamily="34" charset="0"/>
              </a:rPr>
              <a:t>  The</a:t>
            </a:r>
            <a:r>
              <a:rPr lang="en-US" sz="2600" b="1" dirty="0">
                <a:latin typeface="+mj-lt"/>
                <a:ea typeface="Century Gothic" panose="020B0502020202020204" pitchFamily="34" charset="0"/>
                <a:cs typeface="Century Gothic" panose="020B0502020202020204" pitchFamily="34" charset="0"/>
              </a:rPr>
              <a:t> </a:t>
            </a:r>
            <a:r>
              <a:rPr lang="en-US" sz="2600" dirty="0">
                <a:latin typeface="+mj-lt"/>
                <a:ea typeface="Century Gothic" panose="020B0502020202020204" pitchFamily="34" charset="0"/>
                <a:cs typeface="Century Gothic" panose="020B0502020202020204" pitchFamily="34" charset="0"/>
              </a:rPr>
              <a:t>number of students in grades 3-5 scoring a level 1 proficiency  </a:t>
            </a:r>
            <a:br>
              <a:rPr lang="en-US" sz="2600" dirty="0">
                <a:latin typeface="+mj-lt"/>
                <a:ea typeface="Century Gothic" panose="020B0502020202020204" pitchFamily="34" charset="0"/>
                <a:cs typeface="Century Gothic" panose="020B0502020202020204" pitchFamily="34" charset="0"/>
              </a:rPr>
            </a:br>
            <a:r>
              <a:rPr lang="en-US" sz="2600" dirty="0">
                <a:latin typeface="+mj-lt"/>
                <a:ea typeface="Century Gothic" panose="020B0502020202020204" pitchFamily="34" charset="0"/>
                <a:cs typeface="Century Gothic" panose="020B0502020202020204" pitchFamily="34" charset="0"/>
              </a:rPr>
              <a:t>  on the GA Milestones EOG assessment will decrease by 3% on </a:t>
            </a:r>
            <a:br>
              <a:rPr lang="en-US" sz="2600" dirty="0">
                <a:latin typeface="+mj-lt"/>
                <a:ea typeface="Century Gothic" panose="020B0502020202020204" pitchFamily="34" charset="0"/>
                <a:cs typeface="Century Gothic" panose="020B0502020202020204" pitchFamily="34" charset="0"/>
              </a:rPr>
            </a:br>
            <a:r>
              <a:rPr lang="en-US" sz="2600" dirty="0">
                <a:latin typeface="+mj-lt"/>
                <a:ea typeface="Century Gothic" panose="020B0502020202020204" pitchFamily="34" charset="0"/>
                <a:cs typeface="Century Gothic" panose="020B0502020202020204" pitchFamily="34" charset="0"/>
              </a:rPr>
              <a:t>  the spring 2024 Milestones EOG assessment in all academic   </a:t>
            </a:r>
            <a:br>
              <a:rPr lang="en-US" sz="2600" dirty="0">
                <a:latin typeface="+mj-lt"/>
                <a:ea typeface="Century Gothic" panose="020B0502020202020204" pitchFamily="34" charset="0"/>
                <a:cs typeface="Century Gothic" panose="020B0502020202020204" pitchFamily="34" charset="0"/>
              </a:rPr>
            </a:br>
            <a:r>
              <a:rPr lang="en-US" sz="2600" dirty="0">
                <a:latin typeface="+mj-lt"/>
                <a:ea typeface="Century Gothic" panose="020B0502020202020204" pitchFamily="34" charset="0"/>
                <a:cs typeface="Century Gothic" panose="020B0502020202020204" pitchFamily="34" charset="0"/>
              </a:rPr>
              <a:t>  areas, compared to spring 2023 scores.</a:t>
            </a:r>
          </a:p>
          <a:p>
            <a:pPr marL="452628" indent="-342900">
              <a:spcBef>
                <a:spcPts val="0"/>
              </a:spcBef>
              <a:buSzPts val="1632"/>
              <a:buFont typeface="Wingdings" panose="05000000000000000000" pitchFamily="2" charset="2"/>
              <a:buChar char="v"/>
            </a:pPr>
            <a:r>
              <a:rPr lang="en-US" sz="2600" dirty="0">
                <a:latin typeface="+mj-lt"/>
              </a:rPr>
              <a:t>The number of students receiving office referrals will decrease by 3% with continued implementation of Positive Behavioral Intervention and Supports (PBIS) and implementation of Class Dojo, during the 2023-2024 school year as compared to the 2022-2023 school year.</a:t>
            </a:r>
          </a:p>
          <a:p>
            <a:pPr marL="365760" lvl="0" indent="-256032" algn="l" rtl="0">
              <a:spcBef>
                <a:spcPts val="0"/>
              </a:spcBef>
              <a:spcAft>
                <a:spcPts val="0"/>
              </a:spcAft>
              <a:buSzPts val="1632"/>
              <a:buChar char="🞂"/>
            </a:pPr>
            <a:endParaRPr sz="2600" i="1" dirty="0">
              <a:latin typeface="+mj-lt"/>
              <a:ea typeface="Bell MT"/>
              <a:cs typeface="Bell MT"/>
              <a:sym typeface="Bell MT"/>
            </a:endParaRPr>
          </a:p>
          <a:p>
            <a:pPr marL="365760" lvl="0" indent="-139446" algn="l" rtl="0">
              <a:spcBef>
                <a:spcPts val="400"/>
              </a:spcBef>
              <a:spcAft>
                <a:spcPts val="0"/>
              </a:spcAft>
              <a:buSzPts val="1836"/>
              <a:buNone/>
            </a:pPr>
            <a:endParaRPr dirty="0"/>
          </a:p>
        </p:txBody>
      </p:sp>
      <p:sp>
        <p:nvSpPr>
          <p:cNvPr id="216" name="Google Shape;216;p1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
        <p:nvSpPr>
          <p:cNvPr id="217" name="Google Shape;217;p15"/>
          <p:cNvSpPr txBox="1">
            <a:spLocks noGrp="1"/>
          </p:cNvSpPr>
          <p:nvPr>
            <p:ph type="title"/>
          </p:nvPr>
        </p:nvSpPr>
        <p:spPr>
          <a:xfrm>
            <a:off x="457200" y="-9144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100"/>
              <a:buFont typeface="Lucida Sans"/>
              <a:buNone/>
            </a:pPr>
            <a:r>
              <a:rPr lang="en-US" dirty="0"/>
              <a:t>N.T.E.S. </a:t>
            </a:r>
            <a:r>
              <a:rPr lang="en-US" dirty="0" err="1"/>
              <a:t>Schoolwide</a:t>
            </a:r>
            <a:r>
              <a:rPr lang="en-US" dirty="0"/>
              <a:t> Goals</a:t>
            </a:r>
            <a:endParaRPr dirty="0"/>
          </a:p>
        </p:txBody>
      </p:sp>
      <p:pic>
        <p:nvPicPr>
          <p:cNvPr id="219" name="Google Shape;219;p15" descr="https://lh6.googleusercontent.com/FfVvHKhoZxgJ9nB13b-3TEYSpyXSCnYP04ndxFllvWuB3lYUErV-Td1VeGM0Ae_CYbmZHViJCAAkC8oOxyJZ-Lhx0523ykACYsV_d59Z3CdGsVlhSqhKQsYJkx9aUAwXLPfULaCUeHc"/>
          <p:cNvPicPr preferRelativeResize="0"/>
          <p:nvPr/>
        </p:nvPicPr>
        <p:blipFill rotWithShape="1">
          <a:blip r:embed="rId3">
            <a:alphaModFix/>
          </a:blip>
          <a:srcRect/>
          <a:stretch/>
        </p:blipFill>
        <p:spPr>
          <a:xfrm>
            <a:off x="3050141" y="4239895"/>
            <a:ext cx="3664880" cy="2034472"/>
          </a:xfrm>
          <a:prstGeom prst="rect">
            <a:avLst/>
          </a:prstGeom>
          <a:noFill/>
          <a:ln>
            <a:noFill/>
          </a:ln>
        </p:spPr>
      </p:pic>
      <p:pic>
        <p:nvPicPr>
          <p:cNvPr id="7" name="Google Shape;202;p13"/>
          <p:cNvPicPr preferRelativeResize="0"/>
          <p:nvPr/>
        </p:nvPicPr>
        <p:blipFill rotWithShape="1">
          <a:blip r:embed="rId4">
            <a:alphaModFix/>
          </a:blip>
          <a:srcRect/>
          <a:stretch/>
        </p:blipFill>
        <p:spPr>
          <a:xfrm rot="-331949">
            <a:off x="6320175" y="4180780"/>
            <a:ext cx="2404050" cy="2313585"/>
          </a:xfrm>
          <a:prstGeom prst="rect">
            <a:avLst/>
          </a:prstGeom>
          <a:noFill/>
          <a:ln>
            <a:noFill/>
          </a:ln>
        </p:spPr>
      </p:pic>
      <p:pic>
        <p:nvPicPr>
          <p:cNvPr id="8" name="Google Shape;203;p13"/>
          <p:cNvPicPr preferRelativeResize="0"/>
          <p:nvPr/>
        </p:nvPicPr>
        <p:blipFill rotWithShape="1">
          <a:blip r:embed="rId5">
            <a:alphaModFix/>
          </a:blip>
          <a:srcRect/>
          <a:stretch/>
        </p:blipFill>
        <p:spPr>
          <a:xfrm>
            <a:off x="507044" y="4267201"/>
            <a:ext cx="2887319" cy="22770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6"/>
          <p:cNvSpPr txBox="1">
            <a:spLocks noGrp="1"/>
          </p:cNvSpPr>
          <p:nvPr>
            <p:ph type="body" idx="1"/>
          </p:nvPr>
        </p:nvSpPr>
        <p:spPr>
          <a:xfrm>
            <a:off x="457200" y="1620982"/>
            <a:ext cx="8229600" cy="3768435"/>
          </a:xfrm>
          <a:prstGeom prst="rect">
            <a:avLst/>
          </a:prstGeom>
          <a:noFill/>
          <a:ln>
            <a:noFill/>
          </a:ln>
        </p:spPr>
        <p:txBody>
          <a:bodyPr spcFirstLastPara="1" wrap="square" lIns="91425" tIns="45700" rIns="91425" bIns="45700" anchor="t" anchorCtr="0">
            <a:normAutofit/>
          </a:bodyPr>
          <a:lstStyle/>
          <a:p>
            <a:pPr marL="452607" lvl="0" indent="-342900">
              <a:spcBef>
                <a:spcPts val="0"/>
              </a:spcBef>
              <a:buClr>
                <a:srgbClr val="4F81BD"/>
              </a:buClr>
              <a:buSzPct val="68000"/>
              <a:buFont typeface="Wingdings" panose="05000000000000000000" pitchFamily="2" charset="2"/>
              <a:buChar char="v"/>
            </a:pPr>
            <a:r>
              <a:rPr lang="en-US" sz="2100" dirty="0">
                <a:solidFill>
                  <a:srgbClr val="000000"/>
                </a:solidFill>
              </a:rPr>
              <a:t>Georgia Standards of Excellence</a:t>
            </a:r>
          </a:p>
          <a:p>
            <a:pPr marL="452607" lvl="0" indent="-342900">
              <a:buClr>
                <a:srgbClr val="4F81BD"/>
              </a:buClr>
              <a:buSzPct val="68000"/>
              <a:buFont typeface="Wingdings" panose="05000000000000000000" pitchFamily="2" charset="2"/>
              <a:buChar char="v"/>
            </a:pPr>
            <a:r>
              <a:rPr lang="en-US" sz="2100" dirty="0">
                <a:solidFill>
                  <a:srgbClr val="000000"/>
                </a:solidFill>
              </a:rPr>
              <a:t>Amplify (K-5)</a:t>
            </a:r>
          </a:p>
          <a:p>
            <a:pPr marL="452607" lvl="0" indent="-342900">
              <a:buClr>
                <a:srgbClr val="4F81BD"/>
              </a:buClr>
              <a:buSzPct val="68000"/>
              <a:buFont typeface="Wingdings" panose="05000000000000000000" pitchFamily="2" charset="2"/>
              <a:buChar char="v"/>
            </a:pPr>
            <a:r>
              <a:rPr lang="en-US" sz="2100" dirty="0">
                <a:solidFill>
                  <a:srgbClr val="000000"/>
                </a:solidFill>
              </a:rPr>
              <a:t>Eureka Math Squared (k-5)</a:t>
            </a:r>
          </a:p>
          <a:p>
            <a:pPr marL="452607" lvl="0" indent="-342900">
              <a:buClr>
                <a:srgbClr val="4F81BD"/>
              </a:buClr>
              <a:buSzPct val="68000"/>
              <a:buFont typeface="Wingdings" panose="05000000000000000000" pitchFamily="2" charset="2"/>
              <a:buChar char="v"/>
            </a:pPr>
            <a:r>
              <a:rPr lang="en-US" sz="2100" dirty="0">
                <a:solidFill>
                  <a:srgbClr val="000000"/>
                </a:solidFill>
              </a:rPr>
              <a:t>Check &amp; Connect</a:t>
            </a:r>
          </a:p>
          <a:p>
            <a:pPr marL="452607" lvl="0" indent="-342900">
              <a:buClr>
                <a:srgbClr val="4F81BD"/>
              </a:buClr>
              <a:buSzPct val="68000"/>
              <a:buFont typeface="Wingdings" panose="05000000000000000000" pitchFamily="2" charset="2"/>
              <a:buChar char="v"/>
            </a:pPr>
            <a:r>
              <a:rPr lang="en-US" sz="2100" dirty="0">
                <a:solidFill>
                  <a:srgbClr val="000000"/>
                </a:solidFill>
              </a:rPr>
              <a:t>RTI Interventions</a:t>
            </a:r>
          </a:p>
          <a:p>
            <a:pPr marL="452607" lvl="0" indent="-342900">
              <a:buClr>
                <a:srgbClr val="4F81BD"/>
              </a:buClr>
              <a:buSzPct val="68000"/>
              <a:buFont typeface="Wingdings" panose="05000000000000000000" pitchFamily="2" charset="2"/>
              <a:buChar char="v"/>
            </a:pPr>
            <a:r>
              <a:rPr lang="en-US" sz="2100" dirty="0">
                <a:solidFill>
                  <a:srgbClr val="000000"/>
                </a:solidFill>
              </a:rPr>
              <a:t>Free Breakfast &amp; Lunch Programs</a:t>
            </a:r>
          </a:p>
          <a:p>
            <a:pPr marL="452607" lvl="0" indent="-342900">
              <a:buClr>
                <a:srgbClr val="4F81BD"/>
              </a:buClr>
              <a:buSzPct val="68000"/>
              <a:buFont typeface="Wingdings" panose="05000000000000000000" pitchFamily="2" charset="2"/>
              <a:buChar char="v"/>
            </a:pPr>
            <a:r>
              <a:rPr lang="en-US" sz="2100" dirty="0">
                <a:solidFill>
                  <a:srgbClr val="000000"/>
                </a:solidFill>
              </a:rPr>
              <a:t>Migrant paraprofessional</a:t>
            </a:r>
          </a:p>
          <a:p>
            <a:pPr marL="452607" lvl="0" indent="-342900">
              <a:buClr>
                <a:srgbClr val="4F81BD"/>
              </a:buClr>
              <a:buSzPct val="68000"/>
              <a:buFont typeface="Wingdings" panose="05000000000000000000" pitchFamily="2" charset="2"/>
              <a:buChar char="v"/>
            </a:pPr>
            <a:r>
              <a:rPr lang="en-US" sz="2100" dirty="0">
                <a:solidFill>
                  <a:srgbClr val="000000"/>
                </a:solidFill>
              </a:rPr>
              <a:t>Parent &amp; Family Activities</a:t>
            </a:r>
          </a:p>
          <a:p>
            <a:pPr marL="452607" lvl="0" indent="-342900">
              <a:buClr>
                <a:srgbClr val="4F81BD"/>
              </a:buClr>
              <a:buSzPct val="68000"/>
              <a:buFont typeface="Wingdings" panose="05000000000000000000" pitchFamily="2" charset="2"/>
              <a:buChar char="v"/>
            </a:pPr>
            <a:r>
              <a:rPr lang="en-US" sz="2100" dirty="0">
                <a:solidFill>
                  <a:srgbClr val="000000"/>
                </a:solidFill>
              </a:rPr>
              <a:t>School Council</a:t>
            </a:r>
          </a:p>
          <a:p>
            <a:pPr marL="109707" lvl="0" indent="0">
              <a:buClr>
                <a:srgbClr val="4F81BD"/>
              </a:buClr>
              <a:buSzPct val="68000"/>
              <a:buNone/>
            </a:pPr>
            <a:r>
              <a:rPr lang="en-US" sz="2100" dirty="0">
                <a:solidFill>
                  <a:srgbClr val="000000"/>
                </a:solidFill>
              </a:rPr>
              <a:t>    </a:t>
            </a:r>
          </a:p>
          <a:p>
            <a:pPr marL="109707" lvl="0" indent="0">
              <a:buClr>
                <a:srgbClr val="4F81BD"/>
              </a:buClr>
              <a:buSzPct val="68000"/>
              <a:buNone/>
            </a:pPr>
            <a:endParaRPr lang="en-US" sz="2100" dirty="0">
              <a:solidFill>
                <a:srgbClr val="000000"/>
              </a:solidFill>
            </a:endParaRPr>
          </a:p>
          <a:p>
            <a:pPr marL="365760" lvl="0" indent="-139446" algn="l" rtl="0">
              <a:spcBef>
                <a:spcPts val="400"/>
              </a:spcBef>
              <a:spcAft>
                <a:spcPts val="0"/>
              </a:spcAft>
              <a:buSzPts val="1836"/>
              <a:buNone/>
            </a:pPr>
            <a:endParaRPr dirty="0"/>
          </a:p>
        </p:txBody>
      </p:sp>
      <p:sp>
        <p:nvSpPr>
          <p:cNvPr id="225" name="Google Shape;225;p1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
        <p:nvSpPr>
          <p:cNvPr id="226" name="Google Shape;22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4100"/>
              <a:buFont typeface="Lucida Sans"/>
              <a:buNone/>
            </a:pPr>
            <a:r>
              <a:rPr lang="en-US"/>
              <a:t>Schoolwide programs/supports</a:t>
            </a:r>
            <a:endParaRPr/>
          </a:p>
        </p:txBody>
      </p:sp>
      <p:sp>
        <p:nvSpPr>
          <p:cNvPr id="227" name="Google Shape;227;p16"/>
          <p:cNvSpPr txBox="1"/>
          <p:nvPr/>
        </p:nvSpPr>
        <p:spPr>
          <a:xfrm>
            <a:off x="457200" y="5486400"/>
            <a:ext cx="855583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Garamond"/>
                <a:ea typeface="Garamond"/>
                <a:cs typeface="Garamond"/>
                <a:sym typeface="Garamond"/>
              </a:rPr>
              <a:t>* </a:t>
            </a:r>
            <a:r>
              <a:rPr lang="en-US" sz="1400" b="1">
                <a:solidFill>
                  <a:schemeClr val="dk1"/>
                </a:solidFill>
                <a:latin typeface="Garamond"/>
                <a:ea typeface="Garamond"/>
                <a:cs typeface="Garamond"/>
                <a:sym typeface="Garamond"/>
              </a:rPr>
              <a:t>You, as Title I parents, have the right to provide input in the development of the schoolwide improvement plan. You are encouraged to submit suggestions at any time throughout the school year to the school principal.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7"/>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
        <p:nvSpPr>
          <p:cNvPr id="233" name="Google Shape;233;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Lucida Sans"/>
              <a:buNone/>
            </a:pPr>
            <a:r>
              <a:rPr lang="en-US" b="0" dirty="0"/>
              <a:t>School State Report Card</a:t>
            </a:r>
            <a:br>
              <a:rPr lang="en-US" dirty="0"/>
            </a:br>
            <a:endParaRPr dirty="0"/>
          </a:p>
        </p:txBody>
      </p:sp>
      <p:sp>
        <p:nvSpPr>
          <p:cNvPr id="234" name="Google Shape;234;p17"/>
          <p:cNvSpPr txBox="1"/>
          <p:nvPr/>
        </p:nvSpPr>
        <p:spPr>
          <a:xfrm>
            <a:off x="1219200" y="1417638"/>
            <a:ext cx="7467600"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dirty="0"/>
          </a:p>
          <a:p>
            <a:pPr lvl="0"/>
            <a:r>
              <a:rPr lang="en-US" sz="1800" dirty="0">
                <a:solidFill>
                  <a:schemeClr val="dk1"/>
                </a:solidFill>
                <a:hlinkClick r:id="rId3"/>
              </a:rPr>
              <a:t>https://public.gosa.ga.gov/noauth/extensions/SchoolGrades-Georgia/SchoolGrades-Georgia.html</a:t>
            </a:r>
            <a:endParaRPr lang="en-US" sz="1800" dirty="0">
              <a:solidFill>
                <a:schemeClr val="dk1"/>
              </a:solidFill>
            </a:endParaRPr>
          </a:p>
          <a:p>
            <a:pPr lvl="0"/>
            <a:endParaRPr lang="en-US" sz="1800" dirty="0">
              <a:solidFill>
                <a:schemeClr val="dk1"/>
              </a:solidFill>
            </a:endParaRPr>
          </a:p>
          <a:p>
            <a:pPr lvl="0"/>
            <a:endParaRPr lang="en-US" sz="1800" dirty="0">
              <a:solidFill>
                <a:schemeClr val="dk1"/>
              </a:solidFill>
            </a:endParaRPr>
          </a:p>
          <a:p>
            <a:pPr lvl="0"/>
            <a:endParaRPr lang="en-US" sz="1800" dirty="0">
              <a:solidFill>
                <a:schemeClr val="dk1"/>
              </a:solidFill>
            </a:endParaRPr>
          </a:p>
          <a:p>
            <a:pPr lvl="0"/>
            <a:endParaRPr lang="en-US" sz="1800" dirty="0">
              <a:solidFill>
                <a:schemeClr val="dk1"/>
              </a:solidFill>
            </a:endParaRPr>
          </a:p>
          <a:p>
            <a:pPr lvl="0"/>
            <a:br>
              <a:rPr lang="en-US" sz="1800" dirty="0">
                <a:solidFill>
                  <a:schemeClr val="dk1"/>
                </a:solidFill>
                <a:latin typeface="Arial"/>
                <a:ea typeface="Arial"/>
                <a:cs typeface="Arial"/>
                <a:sym typeface="Arial"/>
              </a:rPr>
            </a:b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u="sng" dirty="0">
                <a:solidFill>
                  <a:schemeClr val="dk1"/>
                </a:solidFill>
                <a:latin typeface="Arial"/>
                <a:ea typeface="Arial"/>
                <a:cs typeface="Arial"/>
                <a:sym typeface="Arial"/>
                <a:hlinkClick r:id="rId4"/>
              </a:rPr>
              <a:t>https://schoolgrades.georgia.gov/school-search?f[0]=field_district:144</a:t>
            </a:r>
            <a:endParaRPr sz="1800" dirty="0">
              <a:solidFill>
                <a:schemeClr val="dk1"/>
              </a:solidFill>
              <a:latin typeface="Arial"/>
              <a:ea typeface="Arial"/>
              <a:cs typeface="Arial"/>
              <a:sym typeface="Arial"/>
            </a:endParaRPr>
          </a:p>
        </p:txBody>
      </p:sp>
      <p:pic>
        <p:nvPicPr>
          <p:cNvPr id="4" name="Picture 3"/>
          <p:cNvPicPr>
            <a:picLocks noChangeAspect="1"/>
          </p:cNvPicPr>
          <p:nvPr/>
        </p:nvPicPr>
        <p:blipFill>
          <a:blip r:embed="rId5"/>
          <a:stretch>
            <a:fillRect/>
          </a:stretch>
        </p:blipFill>
        <p:spPr>
          <a:xfrm>
            <a:off x="785987" y="2560638"/>
            <a:ext cx="7554451" cy="454559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6"/>
          <p:cNvSpPr txBox="1">
            <a:spLocks noGrp="1"/>
          </p:cNvSpPr>
          <p:nvPr>
            <p:ph type="sldNum" idx="12"/>
          </p:nvPr>
        </p:nvSpPr>
        <p:spPr>
          <a:xfrm>
            <a:off x="8647272" y="6569075"/>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
        <p:nvSpPr>
          <p:cNvPr id="225" name="Google Shape;225;p16"/>
          <p:cNvSpPr txBox="1">
            <a:spLocks noGrp="1"/>
          </p:cNvSpPr>
          <p:nvPr>
            <p:ph type="title"/>
          </p:nvPr>
        </p:nvSpPr>
        <p:spPr>
          <a:xfrm>
            <a:off x="533400" y="152400"/>
            <a:ext cx="8153400" cy="808038"/>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Lucida Sans"/>
              <a:buNone/>
            </a:pPr>
            <a:r>
              <a:rPr lang="en-US"/>
              <a:t>School’s Curriculum and Testing</a:t>
            </a:r>
            <a:endParaRPr/>
          </a:p>
        </p:txBody>
      </p:sp>
      <p:sp>
        <p:nvSpPr>
          <p:cNvPr id="226" name="Google Shape;226;p16"/>
          <p:cNvSpPr/>
          <p:nvPr/>
        </p:nvSpPr>
        <p:spPr>
          <a:xfrm>
            <a:off x="1295400" y="2448421"/>
            <a:ext cx="8266272"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dirty="0">
              <a:solidFill>
                <a:schemeClr val="dk1"/>
              </a:solidFill>
              <a:latin typeface="Arial"/>
              <a:ea typeface="Arial"/>
              <a:cs typeface="Arial"/>
              <a:sym typeface="Arial"/>
            </a:endParaRPr>
          </a:p>
          <a:p>
            <a:pPr marL="0" marR="0" lvl="0" indent="0" algn="l" rtl="0">
              <a:spcBef>
                <a:spcPts val="0"/>
              </a:spcBef>
              <a:spcAft>
                <a:spcPts val="0"/>
              </a:spcAft>
              <a:buNone/>
            </a:pPr>
            <a:r>
              <a:rPr lang="en-US" sz="1600" b="1" i="1" dirty="0">
                <a:solidFill>
                  <a:schemeClr val="dk1"/>
                </a:solidFill>
                <a:latin typeface="Arial"/>
                <a:ea typeface="Arial"/>
                <a:cs typeface="Arial"/>
                <a:sym typeface="Arial"/>
              </a:rPr>
              <a:t>GMAS Testing Dates:</a:t>
            </a:r>
            <a:endParaRPr sz="1600" b="1" i="1" dirty="0">
              <a:solidFill>
                <a:schemeClr val="dk1"/>
              </a:solidFill>
              <a:latin typeface="Arial"/>
              <a:ea typeface="Arial"/>
              <a:cs typeface="Arial"/>
              <a:sym typeface="Arial"/>
            </a:endParaRPr>
          </a:p>
          <a:p>
            <a:pPr marL="0" marR="0" lvl="0" indent="0" algn="l" rtl="0">
              <a:spcBef>
                <a:spcPts val="0"/>
              </a:spcBef>
              <a:spcAft>
                <a:spcPts val="0"/>
              </a:spcAft>
              <a:buNone/>
            </a:pPr>
            <a:r>
              <a:rPr lang="en-US" sz="1600" i="1" dirty="0">
                <a:solidFill>
                  <a:schemeClr val="dk1"/>
                </a:solidFill>
              </a:rPr>
              <a:t>April 30</a:t>
            </a:r>
            <a:r>
              <a:rPr lang="en-US" sz="1600" i="1" dirty="0">
                <a:solidFill>
                  <a:schemeClr val="dk1"/>
                </a:solidFill>
                <a:latin typeface="Arial"/>
                <a:ea typeface="Arial"/>
                <a:cs typeface="Arial"/>
                <a:sym typeface="Arial"/>
              </a:rPr>
              <a:t> - ELA 1</a:t>
            </a:r>
            <a:endParaRPr dirty="0"/>
          </a:p>
          <a:p>
            <a:pPr marL="0" marR="0" lvl="0" indent="0" algn="l" rtl="0">
              <a:spcBef>
                <a:spcPts val="0"/>
              </a:spcBef>
              <a:spcAft>
                <a:spcPts val="0"/>
              </a:spcAft>
              <a:buNone/>
            </a:pPr>
            <a:r>
              <a:rPr lang="en-US" sz="1600" i="1" dirty="0">
                <a:solidFill>
                  <a:schemeClr val="dk1"/>
                </a:solidFill>
                <a:latin typeface="Arial"/>
                <a:ea typeface="Arial"/>
                <a:cs typeface="Arial"/>
                <a:sym typeface="Arial"/>
              </a:rPr>
              <a:t>May 1 - ELA 2</a:t>
            </a:r>
            <a:endParaRPr dirty="0"/>
          </a:p>
          <a:p>
            <a:pPr marL="0" marR="0" lvl="0" indent="0" algn="l" rtl="0">
              <a:spcBef>
                <a:spcPts val="0"/>
              </a:spcBef>
              <a:spcAft>
                <a:spcPts val="0"/>
              </a:spcAft>
              <a:buNone/>
            </a:pPr>
            <a:r>
              <a:rPr lang="en-US" sz="1600" i="1" dirty="0">
                <a:solidFill>
                  <a:schemeClr val="dk1"/>
                </a:solidFill>
                <a:latin typeface="Arial"/>
                <a:ea typeface="Arial"/>
                <a:cs typeface="Arial"/>
                <a:sym typeface="Arial"/>
              </a:rPr>
              <a:t>May 2 - ELA 3</a:t>
            </a:r>
            <a:endParaRPr dirty="0"/>
          </a:p>
          <a:p>
            <a:pPr marL="0" marR="0" lvl="0" indent="0" algn="l" rtl="0">
              <a:spcBef>
                <a:spcPts val="0"/>
              </a:spcBef>
              <a:spcAft>
                <a:spcPts val="0"/>
              </a:spcAft>
              <a:buNone/>
            </a:pPr>
            <a:r>
              <a:rPr lang="en-US" sz="1600" i="1" dirty="0">
                <a:solidFill>
                  <a:schemeClr val="dk1"/>
                </a:solidFill>
                <a:latin typeface="Arial"/>
                <a:ea typeface="Arial"/>
                <a:cs typeface="Arial"/>
                <a:sym typeface="Arial"/>
              </a:rPr>
              <a:t>May 7 - Math 1</a:t>
            </a:r>
            <a:endParaRPr dirty="0"/>
          </a:p>
          <a:p>
            <a:pPr marL="0" marR="0" lvl="0" indent="0" algn="l" rtl="0">
              <a:spcBef>
                <a:spcPts val="0"/>
              </a:spcBef>
              <a:spcAft>
                <a:spcPts val="0"/>
              </a:spcAft>
              <a:buNone/>
            </a:pPr>
            <a:r>
              <a:rPr lang="en-US" sz="1600" i="1" dirty="0">
                <a:solidFill>
                  <a:schemeClr val="dk1"/>
                </a:solidFill>
                <a:latin typeface="Arial"/>
                <a:ea typeface="Arial"/>
                <a:cs typeface="Arial"/>
                <a:sym typeface="Arial"/>
              </a:rPr>
              <a:t>May </a:t>
            </a:r>
            <a:r>
              <a:rPr lang="en-US" sz="1600" i="1" dirty="0">
                <a:solidFill>
                  <a:schemeClr val="dk1"/>
                </a:solidFill>
              </a:rPr>
              <a:t>8</a:t>
            </a:r>
            <a:r>
              <a:rPr lang="en-US" sz="1600" i="1" dirty="0">
                <a:solidFill>
                  <a:schemeClr val="dk1"/>
                </a:solidFill>
                <a:latin typeface="Arial"/>
                <a:ea typeface="Arial"/>
                <a:cs typeface="Arial"/>
                <a:sym typeface="Arial"/>
              </a:rPr>
              <a:t> - Math 2</a:t>
            </a:r>
            <a:endParaRPr dirty="0"/>
          </a:p>
          <a:p>
            <a:pPr marL="0" marR="0" lvl="0" indent="0" algn="l" rtl="0">
              <a:spcBef>
                <a:spcPts val="0"/>
              </a:spcBef>
              <a:spcAft>
                <a:spcPts val="0"/>
              </a:spcAft>
              <a:buNone/>
            </a:pPr>
            <a:r>
              <a:rPr lang="en-US" sz="1600" i="1" dirty="0">
                <a:solidFill>
                  <a:schemeClr val="dk1"/>
                </a:solidFill>
                <a:latin typeface="Arial"/>
                <a:ea typeface="Arial"/>
                <a:cs typeface="Arial"/>
                <a:sym typeface="Arial"/>
              </a:rPr>
              <a:t>May </a:t>
            </a:r>
            <a:r>
              <a:rPr lang="en-US" sz="1600" i="1" dirty="0">
                <a:solidFill>
                  <a:schemeClr val="dk1"/>
                </a:solidFill>
              </a:rPr>
              <a:t>9</a:t>
            </a:r>
            <a:r>
              <a:rPr lang="en-US" sz="1600" i="1" dirty="0">
                <a:solidFill>
                  <a:schemeClr val="dk1"/>
                </a:solidFill>
                <a:latin typeface="Arial"/>
                <a:ea typeface="Arial"/>
                <a:cs typeface="Arial"/>
                <a:sym typeface="Arial"/>
              </a:rPr>
              <a:t> – Science 1 &amp; 2</a:t>
            </a:r>
            <a:endParaRPr sz="1600" i="1" dirty="0">
              <a:solidFill>
                <a:schemeClr val="dk1"/>
              </a:solidFill>
              <a:latin typeface="Arial"/>
              <a:ea typeface="Arial"/>
              <a:cs typeface="Arial"/>
              <a:sym typeface="Arial"/>
            </a:endParaRPr>
          </a:p>
          <a:p>
            <a:pPr marL="0" marR="0" lvl="0" indent="0" algn="l" rtl="0">
              <a:spcBef>
                <a:spcPts val="0"/>
              </a:spcBef>
              <a:spcAft>
                <a:spcPts val="0"/>
              </a:spcAft>
              <a:buNone/>
            </a:pPr>
            <a:endParaRPr sz="1800" i="1" dirty="0">
              <a:solidFill>
                <a:schemeClr val="dk1"/>
              </a:solidFill>
              <a:latin typeface="Arial"/>
              <a:ea typeface="Arial"/>
              <a:cs typeface="Arial"/>
              <a:sym typeface="Arial"/>
            </a:endParaRPr>
          </a:p>
          <a:p>
            <a:pPr marL="0" marR="0" lvl="0" indent="0" algn="l" rtl="0">
              <a:spcBef>
                <a:spcPts val="0"/>
              </a:spcBef>
              <a:spcAft>
                <a:spcPts val="0"/>
              </a:spcAft>
              <a:buNone/>
            </a:pPr>
            <a:r>
              <a:rPr lang="en-US" sz="1800" i="1" dirty="0">
                <a:solidFill>
                  <a:schemeClr val="dk1"/>
                </a:solidFill>
                <a:latin typeface="Arial"/>
                <a:ea typeface="Arial"/>
                <a:cs typeface="Arial"/>
                <a:sym typeface="Arial"/>
              </a:rPr>
              <a:t> </a:t>
            </a:r>
            <a:r>
              <a:rPr lang="en-US" sz="1400" i="1" dirty="0">
                <a:solidFill>
                  <a:schemeClr val="dk1"/>
                </a:solidFill>
                <a:latin typeface="Arial"/>
                <a:ea typeface="Arial"/>
                <a:cs typeface="Arial"/>
                <a:sym typeface="Arial"/>
              </a:rPr>
              <a:t>GSE website and information for parents.</a:t>
            </a:r>
            <a:endParaRPr dirty="0"/>
          </a:p>
          <a:p>
            <a:pPr marL="0" marR="0" lvl="0" indent="0" algn="l" rtl="0">
              <a:spcBef>
                <a:spcPts val="0"/>
              </a:spcBef>
              <a:spcAft>
                <a:spcPts val="0"/>
              </a:spcAft>
              <a:buNone/>
            </a:pPr>
            <a:r>
              <a:rPr lang="en-US" sz="1400" i="1"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https://www.georgiastandards.org/Georgia-Standards</a:t>
            </a:r>
            <a:endParaRPr sz="1400" i="1" dirty="0">
              <a:solidFill>
                <a:schemeClr val="dk1"/>
              </a:solidFill>
              <a:latin typeface="Arial"/>
              <a:ea typeface="Arial"/>
              <a:cs typeface="Arial"/>
              <a:sym typeface="Arial"/>
            </a:endParaRPr>
          </a:p>
          <a:p>
            <a:pPr marL="0" marR="0" lvl="0" indent="0" algn="l" rtl="0">
              <a:spcBef>
                <a:spcPts val="0"/>
              </a:spcBef>
              <a:spcAft>
                <a:spcPts val="0"/>
              </a:spcAft>
              <a:buNone/>
            </a:pPr>
            <a:br>
              <a:rPr lang="en-US" sz="1400" i="1" dirty="0">
                <a:solidFill>
                  <a:schemeClr val="dk1"/>
                </a:solidFill>
                <a:latin typeface="Arial"/>
                <a:ea typeface="Arial"/>
                <a:cs typeface="Arial"/>
                <a:sym typeface="Arial"/>
              </a:rPr>
            </a:br>
            <a:r>
              <a:rPr lang="en-US" sz="1400" i="1" dirty="0">
                <a:solidFill>
                  <a:schemeClr val="dk1"/>
                </a:solidFill>
                <a:latin typeface="Arial"/>
                <a:ea typeface="Arial"/>
                <a:cs typeface="Arial"/>
                <a:sym typeface="Arial"/>
              </a:rPr>
              <a:t>Georgia's academic content standards establish high expectations for all students. The Georgia Standards identify what your child needs to know and be able to do in all content areas by grade levels. The Georgia Standards form the framework of everything taught at school. </a:t>
            </a:r>
            <a:endParaRPr dirty="0"/>
          </a:p>
          <a:p>
            <a:pPr marL="0" marR="0" lvl="0" indent="0" algn="l" rtl="0">
              <a:spcBef>
                <a:spcPts val="0"/>
              </a:spcBef>
              <a:spcAft>
                <a:spcPts val="0"/>
              </a:spcAft>
              <a:buNone/>
            </a:pPr>
            <a:br>
              <a:rPr lang="en-US" sz="1800" i="1" dirty="0">
                <a:solidFill>
                  <a:schemeClr val="dk1"/>
                </a:solidFill>
                <a:latin typeface="Arial"/>
                <a:ea typeface="Arial"/>
                <a:cs typeface="Arial"/>
                <a:sym typeface="Arial"/>
              </a:rPr>
            </a:br>
            <a:endParaRPr sz="1800" i="1" dirty="0">
              <a:solidFill>
                <a:schemeClr val="dk1"/>
              </a:solidFill>
              <a:latin typeface="Arial"/>
              <a:ea typeface="Arial"/>
              <a:cs typeface="Arial"/>
              <a:sym typeface="Arial"/>
            </a:endParaRPr>
          </a:p>
        </p:txBody>
      </p:sp>
      <p:pic>
        <p:nvPicPr>
          <p:cNvPr id="227" name="Google Shape;227;p16" descr="https://lh6.googleusercontent.com/6h4zkp67eRz5XYfGzFhyRNn1ue8_kR0RUJqaKOSLzIvt1AnB4kPEhLIPcp8WosHLzHHG9nXw41bWwIJsDZVHDZ2yHmsnfcoi7VJ9stQJdk3X8TiQiwsgmXLdRsnQkHVnpgOJs8ltK08"/>
          <p:cNvPicPr preferRelativeResize="0"/>
          <p:nvPr/>
        </p:nvPicPr>
        <p:blipFill rotWithShape="1">
          <a:blip r:embed="rId4">
            <a:alphaModFix/>
          </a:blip>
          <a:srcRect/>
          <a:stretch/>
        </p:blipFill>
        <p:spPr>
          <a:xfrm>
            <a:off x="4589436" y="2568146"/>
            <a:ext cx="3733800" cy="2209800"/>
          </a:xfrm>
          <a:prstGeom prst="rect">
            <a:avLst/>
          </a:prstGeom>
          <a:noFill/>
          <a:ln>
            <a:noFill/>
          </a:ln>
        </p:spPr>
      </p:pic>
      <p:sp>
        <p:nvSpPr>
          <p:cNvPr id="228" name="Google Shape;228;p16"/>
          <p:cNvSpPr/>
          <p:nvPr/>
        </p:nvSpPr>
        <p:spPr>
          <a:xfrm>
            <a:off x="2076773" y="898608"/>
            <a:ext cx="4572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Kindergarten Only:</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BOY:  First 6 weeks of school</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EOY: May 2024</a:t>
            </a:r>
            <a:endParaRPr sz="1800" dirty="0">
              <a:solidFill>
                <a:schemeClr val="dk1"/>
              </a:solidFill>
              <a:latin typeface="Arial"/>
              <a:ea typeface="Arial"/>
              <a:cs typeface="Arial"/>
              <a:sym typeface="Arial"/>
            </a:endParaRPr>
          </a:p>
        </p:txBody>
      </p:sp>
      <p:pic>
        <p:nvPicPr>
          <p:cNvPr id="229" name="Google Shape;229;p16"/>
          <p:cNvPicPr preferRelativeResize="0"/>
          <p:nvPr/>
        </p:nvPicPr>
        <p:blipFill rotWithShape="1">
          <a:blip r:embed="rId5">
            <a:alphaModFix/>
          </a:blip>
          <a:srcRect/>
          <a:stretch/>
        </p:blipFill>
        <p:spPr>
          <a:xfrm>
            <a:off x="152400" y="761111"/>
            <a:ext cx="1905000" cy="1198325"/>
          </a:xfrm>
          <a:prstGeom prst="rect">
            <a:avLst/>
          </a:prstGeom>
          <a:noFill/>
          <a:ln>
            <a:noFill/>
          </a:ln>
        </p:spPr>
      </p:pic>
      <p:pic>
        <p:nvPicPr>
          <p:cNvPr id="230" name="Google Shape;230;p16"/>
          <p:cNvPicPr preferRelativeResize="0"/>
          <p:nvPr/>
        </p:nvPicPr>
        <p:blipFill rotWithShape="1">
          <a:blip r:embed="rId6">
            <a:alphaModFix/>
          </a:blip>
          <a:srcRect/>
          <a:stretch/>
        </p:blipFill>
        <p:spPr>
          <a:xfrm>
            <a:off x="5694666" y="923443"/>
            <a:ext cx="1908213" cy="1072989"/>
          </a:xfrm>
          <a:prstGeom prst="rect">
            <a:avLst/>
          </a:prstGeom>
          <a:noFill/>
          <a:ln>
            <a:noFill/>
          </a:ln>
        </p:spPr>
      </p:pic>
      <p:sp>
        <p:nvSpPr>
          <p:cNvPr id="231" name="Google Shape;231;p16"/>
          <p:cNvSpPr/>
          <p:nvPr/>
        </p:nvSpPr>
        <p:spPr>
          <a:xfrm>
            <a:off x="5694666" y="1850740"/>
            <a:ext cx="24801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January –March 2024 </a:t>
            </a:r>
            <a:endParaRPr sz="18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7451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9"/>
          <p:cNvSpPr txBox="1">
            <a:spLocks noGrp="1"/>
          </p:cNvSpPr>
          <p:nvPr>
            <p:ph type="body" idx="1"/>
          </p:nvPr>
        </p:nvSpPr>
        <p:spPr>
          <a:xfrm>
            <a:off x="457200" y="1371600"/>
            <a:ext cx="8229600" cy="4635691"/>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US" sz="2400" i="1" dirty="0"/>
              <a:t>How do these tests measure my child’s progress? </a:t>
            </a:r>
          </a:p>
          <a:p>
            <a:pPr marL="109728" lvl="0" indent="0" algn="l" rtl="0">
              <a:spcBef>
                <a:spcPts val="0"/>
              </a:spcBef>
              <a:spcAft>
                <a:spcPts val="0"/>
              </a:spcAft>
              <a:buSzPts val="1836"/>
              <a:buNone/>
            </a:pPr>
            <a:r>
              <a:rPr lang="en-US" sz="1400" i="1" dirty="0">
                <a:solidFill>
                  <a:srgbClr val="0070C0"/>
                </a:solidFill>
              </a:rPr>
              <a:t>     </a:t>
            </a:r>
            <a:r>
              <a:rPr lang="en-US" sz="1400" dirty="0">
                <a:solidFill>
                  <a:srgbClr val="0070C0"/>
                </a:solidFill>
              </a:rPr>
              <a:t>GMAS measures how well student have learned the knowledge and skills outlined by </a:t>
            </a:r>
          </a:p>
          <a:p>
            <a:pPr marL="109728" lvl="0" indent="0" algn="l" rtl="0">
              <a:spcBef>
                <a:spcPts val="0"/>
              </a:spcBef>
              <a:spcAft>
                <a:spcPts val="0"/>
              </a:spcAft>
              <a:buSzPts val="1836"/>
              <a:buNone/>
            </a:pPr>
            <a:r>
              <a:rPr lang="en-US" sz="1400" dirty="0">
                <a:solidFill>
                  <a:srgbClr val="0070C0"/>
                </a:solidFill>
              </a:rPr>
              <a:t>     Georgia’s standards of excellence in ELA, Math, &amp; Science. ACCESS measures language </a:t>
            </a:r>
            <a:br>
              <a:rPr lang="en-US" sz="1400" dirty="0">
                <a:solidFill>
                  <a:srgbClr val="0070C0"/>
                </a:solidFill>
              </a:rPr>
            </a:br>
            <a:r>
              <a:rPr lang="en-US" sz="1400" dirty="0">
                <a:solidFill>
                  <a:srgbClr val="0070C0"/>
                </a:solidFill>
              </a:rPr>
              <a:t>     proficiency. </a:t>
            </a:r>
            <a:endParaRPr sz="1400" dirty="0">
              <a:solidFill>
                <a:srgbClr val="0070C0"/>
              </a:solidFill>
            </a:endParaRPr>
          </a:p>
          <a:p>
            <a:pPr marL="365760" lvl="0" indent="-256032" algn="l" rtl="0">
              <a:spcBef>
                <a:spcPts val="400"/>
              </a:spcBef>
              <a:spcAft>
                <a:spcPts val="0"/>
              </a:spcAft>
              <a:buSzPts val="1836"/>
              <a:buChar char="🞂"/>
            </a:pPr>
            <a:r>
              <a:rPr lang="en-US" sz="2400" i="1" dirty="0"/>
              <a:t>What proficiency levels is my child expected to meet? </a:t>
            </a:r>
            <a:r>
              <a:rPr lang="en-US" sz="1400" i="1" dirty="0">
                <a:solidFill>
                  <a:srgbClr val="0070C0"/>
                </a:solidFill>
              </a:rPr>
              <a:t>GMAS: Levels 1-4 (Expect 2 Developing, 3 Proficient, or 4 Distinguished)</a:t>
            </a:r>
            <a:br>
              <a:rPr lang="en-US" sz="1400" i="1" dirty="0">
                <a:solidFill>
                  <a:srgbClr val="0070C0"/>
                </a:solidFill>
              </a:rPr>
            </a:br>
            <a:r>
              <a:rPr lang="en-US" sz="1400" i="1" dirty="0">
                <a:solidFill>
                  <a:srgbClr val="0070C0"/>
                </a:solidFill>
              </a:rPr>
              <a:t>                 ACCESS: Levels 1-6 (Entering –Reaching)</a:t>
            </a:r>
            <a:endParaRPr sz="1400" dirty="0"/>
          </a:p>
          <a:p>
            <a:pPr marL="365760" lvl="0" indent="-256032" algn="l" rtl="0">
              <a:spcBef>
                <a:spcPts val="400"/>
              </a:spcBef>
              <a:spcAft>
                <a:spcPts val="0"/>
              </a:spcAft>
              <a:buSzPts val="1836"/>
              <a:buChar char="🞂"/>
            </a:pPr>
            <a:r>
              <a:rPr lang="en-US" sz="2400" i="1" dirty="0"/>
              <a:t>How to access previous test performance, standards, and attendance about my child using the </a:t>
            </a:r>
            <a:r>
              <a:rPr lang="en-US" sz="2400" i="1" u="sng" dirty="0">
                <a:solidFill>
                  <a:schemeClr val="hlink"/>
                </a:solidFill>
                <a:hlinkClick r:id="rId3"/>
              </a:rPr>
              <a:t>Statewide Longitudinal Data System (SLDS)</a:t>
            </a:r>
            <a:r>
              <a:rPr lang="en-US" sz="2400" i="1" dirty="0"/>
              <a:t> through the school’s parent portal…</a:t>
            </a:r>
            <a:r>
              <a:rPr lang="en-US" sz="1400" i="1" dirty="0">
                <a:solidFill>
                  <a:srgbClr val="0070C0"/>
                </a:solidFill>
              </a:rPr>
              <a:t>Login to </a:t>
            </a:r>
            <a:r>
              <a:rPr lang="en-US" sz="1400" i="1" dirty="0" err="1">
                <a:solidFill>
                  <a:srgbClr val="0070C0"/>
                </a:solidFill>
              </a:rPr>
              <a:t>Powerschool</a:t>
            </a:r>
            <a:r>
              <a:rPr lang="en-US" sz="1400" i="1" dirty="0">
                <a:solidFill>
                  <a:srgbClr val="0070C0"/>
                </a:solidFill>
              </a:rPr>
              <a:t> account and click SLDS Portal button. You can look at performance, assessment, attendance, etc. </a:t>
            </a:r>
            <a:endParaRPr sz="2400" i="1" dirty="0"/>
          </a:p>
        </p:txBody>
      </p:sp>
      <p:sp>
        <p:nvSpPr>
          <p:cNvPr id="249" name="Google Shape;249;p1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
        <p:nvSpPr>
          <p:cNvPr id="250" name="Google Shape;25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Lucida Sans"/>
              <a:buNone/>
            </a:pPr>
            <a:r>
              <a:rPr lang="en-US"/>
              <a:t>Student Academic Expectations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body" idx="1"/>
          </p:nvPr>
        </p:nvSpPr>
        <p:spPr>
          <a:xfrm>
            <a:off x="685800" y="2133600"/>
            <a:ext cx="7585364" cy="1219200"/>
          </a:xfrm>
          <a:prstGeom prst="rect">
            <a:avLst/>
          </a:prstGeom>
          <a:noFill/>
          <a:ln>
            <a:noFill/>
          </a:ln>
        </p:spPr>
        <p:txBody>
          <a:bodyPr spcFirstLastPara="1" wrap="square" lIns="91425" tIns="45700" rIns="91425" bIns="45700" anchor="t" anchorCtr="0">
            <a:normAutofit/>
          </a:bodyPr>
          <a:lstStyle/>
          <a:p>
            <a:pPr marL="365760" lvl="0" indent="-256032" algn="ctr" rtl="0">
              <a:lnSpc>
                <a:spcPct val="90000"/>
              </a:lnSpc>
              <a:spcBef>
                <a:spcPts val="0"/>
              </a:spcBef>
              <a:spcAft>
                <a:spcPts val="0"/>
              </a:spcAft>
              <a:buSzPts val="1904"/>
              <a:buNone/>
            </a:pPr>
            <a:r>
              <a:rPr lang="en-US" sz="2800" i="1" dirty="0"/>
              <a:t>Nitonia Purdiman</a:t>
            </a:r>
            <a:endParaRPr dirty="0"/>
          </a:p>
          <a:p>
            <a:pPr marL="365760" lvl="0" indent="-256032" algn="ctr" rtl="0">
              <a:lnSpc>
                <a:spcPct val="90000"/>
              </a:lnSpc>
              <a:spcBef>
                <a:spcPts val="400"/>
              </a:spcBef>
              <a:spcAft>
                <a:spcPts val="0"/>
              </a:spcAft>
              <a:buSzPts val="2448"/>
              <a:buNone/>
            </a:pPr>
            <a:endParaRPr sz="3600" dirty="0"/>
          </a:p>
        </p:txBody>
      </p:sp>
      <p:sp>
        <p:nvSpPr>
          <p:cNvPr id="116" name="Google Shape;116;p2"/>
          <p:cNvSpPr txBox="1">
            <a:spLocks noGrp="1"/>
          </p:cNvSpPr>
          <p:nvPr>
            <p:ph type="title"/>
          </p:nvPr>
        </p:nvSpPr>
        <p:spPr>
          <a:xfrm>
            <a:off x="381000" y="381000"/>
            <a:ext cx="8229600" cy="762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100"/>
              <a:buFont typeface="Lucida Sans"/>
              <a:buNone/>
            </a:pPr>
            <a:r>
              <a:rPr lang="en-US"/>
              <a:t>Presenter</a:t>
            </a:r>
            <a:endParaRPr/>
          </a:p>
        </p:txBody>
      </p:sp>
      <p:pic>
        <p:nvPicPr>
          <p:cNvPr id="117" name="Google Shape;117;p2" descr="C:\Users\tbeal\AppData\Local\Microsoft\Windows\Temporary Internet Files\Content.IE5\KBA1H01B\Facilitator%20toolkit[1].jpg"/>
          <p:cNvPicPr preferRelativeResize="0"/>
          <p:nvPr/>
        </p:nvPicPr>
        <p:blipFill rotWithShape="1">
          <a:blip r:embed="rId3">
            <a:alphaModFix/>
          </a:blip>
          <a:srcRect/>
          <a:stretch/>
        </p:blipFill>
        <p:spPr>
          <a:xfrm>
            <a:off x="5029200" y="3733800"/>
            <a:ext cx="3048000" cy="2238212"/>
          </a:xfrm>
          <a:prstGeom prst="rect">
            <a:avLst/>
          </a:prstGeom>
          <a:noFill/>
          <a:ln>
            <a:noFill/>
          </a:ln>
        </p:spPr>
      </p:pic>
      <p:sp>
        <p:nvSpPr>
          <p:cNvPr id="118" name="Google Shape;118;p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0"/>
          <p:cNvSpPr txBox="1">
            <a:spLocks noGrp="1"/>
          </p:cNvSpPr>
          <p:nvPr>
            <p:ph type="body" idx="1"/>
          </p:nvPr>
        </p:nvSpPr>
        <p:spPr>
          <a:xfrm>
            <a:off x="304800" y="1969614"/>
            <a:ext cx="8077200" cy="4559808"/>
          </a:xfrm>
          <a:prstGeom prst="rect">
            <a:avLst/>
          </a:prstGeom>
          <a:noFill/>
          <a:ln>
            <a:noFill/>
          </a:ln>
        </p:spPr>
        <p:txBody>
          <a:bodyPr spcFirstLastPara="1" wrap="square" lIns="91425" tIns="45700" rIns="91425" bIns="45700" anchor="t" anchorCtr="0">
            <a:normAutofit fontScale="77500" lnSpcReduction="20000"/>
          </a:bodyPr>
          <a:lstStyle/>
          <a:p>
            <a:pPr marL="365760" lvl="0" indent="-256032" algn="l" rtl="0">
              <a:spcBef>
                <a:spcPts val="0"/>
              </a:spcBef>
              <a:spcAft>
                <a:spcPts val="0"/>
              </a:spcAft>
              <a:buSzPct val="68000"/>
              <a:buFont typeface="Noto Sans Symbols"/>
              <a:buChar char="❖"/>
            </a:pPr>
            <a:r>
              <a:rPr lang="en-US" sz="2800"/>
              <a:t>In compliance with the requirements of the Every Student Succeeds Act, parents may request professional qualifications of student’s teacher(s) and/or paraprofessional(s).</a:t>
            </a:r>
            <a:endParaRPr/>
          </a:p>
          <a:p>
            <a:pPr marL="365760" lvl="0" indent="-256032" algn="l" rtl="0">
              <a:spcBef>
                <a:spcPts val="400"/>
              </a:spcBef>
              <a:spcAft>
                <a:spcPts val="0"/>
              </a:spcAft>
              <a:buSzPct val="68000"/>
              <a:buFont typeface="Noto Sans Symbols"/>
              <a:buChar char="❖"/>
            </a:pPr>
            <a:r>
              <a:rPr lang="en-US" sz="2800"/>
              <a:t>A copy of notification can be viewed on Tattnall County Schools district page by selecting Departments and Federal Programs from drop down. Copy of notice is located under Parent and Community section.</a:t>
            </a:r>
            <a:endParaRPr/>
          </a:p>
          <a:p>
            <a:pPr marL="365760" lvl="0" indent="-256032" algn="l" rtl="0">
              <a:spcBef>
                <a:spcPts val="400"/>
              </a:spcBef>
              <a:spcAft>
                <a:spcPts val="0"/>
              </a:spcAft>
              <a:buSzPct val="68000"/>
              <a:buFont typeface="Noto Sans Symbols"/>
              <a:buChar char="❖"/>
            </a:pPr>
            <a:r>
              <a:rPr lang="en-US" sz="2800"/>
              <a:t>If you wish to request information concerning your child’s teacher(s) and/ or paraprofessional’s qualifications, please contact the principal at your child’s school or Mrs. Gwenda Johnson at the Tattnall County Board of Education (912)-557-4726.</a:t>
            </a:r>
            <a:endParaRPr sz="2800"/>
          </a:p>
          <a:p>
            <a:pPr marL="365760" lvl="0" indent="-182410" algn="l" rtl="0">
              <a:lnSpc>
                <a:spcPct val="90000"/>
              </a:lnSpc>
              <a:spcBef>
                <a:spcPts val="400"/>
              </a:spcBef>
              <a:spcAft>
                <a:spcPts val="0"/>
              </a:spcAft>
              <a:buSzPct val="68000"/>
              <a:buNone/>
            </a:pPr>
            <a:endParaRPr sz="2200"/>
          </a:p>
          <a:p>
            <a:pPr marL="365760" lvl="0" indent="-256032" algn="l" rtl="0">
              <a:lnSpc>
                <a:spcPct val="90000"/>
              </a:lnSpc>
              <a:spcBef>
                <a:spcPts val="400"/>
              </a:spcBef>
              <a:spcAft>
                <a:spcPts val="0"/>
              </a:spcAft>
              <a:buSzPct val="68000"/>
              <a:buNone/>
            </a:pPr>
            <a:endParaRPr sz="3600"/>
          </a:p>
          <a:p>
            <a:pPr marL="365760" lvl="0" indent="-189103" algn="l" rtl="0">
              <a:lnSpc>
                <a:spcPct val="90000"/>
              </a:lnSpc>
              <a:spcBef>
                <a:spcPts val="400"/>
              </a:spcBef>
              <a:spcAft>
                <a:spcPts val="0"/>
              </a:spcAft>
              <a:buSzPct val="68000"/>
              <a:buNone/>
            </a:pPr>
            <a:endParaRPr sz="2000"/>
          </a:p>
        </p:txBody>
      </p:sp>
      <p:sp>
        <p:nvSpPr>
          <p:cNvPr id="257" name="Google Shape;257;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US"/>
              <a:t>Parents’ Right to Know</a:t>
            </a:r>
            <a:endParaRPr/>
          </a:p>
        </p:txBody>
      </p:sp>
      <p:pic>
        <p:nvPicPr>
          <p:cNvPr id="258" name="Google Shape;258;p20" descr="C:\Users\stoddardd\AppData\Local\Microsoft\Windows\Temporary Internet Files\Content.IE5\4EYQ9DAW\MC900434832[1].png"/>
          <p:cNvPicPr preferRelativeResize="0"/>
          <p:nvPr/>
        </p:nvPicPr>
        <p:blipFill rotWithShape="1">
          <a:blip r:embed="rId3">
            <a:alphaModFix/>
          </a:blip>
          <a:srcRect/>
          <a:stretch/>
        </p:blipFill>
        <p:spPr>
          <a:xfrm>
            <a:off x="6932772" y="152400"/>
            <a:ext cx="1714500" cy="1700838"/>
          </a:xfrm>
          <a:prstGeom prst="rect">
            <a:avLst/>
          </a:prstGeom>
          <a:noFill/>
          <a:ln>
            <a:noFill/>
          </a:ln>
        </p:spPr>
      </p:pic>
      <p:sp>
        <p:nvSpPr>
          <p:cNvPr id="259" name="Google Shape;259;p2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
        <p:nvSpPr>
          <p:cNvPr id="253" name="Google Shape;25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200"/>
              <a:buFont typeface="Lucida Sans"/>
              <a:buNone/>
            </a:pPr>
            <a:r>
              <a:rPr lang="en-US" sz="3200"/>
              <a:t>Family Engagement Opportunities</a:t>
            </a:r>
            <a:endParaRPr sz="3200"/>
          </a:p>
        </p:txBody>
      </p:sp>
      <p:sp>
        <p:nvSpPr>
          <p:cNvPr id="254" name="Google Shape;254;p19"/>
          <p:cNvSpPr/>
          <p:nvPr/>
        </p:nvSpPr>
        <p:spPr>
          <a:xfrm>
            <a:off x="417672" y="1416845"/>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 name="Google Shape;255;p19"/>
          <p:cNvSpPr/>
          <p:nvPr/>
        </p:nvSpPr>
        <p:spPr>
          <a:xfrm>
            <a:off x="385246" y="4191000"/>
            <a:ext cx="510107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i="1" dirty="0">
                <a:solidFill>
                  <a:srgbClr val="002060"/>
                </a:solidFill>
                <a:latin typeface="Lucida Sans"/>
                <a:ea typeface="Lucida Sans"/>
                <a:cs typeface="Lucida Sans"/>
                <a:sym typeface="Lucida Sans"/>
              </a:rPr>
              <a:t>School’s Responsivenes</a:t>
            </a:r>
            <a:r>
              <a:rPr lang="en-US" sz="3200" dirty="0">
                <a:solidFill>
                  <a:srgbClr val="002060"/>
                </a:solidFill>
                <a:latin typeface="Lucida Sans"/>
                <a:ea typeface="Lucida Sans"/>
                <a:cs typeface="Lucida Sans"/>
                <a:sym typeface="Lucida Sans"/>
              </a:rPr>
              <a:t>s</a:t>
            </a:r>
            <a:endParaRPr sz="3200" dirty="0">
              <a:solidFill>
                <a:srgbClr val="002060"/>
              </a:solidFill>
              <a:latin typeface="Lucida Sans"/>
              <a:ea typeface="Lucida Sans"/>
              <a:cs typeface="Lucida Sans"/>
              <a:sym typeface="Lucida Sans"/>
            </a:endParaRPr>
          </a:p>
        </p:txBody>
      </p:sp>
      <p:sp>
        <p:nvSpPr>
          <p:cNvPr id="256" name="Google Shape;256;p19"/>
          <p:cNvSpPr txBox="1"/>
          <p:nvPr/>
        </p:nvSpPr>
        <p:spPr>
          <a:xfrm>
            <a:off x="1255872" y="4660592"/>
            <a:ext cx="373380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02060"/>
                </a:solidFill>
                <a:latin typeface="Arial"/>
                <a:ea typeface="Arial"/>
                <a:cs typeface="Arial"/>
                <a:sym typeface="Arial"/>
              </a:rPr>
              <a:t>Contact your child’s teacher by school email or Dojo if you would like to volunteer. </a:t>
            </a:r>
            <a:endParaRPr dirty="0"/>
          </a:p>
        </p:txBody>
      </p:sp>
      <p:pic>
        <p:nvPicPr>
          <p:cNvPr id="257" name="Google Shape;257;p19" descr="Email PNG"/>
          <p:cNvPicPr preferRelativeResize="0"/>
          <p:nvPr/>
        </p:nvPicPr>
        <p:blipFill rotWithShape="1">
          <a:blip r:embed="rId3">
            <a:alphaModFix/>
          </a:blip>
          <a:srcRect/>
          <a:stretch/>
        </p:blipFill>
        <p:spPr>
          <a:xfrm rot="1117681">
            <a:off x="4828420" y="4664867"/>
            <a:ext cx="1896984" cy="1792783"/>
          </a:xfrm>
          <a:prstGeom prst="rect">
            <a:avLst/>
          </a:prstGeom>
          <a:noFill/>
          <a:ln>
            <a:noFill/>
          </a:ln>
        </p:spPr>
      </p:pic>
      <p:sp>
        <p:nvSpPr>
          <p:cNvPr id="258" name="Google Shape;258;p19"/>
          <p:cNvSpPr txBox="1"/>
          <p:nvPr/>
        </p:nvSpPr>
        <p:spPr>
          <a:xfrm>
            <a:off x="-318655" y="1093882"/>
            <a:ext cx="4852170" cy="3170058"/>
          </a:xfrm>
          <a:prstGeom prst="rect">
            <a:avLst/>
          </a:prstGeom>
          <a:noFill/>
          <a:ln>
            <a:noFill/>
          </a:ln>
        </p:spPr>
        <p:txBody>
          <a:bodyPr spcFirstLastPara="1" wrap="square" lIns="91425" tIns="45700" rIns="91425" bIns="45700" anchor="t" anchorCtr="0">
            <a:spAutoFit/>
          </a:bodyPr>
          <a:lstStyle/>
          <a:p>
            <a:pPr marL="796925" marR="0" lvl="1" indent="0" algn="l" rtl="0">
              <a:spcBef>
                <a:spcPts val="0"/>
              </a:spcBef>
              <a:spcAft>
                <a:spcPts val="0"/>
              </a:spcAft>
              <a:buNone/>
            </a:pPr>
            <a:r>
              <a:rPr lang="en-US" sz="2000" b="0" i="0" u="none" strike="noStrike" cap="none" dirty="0">
                <a:solidFill>
                  <a:srgbClr val="17365D"/>
                </a:solidFill>
                <a:latin typeface="Bell MT"/>
                <a:ea typeface="Bell MT"/>
                <a:cs typeface="Bell MT"/>
                <a:sym typeface="Bell MT"/>
              </a:rPr>
              <a:t>Open House </a:t>
            </a:r>
            <a:endParaRPr dirty="0"/>
          </a:p>
          <a:p>
            <a:pPr marL="796925" marR="0" lvl="1" indent="0" algn="l" rtl="0">
              <a:spcBef>
                <a:spcPts val="0"/>
              </a:spcBef>
              <a:spcAft>
                <a:spcPts val="0"/>
              </a:spcAft>
              <a:buNone/>
            </a:pPr>
            <a:r>
              <a:rPr lang="en-US" sz="2000" b="0" i="0" u="none" strike="noStrike" cap="none" dirty="0">
                <a:solidFill>
                  <a:srgbClr val="17365D"/>
                </a:solidFill>
                <a:latin typeface="Bell MT"/>
                <a:ea typeface="Bell MT"/>
                <a:cs typeface="Bell MT"/>
                <a:sym typeface="Bell MT"/>
              </a:rPr>
              <a:t>Grade Night/Science &amp; Math Night</a:t>
            </a:r>
            <a:endParaRPr sz="2000" b="0" i="0" u="none" strike="noStrike" cap="none" dirty="0">
              <a:solidFill>
                <a:srgbClr val="17365D"/>
              </a:solidFill>
              <a:latin typeface="Bell MT"/>
              <a:ea typeface="Bell MT"/>
              <a:cs typeface="Bell MT"/>
              <a:sym typeface="Bell MT"/>
            </a:endParaRPr>
          </a:p>
          <a:p>
            <a:pPr marL="796925" marR="0" lvl="1" indent="0" algn="l" rtl="0">
              <a:spcBef>
                <a:spcPts val="0"/>
              </a:spcBef>
              <a:spcAft>
                <a:spcPts val="0"/>
              </a:spcAft>
              <a:buNone/>
            </a:pPr>
            <a:r>
              <a:rPr lang="en-US" sz="2000" dirty="0">
                <a:solidFill>
                  <a:srgbClr val="17365D"/>
                </a:solidFill>
                <a:latin typeface="Bell MT"/>
                <a:ea typeface="Bell MT"/>
                <a:cs typeface="Bell MT"/>
                <a:sym typeface="Bell MT"/>
              </a:rPr>
              <a:t>Literacy Night</a:t>
            </a:r>
            <a:r>
              <a:rPr lang="en-US" sz="2000" b="0" i="0" u="none" strike="noStrike" cap="none" dirty="0">
                <a:solidFill>
                  <a:srgbClr val="17365D"/>
                </a:solidFill>
                <a:latin typeface="Bell MT"/>
                <a:ea typeface="Bell MT"/>
                <a:cs typeface="Bell MT"/>
                <a:sym typeface="Bell MT"/>
              </a:rPr>
              <a:t> </a:t>
            </a:r>
            <a:endParaRPr dirty="0"/>
          </a:p>
          <a:p>
            <a:pPr marL="796925" marR="0" lvl="1" indent="0" algn="l" rtl="0">
              <a:spcBef>
                <a:spcPts val="0"/>
              </a:spcBef>
              <a:spcAft>
                <a:spcPts val="0"/>
              </a:spcAft>
              <a:buNone/>
            </a:pPr>
            <a:r>
              <a:rPr lang="en-US" sz="2000" b="0" i="0" u="none" strike="noStrike" cap="none" dirty="0">
                <a:solidFill>
                  <a:srgbClr val="17365D"/>
                </a:solidFill>
                <a:latin typeface="Bell MT"/>
                <a:ea typeface="Bell MT"/>
                <a:cs typeface="Bell MT"/>
                <a:sym typeface="Bell MT"/>
              </a:rPr>
              <a:t>PTO</a:t>
            </a:r>
          </a:p>
          <a:p>
            <a:pPr marL="796925" marR="0" lvl="1" indent="0" algn="l" rtl="0">
              <a:spcBef>
                <a:spcPts val="0"/>
              </a:spcBef>
              <a:spcAft>
                <a:spcPts val="0"/>
              </a:spcAft>
              <a:buNone/>
            </a:pPr>
            <a:r>
              <a:rPr lang="en-US" sz="2000" dirty="0">
                <a:solidFill>
                  <a:srgbClr val="17365D"/>
                </a:solidFill>
                <a:latin typeface="Bell MT"/>
                <a:ea typeface="Bell MT"/>
                <a:cs typeface="Bell MT"/>
                <a:sym typeface="Bell MT"/>
              </a:rPr>
              <a:t>Fall Festival</a:t>
            </a:r>
            <a:endParaRPr sz="2000" b="0" i="0" u="none" strike="noStrike" cap="none" dirty="0">
              <a:solidFill>
                <a:srgbClr val="17365D"/>
              </a:solidFill>
              <a:latin typeface="Bell MT"/>
              <a:ea typeface="Bell MT"/>
              <a:cs typeface="Bell MT"/>
              <a:sym typeface="Bell MT"/>
            </a:endParaRPr>
          </a:p>
          <a:p>
            <a:pPr marL="796925" marR="0" lvl="1" indent="0" algn="l" rtl="0">
              <a:spcBef>
                <a:spcPts val="0"/>
              </a:spcBef>
              <a:spcAft>
                <a:spcPts val="0"/>
              </a:spcAft>
              <a:buNone/>
            </a:pPr>
            <a:r>
              <a:rPr lang="en-US" sz="2000" dirty="0">
                <a:solidFill>
                  <a:srgbClr val="17365D"/>
                </a:solidFill>
                <a:latin typeface="Bell MT"/>
                <a:sym typeface="Bell MT"/>
              </a:rPr>
              <a:t>Weekly Newsletters</a:t>
            </a:r>
            <a:endParaRPr dirty="0"/>
          </a:p>
          <a:p>
            <a:pPr marL="796925" marR="0" lvl="1" indent="0" algn="l" rtl="0">
              <a:spcBef>
                <a:spcPts val="0"/>
              </a:spcBef>
              <a:spcAft>
                <a:spcPts val="0"/>
              </a:spcAft>
              <a:buNone/>
            </a:pPr>
            <a:r>
              <a:rPr lang="en-US" sz="2000" b="0" i="0" u="none" strike="noStrike" cap="none" dirty="0">
                <a:solidFill>
                  <a:srgbClr val="17365D"/>
                </a:solidFill>
                <a:latin typeface="Bell MT"/>
                <a:ea typeface="Bell MT"/>
                <a:cs typeface="Bell MT"/>
                <a:sym typeface="Bell MT"/>
              </a:rPr>
              <a:t>Pre-K Field Trips &amp; Activities</a:t>
            </a:r>
            <a:endParaRPr dirty="0"/>
          </a:p>
          <a:p>
            <a:pPr marL="796925" marR="0" lvl="1" indent="0" algn="l" rtl="0">
              <a:spcBef>
                <a:spcPts val="0"/>
              </a:spcBef>
              <a:spcAft>
                <a:spcPts val="0"/>
              </a:spcAft>
              <a:buNone/>
            </a:pPr>
            <a:r>
              <a:rPr lang="en-US" sz="2000" b="0" i="0" u="none" strike="noStrike" cap="none" dirty="0">
                <a:solidFill>
                  <a:srgbClr val="17365D"/>
                </a:solidFill>
                <a:latin typeface="Bell MT"/>
                <a:ea typeface="Bell MT"/>
                <a:cs typeface="Bell MT"/>
                <a:sym typeface="Bell MT"/>
              </a:rPr>
              <a:t>School Council</a:t>
            </a:r>
            <a:endParaRPr dirty="0"/>
          </a:p>
          <a:p>
            <a:pPr marL="796925" marR="0" lvl="1" indent="0" algn="l" rtl="0">
              <a:spcBef>
                <a:spcPts val="0"/>
              </a:spcBef>
              <a:spcAft>
                <a:spcPts val="0"/>
              </a:spcAft>
              <a:buNone/>
            </a:pPr>
            <a:r>
              <a:rPr lang="en-US" sz="2000" b="0" i="0" u="none" strike="noStrike" cap="none" dirty="0">
                <a:solidFill>
                  <a:srgbClr val="17365D"/>
                </a:solidFill>
                <a:latin typeface="Bell MT"/>
                <a:ea typeface="Bell MT"/>
                <a:cs typeface="Bell MT"/>
                <a:sym typeface="Bell MT"/>
              </a:rPr>
              <a:t>Fundraisers</a:t>
            </a:r>
          </a:p>
          <a:p>
            <a:pPr marL="796925" marR="0" lvl="1" indent="0" algn="l" rtl="0">
              <a:spcBef>
                <a:spcPts val="0"/>
              </a:spcBef>
              <a:spcAft>
                <a:spcPts val="0"/>
              </a:spcAft>
              <a:buNone/>
            </a:pPr>
            <a:r>
              <a:rPr lang="en-US" sz="2000" dirty="0">
                <a:solidFill>
                  <a:srgbClr val="17365D"/>
                </a:solidFill>
                <a:latin typeface="Bell MT"/>
                <a:sym typeface="Bell MT"/>
              </a:rPr>
              <a:t>Facebook, Remind, Class Dojo</a:t>
            </a:r>
            <a:endParaRPr dirty="0"/>
          </a:p>
        </p:txBody>
      </p:sp>
      <p:pic>
        <p:nvPicPr>
          <p:cNvPr id="259" name="Google Shape;259;p19"/>
          <p:cNvPicPr preferRelativeResize="0"/>
          <p:nvPr/>
        </p:nvPicPr>
        <p:blipFill rotWithShape="1">
          <a:blip r:embed="rId4">
            <a:alphaModFix/>
          </a:blip>
          <a:srcRect/>
          <a:stretch/>
        </p:blipFill>
        <p:spPr>
          <a:xfrm rot="570024">
            <a:off x="6609808" y="4211235"/>
            <a:ext cx="2409825" cy="1895475"/>
          </a:xfrm>
          <a:prstGeom prst="rect">
            <a:avLst/>
          </a:prstGeom>
          <a:noFill/>
          <a:ln>
            <a:noFill/>
          </a:ln>
        </p:spPr>
      </p:pic>
      <p:pic>
        <p:nvPicPr>
          <p:cNvPr id="260" name="Google Shape;260;p19"/>
          <p:cNvPicPr preferRelativeResize="0"/>
          <p:nvPr/>
        </p:nvPicPr>
        <p:blipFill rotWithShape="1">
          <a:blip r:embed="rId5">
            <a:alphaModFix/>
          </a:blip>
          <a:srcRect/>
          <a:stretch/>
        </p:blipFill>
        <p:spPr>
          <a:xfrm rot="-543705">
            <a:off x="5154773" y="1352282"/>
            <a:ext cx="3052083" cy="2338390"/>
          </a:xfrm>
          <a:prstGeom prst="rect">
            <a:avLst/>
          </a:prstGeom>
          <a:noFill/>
          <a:ln>
            <a:noFill/>
          </a:ln>
        </p:spPr>
      </p:pic>
    </p:spTree>
    <p:extLst>
      <p:ext uri="{BB962C8B-B14F-4D97-AF65-F5344CB8AC3E}">
        <p14:creationId xmlns:p14="http://schemas.microsoft.com/office/powerpoint/2010/main" val="1967090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0"/>
          <p:cNvSpPr txBox="1">
            <a:spLocks noGrp="1"/>
          </p:cNvSpPr>
          <p:nvPr>
            <p:ph type="body" idx="2"/>
          </p:nvPr>
        </p:nvSpPr>
        <p:spPr>
          <a:xfrm>
            <a:off x="914400" y="2410691"/>
            <a:ext cx="7315200" cy="3380509"/>
          </a:xfrm>
          <a:prstGeom prst="rect">
            <a:avLst/>
          </a:prstGeom>
          <a:noFill/>
          <a:ln>
            <a:noFill/>
          </a:ln>
        </p:spPr>
        <p:txBody>
          <a:bodyPr spcFirstLastPara="1" wrap="square" lIns="91425" tIns="45700" rIns="91425" bIns="45700" anchor="t" anchorCtr="0">
            <a:noAutofit/>
          </a:bodyPr>
          <a:lstStyle/>
          <a:p>
            <a:pPr marL="365760" lvl="0" indent="-256032" algn="l" rtl="0">
              <a:spcBef>
                <a:spcPts val="0"/>
              </a:spcBef>
              <a:spcAft>
                <a:spcPts val="0"/>
              </a:spcAft>
              <a:buSzPts val="1360"/>
              <a:buChar char="🞂"/>
            </a:pPr>
            <a:r>
              <a:rPr lang="en-US" sz="2000" b="1" dirty="0">
                <a:latin typeface="Bell MT"/>
                <a:ea typeface="Bell MT"/>
                <a:cs typeface="Bell MT"/>
                <a:sym typeface="Bell MT"/>
              </a:rPr>
              <a:t>Principal: Dr. Christine Jenkins </a:t>
            </a:r>
            <a:endParaRPr dirty="0"/>
          </a:p>
          <a:p>
            <a:pPr marL="109728" lvl="0" indent="0" algn="l" rtl="0">
              <a:spcBef>
                <a:spcPts val="400"/>
              </a:spcBef>
              <a:spcAft>
                <a:spcPts val="0"/>
              </a:spcAft>
              <a:buSzPts val="1360"/>
              <a:buNone/>
            </a:pPr>
            <a:r>
              <a:rPr lang="en-US" sz="2000" b="1" dirty="0">
                <a:latin typeface="Bell MT"/>
                <a:ea typeface="Bell MT"/>
                <a:cs typeface="Bell MT"/>
                <a:sym typeface="Bell MT"/>
              </a:rPr>
              <a:t>                    chjenkins@tattnall.k12.ga.us</a:t>
            </a:r>
            <a:endParaRPr sz="2000" b="1" dirty="0">
              <a:latin typeface="Bell MT"/>
              <a:ea typeface="Bell MT"/>
              <a:cs typeface="Bell MT"/>
              <a:sym typeface="Bell MT"/>
            </a:endParaRPr>
          </a:p>
          <a:p>
            <a:pPr marL="365760" lvl="0" indent="-256032" algn="l" rtl="0">
              <a:spcBef>
                <a:spcPts val="400"/>
              </a:spcBef>
              <a:spcAft>
                <a:spcPts val="0"/>
              </a:spcAft>
              <a:buSzPts val="1360"/>
              <a:buChar char="🞂"/>
            </a:pPr>
            <a:r>
              <a:rPr lang="en-US" sz="2000" b="1" dirty="0">
                <a:latin typeface="Bell MT"/>
                <a:ea typeface="Bell MT"/>
                <a:cs typeface="Bell MT"/>
                <a:sym typeface="Bell MT"/>
              </a:rPr>
              <a:t>Assistant Principals: </a:t>
            </a:r>
            <a:r>
              <a:rPr lang="en-US" sz="2000" b="1" dirty="0" err="1">
                <a:latin typeface="Bell MT"/>
                <a:ea typeface="Bell MT"/>
                <a:cs typeface="Bell MT"/>
                <a:sym typeface="Bell MT"/>
              </a:rPr>
              <a:t>Dently</a:t>
            </a:r>
            <a:r>
              <a:rPr lang="en-US" sz="2000" b="1" dirty="0">
                <a:latin typeface="Bell MT"/>
                <a:ea typeface="Bell MT"/>
                <a:cs typeface="Bell MT"/>
                <a:sym typeface="Bell MT"/>
              </a:rPr>
              <a:t> Crews </a:t>
            </a:r>
            <a:endParaRPr sz="2000" b="1" dirty="0">
              <a:latin typeface="Bell MT"/>
              <a:ea typeface="Bell MT"/>
              <a:cs typeface="Bell MT"/>
              <a:sym typeface="Bell MT"/>
            </a:endParaRPr>
          </a:p>
          <a:p>
            <a:pPr marL="109728" lvl="0" indent="0" algn="l" rtl="0">
              <a:spcBef>
                <a:spcPts val="400"/>
              </a:spcBef>
              <a:spcAft>
                <a:spcPts val="0"/>
              </a:spcAft>
              <a:buSzPts val="1360"/>
              <a:buNone/>
            </a:pPr>
            <a:r>
              <a:rPr lang="en-US" sz="2000" b="1" dirty="0">
                <a:latin typeface="Bell MT"/>
                <a:ea typeface="Bell MT"/>
                <a:cs typeface="Bell MT"/>
                <a:sym typeface="Bell MT"/>
              </a:rPr>
              <a:t>                                       dcrews@tattnall.k12.ga.us</a:t>
            </a:r>
            <a:endParaRPr sz="2000" b="1" dirty="0">
              <a:latin typeface="Bell MT"/>
              <a:ea typeface="Bell MT"/>
              <a:cs typeface="Bell MT"/>
              <a:sym typeface="Bell MT"/>
            </a:endParaRPr>
          </a:p>
          <a:p>
            <a:pPr marL="109728" lvl="0" indent="0" algn="l" rtl="0">
              <a:spcBef>
                <a:spcPts val="400"/>
              </a:spcBef>
              <a:spcAft>
                <a:spcPts val="0"/>
              </a:spcAft>
              <a:buSzPts val="1360"/>
              <a:buNone/>
            </a:pPr>
            <a:r>
              <a:rPr lang="en-US" sz="2000" b="1" dirty="0">
                <a:latin typeface="Bell MT"/>
                <a:ea typeface="Bell MT"/>
                <a:cs typeface="Bell MT"/>
                <a:sym typeface="Bell MT"/>
              </a:rPr>
              <a:t>                                       Melanie Kirby </a:t>
            </a:r>
            <a:endParaRPr dirty="0"/>
          </a:p>
          <a:p>
            <a:pPr marL="109728" lvl="0" indent="0" algn="l" rtl="0">
              <a:spcBef>
                <a:spcPts val="400"/>
              </a:spcBef>
              <a:spcAft>
                <a:spcPts val="0"/>
              </a:spcAft>
              <a:buSzPts val="1360"/>
              <a:buNone/>
            </a:pPr>
            <a:r>
              <a:rPr lang="en-US" sz="2000" b="1" dirty="0">
                <a:latin typeface="Bell MT"/>
                <a:ea typeface="Bell MT"/>
                <a:cs typeface="Bell MT"/>
                <a:sym typeface="Bell MT"/>
              </a:rPr>
              <a:t>                                       mkirby@tattnall.k12.ga.us</a:t>
            </a:r>
            <a:endParaRPr sz="2000" b="1" dirty="0">
              <a:latin typeface="Bell MT"/>
              <a:ea typeface="Bell MT"/>
              <a:cs typeface="Bell MT"/>
              <a:sym typeface="Bell MT"/>
            </a:endParaRPr>
          </a:p>
          <a:p>
            <a:pPr marL="365760" lvl="0" indent="-256032" algn="l" rtl="0">
              <a:spcBef>
                <a:spcPts val="400"/>
              </a:spcBef>
              <a:spcAft>
                <a:spcPts val="0"/>
              </a:spcAft>
              <a:buSzPts val="1360"/>
              <a:buChar char="🞂"/>
            </a:pPr>
            <a:r>
              <a:rPr lang="en-US" sz="2000" b="1" dirty="0">
                <a:latin typeface="Bell MT"/>
                <a:ea typeface="Bell MT"/>
                <a:cs typeface="Bell MT"/>
                <a:sym typeface="Bell MT"/>
              </a:rPr>
              <a:t>    Counselor: Angie </a:t>
            </a:r>
            <a:r>
              <a:rPr lang="en-US" sz="2000" b="1" dirty="0" err="1">
                <a:latin typeface="Bell MT"/>
                <a:ea typeface="Bell MT"/>
                <a:cs typeface="Bell MT"/>
                <a:sym typeface="Bell MT"/>
              </a:rPr>
              <a:t>Costen</a:t>
            </a:r>
            <a:endParaRPr dirty="0"/>
          </a:p>
          <a:p>
            <a:pPr marL="109728" lvl="0" indent="0" algn="l" rtl="0">
              <a:spcBef>
                <a:spcPts val="400"/>
              </a:spcBef>
              <a:spcAft>
                <a:spcPts val="0"/>
              </a:spcAft>
              <a:buSzPts val="1360"/>
              <a:buNone/>
            </a:pPr>
            <a:r>
              <a:rPr lang="en-US" sz="2000" b="1" dirty="0">
                <a:latin typeface="Bell MT"/>
                <a:ea typeface="Bell MT"/>
                <a:cs typeface="Bell MT"/>
                <a:sym typeface="Bell MT"/>
              </a:rPr>
              <a:t>                          acosten@tattnall.k12.ga.us</a:t>
            </a:r>
            <a:endParaRPr sz="2000" b="1" dirty="0">
              <a:latin typeface="Bell MT"/>
              <a:ea typeface="Bell MT"/>
              <a:cs typeface="Bell MT"/>
              <a:sym typeface="Bell MT"/>
            </a:endParaRPr>
          </a:p>
          <a:p>
            <a:pPr marL="365760" lvl="0" indent="-256032" algn="l" rtl="0">
              <a:spcBef>
                <a:spcPts val="400"/>
              </a:spcBef>
              <a:spcAft>
                <a:spcPts val="0"/>
              </a:spcAft>
              <a:buSzPts val="1360"/>
              <a:buChar char="🞂"/>
            </a:pPr>
            <a:r>
              <a:rPr lang="en-US" sz="2000" b="1" dirty="0">
                <a:latin typeface="Bell MT"/>
                <a:ea typeface="Bell MT"/>
                <a:cs typeface="Bell MT"/>
                <a:sym typeface="Bell MT"/>
              </a:rPr>
              <a:t>    Academic Coach: Nitonia Purdiman</a:t>
            </a:r>
            <a:endParaRPr dirty="0"/>
          </a:p>
          <a:p>
            <a:pPr marL="109728" lvl="0" indent="0" algn="l" rtl="0">
              <a:spcBef>
                <a:spcPts val="400"/>
              </a:spcBef>
              <a:spcAft>
                <a:spcPts val="0"/>
              </a:spcAft>
              <a:buSzPts val="1360"/>
              <a:buNone/>
            </a:pPr>
            <a:r>
              <a:rPr lang="en-US" sz="2000" b="1" dirty="0">
                <a:latin typeface="Bell MT"/>
                <a:ea typeface="Bell MT"/>
                <a:cs typeface="Bell MT"/>
                <a:sym typeface="Bell MT"/>
              </a:rPr>
              <a:t>                                   npurdiman@tattnall.k12.ga.us</a:t>
            </a:r>
            <a:endParaRPr sz="2000" b="1" dirty="0">
              <a:latin typeface="Bell MT"/>
              <a:ea typeface="Bell MT"/>
              <a:cs typeface="Bell MT"/>
              <a:sym typeface="Bell MT"/>
            </a:endParaRPr>
          </a:p>
          <a:p>
            <a:pPr marL="365760" lvl="0" indent="-169671" algn="l" rtl="0">
              <a:spcBef>
                <a:spcPts val="400"/>
              </a:spcBef>
              <a:spcAft>
                <a:spcPts val="0"/>
              </a:spcAft>
              <a:buSzPts val="1360"/>
              <a:buNone/>
            </a:pPr>
            <a:endParaRPr sz="2000" i="1" dirty="0">
              <a:latin typeface="Bell MT"/>
              <a:ea typeface="Bell MT"/>
              <a:cs typeface="Bell MT"/>
              <a:sym typeface="Bell MT"/>
            </a:endParaRPr>
          </a:p>
          <a:p>
            <a:pPr marL="109728" lvl="0" indent="0" algn="l" rtl="0">
              <a:spcBef>
                <a:spcPts val="400"/>
              </a:spcBef>
              <a:spcAft>
                <a:spcPts val="0"/>
              </a:spcAft>
              <a:buSzPts val="1360"/>
              <a:buNone/>
            </a:pPr>
            <a:r>
              <a:rPr lang="en-US" sz="2000" i="1" dirty="0">
                <a:latin typeface="Bell MT"/>
                <a:ea typeface="Bell MT"/>
                <a:cs typeface="Bell MT"/>
                <a:sym typeface="Bell MT"/>
              </a:rPr>
              <a:t>                                            </a:t>
            </a:r>
            <a:endParaRPr dirty="0"/>
          </a:p>
        </p:txBody>
      </p:sp>
      <p:sp>
        <p:nvSpPr>
          <p:cNvPr id="266" name="Google Shape;266;p20"/>
          <p:cNvSpPr txBox="1">
            <a:spLocks noGrp="1"/>
          </p:cNvSpPr>
          <p:nvPr>
            <p:ph type="title"/>
          </p:nvPr>
        </p:nvSpPr>
        <p:spPr>
          <a:xfrm>
            <a:off x="152400" y="274638"/>
            <a:ext cx="8610600" cy="2025217"/>
          </a:xfrm>
          <a:prstGeom prst="rect">
            <a:avLst/>
          </a:prstGeom>
          <a:noFill/>
          <a:ln>
            <a:noFill/>
          </a:ln>
        </p:spPr>
        <p:txBody>
          <a:bodyPr spcFirstLastPara="1" wrap="square" lIns="91425" tIns="45700" rIns="91425" bIns="45700" anchor="ctr" anchorCtr="0">
            <a:normAutofit fontScale="90000"/>
          </a:bodyPr>
          <a:lstStyle/>
          <a:p>
            <a:pPr marL="109728" lvl="0">
              <a:spcBef>
                <a:spcPts val="400"/>
              </a:spcBef>
              <a:buClr>
                <a:srgbClr val="4F81BD"/>
              </a:buClr>
              <a:buSzPts val="1360"/>
            </a:pPr>
            <a:br>
              <a:rPr lang="en-US" i="1" dirty="0"/>
            </a:br>
            <a:br>
              <a:rPr lang="en-US" i="1" dirty="0"/>
            </a:br>
            <a:br>
              <a:rPr lang="en-US" i="1" dirty="0"/>
            </a:br>
            <a:r>
              <a:rPr lang="en-US" i="1" dirty="0"/>
              <a:t>    N.T.E.S.</a:t>
            </a:r>
            <a:r>
              <a:rPr lang="en-US" dirty="0"/>
              <a:t> Contact Information</a:t>
            </a:r>
            <a:br>
              <a:rPr lang="en-US" dirty="0"/>
            </a:br>
            <a:r>
              <a:rPr lang="en-US" dirty="0"/>
              <a:t>             </a:t>
            </a:r>
            <a:r>
              <a:rPr lang="en-US" sz="2000" dirty="0">
                <a:solidFill>
                  <a:srgbClr val="000000"/>
                </a:solidFill>
                <a:latin typeface="Bell MT"/>
                <a:ea typeface="Bell MT"/>
                <a:cs typeface="Bell MT"/>
                <a:sym typeface="Bell MT"/>
              </a:rPr>
              <a:t>26189 GA Hwy 23    Collins, GA 30421</a:t>
            </a:r>
            <a:br>
              <a:rPr lang="en-US" sz="2000" dirty="0">
                <a:solidFill>
                  <a:srgbClr val="000000"/>
                </a:solidFill>
                <a:latin typeface="Bell MT"/>
                <a:ea typeface="Bell MT"/>
                <a:cs typeface="Bell MT"/>
                <a:sym typeface="Bell MT"/>
              </a:rPr>
            </a:br>
            <a:r>
              <a:rPr lang="en-US" sz="2000" dirty="0">
                <a:solidFill>
                  <a:srgbClr val="000000"/>
                </a:solidFill>
                <a:latin typeface="Bell MT"/>
                <a:ea typeface="Bell MT"/>
                <a:cs typeface="Bell MT"/>
                <a:sym typeface="Bell MT"/>
              </a:rPr>
              <a:t>                               Phone: 912-693-2455    Fax: 912-693-4908 </a:t>
            </a:r>
            <a:br>
              <a:rPr lang="en-US" sz="2000" dirty="0">
                <a:solidFill>
                  <a:srgbClr val="000000"/>
                </a:solidFill>
                <a:latin typeface="Bell MT"/>
                <a:ea typeface="Bell MT"/>
                <a:cs typeface="Bell MT"/>
                <a:sym typeface="Bell MT"/>
              </a:rPr>
            </a:br>
            <a:r>
              <a:rPr lang="en-US" sz="2000" dirty="0">
                <a:solidFill>
                  <a:srgbClr val="000000"/>
                </a:solidFill>
                <a:latin typeface="Bell MT"/>
                <a:ea typeface="Bell MT"/>
                <a:cs typeface="Bell MT"/>
                <a:sym typeface="Bell MT"/>
              </a:rPr>
              <a:t>                                                  7:00AM - 3:30 PM</a:t>
            </a:r>
            <a:br>
              <a:rPr lang="en-US" sz="2800" b="0" dirty="0">
                <a:solidFill>
                  <a:srgbClr val="000000"/>
                </a:solidFill>
              </a:rPr>
            </a:br>
            <a:br>
              <a:rPr lang="en-US" sz="2000" dirty="0">
                <a:solidFill>
                  <a:srgbClr val="000000"/>
                </a:solidFill>
                <a:latin typeface="Bell MT"/>
                <a:ea typeface="Bell MT"/>
                <a:cs typeface="Bell MT"/>
                <a:sym typeface="Bell MT"/>
              </a:rPr>
            </a:br>
            <a:br>
              <a:rPr lang="en-US" sz="2000" dirty="0">
                <a:solidFill>
                  <a:srgbClr val="000000"/>
                </a:solidFill>
                <a:latin typeface="Bell MT"/>
                <a:ea typeface="Bell MT"/>
                <a:cs typeface="Bell MT"/>
                <a:sym typeface="Bell MT"/>
              </a:rPr>
            </a:br>
            <a:br>
              <a:rPr lang="en-US" sz="2800" b="0" dirty="0">
                <a:solidFill>
                  <a:srgbClr val="000000"/>
                </a:solidFill>
              </a:rPr>
            </a:br>
            <a:br>
              <a:rPr lang="en-US" sz="2800" b="0" dirty="0">
                <a:solidFill>
                  <a:srgbClr val="000000"/>
                </a:solidFill>
              </a:rPr>
            </a:br>
            <a:r>
              <a:rPr lang="en-US" sz="2000" dirty="0">
                <a:solidFill>
                  <a:srgbClr val="000000"/>
                </a:solidFill>
                <a:latin typeface="Bell MT"/>
                <a:ea typeface="Bell MT"/>
                <a:cs typeface="Bell MT"/>
                <a:sym typeface="Bell MT"/>
              </a:rPr>
              <a:t>                                        </a:t>
            </a:r>
            <a:endParaRPr dirty="0"/>
          </a:p>
        </p:txBody>
      </p:sp>
      <p:sp>
        <p:nvSpPr>
          <p:cNvPr id="267" name="Google Shape;267;p2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353857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3"/>
          <p:cNvSpPr txBox="1">
            <a:spLocks noGrp="1"/>
          </p:cNvSpPr>
          <p:nvPr>
            <p:ph type="ctrTitle"/>
          </p:nvPr>
        </p:nvSpPr>
        <p:spPr>
          <a:xfrm>
            <a:off x="685800" y="685801"/>
            <a:ext cx="7772400" cy="2133599"/>
          </a:xfrm>
          <a:prstGeom prst="rect">
            <a:avLst/>
          </a:prstGeom>
          <a:noFill/>
          <a:ln>
            <a:noFill/>
          </a:ln>
        </p:spPr>
        <p:txBody>
          <a:bodyPr spcFirstLastPara="1" wrap="square" lIns="91425" tIns="45700" rIns="91425" bIns="45700" anchor="b" anchorCtr="0">
            <a:normAutofit fontScale="90000"/>
          </a:bodyPr>
          <a:lstStyle/>
          <a:p>
            <a:pPr marL="0" lvl="0" indent="0" algn="r" rtl="0">
              <a:spcBef>
                <a:spcPts val="0"/>
              </a:spcBef>
              <a:spcAft>
                <a:spcPts val="0"/>
              </a:spcAft>
              <a:buClr>
                <a:schemeClr val="dk2"/>
              </a:buClr>
              <a:buSzPct val="100000"/>
              <a:buFont typeface="Lucida Sans"/>
              <a:buNone/>
            </a:pPr>
            <a:r>
              <a:rPr lang="en-US"/>
              <a:t>McKinney-Vento Education for Homeless Children and Youth</a:t>
            </a:r>
            <a:endParaRPr/>
          </a:p>
        </p:txBody>
      </p:sp>
      <p:sp>
        <p:nvSpPr>
          <p:cNvPr id="285" name="Google Shape;285;p23"/>
          <p:cNvSpPr txBox="1">
            <a:spLocks noGrp="1"/>
          </p:cNvSpPr>
          <p:nvPr>
            <p:ph type="subTitle" idx="1"/>
          </p:nvPr>
        </p:nvSpPr>
        <p:spPr>
          <a:xfrm>
            <a:off x="1371600" y="3352800"/>
            <a:ext cx="6858000" cy="1219200"/>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SzPts val="1836"/>
              <a:buNone/>
            </a:pPr>
            <a:r>
              <a:rPr lang="en-US"/>
              <a:t>Tattnall County Board Of Education</a:t>
            </a:r>
            <a:endParaRPr/>
          </a:p>
          <a:p>
            <a:pPr marL="0" lvl="0" indent="0" algn="ctr" rtl="0">
              <a:spcBef>
                <a:spcPts val="400"/>
              </a:spcBef>
              <a:spcAft>
                <a:spcPts val="0"/>
              </a:spcAft>
              <a:buSzPts val="1836"/>
              <a:buNone/>
            </a:pPr>
            <a:r>
              <a:rPr lang="en-US"/>
              <a:t>2023-2024</a:t>
            </a:r>
            <a:endParaRPr/>
          </a:p>
          <a:p>
            <a:pPr marL="0" marR="64008" lvl="0" indent="0" algn="r" rtl="0">
              <a:spcBef>
                <a:spcPts val="400"/>
              </a:spcBef>
              <a:spcAft>
                <a:spcPts val="0"/>
              </a:spcAft>
              <a:buSzPts val="1836"/>
              <a:buNone/>
            </a:pPr>
            <a:endParaRPr/>
          </a:p>
        </p:txBody>
      </p:sp>
      <p:sp>
        <p:nvSpPr>
          <p:cNvPr id="286" name="Google Shape;286;p2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US"/>
              <a:t>What is McKinney-Vento?</a:t>
            </a:r>
            <a:endParaRPr/>
          </a:p>
        </p:txBody>
      </p:sp>
      <p:sp>
        <p:nvSpPr>
          <p:cNvPr id="293" name="Google Shape;293;p24"/>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US" dirty="0"/>
              <a:t>The McKinney-Vento Education for Homeless Children and Youth (EHCY) is a program designed to address the problems that homeless children and youth face when enrolling, attending, and succeeding in school. Under this program, each homeless child and youth has equal access to the same free and appropriate public education, including preschool, as other students.</a:t>
            </a:r>
            <a:endParaRPr dirty="0"/>
          </a:p>
        </p:txBody>
      </p:sp>
      <p:sp>
        <p:nvSpPr>
          <p:cNvPr id="294" name="Google Shape;294;p2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5"/>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Font typeface="Noto Sans Symbols"/>
              <a:buChar char="❖"/>
            </a:pPr>
            <a:r>
              <a:rPr lang="en-US"/>
              <a:t>Definition of Homeless Students</a:t>
            </a:r>
            <a:endParaRPr/>
          </a:p>
          <a:p>
            <a:pPr marL="365760" lvl="0" indent="-256032" algn="l" rtl="0">
              <a:spcBef>
                <a:spcPts val="400"/>
              </a:spcBef>
              <a:spcAft>
                <a:spcPts val="0"/>
              </a:spcAft>
              <a:buSzPts val="1836"/>
              <a:buFont typeface="Noto Sans Symbols"/>
              <a:buChar char="❖"/>
            </a:pPr>
            <a:r>
              <a:rPr lang="en-US"/>
              <a:t>Individuals whose nighttime residence is NOT:</a:t>
            </a:r>
            <a:endParaRPr/>
          </a:p>
          <a:p>
            <a:pPr marL="621792" lvl="1" indent="-228600" algn="l" rtl="0">
              <a:spcBef>
                <a:spcPts val="324"/>
              </a:spcBef>
              <a:spcAft>
                <a:spcPts val="0"/>
              </a:spcAft>
              <a:buSzPts val="2300"/>
              <a:buFont typeface="Noto Sans Symbols"/>
              <a:buChar char="▪"/>
            </a:pPr>
            <a:r>
              <a:rPr lang="en-US"/>
              <a:t>Fixed – stationary, permanent, and not subject to change</a:t>
            </a:r>
            <a:endParaRPr/>
          </a:p>
          <a:p>
            <a:pPr marL="621792" lvl="1" indent="-228600" algn="l" rtl="0">
              <a:spcBef>
                <a:spcPts val="324"/>
              </a:spcBef>
              <a:spcAft>
                <a:spcPts val="0"/>
              </a:spcAft>
              <a:buSzPts val="2300"/>
              <a:buFont typeface="Noto Sans Symbols"/>
              <a:buChar char="▪"/>
            </a:pPr>
            <a:r>
              <a:rPr lang="en-US"/>
              <a:t>Regular – used on a predictable, routine, or consistent basis</a:t>
            </a:r>
            <a:endParaRPr/>
          </a:p>
          <a:p>
            <a:pPr marL="621792" lvl="1" indent="-228600" algn="l" rtl="0">
              <a:spcBef>
                <a:spcPts val="324"/>
              </a:spcBef>
              <a:spcAft>
                <a:spcPts val="0"/>
              </a:spcAft>
              <a:buSzPts val="2300"/>
              <a:buFont typeface="Noto Sans Symbols"/>
              <a:buChar char="▪"/>
            </a:pPr>
            <a:r>
              <a:rPr lang="en-US"/>
              <a:t>Adequate – sufficient for meeting both the physical and psychological needs typically met in the home (42 U.S.C.§11434A(2)(B)(i))</a:t>
            </a:r>
            <a:endParaRPr/>
          </a:p>
        </p:txBody>
      </p:sp>
      <p:sp>
        <p:nvSpPr>
          <p:cNvPr id="300" name="Google Shape;300;p2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
        <p:nvSpPr>
          <p:cNvPr id="301" name="Google Shape;301;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US"/>
              <a:t>McKinney-Vento Law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6"/>
          <p:cNvSpPr txBox="1">
            <a:spLocks noGrp="1"/>
          </p:cNvSpPr>
          <p:nvPr>
            <p:ph type="title"/>
          </p:nvPr>
        </p:nvSpPr>
        <p:spPr>
          <a:xfrm>
            <a:off x="152400" y="228600"/>
            <a:ext cx="8991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Lucida Sans"/>
              <a:buNone/>
            </a:pPr>
            <a:r>
              <a:rPr lang="en-US"/>
              <a:t>“Homeless” includes children who are:</a:t>
            </a:r>
            <a:endParaRPr/>
          </a:p>
        </p:txBody>
      </p:sp>
      <p:sp>
        <p:nvSpPr>
          <p:cNvPr id="308" name="Google Shape;308;p26"/>
          <p:cNvSpPr txBox="1">
            <a:spLocks noGrp="1"/>
          </p:cNvSpPr>
          <p:nvPr>
            <p:ph type="body" idx="1"/>
          </p:nvPr>
        </p:nvSpPr>
        <p:spPr>
          <a:xfrm>
            <a:off x="457200" y="1481328"/>
            <a:ext cx="8229600" cy="4614672"/>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904"/>
              <a:buFont typeface="Noto Sans Symbols"/>
              <a:buChar char="❖"/>
            </a:pPr>
            <a:r>
              <a:rPr lang="en-US" sz="2800"/>
              <a:t>Sharing the housing of other persons due to loss of housing, economic hardship, or a similar reason</a:t>
            </a:r>
            <a:endParaRPr/>
          </a:p>
          <a:p>
            <a:pPr marL="365760" lvl="0" indent="-256032" algn="l" rtl="0">
              <a:spcBef>
                <a:spcPts val="400"/>
              </a:spcBef>
              <a:spcAft>
                <a:spcPts val="0"/>
              </a:spcAft>
              <a:buSzPts val="1904"/>
              <a:buFont typeface="Noto Sans Symbols"/>
              <a:buChar char="❖"/>
            </a:pPr>
            <a:r>
              <a:rPr lang="en-US" sz="2800"/>
              <a:t>Living in a motel, hotel, trailer park, or camping ground due to lack of alternative adequate accommodations</a:t>
            </a:r>
            <a:endParaRPr/>
          </a:p>
          <a:p>
            <a:pPr marL="365760" lvl="0" indent="-256032" algn="l" rtl="0">
              <a:spcBef>
                <a:spcPts val="400"/>
              </a:spcBef>
              <a:spcAft>
                <a:spcPts val="0"/>
              </a:spcAft>
              <a:buSzPts val="1904"/>
              <a:buFont typeface="Noto Sans Symbols"/>
              <a:buChar char="❖"/>
            </a:pPr>
            <a:r>
              <a:rPr lang="en-US" sz="2800"/>
              <a:t>Living in an emergency or transitional shelter</a:t>
            </a:r>
            <a:endParaRPr/>
          </a:p>
          <a:p>
            <a:pPr marL="365760" lvl="0" indent="-256032" algn="l" rtl="0">
              <a:spcBef>
                <a:spcPts val="400"/>
              </a:spcBef>
              <a:spcAft>
                <a:spcPts val="0"/>
              </a:spcAft>
              <a:buSzPts val="1904"/>
              <a:buFont typeface="Noto Sans Symbols"/>
              <a:buChar char="❖"/>
            </a:pPr>
            <a:r>
              <a:rPr lang="en-US" sz="2800"/>
              <a:t>Abandoned in hospitals</a:t>
            </a:r>
            <a:endParaRPr/>
          </a:p>
          <a:p>
            <a:pPr marL="365760" lvl="0" indent="-139446" algn="l" rtl="0">
              <a:spcBef>
                <a:spcPts val="400"/>
              </a:spcBef>
              <a:spcAft>
                <a:spcPts val="0"/>
              </a:spcAft>
              <a:buSzPts val="1836"/>
              <a:buNone/>
            </a:pPr>
            <a:endParaRPr/>
          </a:p>
        </p:txBody>
      </p:sp>
      <p:sp>
        <p:nvSpPr>
          <p:cNvPr id="309" name="Google Shape;309;p2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7"/>
          <p:cNvSpPr txBox="1">
            <a:spLocks noGrp="1"/>
          </p:cNvSpPr>
          <p:nvPr>
            <p:ph type="title"/>
          </p:nvPr>
        </p:nvSpPr>
        <p:spPr>
          <a:xfrm>
            <a:off x="0" y="0"/>
            <a:ext cx="8991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Lucida Sans"/>
              <a:buNone/>
            </a:pPr>
            <a:r>
              <a:rPr lang="en-US"/>
              <a:t>“Homeless” includes children who are:</a:t>
            </a:r>
            <a:endParaRPr/>
          </a:p>
        </p:txBody>
      </p:sp>
      <p:sp>
        <p:nvSpPr>
          <p:cNvPr id="316" name="Google Shape;316;p27"/>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904"/>
              <a:buFont typeface="Noto Sans Symbols"/>
              <a:buChar char="❖"/>
            </a:pPr>
            <a:r>
              <a:rPr lang="en-US" sz="2800"/>
              <a:t>Living in a public or private place not designed for or ordinarily used as a regular sleeping accommodation</a:t>
            </a:r>
            <a:endParaRPr/>
          </a:p>
          <a:p>
            <a:pPr marL="365760" lvl="0" indent="-256032" algn="l" rtl="0">
              <a:spcBef>
                <a:spcPts val="400"/>
              </a:spcBef>
              <a:spcAft>
                <a:spcPts val="0"/>
              </a:spcAft>
              <a:buSzPts val="1904"/>
              <a:buFont typeface="Noto Sans Symbols"/>
              <a:buChar char="❖"/>
            </a:pPr>
            <a:r>
              <a:rPr lang="en-US" sz="2800"/>
              <a:t>Living in a car, park, public space, abandoned building, substandard housing, bus or train station, or similar setting</a:t>
            </a:r>
            <a:endParaRPr/>
          </a:p>
          <a:p>
            <a:pPr marL="365760" lvl="0" indent="-256032" algn="l" rtl="0">
              <a:spcBef>
                <a:spcPts val="400"/>
              </a:spcBef>
              <a:spcAft>
                <a:spcPts val="0"/>
              </a:spcAft>
              <a:buSzPts val="1904"/>
              <a:buFont typeface="Noto Sans Symbols"/>
              <a:buChar char="❖"/>
            </a:pPr>
            <a:r>
              <a:rPr lang="en-US" sz="2800"/>
              <a:t>Migratory children</a:t>
            </a:r>
            <a:endParaRPr/>
          </a:p>
          <a:p>
            <a:pPr marL="365760" lvl="0" indent="-139446" algn="l" rtl="0">
              <a:spcBef>
                <a:spcPts val="400"/>
              </a:spcBef>
              <a:spcAft>
                <a:spcPts val="0"/>
              </a:spcAft>
              <a:buSzPts val="1836"/>
              <a:buNone/>
            </a:pPr>
            <a:endParaRPr/>
          </a:p>
          <a:p>
            <a:pPr marL="365760" lvl="0" indent="-139446" algn="l" rtl="0">
              <a:spcBef>
                <a:spcPts val="400"/>
              </a:spcBef>
              <a:spcAft>
                <a:spcPts val="0"/>
              </a:spcAft>
              <a:buSzPts val="1836"/>
              <a:buNone/>
            </a:pPr>
            <a:endParaRPr/>
          </a:p>
        </p:txBody>
      </p:sp>
      <p:sp>
        <p:nvSpPr>
          <p:cNvPr id="317" name="Google Shape;317;p27"/>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8"/>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904"/>
              <a:buNone/>
            </a:pPr>
            <a:r>
              <a:rPr lang="en-US" sz="2800" b="1"/>
              <a:t>Unaccompanied Homeless Youth (UHY)</a:t>
            </a:r>
            <a:endParaRPr/>
          </a:p>
          <a:p>
            <a:pPr marL="365760" lvl="0" indent="-256032" algn="l" rtl="0">
              <a:spcBef>
                <a:spcPts val="400"/>
              </a:spcBef>
              <a:spcAft>
                <a:spcPts val="0"/>
              </a:spcAft>
              <a:buSzPts val="1904"/>
              <a:buFont typeface="Noto Sans Symbols"/>
              <a:buChar char="❖"/>
            </a:pPr>
            <a:r>
              <a:rPr lang="en-US" sz="2800"/>
              <a:t>Unaccompanied = not in the physical custody of a parent or guardian</a:t>
            </a:r>
            <a:endParaRPr/>
          </a:p>
          <a:p>
            <a:pPr marL="365760" lvl="0" indent="-256032" algn="l" rtl="0">
              <a:spcBef>
                <a:spcPts val="400"/>
              </a:spcBef>
              <a:spcAft>
                <a:spcPts val="0"/>
              </a:spcAft>
              <a:buSzPts val="1904"/>
              <a:buFont typeface="Noto Sans Symbols"/>
              <a:buChar char="❖"/>
            </a:pPr>
            <a:r>
              <a:rPr lang="en-US" sz="2800"/>
              <a:t>There is a 2-Step Process for determining</a:t>
            </a:r>
            <a:endParaRPr/>
          </a:p>
          <a:p>
            <a:pPr marL="365760" lvl="0" indent="-256032" algn="l" rtl="0">
              <a:spcBef>
                <a:spcPts val="400"/>
              </a:spcBef>
              <a:spcAft>
                <a:spcPts val="0"/>
              </a:spcAft>
              <a:buSzPts val="1904"/>
              <a:buFont typeface="Noto Sans Symbols"/>
              <a:buChar char="❖"/>
            </a:pPr>
            <a:r>
              <a:rPr lang="en-US" sz="2800"/>
              <a:t>Unaccompanied youth have the same rights as other students experiencing homelessness.</a:t>
            </a:r>
            <a:endParaRPr sz="2800"/>
          </a:p>
        </p:txBody>
      </p:sp>
      <p:sp>
        <p:nvSpPr>
          <p:cNvPr id="323" name="Google Shape;323;p28"/>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
        <p:nvSpPr>
          <p:cNvPr id="324" name="Google Shape;324;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US"/>
              <a:t>McKinney-Vento Act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9"/>
          <p:cNvSpPr txBox="1">
            <a:spLocks noGrp="1"/>
          </p:cNvSpPr>
          <p:nvPr>
            <p:ph type="title"/>
          </p:nvPr>
        </p:nvSpPr>
        <p:spPr>
          <a:xfrm>
            <a:off x="304800" y="97277"/>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Lucida Sans"/>
              <a:buNone/>
            </a:pPr>
            <a:r>
              <a:rPr lang="en-US" sz="4000"/>
              <a:t>How many are there?</a:t>
            </a:r>
            <a:endParaRPr sz="4000"/>
          </a:p>
        </p:txBody>
      </p:sp>
      <p:sp>
        <p:nvSpPr>
          <p:cNvPr id="331" name="Google Shape;331;p29"/>
          <p:cNvSpPr txBox="1">
            <a:spLocks noGrp="1"/>
          </p:cNvSpPr>
          <p:nvPr>
            <p:ph type="body" idx="1"/>
          </p:nvPr>
        </p:nvSpPr>
        <p:spPr>
          <a:xfrm>
            <a:off x="228600" y="914399"/>
            <a:ext cx="8534400" cy="5858669"/>
          </a:xfrm>
          <a:prstGeom prst="rect">
            <a:avLst/>
          </a:prstGeom>
          <a:noFill/>
          <a:ln>
            <a:noFill/>
          </a:ln>
        </p:spPr>
        <p:txBody>
          <a:bodyPr spcFirstLastPara="1" wrap="square" lIns="91425" tIns="45700" rIns="91425" bIns="45700" anchor="t" anchorCtr="0">
            <a:normAutofit fontScale="85000" lnSpcReduction="20000"/>
          </a:bodyPr>
          <a:lstStyle/>
          <a:p>
            <a:pPr marL="365760" lvl="0" indent="-256032" algn="l" rtl="0">
              <a:spcBef>
                <a:spcPts val="0"/>
              </a:spcBef>
              <a:spcAft>
                <a:spcPts val="0"/>
              </a:spcAft>
              <a:buSzPct val="68000"/>
              <a:buFont typeface="Noto Sans Symbols"/>
              <a:buChar char="❖"/>
            </a:pPr>
            <a:r>
              <a:rPr lang="en-US" sz="2400" b="1" dirty="0"/>
              <a:t>The number of students experiencing homelessness has decreased:</a:t>
            </a:r>
            <a:r>
              <a:rPr lang="en-US" sz="2400" dirty="0"/>
              <a:t> The number of identified students experiencing homelessness in Georgia increased every year from 2011-12 (34,379) to 2018-19 (40,337); however, the number identified in 2019-2020 has decreased (36,753). There was a 9% percent reduction from 2018-19 to 2019-20.</a:t>
            </a:r>
            <a:endParaRPr dirty="0"/>
          </a:p>
          <a:p>
            <a:pPr marL="365760" lvl="0" indent="-256032" algn="l" rtl="0">
              <a:spcBef>
                <a:spcPts val="400"/>
              </a:spcBef>
              <a:spcAft>
                <a:spcPts val="0"/>
              </a:spcAft>
              <a:buSzPct val="68000"/>
              <a:buFont typeface="Noto Sans Symbols"/>
              <a:buChar char="❖"/>
            </a:pPr>
            <a:r>
              <a:rPr lang="en-US" sz="2400" dirty="0"/>
              <a:t>According to HUD, the state’s homeless population was 7,905 in 2022, including 2,784 people in families with children and 479 unaccompanied homeless youth. </a:t>
            </a:r>
            <a:endParaRPr dirty="0"/>
          </a:p>
          <a:p>
            <a:pPr marL="365760" lvl="0" indent="-256032" algn="l" rtl="0">
              <a:spcBef>
                <a:spcPts val="400"/>
              </a:spcBef>
              <a:spcAft>
                <a:spcPts val="0"/>
              </a:spcAft>
              <a:buSzPct val="68000"/>
              <a:buFont typeface="Noto Sans Symbols"/>
              <a:buChar char="❖"/>
            </a:pPr>
            <a:r>
              <a:rPr lang="en-US" sz="2400" dirty="0"/>
              <a:t>In Tattnall County we had the following number of homeless students:</a:t>
            </a:r>
            <a:endParaRPr dirty="0"/>
          </a:p>
          <a:p>
            <a:pPr marL="631825" lvl="0" indent="-255588" algn="l" rtl="0">
              <a:spcBef>
                <a:spcPts val="400"/>
              </a:spcBef>
              <a:spcAft>
                <a:spcPts val="0"/>
              </a:spcAft>
              <a:buSzPct val="68000"/>
              <a:buFont typeface="Noto Sans Symbols"/>
              <a:buChar char="❖"/>
            </a:pPr>
            <a:r>
              <a:rPr lang="en-US" sz="2400" dirty="0"/>
              <a:t>2013-2014 – 39		</a:t>
            </a:r>
            <a:endParaRPr dirty="0"/>
          </a:p>
          <a:p>
            <a:pPr marL="631825" lvl="0" indent="-255588" algn="l" rtl="0">
              <a:spcBef>
                <a:spcPts val="400"/>
              </a:spcBef>
              <a:spcAft>
                <a:spcPts val="0"/>
              </a:spcAft>
              <a:buSzPct val="68000"/>
              <a:buFont typeface="Noto Sans Symbols"/>
              <a:buChar char="❖"/>
            </a:pPr>
            <a:r>
              <a:rPr lang="en-US" sz="2400" dirty="0"/>
              <a:t>2014-2015 – 39</a:t>
            </a:r>
            <a:endParaRPr dirty="0"/>
          </a:p>
          <a:p>
            <a:pPr marL="631825" lvl="0" indent="-255588" algn="l" rtl="0">
              <a:spcBef>
                <a:spcPts val="400"/>
              </a:spcBef>
              <a:spcAft>
                <a:spcPts val="0"/>
              </a:spcAft>
              <a:buSzPct val="68000"/>
              <a:buFont typeface="Noto Sans Symbols"/>
              <a:buChar char="❖"/>
            </a:pPr>
            <a:r>
              <a:rPr lang="en-US" sz="2400" dirty="0"/>
              <a:t>2015-2016 – 37</a:t>
            </a:r>
            <a:endParaRPr dirty="0"/>
          </a:p>
          <a:p>
            <a:pPr marL="631825" lvl="0" indent="-255588" algn="l" rtl="0">
              <a:spcBef>
                <a:spcPts val="400"/>
              </a:spcBef>
              <a:spcAft>
                <a:spcPts val="0"/>
              </a:spcAft>
              <a:buSzPct val="68000"/>
              <a:buFont typeface="Noto Sans Symbols"/>
              <a:buChar char="❖"/>
            </a:pPr>
            <a:r>
              <a:rPr lang="en-US" sz="2400" dirty="0"/>
              <a:t>2016-2017 – 50</a:t>
            </a:r>
            <a:endParaRPr dirty="0"/>
          </a:p>
          <a:p>
            <a:pPr marL="631825" lvl="0" indent="-255588" algn="l" rtl="0">
              <a:spcBef>
                <a:spcPts val="400"/>
              </a:spcBef>
              <a:spcAft>
                <a:spcPts val="0"/>
              </a:spcAft>
              <a:buSzPct val="68000"/>
              <a:buFont typeface="Noto Sans Symbols"/>
              <a:buChar char="❖"/>
            </a:pPr>
            <a:r>
              <a:rPr lang="en-US" sz="2400" dirty="0"/>
              <a:t>2017-2018 – 39</a:t>
            </a:r>
            <a:endParaRPr dirty="0"/>
          </a:p>
          <a:p>
            <a:pPr marL="631825" lvl="0" indent="-255588" algn="l" rtl="0">
              <a:spcBef>
                <a:spcPts val="400"/>
              </a:spcBef>
              <a:spcAft>
                <a:spcPts val="0"/>
              </a:spcAft>
              <a:buSzPct val="68000"/>
              <a:buFont typeface="Noto Sans Symbols"/>
              <a:buChar char="❖"/>
            </a:pPr>
            <a:r>
              <a:rPr lang="en-US" sz="2400" dirty="0"/>
              <a:t>2018-2019 - 34</a:t>
            </a:r>
            <a:endParaRPr dirty="0"/>
          </a:p>
          <a:p>
            <a:pPr marL="631825" lvl="0" indent="-255588" algn="l" rtl="0">
              <a:spcBef>
                <a:spcPts val="400"/>
              </a:spcBef>
              <a:spcAft>
                <a:spcPts val="0"/>
              </a:spcAft>
              <a:buSzPct val="68000"/>
              <a:buFont typeface="Noto Sans Symbols"/>
              <a:buChar char="❖"/>
            </a:pPr>
            <a:r>
              <a:rPr lang="en-US" sz="2400" dirty="0"/>
              <a:t>2019-2020 – 34</a:t>
            </a:r>
            <a:endParaRPr dirty="0"/>
          </a:p>
          <a:p>
            <a:pPr marL="631825" lvl="0" indent="-255588" algn="l" rtl="0">
              <a:spcBef>
                <a:spcPts val="400"/>
              </a:spcBef>
              <a:spcAft>
                <a:spcPts val="0"/>
              </a:spcAft>
              <a:buSzPct val="68000"/>
              <a:buFont typeface="Noto Sans Symbols"/>
              <a:buChar char="❖"/>
            </a:pPr>
            <a:r>
              <a:rPr lang="en-US" sz="2400" dirty="0"/>
              <a:t>2020–2021 – 22</a:t>
            </a:r>
            <a:endParaRPr dirty="0"/>
          </a:p>
          <a:p>
            <a:pPr marL="631825" lvl="0" indent="-255588" algn="l" rtl="0">
              <a:spcBef>
                <a:spcPts val="400"/>
              </a:spcBef>
              <a:spcAft>
                <a:spcPts val="0"/>
              </a:spcAft>
              <a:buSzPct val="68000"/>
              <a:buFont typeface="Noto Sans Symbols"/>
              <a:buChar char="❖"/>
            </a:pPr>
            <a:r>
              <a:rPr lang="en-US" sz="2400" dirty="0"/>
              <a:t>2021-2022 – 18</a:t>
            </a:r>
            <a:endParaRPr dirty="0"/>
          </a:p>
          <a:p>
            <a:pPr marL="631825" lvl="0" indent="-255588" algn="l" rtl="0">
              <a:spcBef>
                <a:spcPts val="400"/>
              </a:spcBef>
              <a:spcAft>
                <a:spcPts val="0"/>
              </a:spcAft>
              <a:buSzPct val="68000"/>
              <a:buFont typeface="Noto Sans Symbols"/>
              <a:buChar char="❖"/>
            </a:pPr>
            <a:r>
              <a:rPr lang="en-US" sz="2400" dirty="0"/>
              <a:t>2022-2023 - 28 </a:t>
            </a:r>
            <a:endParaRPr dirty="0"/>
          </a:p>
          <a:p>
            <a:pPr marL="365760" lvl="0" indent="-167944" algn="l" rtl="0">
              <a:spcBef>
                <a:spcPts val="400"/>
              </a:spcBef>
              <a:spcAft>
                <a:spcPts val="0"/>
              </a:spcAft>
              <a:buSzPct val="68000"/>
              <a:buFont typeface="Noto Sans Symbols"/>
              <a:buNone/>
            </a:pPr>
            <a:endParaRPr sz="2400" dirty="0"/>
          </a:p>
        </p:txBody>
      </p:sp>
      <p:sp>
        <p:nvSpPr>
          <p:cNvPr id="332" name="Google Shape;332;p2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body" idx="1"/>
          </p:nvPr>
        </p:nvSpPr>
        <p:spPr>
          <a:xfrm>
            <a:off x="344328" y="1981200"/>
            <a:ext cx="8266272" cy="2362200"/>
          </a:xfrm>
          <a:prstGeom prst="rect">
            <a:avLst/>
          </a:prstGeom>
          <a:noFill/>
          <a:ln>
            <a:noFill/>
          </a:ln>
        </p:spPr>
        <p:txBody>
          <a:bodyPr spcFirstLastPara="1" wrap="square" lIns="91425" tIns="45700" rIns="91425" bIns="45700" anchor="t" anchorCtr="0">
            <a:normAutofit/>
          </a:bodyPr>
          <a:lstStyle/>
          <a:p>
            <a:pPr marL="365760" lvl="0" indent="-256032" algn="l" rtl="0">
              <a:lnSpc>
                <a:spcPct val="90000"/>
              </a:lnSpc>
              <a:spcBef>
                <a:spcPts val="0"/>
              </a:spcBef>
              <a:spcAft>
                <a:spcPts val="0"/>
              </a:spcAft>
              <a:buSzPts val="2720"/>
              <a:buNone/>
            </a:pPr>
            <a:r>
              <a:rPr lang="en-US" sz="4000" i="1" dirty="0"/>
              <a:t>N.T.E.S. is proud to be a partner with parents in educating our community’s children. </a:t>
            </a:r>
            <a:endParaRPr dirty="0"/>
          </a:p>
          <a:p>
            <a:pPr marL="365760" lvl="0" indent="-256032" algn="l" rtl="0">
              <a:lnSpc>
                <a:spcPct val="90000"/>
              </a:lnSpc>
              <a:spcBef>
                <a:spcPts val="400"/>
              </a:spcBef>
              <a:spcAft>
                <a:spcPts val="0"/>
              </a:spcAft>
              <a:buSzPts val="2448"/>
              <a:buNone/>
            </a:pPr>
            <a:endParaRPr sz="3600" dirty="0"/>
          </a:p>
        </p:txBody>
      </p:sp>
      <p:sp>
        <p:nvSpPr>
          <p:cNvPr id="125" name="Google Shape;125;p3"/>
          <p:cNvSpPr txBox="1">
            <a:spLocks noGrp="1"/>
          </p:cNvSpPr>
          <p:nvPr>
            <p:ph type="title"/>
          </p:nvPr>
        </p:nvSpPr>
        <p:spPr>
          <a:xfrm>
            <a:off x="381000" y="381000"/>
            <a:ext cx="82296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8000"/>
              <a:buFont typeface="Lucida Sans"/>
              <a:buNone/>
            </a:pPr>
            <a:r>
              <a:rPr lang="en-US" sz="8000"/>
              <a:t>Welcome</a:t>
            </a:r>
            <a:endParaRPr/>
          </a:p>
        </p:txBody>
      </p:sp>
      <p:sp>
        <p:nvSpPr>
          <p:cNvPr id="126" name="Google Shape;126;p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pic>
        <p:nvPicPr>
          <p:cNvPr id="127" name="Google Shape;127;p3"/>
          <p:cNvPicPr preferRelativeResize="0"/>
          <p:nvPr/>
        </p:nvPicPr>
        <p:blipFill rotWithShape="1">
          <a:blip r:embed="rId3">
            <a:alphaModFix/>
          </a:blip>
          <a:srcRect/>
          <a:stretch/>
        </p:blipFill>
        <p:spPr>
          <a:xfrm>
            <a:off x="5181600" y="3567186"/>
            <a:ext cx="3290814" cy="329081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Lucida Sans"/>
              <a:buNone/>
            </a:pPr>
            <a:r>
              <a:rPr lang="en-US"/>
              <a:t>Common Signs of Homelessness</a:t>
            </a:r>
            <a:endParaRPr/>
          </a:p>
        </p:txBody>
      </p:sp>
      <p:sp>
        <p:nvSpPr>
          <p:cNvPr id="339" name="Google Shape;339;p30"/>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Font typeface="Noto Sans Symbols"/>
              <a:buChar char="❖"/>
            </a:pPr>
            <a:r>
              <a:rPr lang="en-US"/>
              <a:t>Lack of continuity in education</a:t>
            </a:r>
            <a:endParaRPr/>
          </a:p>
          <a:p>
            <a:pPr marL="365760" lvl="0" indent="-256032" algn="l" rtl="0">
              <a:spcBef>
                <a:spcPts val="400"/>
              </a:spcBef>
              <a:spcAft>
                <a:spcPts val="0"/>
              </a:spcAft>
              <a:buSzPts val="1836"/>
              <a:buFont typeface="Noto Sans Symbols"/>
              <a:buChar char="❖"/>
            </a:pPr>
            <a:r>
              <a:rPr lang="en-US"/>
              <a:t>Poor health/nutrition</a:t>
            </a:r>
            <a:endParaRPr/>
          </a:p>
          <a:p>
            <a:pPr marL="365760" lvl="0" indent="-256032" algn="l" rtl="0">
              <a:spcBef>
                <a:spcPts val="400"/>
              </a:spcBef>
              <a:spcAft>
                <a:spcPts val="0"/>
              </a:spcAft>
              <a:buSzPts val="1836"/>
              <a:buFont typeface="Noto Sans Symbols"/>
              <a:buChar char="❖"/>
            </a:pPr>
            <a:r>
              <a:rPr lang="en-US"/>
              <a:t>Transportation and attendance problems</a:t>
            </a:r>
            <a:endParaRPr/>
          </a:p>
          <a:p>
            <a:pPr marL="365760" lvl="0" indent="-256032" algn="l" rtl="0">
              <a:spcBef>
                <a:spcPts val="400"/>
              </a:spcBef>
              <a:spcAft>
                <a:spcPts val="0"/>
              </a:spcAft>
              <a:buSzPts val="1836"/>
              <a:buFont typeface="Noto Sans Symbols"/>
              <a:buChar char="❖"/>
            </a:pPr>
            <a:r>
              <a:rPr lang="en-US"/>
              <a:t>Poor hygiene</a:t>
            </a:r>
            <a:endParaRPr/>
          </a:p>
          <a:p>
            <a:pPr marL="365760" lvl="0" indent="-256032" algn="l" rtl="0">
              <a:spcBef>
                <a:spcPts val="400"/>
              </a:spcBef>
              <a:spcAft>
                <a:spcPts val="0"/>
              </a:spcAft>
              <a:buSzPts val="1836"/>
              <a:buFont typeface="Noto Sans Symbols"/>
              <a:buChar char="❖"/>
            </a:pPr>
            <a:r>
              <a:rPr lang="en-US"/>
              <a:t>Lack of personal space after school</a:t>
            </a:r>
            <a:endParaRPr/>
          </a:p>
          <a:p>
            <a:pPr marL="365760" lvl="0" indent="-256032" algn="l" rtl="0">
              <a:spcBef>
                <a:spcPts val="400"/>
              </a:spcBef>
              <a:spcAft>
                <a:spcPts val="0"/>
              </a:spcAft>
              <a:buSzPts val="1836"/>
              <a:buFont typeface="Noto Sans Symbols"/>
              <a:buChar char="❖"/>
            </a:pPr>
            <a:r>
              <a:rPr lang="en-US"/>
              <a:t>Social and behavioral concerns</a:t>
            </a:r>
            <a:endParaRPr/>
          </a:p>
          <a:p>
            <a:pPr marL="365760" lvl="0" indent="-256032" algn="l" rtl="0">
              <a:spcBef>
                <a:spcPts val="400"/>
              </a:spcBef>
              <a:spcAft>
                <a:spcPts val="0"/>
              </a:spcAft>
              <a:buSzPts val="1836"/>
              <a:buFont typeface="Noto Sans Symbols"/>
              <a:buChar char="❖"/>
            </a:pPr>
            <a:r>
              <a:rPr lang="en-US"/>
              <a:t>Reaction/statements by parent, guardian, or child</a:t>
            </a:r>
            <a:endParaRPr/>
          </a:p>
        </p:txBody>
      </p:sp>
      <p:sp>
        <p:nvSpPr>
          <p:cNvPr id="340" name="Google Shape;340;p3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US"/>
              <a:t>Who do I contact for help?</a:t>
            </a:r>
            <a:endParaRPr/>
          </a:p>
        </p:txBody>
      </p:sp>
      <p:sp>
        <p:nvSpPr>
          <p:cNvPr id="347" name="Google Shape;347;p31"/>
          <p:cNvSpPr txBox="1">
            <a:spLocks noGrp="1"/>
          </p:cNvSpPr>
          <p:nvPr>
            <p:ph type="body" idx="1"/>
          </p:nvPr>
        </p:nvSpPr>
        <p:spPr>
          <a:xfrm>
            <a:off x="152400" y="1481328"/>
            <a:ext cx="85344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768"/>
              <a:buFont typeface="Noto Sans Symbols"/>
              <a:buChar char="❖"/>
            </a:pPr>
            <a:r>
              <a:rPr lang="en-US" sz="2600"/>
              <a:t>The local Homeless Liaison is Dr. Tisha Holland.  You can contact her at any time with questions or concerns.</a:t>
            </a:r>
            <a:endParaRPr/>
          </a:p>
          <a:p>
            <a:pPr marL="0" lvl="0" indent="0" algn="l" rtl="0">
              <a:spcBef>
                <a:spcPts val="400"/>
              </a:spcBef>
              <a:spcAft>
                <a:spcPts val="0"/>
              </a:spcAft>
              <a:buSzPts val="1768"/>
              <a:buNone/>
            </a:pPr>
            <a:r>
              <a:rPr lang="en-US" sz="2600"/>
              <a:t>	(912) 557-4726</a:t>
            </a:r>
            <a:endParaRPr/>
          </a:p>
          <a:p>
            <a:pPr marL="0" lvl="0" indent="0" algn="l" rtl="0">
              <a:spcBef>
                <a:spcPts val="400"/>
              </a:spcBef>
              <a:spcAft>
                <a:spcPts val="0"/>
              </a:spcAft>
              <a:buSzPts val="1768"/>
              <a:buNone/>
            </a:pPr>
            <a:r>
              <a:rPr lang="en-US" sz="2600"/>
              <a:t>	tholland@tattnall.k12.ga.us</a:t>
            </a:r>
            <a:endParaRPr/>
          </a:p>
          <a:p>
            <a:pPr marL="0" lvl="0" indent="0" algn="l" rtl="0">
              <a:spcBef>
                <a:spcPts val="400"/>
              </a:spcBef>
              <a:spcAft>
                <a:spcPts val="0"/>
              </a:spcAft>
              <a:buSzPts val="1768"/>
              <a:buNone/>
            </a:pPr>
            <a:r>
              <a:rPr lang="en-US" sz="2600"/>
              <a:t>	146 West Brazell St. Reidsville, Ga </a:t>
            </a:r>
            <a:endParaRPr/>
          </a:p>
          <a:p>
            <a:pPr marL="0" lvl="0" indent="0" algn="l" rtl="0">
              <a:spcBef>
                <a:spcPts val="400"/>
              </a:spcBef>
              <a:spcAft>
                <a:spcPts val="0"/>
              </a:spcAft>
              <a:buSzPts val="1768"/>
              <a:buNone/>
            </a:pPr>
            <a:r>
              <a:rPr lang="en-US" sz="2600"/>
              <a:t>	(Board of Education)</a:t>
            </a:r>
            <a:endParaRPr sz="2600"/>
          </a:p>
        </p:txBody>
      </p:sp>
      <p:pic>
        <p:nvPicPr>
          <p:cNvPr id="348" name="Google Shape;348;p31"/>
          <p:cNvPicPr preferRelativeResize="0"/>
          <p:nvPr/>
        </p:nvPicPr>
        <p:blipFill rotWithShape="1">
          <a:blip r:embed="rId3">
            <a:alphaModFix/>
          </a:blip>
          <a:srcRect/>
          <a:stretch/>
        </p:blipFill>
        <p:spPr>
          <a:xfrm>
            <a:off x="6011636" y="5105400"/>
            <a:ext cx="2857500" cy="1447800"/>
          </a:xfrm>
          <a:prstGeom prst="rect">
            <a:avLst/>
          </a:prstGeom>
          <a:noFill/>
          <a:ln>
            <a:noFill/>
          </a:ln>
        </p:spPr>
      </p:pic>
      <p:sp>
        <p:nvSpPr>
          <p:cNvPr id="349" name="Google Shape;349;p3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2"/>
          <p:cNvSpPr txBox="1">
            <a:spLocks noGrp="1"/>
          </p:cNvSpPr>
          <p:nvPr>
            <p:ph type="body" idx="1"/>
          </p:nvPr>
        </p:nvSpPr>
        <p:spPr>
          <a:xfrm>
            <a:off x="304800" y="1646238"/>
            <a:ext cx="8305800" cy="2540066"/>
          </a:xfrm>
          <a:prstGeom prst="rect">
            <a:avLst/>
          </a:prstGeom>
          <a:noFill/>
          <a:ln>
            <a:noFill/>
          </a:ln>
        </p:spPr>
        <p:txBody>
          <a:bodyPr spcFirstLastPara="1" wrap="square" lIns="91425" tIns="45700" rIns="91425" bIns="45700" anchor="t" anchorCtr="0">
            <a:normAutofit fontScale="85000" lnSpcReduction="20000"/>
          </a:bodyPr>
          <a:lstStyle/>
          <a:p>
            <a:pPr marL="365760" lvl="0" indent="-256032" algn="l" rtl="0">
              <a:spcBef>
                <a:spcPts val="0"/>
              </a:spcBef>
              <a:spcAft>
                <a:spcPts val="0"/>
              </a:spcAft>
              <a:buSzPct val="68000"/>
              <a:buChar char="🞂"/>
            </a:pPr>
            <a:r>
              <a:rPr lang="en-US" dirty="0"/>
              <a:t>Please complete the survey at the following link or use the QR Code.</a:t>
            </a:r>
            <a:endParaRPr dirty="0"/>
          </a:p>
          <a:p>
            <a:pPr marL="365760" lvl="0" indent="-256032" algn="l" rtl="0">
              <a:spcBef>
                <a:spcPts val="400"/>
              </a:spcBef>
              <a:spcAft>
                <a:spcPts val="0"/>
              </a:spcAft>
              <a:buSzPct val="68000"/>
              <a:buChar char="🞂"/>
            </a:pPr>
            <a:r>
              <a:rPr lang="en-US" dirty="0"/>
              <a:t>The results of this survey will be utilized to help in the development of the Title I School-Level Parent and Family Engagement Plan and future parent and family engagement activities and events. </a:t>
            </a:r>
            <a:endParaRPr dirty="0"/>
          </a:p>
          <a:p>
            <a:pPr marL="365760" lvl="0" indent="-256032" algn="l" rtl="0">
              <a:spcBef>
                <a:spcPts val="400"/>
              </a:spcBef>
              <a:spcAft>
                <a:spcPts val="0"/>
              </a:spcAft>
              <a:buSzPct val="68000"/>
              <a:buChar char="🞂"/>
            </a:pPr>
            <a:r>
              <a:rPr lang="en-US" dirty="0"/>
              <a:t>If you have a question or suggestions, please contact your child’s school at the number previously provided. </a:t>
            </a:r>
            <a:endParaRPr dirty="0"/>
          </a:p>
        </p:txBody>
      </p:sp>
      <p:sp>
        <p:nvSpPr>
          <p:cNvPr id="356" name="Google Shape;356;p32"/>
          <p:cNvSpPr txBox="1">
            <a:spLocks noGrp="1"/>
          </p:cNvSpPr>
          <p:nvPr>
            <p:ph type="title"/>
          </p:nvPr>
        </p:nvSpPr>
        <p:spPr>
          <a:xfrm>
            <a:off x="2057400" y="274638"/>
            <a:ext cx="6629400" cy="10969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100"/>
              <a:buFont typeface="Lucida Sans"/>
              <a:buNone/>
            </a:pPr>
            <a:r>
              <a:rPr lang="en-US"/>
              <a:t>Questions/Evaluations</a:t>
            </a:r>
            <a:endParaRPr/>
          </a:p>
        </p:txBody>
      </p:sp>
      <p:pic>
        <p:nvPicPr>
          <p:cNvPr id="357" name="Google Shape;357;p32" descr="C:\Users\stoddardd\AppData\Local\Microsoft\Windows\Temporary Internet Files\Content.IE5\5GHSKU1I\MC900434695[1].wmf"/>
          <p:cNvPicPr preferRelativeResize="0"/>
          <p:nvPr/>
        </p:nvPicPr>
        <p:blipFill rotWithShape="1">
          <a:blip r:embed="rId3">
            <a:alphaModFix/>
          </a:blip>
          <a:srcRect/>
          <a:stretch/>
        </p:blipFill>
        <p:spPr>
          <a:xfrm>
            <a:off x="152400" y="152400"/>
            <a:ext cx="1914525" cy="1371600"/>
          </a:xfrm>
          <a:prstGeom prst="rect">
            <a:avLst/>
          </a:prstGeom>
          <a:noFill/>
          <a:ln>
            <a:noFill/>
          </a:ln>
        </p:spPr>
      </p:pic>
      <p:sp>
        <p:nvSpPr>
          <p:cNvPr id="358" name="Google Shape;358;p3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
        <p:nvSpPr>
          <p:cNvPr id="359" name="Google Shape;359;p32"/>
          <p:cNvSpPr/>
          <p:nvPr/>
        </p:nvSpPr>
        <p:spPr>
          <a:xfrm>
            <a:off x="657904" y="5548317"/>
            <a:ext cx="8229600"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0296D"/>
                </a:solidFill>
                <a:latin typeface="Lucida Sans"/>
                <a:ea typeface="Lucida Sans"/>
                <a:cs typeface="Lucida Sans"/>
                <a:sym typeface="Lucida Sans"/>
              </a:rPr>
              <a:t>THANK YOU FOR YOUR SUPPORT </a:t>
            </a:r>
            <a:endParaRPr sz="4000">
              <a:solidFill>
                <a:schemeClr val="dk1"/>
              </a:solidFill>
              <a:latin typeface="Arial"/>
              <a:ea typeface="Arial"/>
              <a:cs typeface="Arial"/>
              <a:sym typeface="Arial"/>
            </a:endParaRPr>
          </a:p>
          <a:p>
            <a:pPr marL="0" marR="0" lvl="0" indent="0" algn="l" rtl="0">
              <a:spcBef>
                <a:spcPts val="0"/>
              </a:spcBef>
              <a:spcAft>
                <a:spcPts val="0"/>
              </a:spcAft>
              <a:buNone/>
            </a:pPr>
            <a:br>
              <a:rPr lang="en-US" sz="4000">
                <a:solidFill>
                  <a:schemeClr val="dk1"/>
                </a:solidFill>
                <a:latin typeface="Arial"/>
                <a:ea typeface="Arial"/>
                <a:cs typeface="Arial"/>
                <a:sym typeface="Arial"/>
              </a:rPr>
            </a:br>
            <a:endParaRPr sz="4000">
              <a:solidFill>
                <a:schemeClr val="dk1"/>
              </a:solidFill>
              <a:latin typeface="Arial"/>
              <a:ea typeface="Arial"/>
              <a:cs typeface="Arial"/>
              <a:sym typeface="Arial"/>
            </a:endParaRPr>
          </a:p>
        </p:txBody>
      </p:sp>
      <p:sp>
        <p:nvSpPr>
          <p:cNvPr id="360" name="Google Shape;360;p32"/>
          <p:cNvSpPr/>
          <p:nvPr/>
        </p:nvSpPr>
        <p:spPr>
          <a:xfrm>
            <a:off x="228600" y="4185392"/>
            <a:ext cx="6675422" cy="67191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https://docs.google.com/forms/d/e/1FAIpQLSdcnHvBv-8f7rXK98IjF1EEA-Zvrn55yzzu3_VQfpLqd2B6CA/viewform?usp=sf_link</a:t>
            </a:r>
            <a:endParaRPr sz="1800">
              <a:solidFill>
                <a:schemeClr val="dk1"/>
              </a:solidFill>
              <a:latin typeface="Calibri"/>
              <a:ea typeface="Calibri"/>
              <a:cs typeface="Calibri"/>
              <a:sym typeface="Calibri"/>
            </a:endParaRPr>
          </a:p>
        </p:txBody>
      </p:sp>
      <p:pic>
        <p:nvPicPr>
          <p:cNvPr id="361" name="Google Shape;361;p32"/>
          <p:cNvPicPr preferRelativeResize="0"/>
          <p:nvPr/>
        </p:nvPicPr>
        <p:blipFill rotWithShape="1">
          <a:blip r:embed="rId5">
            <a:alphaModFix/>
          </a:blip>
          <a:srcRect/>
          <a:stretch/>
        </p:blipFill>
        <p:spPr>
          <a:xfrm>
            <a:off x="7086600" y="4185392"/>
            <a:ext cx="1341422" cy="134142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3"/>
          <p:cNvSpPr txBox="1">
            <a:spLocks noGrp="1"/>
          </p:cNvSpPr>
          <p:nvPr>
            <p:ph type="body" idx="1"/>
          </p:nvPr>
        </p:nvSpPr>
        <p:spPr>
          <a:xfrm>
            <a:off x="228600" y="1371600"/>
            <a:ext cx="3657600" cy="5029200"/>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496"/>
              <a:buNone/>
            </a:pPr>
            <a:r>
              <a:rPr lang="en-US" sz="2200"/>
              <a:t>Address:</a:t>
            </a:r>
            <a:endParaRPr/>
          </a:p>
          <a:p>
            <a:pPr marL="365760" lvl="0" indent="-256032" algn="l" rtl="0">
              <a:spcBef>
                <a:spcPts val="400"/>
              </a:spcBef>
              <a:spcAft>
                <a:spcPts val="0"/>
              </a:spcAft>
              <a:buSzPts val="1496"/>
              <a:buNone/>
            </a:pPr>
            <a:r>
              <a:rPr lang="en-US" sz="2200"/>
              <a:t>146 West Brazell St.</a:t>
            </a:r>
            <a:endParaRPr/>
          </a:p>
          <a:p>
            <a:pPr marL="365760" lvl="0" indent="-256032" algn="l" rtl="0">
              <a:spcBef>
                <a:spcPts val="400"/>
              </a:spcBef>
              <a:spcAft>
                <a:spcPts val="0"/>
              </a:spcAft>
              <a:buSzPts val="1496"/>
              <a:buNone/>
            </a:pPr>
            <a:r>
              <a:rPr lang="en-US" sz="2200"/>
              <a:t>Reidsville, GA   30453</a:t>
            </a:r>
            <a:endParaRPr/>
          </a:p>
          <a:p>
            <a:pPr marL="365760" lvl="0" indent="-256032" algn="l" rtl="0">
              <a:spcBef>
                <a:spcPts val="400"/>
              </a:spcBef>
              <a:spcAft>
                <a:spcPts val="0"/>
              </a:spcAft>
              <a:buSzPts val="1496"/>
              <a:buNone/>
            </a:pPr>
            <a:endParaRPr sz="2200"/>
          </a:p>
          <a:p>
            <a:pPr marL="365760" lvl="0" indent="-256032" algn="l" rtl="0">
              <a:spcBef>
                <a:spcPts val="400"/>
              </a:spcBef>
              <a:spcAft>
                <a:spcPts val="0"/>
              </a:spcAft>
              <a:buSzPts val="1496"/>
              <a:buNone/>
            </a:pPr>
            <a:r>
              <a:rPr lang="en-US" sz="2200"/>
              <a:t>557-4726</a:t>
            </a:r>
            <a:endParaRPr/>
          </a:p>
          <a:p>
            <a:pPr marL="365760" lvl="0" indent="-256032" algn="l" rtl="0">
              <a:spcBef>
                <a:spcPts val="400"/>
              </a:spcBef>
              <a:spcAft>
                <a:spcPts val="0"/>
              </a:spcAft>
              <a:buSzPts val="1496"/>
              <a:buNone/>
            </a:pPr>
            <a:r>
              <a:rPr lang="en-US" sz="2200"/>
              <a:t>557-3036 (fax)</a:t>
            </a:r>
            <a:endParaRPr/>
          </a:p>
          <a:p>
            <a:pPr marL="365760" lvl="0" indent="-256032" algn="l" rtl="0">
              <a:spcBef>
                <a:spcPts val="400"/>
              </a:spcBef>
              <a:spcAft>
                <a:spcPts val="0"/>
              </a:spcAft>
              <a:buSzPts val="1496"/>
              <a:buNone/>
            </a:pPr>
            <a:endParaRPr sz="2200"/>
          </a:p>
          <a:p>
            <a:pPr marL="365760" lvl="0" indent="-256032" algn="l" rtl="0">
              <a:spcBef>
                <a:spcPts val="400"/>
              </a:spcBef>
              <a:spcAft>
                <a:spcPts val="0"/>
              </a:spcAft>
              <a:buSzPts val="1496"/>
              <a:buNone/>
            </a:pPr>
            <a:r>
              <a:rPr lang="en-US" sz="2200"/>
              <a:t>Central Office Hours: </a:t>
            </a:r>
            <a:br>
              <a:rPr lang="en-US" sz="2200"/>
            </a:br>
            <a:r>
              <a:rPr lang="en-US" sz="2200"/>
              <a:t>Monday - Thursday (8:00-4:30)</a:t>
            </a:r>
            <a:br>
              <a:rPr lang="en-US" sz="2200"/>
            </a:br>
            <a:r>
              <a:rPr lang="en-US" sz="2200"/>
              <a:t>Friday</a:t>
            </a:r>
            <a:endParaRPr/>
          </a:p>
          <a:p>
            <a:pPr marL="365125" lvl="0" indent="33338" algn="l" rtl="0">
              <a:spcBef>
                <a:spcPts val="400"/>
              </a:spcBef>
              <a:spcAft>
                <a:spcPts val="0"/>
              </a:spcAft>
              <a:buSzPts val="1496"/>
              <a:buNone/>
            </a:pPr>
            <a:r>
              <a:rPr lang="en-US" sz="2200"/>
              <a:t>(8:00-4:00)</a:t>
            </a:r>
            <a:endParaRPr/>
          </a:p>
        </p:txBody>
      </p:sp>
      <p:sp>
        <p:nvSpPr>
          <p:cNvPr id="367" name="Google Shape;367;p33"/>
          <p:cNvSpPr txBox="1">
            <a:spLocks noGrp="1"/>
          </p:cNvSpPr>
          <p:nvPr>
            <p:ph type="title"/>
          </p:nvPr>
        </p:nvSpPr>
        <p:spPr>
          <a:xfrm>
            <a:off x="142450" y="274650"/>
            <a:ext cx="88035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Lucida Sans"/>
              <a:buNone/>
            </a:pPr>
            <a:r>
              <a:rPr lang="en-US"/>
              <a:t>Tattnall BOE Contact Information</a:t>
            </a:r>
            <a:endParaRPr/>
          </a:p>
        </p:txBody>
      </p:sp>
      <p:pic>
        <p:nvPicPr>
          <p:cNvPr id="368" name="Google Shape;368;p33" descr="C:\Users\stoddardd\AppData\Local\Microsoft\Windows\Temporary Internet Files\Content.IE5\4EYQ9DAW\MC900441400[1].png"/>
          <p:cNvPicPr preferRelativeResize="0"/>
          <p:nvPr/>
        </p:nvPicPr>
        <p:blipFill rotWithShape="1">
          <a:blip r:embed="rId3">
            <a:alphaModFix/>
          </a:blip>
          <a:srcRect/>
          <a:stretch/>
        </p:blipFill>
        <p:spPr>
          <a:xfrm>
            <a:off x="5029200" y="5029200"/>
            <a:ext cx="2743200" cy="1828800"/>
          </a:xfrm>
          <a:prstGeom prst="rect">
            <a:avLst/>
          </a:prstGeom>
          <a:noFill/>
          <a:ln>
            <a:noFill/>
          </a:ln>
        </p:spPr>
      </p:pic>
      <p:sp>
        <p:nvSpPr>
          <p:cNvPr id="369" name="Google Shape;369;p3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pic>
        <p:nvPicPr>
          <p:cNvPr id="370" name="Google Shape;370;p33"/>
          <p:cNvPicPr preferRelativeResize="0"/>
          <p:nvPr/>
        </p:nvPicPr>
        <p:blipFill>
          <a:blip r:embed="rId4">
            <a:alphaModFix/>
          </a:blip>
          <a:stretch>
            <a:fillRect/>
          </a:stretch>
        </p:blipFill>
        <p:spPr>
          <a:xfrm>
            <a:off x="4038600" y="1570050"/>
            <a:ext cx="4294549" cy="33067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graphicFrame>
        <p:nvGraphicFramePr>
          <p:cNvPr id="375" name="Google Shape;375;p34"/>
          <p:cNvGraphicFramePr/>
          <p:nvPr/>
        </p:nvGraphicFramePr>
        <p:xfrm>
          <a:off x="304800" y="304800"/>
          <a:ext cx="3000000" cy="3000000"/>
        </p:xfrm>
        <a:graphic>
          <a:graphicData uri="http://schemas.openxmlformats.org/drawingml/2006/table">
            <a:tbl>
              <a:tblPr firstRow="1" bandRow="1">
                <a:noFill/>
                <a:tableStyleId>{F7473665-F82F-45D6-B312-6CDB62D7026B}</a:tableStyleId>
              </a:tblPr>
              <a:tblGrid>
                <a:gridCol w="4626125">
                  <a:extLst>
                    <a:ext uri="{9D8B030D-6E8A-4147-A177-3AD203B41FA5}">
                      <a16:colId xmlns:a16="http://schemas.microsoft.com/office/drawing/2014/main" val="20000"/>
                    </a:ext>
                  </a:extLst>
                </a:gridCol>
                <a:gridCol w="3908275">
                  <a:extLst>
                    <a:ext uri="{9D8B030D-6E8A-4147-A177-3AD203B41FA5}">
                      <a16:colId xmlns:a16="http://schemas.microsoft.com/office/drawing/2014/main" val="20001"/>
                    </a:ext>
                  </a:extLst>
                </a:gridCol>
              </a:tblGrid>
              <a:tr h="516175">
                <a:tc>
                  <a:txBody>
                    <a:bodyPr/>
                    <a:lstStyle/>
                    <a:p>
                      <a:pPr marL="0" marR="0" lvl="0" indent="0" algn="l" rtl="0">
                        <a:spcBef>
                          <a:spcPts val="0"/>
                        </a:spcBef>
                        <a:spcAft>
                          <a:spcPts val="0"/>
                        </a:spcAft>
                        <a:buNone/>
                      </a:pPr>
                      <a:r>
                        <a:rPr lang="en-US" sz="1800" b="0" u="none" strike="noStrike" cap="none">
                          <a:solidFill>
                            <a:schemeClr val="dk1"/>
                          </a:solidFill>
                        </a:rPr>
                        <a:t>Tattnall County Schools</a:t>
                      </a:r>
                      <a:endParaRPr sz="1800" b="0">
                        <a:solidFill>
                          <a:schemeClr val="dk1"/>
                        </a:solidFill>
                      </a:endParaRPr>
                    </a:p>
                  </a:txBody>
                  <a:tcPr marL="91450" marR="91450" marT="45725" marB="45725">
                    <a:solidFill>
                      <a:srgbClr val="D8D8D8"/>
                    </a:solidFill>
                  </a:tcPr>
                </a:tc>
                <a:tc>
                  <a:txBody>
                    <a:bodyPr/>
                    <a:lstStyle/>
                    <a:p>
                      <a:pPr marL="0" marR="0" lvl="0" indent="0" algn="l" rtl="0">
                        <a:spcBef>
                          <a:spcPts val="0"/>
                        </a:spcBef>
                        <a:spcAft>
                          <a:spcPts val="0"/>
                        </a:spcAft>
                        <a:buNone/>
                      </a:pPr>
                      <a:r>
                        <a:rPr lang="en-US" sz="1800" b="0" u="sng">
                          <a:solidFill>
                            <a:schemeClr val="hlink"/>
                          </a:solidFill>
                          <a:hlinkClick r:id="rId3"/>
                        </a:rPr>
                        <a:t>www.tattnallschools.org</a:t>
                      </a:r>
                      <a:endParaRPr sz="1800" b="0"/>
                    </a:p>
                  </a:txBody>
                  <a:tcPr marL="91450" marR="91450" marT="45725" marB="45725">
                    <a:solidFill>
                      <a:srgbClr val="D8D8D8"/>
                    </a:solidFill>
                  </a:tcPr>
                </a:tc>
                <a:extLst>
                  <a:ext uri="{0D108BD9-81ED-4DB2-BD59-A6C34878D82A}">
                    <a16:rowId xmlns:a16="http://schemas.microsoft.com/office/drawing/2014/main" val="10000"/>
                  </a:ext>
                </a:extLst>
              </a:tr>
              <a:tr h="1290425">
                <a:tc>
                  <a:txBody>
                    <a:bodyPr/>
                    <a:lstStyle/>
                    <a:p>
                      <a:pPr marL="0" marR="0" lvl="0" indent="0" algn="l" rtl="0">
                        <a:spcBef>
                          <a:spcPts val="0"/>
                        </a:spcBef>
                        <a:spcAft>
                          <a:spcPts val="0"/>
                        </a:spcAft>
                        <a:buNone/>
                      </a:pPr>
                      <a:r>
                        <a:rPr lang="en-US" sz="1800"/>
                        <a:t>North Tattnall Elementary School </a:t>
                      </a:r>
                      <a:endParaRPr/>
                    </a:p>
                    <a:p>
                      <a:pPr marL="0" marR="0" lvl="0" indent="0" algn="l" rtl="0">
                        <a:spcBef>
                          <a:spcPts val="0"/>
                        </a:spcBef>
                        <a:spcAft>
                          <a:spcPts val="0"/>
                        </a:spcAft>
                        <a:buNone/>
                      </a:pPr>
                      <a:r>
                        <a:rPr lang="en-US" sz="1800"/>
                        <a:t>South Tattnall Elementary School</a:t>
                      </a:r>
                      <a:endParaRPr/>
                    </a:p>
                  </a:txBody>
                  <a:tcPr marL="91450" marR="91450" marT="45725" marB="45725">
                    <a:solidFill>
                      <a:srgbClr val="D8D8D8"/>
                    </a:solidFill>
                  </a:tcPr>
                </a:tc>
                <a:tc>
                  <a:txBody>
                    <a:bodyPr/>
                    <a:lstStyle/>
                    <a:p>
                      <a:pPr marL="0" marR="0" lvl="0" indent="0" algn="l" rtl="0">
                        <a:spcBef>
                          <a:spcPts val="0"/>
                        </a:spcBef>
                        <a:spcAft>
                          <a:spcPts val="0"/>
                        </a:spcAft>
                        <a:buNone/>
                      </a:pPr>
                      <a:r>
                        <a:rPr lang="en-US" sz="1800" b="0" u="sng">
                          <a:solidFill>
                            <a:schemeClr val="dk1"/>
                          </a:solidFill>
                          <a:latin typeface="Lucida Sans"/>
                          <a:ea typeface="Lucida Sans"/>
                          <a:cs typeface="Lucida Sans"/>
                          <a:sym typeface="Lucida Sans"/>
                          <a:hlinkClick r:id="rId4">
                            <a:extLst>
                              <a:ext uri="{A12FA001-AC4F-418D-AE19-62706E023703}">
                                <ahyp:hlinkClr xmlns:ahyp="http://schemas.microsoft.com/office/drawing/2018/hyperlinkcolor" val="tx"/>
                              </a:ext>
                            </a:extLst>
                          </a:hlinkClick>
                        </a:rPr>
                        <a:t>https://ntes.tattnallschools.org</a:t>
                      </a:r>
                      <a:endParaRPr sz="1800" b="0">
                        <a:solidFill>
                          <a:schemeClr val="dk1"/>
                        </a:solidFill>
                        <a:latin typeface="Lucida Sans"/>
                        <a:ea typeface="Lucida Sans"/>
                        <a:cs typeface="Lucida Sans"/>
                        <a:sym typeface="Lucida Sans"/>
                      </a:endParaRPr>
                    </a:p>
                    <a:p>
                      <a:pPr marL="0" marR="0" lvl="0" indent="0" algn="l" rtl="0">
                        <a:spcBef>
                          <a:spcPts val="0"/>
                        </a:spcBef>
                        <a:spcAft>
                          <a:spcPts val="0"/>
                        </a:spcAft>
                        <a:buNone/>
                      </a:pPr>
                      <a:r>
                        <a:rPr lang="en-US" sz="1800" b="0" u="sng">
                          <a:solidFill>
                            <a:schemeClr val="dk1"/>
                          </a:solidFill>
                          <a:latin typeface="Lucida Sans"/>
                          <a:ea typeface="Lucida Sans"/>
                          <a:cs typeface="Lucida Sans"/>
                          <a:sym typeface="Lucida Sans"/>
                          <a:hlinkClick r:id="rId5">
                            <a:extLst>
                              <a:ext uri="{A12FA001-AC4F-418D-AE19-62706E023703}">
                                <ahyp:hlinkClr xmlns:ahyp="http://schemas.microsoft.com/office/drawing/2018/hyperlinkcolor" val="tx"/>
                              </a:ext>
                            </a:extLst>
                          </a:hlinkClick>
                        </a:rPr>
                        <a:t>http://stes.tattnallschools.org</a:t>
                      </a:r>
                      <a:endParaRPr sz="1800" b="0">
                        <a:solidFill>
                          <a:schemeClr val="dk1"/>
                        </a:solidFill>
                        <a:latin typeface="Lucida Sans"/>
                        <a:ea typeface="Lucida Sans"/>
                        <a:cs typeface="Lucida Sans"/>
                        <a:sym typeface="Lucida Sans"/>
                      </a:endParaRPr>
                    </a:p>
                    <a:p>
                      <a:pPr marL="0" marR="0" lvl="0" indent="0" algn="l" rtl="0">
                        <a:spcBef>
                          <a:spcPts val="0"/>
                        </a:spcBef>
                        <a:spcAft>
                          <a:spcPts val="0"/>
                        </a:spcAft>
                        <a:buNone/>
                      </a:pPr>
                      <a:endParaRPr sz="1800" b="0">
                        <a:solidFill>
                          <a:schemeClr val="dk1"/>
                        </a:solidFill>
                        <a:latin typeface="Lucida Sans"/>
                        <a:ea typeface="Lucida Sans"/>
                        <a:cs typeface="Lucida Sans"/>
                        <a:sym typeface="Lucida Sans"/>
                      </a:endParaRPr>
                    </a:p>
                  </a:txBody>
                  <a:tcPr marL="91450" marR="91450" marT="45725" marB="45725">
                    <a:solidFill>
                      <a:srgbClr val="D8D8D8"/>
                    </a:solidFill>
                  </a:tcPr>
                </a:tc>
                <a:extLst>
                  <a:ext uri="{0D108BD9-81ED-4DB2-BD59-A6C34878D82A}">
                    <a16:rowId xmlns:a16="http://schemas.microsoft.com/office/drawing/2014/main" val="10001"/>
                  </a:ext>
                </a:extLst>
              </a:tr>
              <a:tr h="903300">
                <a:tc>
                  <a:txBody>
                    <a:bodyPr/>
                    <a:lstStyle/>
                    <a:p>
                      <a:pPr marL="0" marR="0" lvl="0" indent="0" algn="l" rtl="0">
                        <a:spcBef>
                          <a:spcPts val="0"/>
                        </a:spcBef>
                        <a:spcAft>
                          <a:spcPts val="0"/>
                        </a:spcAft>
                        <a:buNone/>
                      </a:pPr>
                      <a:r>
                        <a:rPr lang="en-US" sz="1800"/>
                        <a:t>North Tattnall Middle School</a:t>
                      </a:r>
                      <a:endParaRPr/>
                    </a:p>
                    <a:p>
                      <a:pPr marL="0" marR="0" lvl="0" indent="0" algn="l" rtl="0">
                        <a:spcBef>
                          <a:spcPts val="0"/>
                        </a:spcBef>
                        <a:spcAft>
                          <a:spcPts val="0"/>
                        </a:spcAft>
                        <a:buNone/>
                      </a:pPr>
                      <a:r>
                        <a:rPr lang="en-US" sz="1800"/>
                        <a:t>South Tattnall Middle School</a:t>
                      </a:r>
                      <a:endParaRPr sz="1800"/>
                    </a:p>
                  </a:txBody>
                  <a:tcPr marL="91450" marR="91450" marT="45725" marB="45725">
                    <a:solidFill>
                      <a:srgbClr val="D8D8D8"/>
                    </a:solidFill>
                  </a:tcPr>
                </a:tc>
                <a:tc>
                  <a:txBody>
                    <a:bodyPr/>
                    <a:lstStyle/>
                    <a:p>
                      <a:pPr marL="0" marR="0" lvl="0" indent="0" algn="l" rtl="0">
                        <a:lnSpc>
                          <a:spcPct val="100000"/>
                        </a:lnSpc>
                        <a:spcBef>
                          <a:spcPts val="0"/>
                        </a:spcBef>
                        <a:spcAft>
                          <a:spcPts val="0"/>
                        </a:spcAft>
                        <a:buClr>
                          <a:schemeClr val="dk1"/>
                        </a:buClr>
                        <a:buSzPts val="1800"/>
                        <a:buFont typeface="Lucida Sans"/>
                        <a:buNone/>
                      </a:pPr>
                      <a:r>
                        <a:rPr lang="en-US" sz="1800" b="0" u="sng">
                          <a:solidFill>
                            <a:schemeClr val="dk1"/>
                          </a:solidFill>
                          <a:latin typeface="Lucida Sans"/>
                          <a:ea typeface="Lucida Sans"/>
                          <a:cs typeface="Lucida Sans"/>
                          <a:sym typeface="Lucida Sans"/>
                          <a:hlinkClick r:id="rId6">
                            <a:extLst>
                              <a:ext uri="{A12FA001-AC4F-418D-AE19-62706E023703}">
                                <ahyp:hlinkClr xmlns:ahyp="http://schemas.microsoft.com/office/drawing/2018/hyperlinkcolor" val="tx"/>
                              </a:ext>
                            </a:extLst>
                          </a:hlinkClick>
                        </a:rPr>
                        <a:t>ntms.tattnallschools.org</a:t>
                      </a:r>
                      <a:endParaRPr/>
                    </a:p>
                    <a:p>
                      <a:pPr marL="0" marR="0" lvl="0" indent="0" algn="l" rtl="0">
                        <a:lnSpc>
                          <a:spcPct val="100000"/>
                        </a:lnSpc>
                        <a:spcBef>
                          <a:spcPts val="0"/>
                        </a:spcBef>
                        <a:spcAft>
                          <a:spcPts val="0"/>
                        </a:spcAft>
                        <a:buClr>
                          <a:schemeClr val="dk1"/>
                        </a:buClr>
                        <a:buSzPts val="1800"/>
                        <a:buFont typeface="Lucida Sans"/>
                        <a:buNone/>
                      </a:pPr>
                      <a:r>
                        <a:rPr lang="en-US" sz="1800" b="0" u="sng">
                          <a:solidFill>
                            <a:schemeClr val="dk1"/>
                          </a:solidFill>
                          <a:latin typeface="Lucida Sans"/>
                          <a:ea typeface="Lucida Sans"/>
                          <a:cs typeface="Lucida Sans"/>
                          <a:sym typeface="Lucida Sans"/>
                          <a:hlinkClick r:id="rId6">
                            <a:extLst>
                              <a:ext uri="{A12FA001-AC4F-418D-AE19-62706E023703}">
                                <ahyp:hlinkClr xmlns:ahyp="http://schemas.microsoft.com/office/drawing/2018/hyperlinkcolor" val="tx"/>
                              </a:ext>
                            </a:extLst>
                          </a:hlinkClick>
                        </a:rPr>
                        <a:t>stms.tattnallschools.org</a:t>
                      </a:r>
                      <a:endParaRPr sz="1800" b="0"/>
                    </a:p>
                  </a:txBody>
                  <a:tcPr marL="91450" marR="91450" marT="45725" marB="45725">
                    <a:solidFill>
                      <a:srgbClr val="D8D8D8"/>
                    </a:solidFill>
                  </a:tcPr>
                </a:tc>
                <a:extLst>
                  <a:ext uri="{0D108BD9-81ED-4DB2-BD59-A6C34878D82A}">
                    <a16:rowId xmlns:a16="http://schemas.microsoft.com/office/drawing/2014/main" val="10002"/>
                  </a:ext>
                </a:extLst>
              </a:tr>
              <a:tr h="633275">
                <a:tc>
                  <a:txBody>
                    <a:bodyPr/>
                    <a:lstStyle/>
                    <a:p>
                      <a:pPr marL="0" marR="0" lvl="0" indent="0" algn="l" rtl="0">
                        <a:spcBef>
                          <a:spcPts val="0"/>
                        </a:spcBef>
                        <a:spcAft>
                          <a:spcPts val="0"/>
                        </a:spcAft>
                        <a:buNone/>
                      </a:pPr>
                      <a:r>
                        <a:rPr lang="en-US" sz="1800"/>
                        <a:t>Tattnall County High School</a:t>
                      </a:r>
                      <a:endParaRPr sz="1800"/>
                    </a:p>
                  </a:txBody>
                  <a:tcPr marL="91450" marR="91450" marT="45725" marB="45725">
                    <a:solidFill>
                      <a:srgbClr val="D8D8D8"/>
                    </a:solidFill>
                  </a:tcPr>
                </a:tc>
                <a:tc>
                  <a:txBody>
                    <a:bodyPr/>
                    <a:lstStyle/>
                    <a:p>
                      <a:pPr marL="0" marR="0" lvl="0" indent="0" algn="l" rtl="0">
                        <a:lnSpc>
                          <a:spcPct val="100000"/>
                        </a:lnSpc>
                        <a:spcBef>
                          <a:spcPts val="0"/>
                        </a:spcBef>
                        <a:spcAft>
                          <a:spcPts val="0"/>
                        </a:spcAft>
                        <a:buClr>
                          <a:schemeClr val="dk1"/>
                        </a:buClr>
                        <a:buSzPts val="1800"/>
                        <a:buFont typeface="Lucida Sans"/>
                        <a:buNone/>
                      </a:pPr>
                      <a:r>
                        <a:rPr lang="en-US" sz="1800" b="0" u="sng">
                          <a:solidFill>
                            <a:schemeClr val="dk1"/>
                          </a:solidFill>
                          <a:latin typeface="Lucida Sans"/>
                          <a:ea typeface="Lucida Sans"/>
                          <a:cs typeface="Lucida Sans"/>
                          <a:sym typeface="Lucida Sans"/>
                          <a:hlinkClick r:id="rId6">
                            <a:extLst>
                              <a:ext uri="{A12FA001-AC4F-418D-AE19-62706E023703}">
                                <ahyp:hlinkClr xmlns:ahyp="http://schemas.microsoft.com/office/drawing/2018/hyperlinkcolor" val="tx"/>
                              </a:ext>
                            </a:extLst>
                          </a:hlinkClick>
                        </a:rPr>
                        <a:t>tchs.tattnallschools.org</a:t>
                      </a:r>
                      <a:endParaRPr sz="1800" b="0"/>
                    </a:p>
                  </a:txBody>
                  <a:tcPr marL="91450" marR="91450" marT="45725" marB="45725">
                    <a:solidFill>
                      <a:srgbClr val="D8D8D8"/>
                    </a:solidFill>
                  </a:tcPr>
                </a:tc>
                <a:extLst>
                  <a:ext uri="{0D108BD9-81ED-4DB2-BD59-A6C34878D82A}">
                    <a16:rowId xmlns:a16="http://schemas.microsoft.com/office/drawing/2014/main" val="10003"/>
                  </a:ext>
                </a:extLst>
              </a:tr>
              <a:tr h="638350">
                <a:tc>
                  <a:txBody>
                    <a:bodyPr/>
                    <a:lstStyle/>
                    <a:p>
                      <a:pPr marL="0" marR="0" lvl="0" indent="0" algn="l" rtl="0">
                        <a:spcBef>
                          <a:spcPts val="0"/>
                        </a:spcBef>
                        <a:spcAft>
                          <a:spcPts val="0"/>
                        </a:spcAft>
                        <a:buNone/>
                      </a:pPr>
                      <a:r>
                        <a:rPr lang="en-US" sz="1800"/>
                        <a:t>Georgia Department of Education</a:t>
                      </a:r>
                      <a:endParaRPr sz="1800"/>
                    </a:p>
                  </a:txBody>
                  <a:tcPr marL="91450" marR="91450" marT="45725" marB="45725">
                    <a:solidFill>
                      <a:srgbClr val="D8D8D8"/>
                    </a:solidFill>
                  </a:tcPr>
                </a:tc>
                <a:tc>
                  <a:txBody>
                    <a:bodyPr/>
                    <a:lstStyle/>
                    <a:p>
                      <a:pPr marL="0" marR="0" lvl="0" indent="0" algn="l" rtl="0">
                        <a:spcBef>
                          <a:spcPts val="0"/>
                        </a:spcBef>
                        <a:spcAft>
                          <a:spcPts val="0"/>
                        </a:spcAft>
                        <a:buNone/>
                      </a:pPr>
                      <a:r>
                        <a:rPr lang="en-US" sz="1800" b="0" u="sng">
                          <a:solidFill>
                            <a:schemeClr val="hlink"/>
                          </a:solidFill>
                          <a:hlinkClick r:id="rId7"/>
                        </a:rPr>
                        <a:t>www.gadoe.org</a:t>
                      </a:r>
                      <a:r>
                        <a:rPr lang="en-US" sz="1800" b="0"/>
                        <a:t> </a:t>
                      </a:r>
                      <a:endParaRPr sz="1800" b="0"/>
                    </a:p>
                  </a:txBody>
                  <a:tcPr marL="91450" marR="91450" marT="45725" marB="45725">
                    <a:solidFill>
                      <a:srgbClr val="D8D8D8"/>
                    </a:solidFill>
                  </a:tcPr>
                </a:tc>
                <a:extLst>
                  <a:ext uri="{0D108BD9-81ED-4DB2-BD59-A6C34878D82A}">
                    <a16:rowId xmlns:a16="http://schemas.microsoft.com/office/drawing/2014/main" val="10004"/>
                  </a:ext>
                </a:extLst>
              </a:tr>
              <a:tr h="714350">
                <a:tc>
                  <a:txBody>
                    <a:bodyPr/>
                    <a:lstStyle/>
                    <a:p>
                      <a:pPr marL="0" marR="0" lvl="0" indent="0" algn="l" rtl="0">
                        <a:spcBef>
                          <a:spcPts val="0"/>
                        </a:spcBef>
                        <a:spcAft>
                          <a:spcPts val="0"/>
                        </a:spcAft>
                        <a:buNone/>
                      </a:pPr>
                      <a:r>
                        <a:rPr lang="en-US" sz="1800"/>
                        <a:t>U.S. Department of Education</a:t>
                      </a:r>
                      <a:endParaRPr sz="1800"/>
                    </a:p>
                  </a:txBody>
                  <a:tcPr marL="91450" marR="91450" marT="45725" marB="45725">
                    <a:solidFill>
                      <a:srgbClr val="D8D8D8"/>
                    </a:solidFill>
                  </a:tcPr>
                </a:tc>
                <a:tc>
                  <a:txBody>
                    <a:bodyPr/>
                    <a:lstStyle/>
                    <a:p>
                      <a:pPr marL="0" marR="0" lvl="0" indent="0" algn="l" rtl="0">
                        <a:spcBef>
                          <a:spcPts val="0"/>
                        </a:spcBef>
                        <a:spcAft>
                          <a:spcPts val="0"/>
                        </a:spcAft>
                        <a:buNone/>
                      </a:pPr>
                      <a:r>
                        <a:rPr lang="en-US" sz="1800" b="0" u="sng">
                          <a:solidFill>
                            <a:schemeClr val="hlink"/>
                          </a:solidFill>
                          <a:hlinkClick r:id="rId8"/>
                        </a:rPr>
                        <a:t>www.ed.gov</a:t>
                      </a:r>
                      <a:r>
                        <a:rPr lang="en-US" sz="1800" b="0"/>
                        <a:t> </a:t>
                      </a:r>
                      <a:endParaRPr sz="1800" b="0"/>
                    </a:p>
                  </a:txBody>
                  <a:tcPr marL="91450" marR="91450" marT="45725" marB="45725">
                    <a:solidFill>
                      <a:srgbClr val="D8D8D8"/>
                    </a:solidFill>
                  </a:tcPr>
                </a:tc>
                <a:extLst>
                  <a:ext uri="{0D108BD9-81ED-4DB2-BD59-A6C34878D82A}">
                    <a16:rowId xmlns:a16="http://schemas.microsoft.com/office/drawing/2014/main" val="10005"/>
                  </a:ext>
                </a:extLst>
              </a:tr>
              <a:tr h="714350">
                <a:tc>
                  <a:txBody>
                    <a:bodyPr/>
                    <a:lstStyle/>
                    <a:p>
                      <a:pPr marL="0" marR="0" lvl="0" indent="0" algn="l" rtl="0">
                        <a:spcBef>
                          <a:spcPts val="0"/>
                        </a:spcBef>
                        <a:spcAft>
                          <a:spcPts val="0"/>
                        </a:spcAft>
                        <a:buNone/>
                      </a:pPr>
                      <a:r>
                        <a:rPr lang="en-US" sz="1800"/>
                        <a:t>Georgia Standards</a:t>
                      </a:r>
                      <a:endParaRPr sz="1800"/>
                    </a:p>
                  </a:txBody>
                  <a:tcPr marL="91450" marR="91450" marT="45725" marB="45725">
                    <a:solidFill>
                      <a:srgbClr val="D8D8D8"/>
                    </a:solidFill>
                  </a:tcPr>
                </a:tc>
                <a:tc>
                  <a:txBody>
                    <a:bodyPr/>
                    <a:lstStyle/>
                    <a:p>
                      <a:pPr marL="0" marR="0" lvl="0" indent="0" algn="l" rtl="0">
                        <a:spcBef>
                          <a:spcPts val="0"/>
                        </a:spcBef>
                        <a:spcAft>
                          <a:spcPts val="0"/>
                        </a:spcAft>
                        <a:buNone/>
                      </a:pPr>
                      <a:r>
                        <a:rPr lang="en-US" sz="1800" b="0" u="sng">
                          <a:solidFill>
                            <a:schemeClr val="hlink"/>
                          </a:solidFill>
                          <a:hlinkClick r:id="rId9"/>
                        </a:rPr>
                        <a:t>www.georgiastandards.org</a:t>
                      </a:r>
                      <a:r>
                        <a:rPr lang="en-US" sz="1800" b="0"/>
                        <a:t> </a:t>
                      </a:r>
                      <a:endParaRPr sz="1800" b="0"/>
                    </a:p>
                  </a:txBody>
                  <a:tcPr marL="91450" marR="91450" marT="45725" marB="45725">
                    <a:solidFill>
                      <a:srgbClr val="D8D8D8"/>
                    </a:solidFill>
                  </a:tcPr>
                </a:tc>
                <a:extLst>
                  <a:ext uri="{0D108BD9-81ED-4DB2-BD59-A6C34878D82A}">
                    <a16:rowId xmlns:a16="http://schemas.microsoft.com/office/drawing/2014/main" val="10006"/>
                  </a:ext>
                </a:extLst>
              </a:tr>
            </a:tbl>
          </a:graphicData>
        </a:graphic>
      </p:graphicFrame>
      <p:sp>
        <p:nvSpPr>
          <p:cNvPr id="376" name="Google Shape;376;p3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
        <p:nvSpPr>
          <p:cNvPr id="382" name="Google Shape;382;p35"/>
          <p:cNvSpPr txBox="1">
            <a:spLocks noGrp="1"/>
          </p:cNvSpPr>
          <p:nvPr>
            <p:ph type="title"/>
          </p:nvPr>
        </p:nvSpPr>
        <p:spPr>
          <a:xfrm>
            <a:off x="1905000" y="381000"/>
            <a:ext cx="53340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FFC000"/>
              </a:buClr>
              <a:buSzPts val="4100"/>
              <a:buFont typeface="Lucida Sans"/>
              <a:buNone/>
            </a:pPr>
            <a:r>
              <a:rPr lang="en-US" i="1">
                <a:solidFill>
                  <a:srgbClr val="FFC000"/>
                </a:solidFill>
              </a:rPr>
              <a:t>“Whatever It Takes”</a:t>
            </a:r>
            <a:endParaRPr i="1">
              <a:solidFill>
                <a:srgbClr val="FFC000"/>
              </a:solidFill>
            </a:endParaRPr>
          </a:p>
        </p:txBody>
      </p:sp>
      <p:sp>
        <p:nvSpPr>
          <p:cNvPr id="383" name="Google Shape;383;p35"/>
          <p:cNvSpPr txBox="1">
            <a:spLocks noGrp="1"/>
          </p:cNvSpPr>
          <p:nvPr>
            <p:ph type="body" idx="1"/>
          </p:nvPr>
        </p:nvSpPr>
        <p:spPr>
          <a:xfrm>
            <a:off x="157696" y="3276600"/>
            <a:ext cx="8458200" cy="2438400"/>
          </a:xfrm>
          <a:prstGeom prst="rect">
            <a:avLst/>
          </a:prstGeom>
          <a:noFill/>
          <a:ln>
            <a:noFill/>
          </a:ln>
        </p:spPr>
        <p:txBody>
          <a:bodyPr spcFirstLastPara="1" wrap="square" lIns="91425" tIns="45700" rIns="91425" bIns="45700" anchor="t" anchorCtr="0">
            <a:normAutofit/>
          </a:bodyPr>
          <a:lstStyle/>
          <a:p>
            <a:pPr marL="109728" lvl="0" indent="0" algn="ctr" rtl="0">
              <a:spcBef>
                <a:spcPts val="0"/>
              </a:spcBef>
              <a:spcAft>
                <a:spcPts val="0"/>
              </a:spcAft>
              <a:buSzPts val="1836"/>
              <a:buNone/>
            </a:pPr>
            <a:r>
              <a:rPr lang="en-US"/>
              <a:t>The Tattnall County School District is committed to doing whatever it takes to ensure a quality education that affirms ALL students' value and worth and will lead to high school graduation and productive citizenship. </a:t>
            </a:r>
            <a:endParaRPr/>
          </a:p>
        </p:txBody>
      </p:sp>
      <p:pic>
        <p:nvPicPr>
          <p:cNvPr id="384" name="Google Shape;384;p35" descr="TC for HOPE transcripts.jpg"/>
          <p:cNvPicPr preferRelativeResize="0"/>
          <p:nvPr/>
        </p:nvPicPr>
        <p:blipFill rotWithShape="1">
          <a:blip r:embed="rId3">
            <a:alphaModFix/>
          </a:blip>
          <a:srcRect/>
          <a:stretch/>
        </p:blipFill>
        <p:spPr>
          <a:xfrm>
            <a:off x="3552746" y="1371600"/>
            <a:ext cx="1668100" cy="16503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
        <p:nvSpPr>
          <p:cNvPr id="133" name="Google Shape;133;p4"/>
          <p:cNvSpPr txBox="1">
            <a:spLocks noGrp="1"/>
          </p:cNvSpPr>
          <p:nvPr>
            <p:ph type="title"/>
          </p:nvPr>
        </p:nvSpPr>
        <p:spPr>
          <a:xfrm>
            <a:off x="228600" y="228600"/>
            <a:ext cx="8686800" cy="91440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C000"/>
              </a:buClr>
              <a:buSzPct val="100000"/>
              <a:buFont typeface="Lucida Sans"/>
              <a:buNone/>
            </a:pPr>
            <a:r>
              <a:rPr lang="en-US" sz="4400">
                <a:solidFill>
                  <a:srgbClr val="FFC000"/>
                </a:solidFill>
              </a:rPr>
              <a:t>Title I Annual Parent Meeting</a:t>
            </a:r>
            <a:br>
              <a:rPr lang="en-US" sz="4400">
                <a:solidFill>
                  <a:srgbClr val="FFC000"/>
                </a:solidFill>
              </a:rPr>
            </a:br>
            <a:r>
              <a:rPr lang="en-US" sz="4400">
                <a:solidFill>
                  <a:srgbClr val="FFC000"/>
                </a:solidFill>
              </a:rPr>
              <a:t>Agenda</a:t>
            </a:r>
            <a:endParaRPr/>
          </a:p>
        </p:txBody>
      </p:sp>
      <p:sp>
        <p:nvSpPr>
          <p:cNvPr id="134" name="Google Shape;134;p4"/>
          <p:cNvSpPr txBox="1"/>
          <p:nvPr/>
        </p:nvSpPr>
        <p:spPr>
          <a:xfrm>
            <a:off x="304800" y="1752600"/>
            <a:ext cx="8190072" cy="452431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Noto Sans Symbols"/>
              <a:buChar char="❖"/>
            </a:pPr>
            <a:r>
              <a:rPr lang="en-US" sz="2400" dirty="0">
                <a:solidFill>
                  <a:schemeClr val="dk1"/>
                </a:solidFill>
                <a:latin typeface="Bell MT"/>
                <a:ea typeface="Bell MT"/>
                <a:cs typeface="Bell MT"/>
                <a:sym typeface="Bell MT"/>
              </a:rPr>
              <a:t>What is a Title I School?</a:t>
            </a:r>
            <a:endParaRPr dirty="0"/>
          </a:p>
          <a:p>
            <a:pPr marL="342900" marR="0" lvl="0" indent="-342900" algn="l" rtl="0">
              <a:spcBef>
                <a:spcPts val="0"/>
              </a:spcBef>
              <a:spcAft>
                <a:spcPts val="0"/>
              </a:spcAft>
              <a:buClr>
                <a:schemeClr val="dk1"/>
              </a:buClr>
              <a:buSzPts val="2400"/>
              <a:buFont typeface="Noto Sans Symbols"/>
              <a:buChar char="❖"/>
            </a:pPr>
            <a:r>
              <a:rPr lang="en-US" sz="2400" dirty="0">
                <a:solidFill>
                  <a:schemeClr val="dk1"/>
                </a:solidFill>
                <a:latin typeface="Bell MT"/>
                <a:ea typeface="Bell MT"/>
                <a:cs typeface="Bell MT"/>
                <a:sym typeface="Bell MT"/>
              </a:rPr>
              <a:t>How does our district/school spend Title I money? How is Title I Parent and Family Engagement money spent? </a:t>
            </a:r>
            <a:endParaRPr dirty="0"/>
          </a:p>
          <a:p>
            <a:pPr marL="342900" marR="0" lvl="0" indent="-342900" algn="l" rtl="0">
              <a:spcBef>
                <a:spcPts val="0"/>
              </a:spcBef>
              <a:spcAft>
                <a:spcPts val="0"/>
              </a:spcAft>
              <a:buClr>
                <a:schemeClr val="dk1"/>
              </a:buClr>
              <a:buSzPts val="2400"/>
              <a:buFont typeface="Noto Sans Symbols"/>
              <a:buChar char="❖"/>
            </a:pPr>
            <a:r>
              <a:rPr lang="en-US" sz="2400" dirty="0">
                <a:solidFill>
                  <a:schemeClr val="dk1"/>
                </a:solidFill>
                <a:latin typeface="Bell MT"/>
                <a:ea typeface="Bell MT"/>
                <a:cs typeface="Bell MT"/>
                <a:sym typeface="Bell MT"/>
              </a:rPr>
              <a:t>What is required by law for Parent and Family Engagement?</a:t>
            </a:r>
            <a:endParaRPr sz="2400" dirty="0">
              <a:solidFill>
                <a:schemeClr val="dk1"/>
              </a:solidFill>
              <a:latin typeface="Bell MT"/>
              <a:ea typeface="Bell MT"/>
              <a:cs typeface="Bell MT"/>
              <a:sym typeface="Bell MT"/>
            </a:endParaRPr>
          </a:p>
          <a:p>
            <a:pPr marL="342900" marR="0" lvl="0" indent="-342900" algn="l" rtl="0">
              <a:spcBef>
                <a:spcPts val="0"/>
              </a:spcBef>
              <a:spcAft>
                <a:spcPts val="0"/>
              </a:spcAft>
              <a:buClr>
                <a:schemeClr val="dk1"/>
              </a:buClr>
              <a:buSzPts val="2400"/>
              <a:buFont typeface="Noto Sans Symbols"/>
              <a:buChar char="❖"/>
            </a:pPr>
            <a:r>
              <a:rPr lang="en-US" sz="2400" dirty="0">
                <a:solidFill>
                  <a:schemeClr val="dk1"/>
                </a:solidFill>
                <a:latin typeface="Bell MT"/>
                <a:ea typeface="Bell MT"/>
                <a:cs typeface="Bell MT"/>
                <a:sym typeface="Bell MT"/>
              </a:rPr>
              <a:t>What are our school’s Title I </a:t>
            </a:r>
            <a:r>
              <a:rPr lang="en-US" sz="2400" dirty="0" err="1">
                <a:solidFill>
                  <a:schemeClr val="dk1"/>
                </a:solidFill>
                <a:latin typeface="Bell MT"/>
                <a:ea typeface="Bell MT"/>
                <a:cs typeface="Bell MT"/>
                <a:sym typeface="Bell MT"/>
              </a:rPr>
              <a:t>Schoolwide</a:t>
            </a:r>
            <a:r>
              <a:rPr lang="en-US" sz="2400" dirty="0">
                <a:solidFill>
                  <a:schemeClr val="dk1"/>
                </a:solidFill>
                <a:latin typeface="Bell MT"/>
                <a:ea typeface="Bell MT"/>
                <a:cs typeface="Bell MT"/>
                <a:sym typeface="Bell MT"/>
              </a:rPr>
              <a:t> requirements?</a:t>
            </a:r>
            <a:endParaRPr dirty="0"/>
          </a:p>
          <a:p>
            <a:pPr marL="342900" marR="0" lvl="0" indent="-342900" algn="l" rtl="0">
              <a:spcBef>
                <a:spcPts val="0"/>
              </a:spcBef>
              <a:spcAft>
                <a:spcPts val="0"/>
              </a:spcAft>
              <a:buClr>
                <a:schemeClr val="dk1"/>
              </a:buClr>
              <a:buSzPts val="2400"/>
              <a:buFont typeface="Noto Sans Symbols"/>
              <a:buChar char="❖"/>
            </a:pPr>
            <a:r>
              <a:rPr lang="en-US" sz="2400" dirty="0" err="1">
                <a:solidFill>
                  <a:schemeClr val="dk1"/>
                </a:solidFill>
                <a:latin typeface="Bell MT"/>
                <a:ea typeface="Bell MT"/>
                <a:cs typeface="Bell MT"/>
                <a:sym typeface="Bell MT"/>
              </a:rPr>
              <a:t>Schoolwide</a:t>
            </a:r>
            <a:r>
              <a:rPr lang="en-US" sz="2400" dirty="0">
                <a:solidFill>
                  <a:schemeClr val="dk1"/>
                </a:solidFill>
                <a:latin typeface="Bell MT"/>
                <a:ea typeface="Bell MT"/>
                <a:cs typeface="Bell MT"/>
                <a:sym typeface="Bell MT"/>
              </a:rPr>
              <a:t> Program participation – Past and Present</a:t>
            </a:r>
            <a:endParaRPr dirty="0"/>
          </a:p>
          <a:p>
            <a:pPr marL="342900" marR="0" lvl="0" indent="-152400" algn="l" rtl="0">
              <a:spcBef>
                <a:spcPts val="0"/>
              </a:spcBef>
              <a:spcAft>
                <a:spcPts val="0"/>
              </a:spcAft>
              <a:buClr>
                <a:schemeClr val="dk1"/>
              </a:buClr>
              <a:buSzPts val="2400"/>
              <a:buFont typeface="Arial"/>
              <a:buChar char="•"/>
            </a:pPr>
            <a:r>
              <a:rPr lang="en-US" sz="2400" dirty="0">
                <a:solidFill>
                  <a:schemeClr val="dk1"/>
                </a:solidFill>
                <a:latin typeface="Bell MT"/>
                <a:ea typeface="Bell MT"/>
                <a:cs typeface="Bell MT"/>
                <a:sym typeface="Bell MT"/>
              </a:rPr>
              <a:t> What are our </a:t>
            </a:r>
            <a:r>
              <a:rPr lang="en-US" sz="2400" dirty="0" err="1">
                <a:solidFill>
                  <a:schemeClr val="dk1"/>
                </a:solidFill>
                <a:latin typeface="Bell MT"/>
                <a:ea typeface="Bell MT"/>
                <a:cs typeface="Bell MT"/>
                <a:sym typeface="Bell MT"/>
              </a:rPr>
              <a:t>Schoolwide</a:t>
            </a:r>
            <a:r>
              <a:rPr lang="en-US" sz="2400" dirty="0">
                <a:solidFill>
                  <a:schemeClr val="dk1"/>
                </a:solidFill>
                <a:latin typeface="Bell MT"/>
                <a:ea typeface="Bell MT"/>
                <a:cs typeface="Bell MT"/>
                <a:sym typeface="Bell MT"/>
              </a:rPr>
              <a:t> goals?</a:t>
            </a:r>
            <a:endParaRPr dirty="0"/>
          </a:p>
          <a:p>
            <a:pPr marL="342900" marR="0" lvl="0" indent="-152400" algn="l" rtl="0">
              <a:spcBef>
                <a:spcPts val="0"/>
              </a:spcBef>
              <a:spcAft>
                <a:spcPts val="0"/>
              </a:spcAft>
              <a:buClr>
                <a:schemeClr val="dk1"/>
              </a:buClr>
              <a:buSzPts val="2400"/>
              <a:buFont typeface="Arial"/>
              <a:buChar char="•"/>
            </a:pPr>
            <a:r>
              <a:rPr lang="en-US" sz="2400" dirty="0">
                <a:solidFill>
                  <a:schemeClr val="dk1"/>
                </a:solidFill>
                <a:latin typeface="Bell MT"/>
                <a:ea typeface="Bell MT"/>
                <a:cs typeface="Bell MT"/>
                <a:sym typeface="Bell MT"/>
              </a:rPr>
              <a:t> What programs/supports are in place to help students?</a:t>
            </a:r>
            <a:endParaRPr dirty="0"/>
          </a:p>
          <a:p>
            <a:pPr marL="342900" marR="0" lvl="0" indent="-152400" algn="l" rtl="0">
              <a:spcBef>
                <a:spcPts val="0"/>
              </a:spcBef>
              <a:spcAft>
                <a:spcPts val="0"/>
              </a:spcAft>
              <a:buClr>
                <a:schemeClr val="dk1"/>
              </a:buClr>
              <a:buSzPts val="2400"/>
              <a:buFont typeface="Arial"/>
              <a:buChar char="•"/>
            </a:pPr>
            <a:r>
              <a:rPr lang="en-US" sz="2400" dirty="0">
                <a:solidFill>
                  <a:schemeClr val="dk1"/>
                </a:solidFill>
                <a:latin typeface="Bell MT"/>
                <a:ea typeface="Bell MT"/>
                <a:cs typeface="Bell MT"/>
                <a:sym typeface="Bell MT"/>
              </a:rPr>
              <a:t> What is the state’s grades report for our school?</a:t>
            </a:r>
            <a:endParaRPr sz="2400" dirty="0">
              <a:solidFill>
                <a:schemeClr val="dk1"/>
              </a:solidFill>
              <a:latin typeface="Bell MT"/>
              <a:ea typeface="Bell MT"/>
              <a:cs typeface="Bell MT"/>
              <a:sym typeface="Bell MT"/>
            </a:endParaRPr>
          </a:p>
          <a:p>
            <a:pPr marL="342900" marR="0" lvl="0" indent="-342900" algn="l" rtl="0">
              <a:spcBef>
                <a:spcPts val="0"/>
              </a:spcBef>
              <a:spcAft>
                <a:spcPts val="0"/>
              </a:spcAft>
              <a:buClr>
                <a:schemeClr val="dk1"/>
              </a:buClr>
              <a:buSzPts val="2400"/>
              <a:buFont typeface="Noto Sans Symbols"/>
              <a:buChar char="❖"/>
            </a:pPr>
            <a:r>
              <a:rPr lang="en-US" sz="2400" dirty="0">
                <a:solidFill>
                  <a:schemeClr val="dk1"/>
                </a:solidFill>
                <a:latin typeface="Bell MT"/>
                <a:ea typeface="Bell MT"/>
                <a:cs typeface="Bell MT"/>
                <a:sym typeface="Bell MT"/>
              </a:rPr>
              <a:t>What curriculum does our school use?</a:t>
            </a:r>
            <a:endParaRPr dirty="0"/>
          </a:p>
          <a:p>
            <a:pPr marL="342900" marR="0" lvl="0" indent="-342900" algn="l" rtl="0">
              <a:spcBef>
                <a:spcPts val="0"/>
              </a:spcBef>
              <a:spcAft>
                <a:spcPts val="0"/>
              </a:spcAft>
              <a:buClr>
                <a:schemeClr val="dk1"/>
              </a:buClr>
              <a:buSzPts val="2400"/>
              <a:buFont typeface="Noto Sans Symbols"/>
              <a:buChar char="❖"/>
            </a:pPr>
            <a:r>
              <a:rPr lang="en-US" sz="2400" dirty="0">
                <a:solidFill>
                  <a:schemeClr val="dk1"/>
                </a:solidFill>
                <a:latin typeface="Bell MT"/>
                <a:ea typeface="Bell MT"/>
                <a:cs typeface="Bell MT"/>
                <a:sym typeface="Bell MT"/>
              </a:rPr>
              <a:t>What tests will my child be taking?</a:t>
            </a:r>
            <a:endParaRPr sz="2400" dirty="0">
              <a:solidFill>
                <a:schemeClr val="dk1"/>
              </a:solidFill>
              <a:latin typeface="Bell MT"/>
              <a:ea typeface="Bell MT"/>
              <a:cs typeface="Bell MT"/>
              <a:sym typeface="Bell MT"/>
            </a:endParaRPr>
          </a:p>
          <a:p>
            <a:pPr marL="342900" marR="0" lvl="0" indent="-190500" algn="l" rtl="0">
              <a:spcBef>
                <a:spcPts val="0"/>
              </a:spcBef>
              <a:spcAft>
                <a:spcPts val="0"/>
              </a:spcAft>
              <a:buClr>
                <a:schemeClr val="dk1"/>
              </a:buClr>
              <a:buSzPts val="2400"/>
              <a:buFont typeface="Noto Sans Symbols"/>
              <a:buNone/>
            </a:pPr>
            <a:endParaRPr sz="2400" dirty="0">
              <a:solidFill>
                <a:schemeClr val="dk1"/>
              </a:solidFill>
              <a:latin typeface="Bell MT"/>
              <a:ea typeface="Bell MT"/>
              <a:cs typeface="Bell MT"/>
              <a:sym typeface="Bell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39725" lvl="0" indent="-339725" algn="l" rtl="0">
              <a:spcBef>
                <a:spcPts val="0"/>
              </a:spcBef>
              <a:spcAft>
                <a:spcPts val="0"/>
              </a:spcAft>
              <a:buClr>
                <a:schemeClr val="dk1"/>
              </a:buClr>
              <a:buSzPts val="1836"/>
              <a:buFont typeface="Noto Sans Symbols"/>
              <a:buChar char="❖"/>
            </a:pPr>
            <a:r>
              <a:rPr lang="en-US">
                <a:latin typeface="Bell MT"/>
                <a:ea typeface="Bell MT"/>
                <a:cs typeface="Bell MT"/>
                <a:sym typeface="Bell MT"/>
              </a:rPr>
              <a:t>Does my child’s teacher meet professional qualifications and a parent’s right to know?</a:t>
            </a:r>
            <a:endParaRPr/>
          </a:p>
          <a:p>
            <a:pPr marL="339725" lvl="0" indent="-339725" algn="l" rtl="0">
              <a:spcBef>
                <a:spcPts val="400"/>
              </a:spcBef>
              <a:spcAft>
                <a:spcPts val="0"/>
              </a:spcAft>
              <a:buClr>
                <a:schemeClr val="dk1"/>
              </a:buClr>
              <a:buSzPts val="1836"/>
              <a:buFont typeface="Noto Sans Symbols"/>
              <a:buChar char="❖"/>
            </a:pPr>
            <a:r>
              <a:rPr lang="en-US">
                <a:latin typeface="Bell MT"/>
                <a:ea typeface="Bell MT"/>
                <a:cs typeface="Bell MT"/>
                <a:sym typeface="Bell MT"/>
              </a:rPr>
              <a:t>What opportunities does the school provide for family engagement?</a:t>
            </a:r>
            <a:endParaRPr/>
          </a:p>
          <a:p>
            <a:pPr marL="339725" lvl="0" indent="-339725" algn="l" rtl="0">
              <a:spcBef>
                <a:spcPts val="400"/>
              </a:spcBef>
              <a:spcAft>
                <a:spcPts val="0"/>
              </a:spcAft>
              <a:buClr>
                <a:schemeClr val="dk1"/>
              </a:buClr>
              <a:buSzPts val="1836"/>
              <a:buFont typeface="Noto Sans Symbols"/>
              <a:buChar char="❖"/>
            </a:pPr>
            <a:r>
              <a:rPr lang="en-US">
                <a:latin typeface="Bell MT"/>
                <a:ea typeface="Bell MT"/>
                <a:cs typeface="Bell MT"/>
                <a:sym typeface="Bell MT"/>
              </a:rPr>
              <a:t>How responsive will the school be to my questions when staff is contacted?</a:t>
            </a:r>
            <a:endParaRPr/>
          </a:p>
          <a:p>
            <a:pPr marL="339725" lvl="0" indent="-339725" algn="l" rtl="0">
              <a:spcBef>
                <a:spcPts val="400"/>
              </a:spcBef>
              <a:spcAft>
                <a:spcPts val="0"/>
              </a:spcAft>
              <a:buClr>
                <a:schemeClr val="dk1"/>
              </a:buClr>
              <a:buSzPts val="1836"/>
              <a:buFont typeface="Noto Sans Symbols"/>
              <a:buChar char="❖"/>
            </a:pPr>
            <a:r>
              <a:rPr lang="en-US">
                <a:latin typeface="Bell MT"/>
                <a:ea typeface="Bell MT"/>
                <a:cs typeface="Bell MT"/>
                <a:sym typeface="Bell MT"/>
              </a:rPr>
              <a:t>McKinney-Vento Education for Homeless Children and Youth</a:t>
            </a:r>
            <a:endParaRPr/>
          </a:p>
          <a:p>
            <a:pPr marL="339725" lvl="0" indent="-339725" algn="l" rtl="0">
              <a:spcBef>
                <a:spcPts val="400"/>
              </a:spcBef>
              <a:spcAft>
                <a:spcPts val="0"/>
              </a:spcAft>
              <a:buClr>
                <a:schemeClr val="dk1"/>
              </a:buClr>
              <a:buSzPts val="1836"/>
              <a:buFont typeface="Noto Sans Symbols"/>
              <a:buChar char="❖"/>
            </a:pPr>
            <a:r>
              <a:rPr lang="en-US">
                <a:latin typeface="Bell MT"/>
                <a:ea typeface="Bell MT"/>
                <a:cs typeface="Bell MT"/>
                <a:sym typeface="Bell MT"/>
              </a:rPr>
              <a:t>Closing and evaluations</a:t>
            </a:r>
            <a:endParaRPr/>
          </a:p>
          <a:p>
            <a:pPr marL="339725" lvl="0" indent="-339725" algn="l" rtl="0">
              <a:spcBef>
                <a:spcPts val="400"/>
              </a:spcBef>
              <a:spcAft>
                <a:spcPts val="0"/>
              </a:spcAft>
              <a:buClr>
                <a:schemeClr val="dk1"/>
              </a:buClr>
              <a:buSzPts val="1836"/>
              <a:buFont typeface="Noto Sans Symbols"/>
              <a:buChar char="❖"/>
            </a:pPr>
            <a:r>
              <a:rPr lang="en-US">
                <a:latin typeface="Bell MT"/>
                <a:ea typeface="Bell MT"/>
                <a:cs typeface="Bell MT"/>
                <a:sym typeface="Bell MT"/>
              </a:rPr>
              <a:t>BOE Contact Information</a:t>
            </a:r>
            <a:endParaRPr/>
          </a:p>
        </p:txBody>
      </p:sp>
      <p:sp>
        <p:nvSpPr>
          <p:cNvPr id="140" name="Google Shape;140;p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
        <p:nvSpPr>
          <p:cNvPr id="141" name="Google Shape;141;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C000"/>
              </a:buClr>
              <a:buSzPct val="100000"/>
              <a:buFont typeface="Lucida Sans"/>
              <a:buNone/>
            </a:pPr>
            <a:r>
              <a:rPr lang="en-US" sz="4000">
                <a:solidFill>
                  <a:srgbClr val="FFC000"/>
                </a:solidFill>
              </a:rPr>
              <a:t>Title I Annual Parent Meeting</a:t>
            </a:r>
            <a:br>
              <a:rPr lang="en-US" sz="4000">
                <a:solidFill>
                  <a:srgbClr val="FFC000"/>
                </a:solidFill>
              </a:rPr>
            </a:br>
            <a:r>
              <a:rPr lang="en-US" sz="4000">
                <a:solidFill>
                  <a:srgbClr val="FFC000"/>
                </a:solidFill>
              </a:rPr>
              <a:t>Agenda continued….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
        <p:nvSpPr>
          <p:cNvPr id="147" name="Google Shape;147;p6"/>
          <p:cNvSpPr txBox="1">
            <a:spLocks noGrp="1"/>
          </p:cNvSpPr>
          <p:nvPr>
            <p:ph type="ctrTitle" idx="4294967295"/>
          </p:nvPr>
        </p:nvSpPr>
        <p:spPr>
          <a:xfrm>
            <a:off x="0" y="0"/>
            <a:ext cx="8305800" cy="9906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4000"/>
              <a:buFont typeface="Lucida Sans"/>
              <a:buNone/>
            </a:pPr>
            <a:r>
              <a:rPr lang="en-US" sz="4000" b="1" i="0" u="none" strike="noStrike" cap="none">
                <a:solidFill>
                  <a:schemeClr val="dk2"/>
                </a:solidFill>
                <a:latin typeface="Lucida Sans"/>
                <a:ea typeface="Lucida Sans"/>
                <a:cs typeface="Lucida Sans"/>
                <a:sym typeface="Lucida Sans"/>
              </a:rPr>
              <a:t>What is a Title I school?</a:t>
            </a:r>
            <a:endParaRPr/>
          </a:p>
        </p:txBody>
      </p:sp>
      <p:sp>
        <p:nvSpPr>
          <p:cNvPr id="148" name="Google Shape;148;p6"/>
          <p:cNvSpPr txBox="1">
            <a:spLocks noGrp="1"/>
          </p:cNvSpPr>
          <p:nvPr>
            <p:ph type="subTitle" idx="4294967295"/>
          </p:nvPr>
        </p:nvSpPr>
        <p:spPr>
          <a:xfrm>
            <a:off x="152400" y="990600"/>
            <a:ext cx="8839200" cy="4343400"/>
          </a:xfrm>
          <a:prstGeom prst="rect">
            <a:avLst/>
          </a:prstGeom>
          <a:noFill/>
          <a:ln>
            <a:noFill/>
          </a:ln>
        </p:spPr>
        <p:txBody>
          <a:bodyPr spcFirstLastPara="1" wrap="square" lIns="91425" tIns="45700" rIns="91425" bIns="45700" anchor="t" anchorCtr="0">
            <a:normAutofit/>
          </a:bodyPr>
          <a:lstStyle/>
          <a:p>
            <a:pPr marL="365760" marR="0" lvl="0" indent="-256032" algn="l" rtl="0">
              <a:spcBef>
                <a:spcPts val="0"/>
              </a:spcBef>
              <a:spcAft>
                <a:spcPts val="0"/>
              </a:spcAft>
              <a:buClr>
                <a:schemeClr val="accent1"/>
              </a:buClr>
              <a:buSzPts val="1360"/>
              <a:buFont typeface="Noto Sans Symbols"/>
              <a:buChar char="❖"/>
            </a:pPr>
            <a:r>
              <a:rPr lang="en-US" sz="2000" b="0" i="0" u="none" strike="noStrike" cap="none">
                <a:solidFill>
                  <a:schemeClr val="dk1"/>
                </a:solidFill>
                <a:latin typeface="Lucida Sans"/>
                <a:ea typeface="Lucida Sans"/>
                <a:cs typeface="Lucida Sans"/>
                <a:sym typeface="Lucida Sans"/>
              </a:rPr>
              <a:t>  Title I </a:t>
            </a:r>
            <a:r>
              <a:rPr lang="en-US" sz="2200" b="0" i="0" u="none" strike="noStrike" cap="none">
                <a:solidFill>
                  <a:schemeClr val="dk1"/>
                </a:solidFill>
                <a:latin typeface="Lucida Sans"/>
                <a:ea typeface="Lucida Sans"/>
                <a:cs typeface="Lucida Sans"/>
                <a:sym typeface="Lucida Sans"/>
              </a:rPr>
              <a:t>is the largest federally funded program for   </a:t>
            </a:r>
            <a:endParaRPr/>
          </a:p>
          <a:p>
            <a:pPr marL="365760" marR="0" lvl="0" indent="-256032" algn="l" rtl="0">
              <a:spcBef>
                <a:spcPts val="400"/>
              </a:spcBef>
              <a:spcAft>
                <a:spcPts val="0"/>
              </a:spcAft>
              <a:buClr>
                <a:schemeClr val="accent1"/>
              </a:buClr>
              <a:buSzPts val="1496"/>
              <a:buFont typeface="Noto Sans Symbols"/>
              <a:buNone/>
            </a:pPr>
            <a:r>
              <a:rPr lang="en-US" sz="2200" b="0" i="0" u="none" strike="noStrike" cap="none">
                <a:solidFill>
                  <a:schemeClr val="dk1"/>
                </a:solidFill>
                <a:latin typeface="Lucida Sans"/>
                <a:ea typeface="Lucida Sans"/>
                <a:cs typeface="Lucida Sans"/>
                <a:sym typeface="Lucida Sans"/>
              </a:rPr>
              <a:t>     elementary, middle, and high schools.</a:t>
            </a:r>
            <a:endParaRPr/>
          </a:p>
          <a:p>
            <a:pPr marL="365760" marR="0" lvl="0" indent="-256031" algn="l" rtl="0">
              <a:spcBef>
                <a:spcPts val="400"/>
              </a:spcBef>
              <a:spcAft>
                <a:spcPts val="0"/>
              </a:spcAft>
              <a:buClr>
                <a:schemeClr val="accent1"/>
              </a:buClr>
              <a:buSzPts val="1496"/>
              <a:buFont typeface="Noto Sans Symbols"/>
              <a:buChar char="❖"/>
            </a:pPr>
            <a:r>
              <a:rPr lang="en-US" sz="2200" b="0" i="0" u="none" strike="noStrike" cap="none">
                <a:solidFill>
                  <a:schemeClr val="dk1"/>
                </a:solidFill>
                <a:latin typeface="Lucida Sans"/>
                <a:ea typeface="Lucida Sans"/>
                <a:cs typeface="Lucida Sans"/>
                <a:sym typeface="Lucida Sans"/>
              </a:rPr>
              <a:t>  The U.S. Department of Education provides each state   </a:t>
            </a:r>
            <a:endParaRPr/>
          </a:p>
          <a:p>
            <a:pPr marL="365760" marR="0" lvl="0" indent="-256032" algn="l" rtl="0">
              <a:spcBef>
                <a:spcPts val="400"/>
              </a:spcBef>
              <a:spcAft>
                <a:spcPts val="0"/>
              </a:spcAft>
              <a:buClr>
                <a:schemeClr val="accent1"/>
              </a:buClr>
              <a:buSzPts val="1496"/>
              <a:buFont typeface="Noto Sans Symbols"/>
              <a:buNone/>
            </a:pPr>
            <a:r>
              <a:rPr lang="en-US" sz="2200" b="0" i="0" u="none" strike="noStrike" cap="none">
                <a:solidFill>
                  <a:schemeClr val="dk1"/>
                </a:solidFill>
                <a:latin typeface="Lucida Sans"/>
                <a:ea typeface="Lucida Sans"/>
                <a:cs typeface="Lucida Sans"/>
                <a:sym typeface="Lucida Sans"/>
              </a:rPr>
              <a:t>     with an allocation based on census poverty data.</a:t>
            </a:r>
            <a:endParaRPr/>
          </a:p>
          <a:p>
            <a:pPr marL="365760" marR="0" lvl="0" indent="-256031" algn="l" rtl="0">
              <a:spcBef>
                <a:spcPts val="400"/>
              </a:spcBef>
              <a:spcAft>
                <a:spcPts val="0"/>
              </a:spcAft>
              <a:buClr>
                <a:schemeClr val="accent1"/>
              </a:buClr>
              <a:buSzPts val="1496"/>
              <a:buFont typeface="Noto Sans Symbols"/>
              <a:buChar char="❖"/>
            </a:pPr>
            <a:r>
              <a:rPr lang="en-US" sz="2200" b="0" i="0" u="none" strike="noStrike" cap="none">
                <a:solidFill>
                  <a:schemeClr val="dk1"/>
                </a:solidFill>
                <a:latin typeface="Lucida Sans"/>
                <a:ea typeface="Lucida Sans"/>
                <a:cs typeface="Lucida Sans"/>
                <a:sym typeface="Lucida Sans"/>
              </a:rPr>
              <a:t>  The focus of the Title I program is on helping all students  </a:t>
            </a:r>
            <a:endParaRPr/>
          </a:p>
          <a:p>
            <a:pPr marL="365760" marR="0" lvl="0" indent="-256032" algn="l" rtl="0">
              <a:spcBef>
                <a:spcPts val="400"/>
              </a:spcBef>
              <a:spcAft>
                <a:spcPts val="0"/>
              </a:spcAft>
              <a:buClr>
                <a:schemeClr val="accent1"/>
              </a:buClr>
              <a:buSzPts val="1496"/>
              <a:buFont typeface="Noto Sans Symbols"/>
              <a:buNone/>
            </a:pPr>
            <a:r>
              <a:rPr lang="en-US" sz="2200" b="0" i="0" u="none" strike="noStrike" cap="none">
                <a:solidFill>
                  <a:schemeClr val="dk1"/>
                </a:solidFill>
                <a:latin typeface="Lucida Sans"/>
                <a:ea typeface="Lucida Sans"/>
                <a:cs typeface="Lucida Sans"/>
                <a:sym typeface="Lucida Sans"/>
              </a:rPr>
              <a:t>     meet the same high standards expected of all children.  </a:t>
            </a:r>
            <a:endParaRPr/>
          </a:p>
          <a:p>
            <a:pPr marL="365760" marR="0" lvl="0" indent="-256031" algn="l" rtl="0">
              <a:spcBef>
                <a:spcPts val="400"/>
              </a:spcBef>
              <a:spcAft>
                <a:spcPts val="0"/>
              </a:spcAft>
              <a:buClr>
                <a:schemeClr val="accent1"/>
              </a:buClr>
              <a:buSzPts val="1496"/>
              <a:buFont typeface="Noto Sans Symbols"/>
              <a:buChar char="❖"/>
            </a:pPr>
            <a:r>
              <a:rPr lang="en-US" sz="2200" b="0" i="0" u="none" strike="noStrike" cap="none">
                <a:solidFill>
                  <a:schemeClr val="dk1"/>
                </a:solidFill>
                <a:latin typeface="Lucida Sans"/>
                <a:ea typeface="Lucida Sans"/>
                <a:cs typeface="Lucida Sans"/>
                <a:sym typeface="Lucida Sans"/>
              </a:rPr>
              <a:t>  For more information visit Georgia Department of  </a:t>
            </a:r>
            <a:endParaRPr/>
          </a:p>
          <a:p>
            <a:pPr marL="365760" marR="0" lvl="0" indent="-256032" algn="l" rtl="0">
              <a:spcBef>
                <a:spcPts val="400"/>
              </a:spcBef>
              <a:spcAft>
                <a:spcPts val="0"/>
              </a:spcAft>
              <a:buClr>
                <a:schemeClr val="accent1"/>
              </a:buClr>
              <a:buSzPts val="1496"/>
              <a:buFont typeface="Noto Sans Symbols"/>
              <a:buNone/>
            </a:pPr>
            <a:r>
              <a:rPr lang="en-US" sz="2200" b="0" i="0" u="none" strike="noStrike" cap="none">
                <a:solidFill>
                  <a:schemeClr val="dk1"/>
                </a:solidFill>
                <a:latin typeface="Lucida Sans"/>
                <a:ea typeface="Lucida Sans"/>
                <a:cs typeface="Lucida Sans"/>
                <a:sym typeface="Lucida Sans"/>
              </a:rPr>
              <a:t>     Education website at </a:t>
            </a:r>
            <a:r>
              <a:rPr lang="en-US" sz="2200" b="0" i="0" u="sng" strike="noStrike" cap="none">
                <a:solidFill>
                  <a:schemeClr val="dk1"/>
                </a:solidFill>
                <a:latin typeface="Lucida Sans"/>
                <a:ea typeface="Lucida Sans"/>
                <a:cs typeface="Lucida Sans"/>
                <a:sym typeface="Lucida Sans"/>
                <a:hlinkClick r:id="rId3">
                  <a:extLst>
                    <a:ext uri="{A12FA001-AC4F-418D-AE19-62706E023703}">
                      <ahyp:hlinkClr xmlns:ahyp="http://schemas.microsoft.com/office/drawing/2018/hyperlinkcolor" val="tx"/>
                    </a:ext>
                  </a:extLst>
                </a:hlinkClick>
              </a:rPr>
              <a:t>www.gadoe.org</a:t>
            </a:r>
            <a:r>
              <a:rPr lang="en-US" sz="2200" b="0" i="0" u="none" strike="noStrike" cap="none">
                <a:solidFill>
                  <a:schemeClr val="dk1"/>
                </a:solidFill>
                <a:latin typeface="Lucida Sans"/>
                <a:ea typeface="Lucida Sans"/>
                <a:cs typeface="Lucida Sans"/>
                <a:sym typeface="Lucida Sans"/>
              </a:rPr>
              <a:t>.</a:t>
            </a:r>
            <a:endParaRPr/>
          </a:p>
          <a:p>
            <a:pPr marL="365760" marR="0" lvl="0" indent="-256031" algn="l" rtl="0">
              <a:spcBef>
                <a:spcPts val="400"/>
              </a:spcBef>
              <a:spcAft>
                <a:spcPts val="0"/>
              </a:spcAft>
              <a:buClr>
                <a:schemeClr val="accent1"/>
              </a:buClr>
              <a:buSzPts val="1496"/>
              <a:buFont typeface="Noto Sans Symbols"/>
              <a:buChar char="❖"/>
            </a:pPr>
            <a:r>
              <a:rPr lang="en-US" sz="2200" b="0" i="0" u="none" strike="noStrike" cap="none">
                <a:solidFill>
                  <a:schemeClr val="dk1"/>
                </a:solidFill>
                <a:latin typeface="Lucida Sans"/>
                <a:ea typeface="Lucida Sans"/>
                <a:cs typeface="Lucida Sans"/>
                <a:sym typeface="Lucida Sans"/>
              </a:rPr>
              <a:t>  All of Tattnall County’s schools are Title I schools. </a:t>
            </a:r>
            <a:endParaRPr sz="2200" b="0" i="0" u="none" strike="noStrike" cap="none">
              <a:solidFill>
                <a:schemeClr val="dk1"/>
              </a:solidFill>
              <a:latin typeface="Lucida Sans"/>
              <a:ea typeface="Lucida Sans"/>
              <a:cs typeface="Lucida Sans"/>
              <a:sym typeface="Lucida Sans"/>
            </a:endParaRPr>
          </a:p>
        </p:txBody>
      </p:sp>
      <p:pic>
        <p:nvPicPr>
          <p:cNvPr id="149" name="Google Shape;149;p6" descr="C:\Users\stoddardd\AppData\Local\Microsoft\Windows\Temporary Internet Files\Content.IE5\5GHSKU1I\MP900448575[1].jpg"/>
          <p:cNvPicPr preferRelativeResize="0"/>
          <p:nvPr/>
        </p:nvPicPr>
        <p:blipFill rotWithShape="1">
          <a:blip r:embed="rId4">
            <a:alphaModFix/>
          </a:blip>
          <a:srcRect/>
          <a:stretch/>
        </p:blipFill>
        <p:spPr>
          <a:xfrm>
            <a:off x="5105400" y="4870580"/>
            <a:ext cx="2971800" cy="1987420"/>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body" idx="1"/>
          </p:nvPr>
        </p:nvSpPr>
        <p:spPr>
          <a:xfrm>
            <a:off x="228600" y="1668464"/>
            <a:ext cx="8775700" cy="4852988"/>
          </a:xfrm>
          <a:prstGeom prst="rect">
            <a:avLst/>
          </a:prstGeom>
          <a:noFill/>
          <a:ln>
            <a:noFill/>
          </a:ln>
        </p:spPr>
        <p:txBody>
          <a:bodyPr spcFirstLastPara="1" wrap="square" lIns="91425" tIns="45700" rIns="91425" bIns="45700" anchor="t" anchorCtr="0">
            <a:normAutofit lnSpcReduction="10000"/>
          </a:bodyPr>
          <a:lstStyle/>
          <a:p>
            <a:pPr marL="365760" lvl="0" indent="-256032" algn="l" rtl="0">
              <a:lnSpc>
                <a:spcPct val="80000"/>
              </a:lnSpc>
              <a:spcBef>
                <a:spcPts val="0"/>
              </a:spcBef>
              <a:spcAft>
                <a:spcPts val="0"/>
              </a:spcAft>
              <a:buSzPts val="1632"/>
              <a:buFont typeface="Noto Sans Symbols"/>
              <a:buChar char="❖"/>
            </a:pPr>
            <a:r>
              <a:rPr lang="en-US" sz="2400"/>
              <a:t>Title I funds may only be used to supplement, not supplant existing services.</a:t>
            </a:r>
            <a:endParaRPr/>
          </a:p>
          <a:p>
            <a:pPr marL="365760" lvl="0" indent="-256032" algn="l" rtl="0">
              <a:lnSpc>
                <a:spcPct val="80000"/>
              </a:lnSpc>
              <a:spcBef>
                <a:spcPts val="400"/>
              </a:spcBef>
              <a:spcAft>
                <a:spcPts val="0"/>
              </a:spcAft>
              <a:buSzPts val="1632"/>
              <a:buNone/>
            </a:pPr>
            <a:endParaRPr sz="2400"/>
          </a:p>
          <a:p>
            <a:pPr marL="365760" lvl="0" indent="-256032" algn="l" rtl="0">
              <a:spcBef>
                <a:spcPts val="400"/>
              </a:spcBef>
              <a:spcAft>
                <a:spcPts val="0"/>
              </a:spcAft>
              <a:buSzPts val="1632"/>
              <a:buFont typeface="Noto Sans Symbols"/>
              <a:buChar char="❖"/>
            </a:pPr>
            <a:r>
              <a:rPr lang="en-US" sz="2400"/>
              <a:t>Our district/school utilizes the 1% of our Title I funds for parent engagement – this pays for our student handbooks, agendas, printing, parent communication, parent newsletters, parent and family engagement activities, translations and interpretation, family resource centers, and other parent resources.</a:t>
            </a:r>
            <a:endParaRPr/>
          </a:p>
          <a:p>
            <a:pPr marL="109728" lvl="0" indent="0" algn="l" rtl="0">
              <a:spcBef>
                <a:spcPts val="400"/>
              </a:spcBef>
              <a:spcAft>
                <a:spcPts val="0"/>
              </a:spcAft>
              <a:buSzPts val="1632"/>
              <a:buNone/>
            </a:pPr>
            <a:endParaRPr sz="2400"/>
          </a:p>
          <a:p>
            <a:pPr marL="365760" lvl="0" indent="-256032" algn="l" rtl="0">
              <a:lnSpc>
                <a:spcPct val="80000"/>
              </a:lnSpc>
              <a:spcBef>
                <a:spcPts val="400"/>
              </a:spcBef>
              <a:spcAft>
                <a:spcPts val="0"/>
              </a:spcAft>
              <a:buSzPts val="1632"/>
              <a:buFont typeface="Noto Sans Symbols"/>
              <a:buChar char="❖"/>
            </a:pPr>
            <a:r>
              <a:rPr lang="en-US" sz="2400"/>
              <a:t>Title I meeting supplies/materials.</a:t>
            </a:r>
            <a:endParaRPr sz="2400"/>
          </a:p>
          <a:p>
            <a:pPr marL="365760" lvl="0" indent="-256032" algn="l" rtl="0">
              <a:lnSpc>
                <a:spcPct val="80000"/>
              </a:lnSpc>
              <a:spcBef>
                <a:spcPts val="400"/>
              </a:spcBef>
              <a:spcAft>
                <a:spcPts val="0"/>
              </a:spcAft>
              <a:buSzPts val="1632"/>
              <a:buNone/>
            </a:pPr>
            <a:endParaRPr sz="2400"/>
          </a:p>
          <a:p>
            <a:pPr marL="365760" lvl="0" indent="-256032" algn="l" rtl="0">
              <a:lnSpc>
                <a:spcPct val="80000"/>
              </a:lnSpc>
              <a:spcBef>
                <a:spcPts val="400"/>
              </a:spcBef>
              <a:spcAft>
                <a:spcPts val="0"/>
              </a:spcAft>
              <a:buSzPts val="1632"/>
              <a:buFont typeface="Noto Sans Symbols"/>
              <a:buChar char="❖"/>
            </a:pPr>
            <a:r>
              <a:rPr lang="en-US" sz="2400"/>
              <a:t>If you have any questions about the Title I budget for the county, please contact Dr. Tisha Holland at 557-4726.</a:t>
            </a:r>
            <a:r>
              <a:rPr lang="en-US" sz="2800"/>
              <a:t>  </a:t>
            </a:r>
            <a:endParaRPr/>
          </a:p>
          <a:p>
            <a:pPr marL="0" lvl="0" indent="0" algn="l" rtl="0">
              <a:lnSpc>
                <a:spcPct val="80000"/>
              </a:lnSpc>
              <a:spcBef>
                <a:spcPts val="400"/>
              </a:spcBef>
              <a:spcAft>
                <a:spcPts val="0"/>
              </a:spcAft>
              <a:buSzPts val="1904"/>
              <a:buNone/>
            </a:pPr>
            <a:endParaRPr sz="2800"/>
          </a:p>
        </p:txBody>
      </p:sp>
      <p:sp>
        <p:nvSpPr>
          <p:cNvPr id="156" name="Google Shape;156;p7"/>
          <p:cNvSpPr txBox="1">
            <a:spLocks noGrp="1"/>
          </p:cNvSpPr>
          <p:nvPr>
            <p:ph type="title"/>
          </p:nvPr>
        </p:nvSpPr>
        <p:spPr>
          <a:xfrm>
            <a:off x="381000" y="228600"/>
            <a:ext cx="6400800" cy="9144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Lucida Sans"/>
              <a:buNone/>
            </a:pPr>
            <a:br>
              <a:rPr lang="en-US" i="1"/>
            </a:br>
            <a:r>
              <a:rPr lang="en-US"/>
              <a:t>Title I money</a:t>
            </a:r>
            <a:br>
              <a:rPr lang="en-US"/>
            </a:br>
            <a:endParaRPr/>
          </a:p>
        </p:txBody>
      </p:sp>
      <p:pic>
        <p:nvPicPr>
          <p:cNvPr id="157" name="Google Shape;157;p7" descr="C:\Users\stoddardd\AppData\Local\Microsoft\Windows\Temporary Internet Files\Content.IE5\O5YSTUA2\MC900441529[1].wmf"/>
          <p:cNvPicPr preferRelativeResize="0"/>
          <p:nvPr/>
        </p:nvPicPr>
        <p:blipFill rotWithShape="1">
          <a:blip r:embed="rId3">
            <a:alphaModFix/>
          </a:blip>
          <a:srcRect/>
          <a:stretch/>
        </p:blipFill>
        <p:spPr>
          <a:xfrm>
            <a:off x="7162800" y="23813"/>
            <a:ext cx="1841500" cy="1644650"/>
          </a:xfrm>
          <a:prstGeom prst="rect">
            <a:avLst/>
          </a:prstGeom>
          <a:noFill/>
          <a:ln>
            <a:noFill/>
          </a:ln>
        </p:spPr>
      </p:pic>
      <p:sp>
        <p:nvSpPr>
          <p:cNvPr id="158" name="Google Shape;158;p7"/>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body" idx="1"/>
          </p:nvPr>
        </p:nvSpPr>
        <p:spPr>
          <a:xfrm>
            <a:off x="228600" y="1752600"/>
            <a:ext cx="8915400" cy="3048000"/>
          </a:xfrm>
          <a:prstGeom prst="rect">
            <a:avLst/>
          </a:prstGeom>
          <a:noFill/>
          <a:ln>
            <a:noFill/>
          </a:ln>
        </p:spPr>
        <p:txBody>
          <a:bodyPr spcFirstLastPara="1" wrap="square" lIns="91425" tIns="45700" rIns="91425" bIns="45700" anchor="t" anchorCtr="0">
            <a:normAutofit fontScale="92500" lnSpcReduction="10000"/>
          </a:bodyPr>
          <a:lstStyle/>
          <a:p>
            <a:pPr marL="365760" lvl="0" indent="-256032" algn="l" rtl="0">
              <a:lnSpc>
                <a:spcPct val="110000"/>
              </a:lnSpc>
              <a:spcBef>
                <a:spcPts val="0"/>
              </a:spcBef>
              <a:spcAft>
                <a:spcPts val="0"/>
              </a:spcAft>
              <a:buSzPct val="68000"/>
              <a:buFont typeface="Noto Sans Symbols"/>
              <a:buChar char="❖"/>
            </a:pPr>
            <a:r>
              <a:rPr lang="en-US" sz="2000"/>
              <a:t>District Parent and Family Engagement Policy</a:t>
            </a:r>
            <a:endParaRPr/>
          </a:p>
          <a:p>
            <a:pPr marL="603250" lvl="0" indent="-342921" algn="l" rtl="0">
              <a:spcBef>
                <a:spcPts val="400"/>
              </a:spcBef>
              <a:spcAft>
                <a:spcPts val="0"/>
              </a:spcAft>
              <a:buSzPct val="68000"/>
              <a:buFont typeface="Noto Sans Symbols"/>
              <a:buChar char="⮚"/>
            </a:pPr>
            <a:r>
              <a:rPr lang="en-US" sz="1900">
                <a:latin typeface="Bell MT"/>
                <a:ea typeface="Bell MT"/>
                <a:cs typeface="Bell MT"/>
                <a:sym typeface="Bell MT"/>
              </a:rPr>
              <a:t>(Available at www.tattnallschools.org under Departments tab then select Federal Programs from drop down.)</a:t>
            </a:r>
            <a:endParaRPr/>
          </a:p>
          <a:p>
            <a:pPr marL="603250" lvl="0" indent="-342921" algn="l" rtl="0">
              <a:spcBef>
                <a:spcPts val="400"/>
              </a:spcBef>
              <a:spcAft>
                <a:spcPts val="0"/>
              </a:spcAft>
              <a:buSzPct val="68000"/>
              <a:buFont typeface="Noto Sans Symbols"/>
              <a:buChar char="⮚"/>
            </a:pPr>
            <a:r>
              <a:rPr lang="en-US" sz="1900">
                <a:latin typeface="Bell MT"/>
                <a:ea typeface="Bell MT"/>
                <a:cs typeface="Bell MT"/>
                <a:sym typeface="Bell MT"/>
              </a:rPr>
              <a:t>Available in the Student Handbook</a:t>
            </a:r>
            <a:endParaRPr sz="1900">
              <a:latin typeface="Bell MT"/>
              <a:ea typeface="Bell MT"/>
              <a:cs typeface="Bell MT"/>
              <a:sym typeface="Bell MT"/>
            </a:endParaRPr>
          </a:p>
          <a:p>
            <a:pPr marL="365760" lvl="0" indent="-256032" algn="l" rtl="0">
              <a:lnSpc>
                <a:spcPct val="150000"/>
              </a:lnSpc>
              <a:spcBef>
                <a:spcPts val="400"/>
              </a:spcBef>
              <a:spcAft>
                <a:spcPts val="0"/>
              </a:spcAft>
              <a:buSzPct val="68000"/>
              <a:buFont typeface="Noto Sans Symbols"/>
              <a:buChar char="❖"/>
            </a:pPr>
            <a:r>
              <a:rPr lang="en-US" sz="2000"/>
              <a:t>School Parent and Family Engagement Policy</a:t>
            </a:r>
            <a:endParaRPr/>
          </a:p>
          <a:p>
            <a:pPr marL="365760" lvl="0" indent="-256032" algn="l" rtl="0">
              <a:lnSpc>
                <a:spcPct val="150000"/>
              </a:lnSpc>
              <a:spcBef>
                <a:spcPts val="400"/>
              </a:spcBef>
              <a:spcAft>
                <a:spcPts val="0"/>
              </a:spcAft>
              <a:buSzPct val="68000"/>
              <a:buFont typeface="Noto Sans Symbols"/>
              <a:buChar char="❖"/>
            </a:pPr>
            <a:r>
              <a:rPr lang="en-US" sz="2000"/>
              <a:t>School-Parent Compact</a:t>
            </a:r>
            <a:endParaRPr/>
          </a:p>
          <a:p>
            <a:pPr marL="365760" lvl="0" indent="-256032" algn="l" rtl="0">
              <a:lnSpc>
                <a:spcPct val="150000"/>
              </a:lnSpc>
              <a:spcBef>
                <a:spcPts val="400"/>
              </a:spcBef>
              <a:spcAft>
                <a:spcPts val="0"/>
              </a:spcAft>
              <a:buSzPct val="68000"/>
              <a:buFont typeface="Noto Sans Symbols"/>
              <a:buChar char="❖"/>
            </a:pPr>
            <a:r>
              <a:rPr lang="en-US" sz="2000"/>
              <a:t>Annual Title I Parent Meeting </a:t>
            </a:r>
            <a:r>
              <a:rPr lang="en-US" sz="1400"/>
              <a:t>(prior to November 1</a:t>
            </a:r>
            <a:r>
              <a:rPr lang="en-US" sz="1400" baseline="30000"/>
              <a:t>st</a:t>
            </a:r>
            <a:r>
              <a:rPr lang="en-US" sz="1400"/>
              <a:t>) </a:t>
            </a:r>
            <a:endParaRPr/>
          </a:p>
          <a:p>
            <a:pPr marL="365760" lvl="0" indent="-256032" algn="l" rtl="0">
              <a:lnSpc>
                <a:spcPct val="150000"/>
              </a:lnSpc>
              <a:spcBef>
                <a:spcPts val="400"/>
              </a:spcBef>
              <a:spcAft>
                <a:spcPts val="0"/>
              </a:spcAft>
              <a:buSzPct val="68000"/>
              <a:buFont typeface="Noto Sans Symbols"/>
              <a:buChar char="❖"/>
            </a:pPr>
            <a:r>
              <a:rPr lang="en-US" sz="2000"/>
              <a:t>Annual Evaluation</a:t>
            </a:r>
            <a:endParaRPr/>
          </a:p>
          <a:p>
            <a:pPr marL="365760" lvl="0" indent="-176148" algn="l" rtl="0">
              <a:lnSpc>
                <a:spcPct val="150000"/>
              </a:lnSpc>
              <a:spcBef>
                <a:spcPts val="400"/>
              </a:spcBef>
              <a:spcAft>
                <a:spcPts val="0"/>
              </a:spcAft>
              <a:buSzPct val="68000"/>
              <a:buNone/>
            </a:pPr>
            <a:endParaRPr sz="2000"/>
          </a:p>
        </p:txBody>
      </p:sp>
      <p:sp>
        <p:nvSpPr>
          <p:cNvPr id="165" name="Google Shape;165;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2"/>
              </a:buClr>
              <a:buSzPts val="3500"/>
              <a:buFont typeface="Lucida Sans"/>
              <a:buNone/>
            </a:pPr>
            <a:r>
              <a:rPr lang="en-US" sz="3500"/>
              <a:t>Title I Parent and Family</a:t>
            </a:r>
            <a:br>
              <a:rPr lang="en-US" sz="3500"/>
            </a:br>
            <a:r>
              <a:rPr lang="en-US" sz="3500"/>
              <a:t>Engagement Requirements</a:t>
            </a:r>
            <a:endParaRPr sz="3500"/>
          </a:p>
        </p:txBody>
      </p:sp>
      <p:pic>
        <p:nvPicPr>
          <p:cNvPr id="166" name="Google Shape;166;p8" descr="C:\Users\stoddardd\AppData\Local\Microsoft\Windows\Temporary Internet Files\Content.IE5\O5YSTUA2\MP900439284[1].jpg"/>
          <p:cNvPicPr preferRelativeResize="0"/>
          <p:nvPr/>
        </p:nvPicPr>
        <p:blipFill rotWithShape="1">
          <a:blip r:embed="rId3">
            <a:alphaModFix/>
          </a:blip>
          <a:srcRect/>
          <a:stretch/>
        </p:blipFill>
        <p:spPr>
          <a:xfrm>
            <a:off x="228600" y="304800"/>
            <a:ext cx="2154382" cy="692727"/>
          </a:xfrm>
          <a:prstGeom prst="rect">
            <a:avLst/>
          </a:prstGeom>
          <a:noFill/>
          <a:ln>
            <a:noFill/>
          </a:ln>
        </p:spPr>
      </p:pic>
      <p:sp>
        <p:nvSpPr>
          <p:cNvPr id="167" name="Google Shape;167;p8"/>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
        <p:nvSpPr>
          <p:cNvPr id="168" name="Google Shape;168;p8"/>
          <p:cNvSpPr/>
          <p:nvPr/>
        </p:nvSpPr>
        <p:spPr>
          <a:xfrm>
            <a:off x="762000" y="4953000"/>
            <a:ext cx="7620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a:solidFill>
                  <a:schemeClr val="dk1"/>
                </a:solidFill>
                <a:latin typeface="Lucida Sans"/>
                <a:ea typeface="Lucida Sans"/>
                <a:cs typeface="Lucida Sans"/>
                <a:sym typeface="Lucida Sans"/>
              </a:rPr>
              <a:t>While the ESSA has many requirements, there is a strong focus throughout the law on parent and family engagement notification and involvement…..</a:t>
            </a:r>
            <a:endParaRPr sz="1800" b="1" i="1">
              <a:solidFill>
                <a:schemeClr val="dk1"/>
              </a:solidFill>
              <a:latin typeface="Lucida Sans"/>
              <a:ea typeface="Lucida Sans"/>
              <a:cs typeface="Lucida Sans"/>
              <a:sym typeface="Lucid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
        <p:nvSpPr>
          <p:cNvPr id="174" name="Google Shape;174;p9"/>
          <p:cNvSpPr/>
          <p:nvPr/>
        </p:nvSpPr>
        <p:spPr>
          <a:xfrm>
            <a:off x="533400" y="1600200"/>
            <a:ext cx="8229600" cy="452431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Wingdings" panose="05000000000000000000" pitchFamily="2" charset="2"/>
              <a:buChar char="v"/>
            </a:pPr>
            <a:r>
              <a:rPr lang="en-US" sz="2400" dirty="0">
                <a:solidFill>
                  <a:schemeClr val="dk1"/>
                </a:solidFill>
                <a:latin typeface="Lucida Sans"/>
                <a:ea typeface="Lucida Sans"/>
                <a:cs typeface="Lucida Sans"/>
                <a:sym typeface="Lucida Sans"/>
              </a:rPr>
              <a:t>Each Local Educational Agency (LEA) that receives Title I funds must jointly develop, and agree on with, and distribute to parents and family members of children receiving services a written parent and family engagement policy. The LEA parent and family engagement policy outlines how the district will implement programs, activities, and procedures for the engagement of parents in Title I programs. The policy will establish the district’s expectations for parent and family engagement and how the district will carry out the parent and family engagement requirements. </a:t>
            </a:r>
            <a:endParaRPr sz="2400" dirty="0">
              <a:solidFill>
                <a:schemeClr val="dk1"/>
              </a:solidFill>
              <a:latin typeface="Lucida Sans"/>
              <a:ea typeface="Lucida Sans"/>
              <a:cs typeface="Lucida Sans"/>
              <a:sym typeface="Lucida Sans"/>
            </a:endParaRPr>
          </a:p>
        </p:txBody>
      </p:sp>
      <p:sp>
        <p:nvSpPr>
          <p:cNvPr id="175" name="Google Shape;175;p9"/>
          <p:cNvSpPr txBox="1"/>
          <p:nvPr/>
        </p:nvSpPr>
        <p:spPr>
          <a:xfrm>
            <a:off x="304800" y="228600"/>
            <a:ext cx="8534400" cy="1219200"/>
          </a:xfrm>
          <a:prstGeom prst="rect">
            <a:avLst/>
          </a:prstGeom>
          <a:solidFill>
            <a:schemeClr val="lt1"/>
          </a:solidFill>
          <a:ln w="55000" cap="flat" cmpd="thickThin">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i="1" u="none" strike="noStrike" cap="none">
                <a:solidFill>
                  <a:schemeClr val="dk2"/>
                </a:solidFill>
                <a:latin typeface="Lucida Sans"/>
                <a:ea typeface="Lucida Sans"/>
                <a:cs typeface="Lucida Sans"/>
                <a:sym typeface="Lucida Sans"/>
              </a:rPr>
              <a:t>LEA Parent and Family Engagement Policy ESSA Section 1116 (a) (2)</a:t>
            </a:r>
            <a:endParaRPr sz="3200" b="1" i="1" u="none" strike="noStrike" cap="none">
              <a:solidFill>
                <a:schemeClr val="dk2"/>
              </a:solidFill>
              <a:latin typeface="Lucida Sans"/>
              <a:ea typeface="Lucida Sans"/>
              <a:cs typeface="Lucida Sans"/>
              <a:sym typeface="Lucida Sans"/>
            </a:endParaRPr>
          </a:p>
        </p:txBody>
      </p:sp>
    </p:spTree>
  </p:cSld>
  <p:clrMapOvr>
    <a:masterClrMapping/>
  </p:clrMapOvr>
</p:sld>
</file>

<file path=ppt/theme/theme1.xml><?xml version="1.0" encoding="utf-8"?>
<a:theme xmlns:a="http://schemas.openxmlformats.org/drawingml/2006/main" name="Concours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2976</Words>
  <Application>Microsoft Office PowerPoint</Application>
  <PresentationFormat>On-screen Show (4:3)</PresentationFormat>
  <Paragraphs>308</Paragraphs>
  <Slides>35</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Lucida Sans</vt:lpstr>
      <vt:lpstr>Century Gothic</vt:lpstr>
      <vt:lpstr>Bell MT</vt:lpstr>
      <vt:lpstr>Garamond</vt:lpstr>
      <vt:lpstr>Wingdings</vt:lpstr>
      <vt:lpstr>Arial</vt:lpstr>
      <vt:lpstr>Verdana</vt:lpstr>
      <vt:lpstr>Calibri</vt:lpstr>
      <vt:lpstr>Noto Sans Symbols</vt:lpstr>
      <vt:lpstr>Concourse</vt:lpstr>
      <vt:lpstr>  Tattnall County Schools Annual Title I Parent Meeting 2023 – 2024   </vt:lpstr>
      <vt:lpstr>Presenter</vt:lpstr>
      <vt:lpstr>Welcome</vt:lpstr>
      <vt:lpstr>Title I Annual Parent Meeting Agenda</vt:lpstr>
      <vt:lpstr>Title I Annual Parent Meeting Agenda continued….</vt:lpstr>
      <vt:lpstr>What is a Title I school?</vt:lpstr>
      <vt:lpstr> Title I money </vt:lpstr>
      <vt:lpstr>Title I Parent and Family Engagement Requirements</vt:lpstr>
      <vt:lpstr>PowerPoint Presentation</vt:lpstr>
      <vt:lpstr>PowerPoint Presentation</vt:lpstr>
      <vt:lpstr>PowerPoint Presentation</vt:lpstr>
      <vt:lpstr>Annual Title I Parent Meeting ESSA Section 1116 (c) (1)</vt:lpstr>
      <vt:lpstr>Annual Evaluation ESSA Section 1116 (a) (2) (D) &amp; (E)</vt:lpstr>
      <vt:lpstr>Title I Schoolwide Program requirements &amp; participation</vt:lpstr>
      <vt:lpstr>N.T.E.S. Schoolwide Goals</vt:lpstr>
      <vt:lpstr>Schoolwide programs/supports</vt:lpstr>
      <vt:lpstr>School State Report Card </vt:lpstr>
      <vt:lpstr>School’s Curriculum and Testing</vt:lpstr>
      <vt:lpstr>Student Academic Expectations </vt:lpstr>
      <vt:lpstr>Parents’ Right to Know</vt:lpstr>
      <vt:lpstr>Family Engagement Opportunities</vt:lpstr>
      <vt:lpstr>       N.T.E.S. Contact Information              26189 GA Hwy 23    Collins, GA 30421                                Phone: 912-693-2455    Fax: 912-693-4908                                                    7:00AM - 3:30 PM                                             </vt:lpstr>
      <vt:lpstr>McKinney-Vento Education for Homeless Children and Youth</vt:lpstr>
      <vt:lpstr>What is McKinney-Vento?</vt:lpstr>
      <vt:lpstr>McKinney-Vento Law </vt:lpstr>
      <vt:lpstr>“Homeless” includes children who are:</vt:lpstr>
      <vt:lpstr>“Homeless” includes children who are:</vt:lpstr>
      <vt:lpstr>McKinney-Vento Act</vt:lpstr>
      <vt:lpstr>How many are there?</vt:lpstr>
      <vt:lpstr>Common Signs of Homelessness</vt:lpstr>
      <vt:lpstr>Who do I contact for help?</vt:lpstr>
      <vt:lpstr>Questions/Evaluations</vt:lpstr>
      <vt:lpstr>Tattnall BOE Contact Information</vt:lpstr>
      <vt:lpstr>PowerPoint Presentation</vt:lpstr>
      <vt:lpstr>“Whatever It Takes”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Tattnall County Schools Annual Title I Parent Meeting 2023 – 2024</dc:title>
  <dc:creator>stoddardd</dc:creator>
  <cp:lastModifiedBy>Melanie Kirby</cp:lastModifiedBy>
  <cp:revision>15</cp:revision>
  <dcterms:created xsi:type="dcterms:W3CDTF">2011-08-29T14:35:57Z</dcterms:created>
  <dcterms:modified xsi:type="dcterms:W3CDTF">2023-10-23T19:23:13Z</dcterms:modified>
</cp:coreProperties>
</file>