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4" r:id="rId12"/>
    <p:sldId id="269" r:id="rId13"/>
    <p:sldId id="291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95" r:id="rId32"/>
    <p:sldId id="289" r:id="rId33"/>
    <p:sldId id="290" r:id="rId34"/>
    <p:sldId id="293" r:id="rId35"/>
    <p:sldId id="267" r:id="rId36"/>
    <p:sldId id="26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701" autoAdjust="0"/>
  </p:normalViewPr>
  <p:slideViewPr>
    <p:cSldViewPr>
      <p:cViewPr varScale="1">
        <p:scale>
          <a:sx n="111" d="100"/>
          <a:sy n="111" d="100"/>
        </p:scale>
        <p:origin x="-1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8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Relationship Id="rId2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A685C-16E8-5547-9387-A6F93B417F9C}" type="datetimeFigureOut">
              <a:rPr lang="en-US" smtClean="0"/>
              <a:t>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67482-9941-0246-A9AC-E2DAF9BC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8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D6BD4-FFD0-C44E-A0D1-6B1B276B6DBC}" type="datetimeFigureOut">
              <a:rPr lang="en-US" smtClean="0"/>
              <a:t>1/28/17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71092-B385-BC42-BB23-A2A3DDAE6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5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71092-B385-BC42-BB23-A2A3DDAE67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9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Suggestion: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discuss what values are and which ones are important to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A9D8-4645-41A8-9E98-6601F57080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7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give some of their thoughts about pros and cons of intercultural communication before revealing.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A9D8-4645-41A8-9E98-6601F57080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7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Suggestion: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raise hands if they speak another language.  If so, ask them for a word that used in that language and in English, but has different meanings.  Or find another way to demonstrate how using the wrong words or pronunciation can cause miscommunication.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*Bonus – tell students they can Google the phrase ‘false friend’ to see more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A9D8-4645-41A8-9E98-6601F57080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7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Suggestion: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students some common facial expression to exhibit, body movements, and even some sentences that they can practice saying in different tones.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A9D8-4645-41A8-9E98-6601F57080F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7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4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7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47888"/>
            <a:ext cx="38100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50B31B-1771-4243-9FA8-9C7D2DBF2D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3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7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7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1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6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2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E3CC3-F58C-45D0-88F9-6B3FEE1FBC2C}" type="datetimeFigureOut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4640-E434-49A6-A075-A1619CD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PA-Banner.jpg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07670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owdenp\Desktop\Patriots_Logo-1.jp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44540"/>
            <a:ext cx="1790700" cy="7848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715000"/>
            <a:ext cx="84124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371600" y="1143000"/>
            <a:ext cx="7498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06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5" Type="http://schemas.openxmlformats.org/officeDocument/2006/relationships/image" Target="../media/image14.png"/><Relationship Id="rId6" Type="http://schemas.microsoft.com/office/2007/relationships/hdphoto" Target="../media/hdphoto2.wdp"/><Relationship Id="rId7" Type="http://schemas.openxmlformats.org/officeDocument/2006/relationships/image" Target="../media/image15.png"/><Relationship Id="rId8" Type="http://schemas.microsoft.com/office/2007/relationships/hdphoto" Target="../media/hdphoto3.wdp"/><Relationship Id="rId9" Type="http://schemas.openxmlformats.org/officeDocument/2006/relationships/image" Target="../media/image16.png"/><Relationship Id="rId1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PA-Bann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07670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owdenp\Desktop\Patriots_Logo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44540"/>
            <a:ext cx="1790700" cy="7848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457200" y="5715000"/>
            <a:ext cx="84124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1600" y="1143000"/>
            <a:ext cx="7498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1905000"/>
            <a:ext cx="350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International Business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35893" y="2819400"/>
            <a:ext cx="5301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Culture and Communication in a Global Economy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644546" y="3983115"/>
            <a:ext cx="1872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Presented By</a:t>
            </a:r>
          </a:p>
          <a:p>
            <a:pPr algn="ctr"/>
            <a:r>
              <a:rPr lang="en-US" sz="2400" b="1" i="1" dirty="0" smtClean="0"/>
              <a:t>Mrs. </a:t>
            </a:r>
            <a:r>
              <a:rPr lang="en-US" sz="2400" b="1" i="1" smtClean="0"/>
              <a:t>Bowden</a:t>
            </a:r>
            <a:endParaRPr lang="en-US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3406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3C13-C2F5-154B-8C1A-52A305E495F2}" type="slidenum">
              <a:rPr lang="en-US"/>
              <a:pPr/>
              <a:t>10</a:t>
            </a:fld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 algn="ctr"/>
            <a:r>
              <a:rPr lang="en-US" b="1" i="0" dirty="0"/>
              <a:t>Cultural Universals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b="1"/>
              <a:t>Cultural universals are manifestations of the total way of life of any group of people.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sz="1200"/>
          </a:p>
          <a:p>
            <a:pPr>
              <a:lnSpc>
                <a:spcPct val="110000"/>
              </a:lnSpc>
            </a:pPr>
            <a:r>
              <a:rPr lang="en-US" sz="2400" b="1"/>
              <a:t>These include elements such as bodily adornment, courtship rituals, etiquette, concept of family, gestures, joking, mealtime customs, music, personal names, status differentiation, and trade customs.</a:t>
            </a:r>
          </a:p>
        </p:txBody>
      </p:sp>
    </p:spTree>
    <p:extLst>
      <p:ext uri="{BB962C8B-B14F-4D97-AF65-F5344CB8AC3E}">
        <p14:creationId xmlns:p14="http://schemas.microsoft.com/office/powerpoint/2010/main" val="122616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637-2F1E-4D4C-A876-B10C6016F74B}" type="slidenum">
              <a:rPr lang="en-US"/>
              <a:pPr/>
              <a:t>11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 algn="ctr"/>
            <a:r>
              <a:rPr lang="en-US" b="1" i="0" dirty="0"/>
              <a:t>Elements of Culture</a:t>
            </a:r>
          </a:p>
        </p:txBody>
      </p:sp>
      <p:sp>
        <p:nvSpPr>
          <p:cNvPr id="84019" name="Text Box 51"/>
          <p:cNvSpPr txBox="1">
            <a:spLocks noChangeArrowheads="1"/>
          </p:cNvSpPr>
          <p:nvPr/>
        </p:nvSpPr>
        <p:spPr bwMode="auto">
          <a:xfrm>
            <a:off x="3505200" y="4724400"/>
            <a:ext cx="24780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charset="0"/>
              </a:rPr>
              <a:t>Language (verbal</a:t>
            </a:r>
          </a:p>
          <a:p>
            <a:pPr algn="ctr"/>
            <a:r>
              <a:rPr lang="en-US" b="1" dirty="0">
                <a:latin typeface="Times New Roman" charset="0"/>
              </a:rPr>
              <a:t>and nonverbal)</a:t>
            </a:r>
          </a:p>
        </p:txBody>
      </p:sp>
      <p:sp>
        <p:nvSpPr>
          <p:cNvPr id="84021" name="Text Box 53"/>
          <p:cNvSpPr txBox="1">
            <a:spLocks noChangeArrowheads="1"/>
          </p:cNvSpPr>
          <p:nvPr/>
        </p:nvSpPr>
        <p:spPr bwMode="auto">
          <a:xfrm>
            <a:off x="762000" y="2209800"/>
            <a:ext cx="126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charset="0"/>
              </a:rPr>
              <a:t>Religion</a:t>
            </a:r>
          </a:p>
        </p:txBody>
      </p:sp>
      <p:sp>
        <p:nvSpPr>
          <p:cNvPr id="84022" name="Text Box 54"/>
          <p:cNvSpPr txBox="1">
            <a:spLocks noChangeArrowheads="1"/>
          </p:cNvSpPr>
          <p:nvPr/>
        </p:nvSpPr>
        <p:spPr bwMode="auto">
          <a:xfrm>
            <a:off x="3581400" y="2133600"/>
            <a:ext cx="1633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charset="0"/>
              </a:rPr>
              <a:t>Values and</a:t>
            </a:r>
          </a:p>
          <a:p>
            <a:pPr algn="ctr"/>
            <a:r>
              <a:rPr lang="en-US" b="1" dirty="0">
                <a:latin typeface="Times New Roman" charset="0"/>
              </a:rPr>
              <a:t>Attitudes</a:t>
            </a:r>
          </a:p>
        </p:txBody>
      </p:sp>
      <p:sp>
        <p:nvSpPr>
          <p:cNvPr id="84024" name="Text Box 56"/>
          <p:cNvSpPr txBox="1">
            <a:spLocks noChangeArrowheads="1"/>
          </p:cNvSpPr>
          <p:nvPr/>
        </p:nvSpPr>
        <p:spPr bwMode="auto">
          <a:xfrm>
            <a:off x="762000" y="3505200"/>
            <a:ext cx="2593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charset="0"/>
              </a:rPr>
              <a:t>Material Elements</a:t>
            </a:r>
          </a:p>
        </p:txBody>
      </p:sp>
      <p:sp>
        <p:nvSpPr>
          <p:cNvPr id="84023" name="Text Box 55"/>
          <p:cNvSpPr txBox="1">
            <a:spLocks noChangeArrowheads="1"/>
          </p:cNvSpPr>
          <p:nvPr/>
        </p:nvSpPr>
        <p:spPr bwMode="auto">
          <a:xfrm>
            <a:off x="6477000" y="2209800"/>
            <a:ext cx="1920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charset="0"/>
              </a:rPr>
              <a:t>Manners and</a:t>
            </a:r>
          </a:p>
          <a:p>
            <a:pPr algn="ctr"/>
            <a:r>
              <a:rPr lang="en-US" b="1" dirty="0">
                <a:latin typeface="Times New Roman" charset="0"/>
              </a:rPr>
              <a:t>Customs</a:t>
            </a:r>
          </a:p>
        </p:txBody>
      </p:sp>
      <p:sp>
        <p:nvSpPr>
          <p:cNvPr id="84025" name="Text Box 57"/>
          <p:cNvSpPr txBox="1">
            <a:spLocks noChangeArrowheads="1"/>
          </p:cNvSpPr>
          <p:nvPr/>
        </p:nvSpPr>
        <p:spPr bwMode="auto">
          <a:xfrm>
            <a:off x="3810000" y="3429000"/>
            <a:ext cx="150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charset="0"/>
              </a:rPr>
              <a:t>Aesthetics</a:t>
            </a:r>
          </a:p>
        </p:txBody>
      </p:sp>
      <p:sp>
        <p:nvSpPr>
          <p:cNvPr id="84026" name="Text Box 58"/>
          <p:cNvSpPr txBox="1">
            <a:spLocks noChangeArrowheads="1"/>
          </p:cNvSpPr>
          <p:nvPr/>
        </p:nvSpPr>
        <p:spPr bwMode="auto">
          <a:xfrm>
            <a:off x="6629400" y="3429000"/>
            <a:ext cx="152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charset="0"/>
              </a:rPr>
              <a:t>Education</a:t>
            </a:r>
          </a:p>
        </p:txBody>
      </p:sp>
      <p:sp>
        <p:nvSpPr>
          <p:cNvPr id="84027" name="Text Box 59"/>
          <p:cNvSpPr txBox="1">
            <a:spLocks noChangeArrowheads="1"/>
          </p:cNvSpPr>
          <p:nvPr/>
        </p:nvSpPr>
        <p:spPr bwMode="auto">
          <a:xfrm>
            <a:off x="762000" y="4876800"/>
            <a:ext cx="253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charset="0"/>
              </a:rPr>
              <a:t>Social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16862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6091-D89D-1347-9E79-B42BAF8D415C}" type="slidenum">
              <a:rPr lang="en-US"/>
              <a:pPr/>
              <a:t>12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7772400" cy="1143000"/>
          </a:xfrm>
        </p:spPr>
        <p:txBody>
          <a:bodyPr/>
          <a:lstStyle/>
          <a:p>
            <a:pPr algn="l"/>
            <a:r>
              <a:rPr lang="en-US" b="1" i="0" dirty="0"/>
              <a:t>Dominant Religions</a:t>
            </a: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762000" y="2362200"/>
            <a:ext cx="175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charset="0"/>
              </a:rPr>
              <a:t>Christianity</a:t>
            </a:r>
            <a:endParaRPr lang="en-US" sz="1400" b="1" dirty="0"/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990600" y="2895600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charset="0"/>
              </a:rPr>
              <a:t>Islam</a:t>
            </a:r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762000" y="3733800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charset="0"/>
              </a:rPr>
              <a:t>Hinduism</a:t>
            </a:r>
            <a:endParaRPr lang="en-US" sz="1400" b="1" dirty="0"/>
          </a:p>
        </p:txBody>
      </p:sp>
      <p:sp>
        <p:nvSpPr>
          <p:cNvPr id="88090" name="Text Box 26"/>
          <p:cNvSpPr txBox="1">
            <a:spLocks noChangeArrowheads="1"/>
          </p:cNvSpPr>
          <p:nvPr/>
        </p:nvSpPr>
        <p:spPr bwMode="auto">
          <a:xfrm>
            <a:off x="914400" y="4572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charset="0"/>
              </a:rPr>
              <a:t>Buddhism</a:t>
            </a:r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2498725" y="5680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88092" name="Text Box 28"/>
          <p:cNvSpPr txBox="1">
            <a:spLocks noChangeArrowheads="1"/>
          </p:cNvSpPr>
          <p:nvPr/>
        </p:nvSpPr>
        <p:spPr bwMode="auto">
          <a:xfrm>
            <a:off x="762000" y="5105400"/>
            <a:ext cx="199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charset="0"/>
              </a:rPr>
              <a:t>Confucianism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26598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620626"/>
            <a:ext cx="882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Values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219200"/>
            <a:ext cx="3130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Cultural Differences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72208" y="22170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Values give a person a reference for what is right or wrong.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733800" y="304800"/>
            <a:ext cx="2714625" cy="2847975"/>
            <a:chOff x="3733800" y="304800"/>
            <a:chExt cx="2714625" cy="284797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304800"/>
              <a:ext cx="2714625" cy="284797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345414" y="1467177"/>
              <a:ext cx="1491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Honesty</a:t>
              </a:r>
              <a:endParaRPr lang="en-US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48400" y="614362"/>
            <a:ext cx="2409825" cy="2381250"/>
            <a:chOff x="6248400" y="614362"/>
            <a:chExt cx="2409825" cy="238125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614362"/>
              <a:ext cx="2409825" cy="238125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707614" y="1449221"/>
              <a:ext cx="14913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1"/>
                  </a:solidFill>
                </a:rPr>
                <a:t>Hard Work</a:t>
              </a:r>
              <a:endParaRPr lang="en-US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3276600" y="3048000"/>
            <a:ext cx="2409825" cy="2381250"/>
            <a:chOff x="3205162" y="2743200"/>
            <a:chExt cx="2409825" cy="238125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162" y="2743200"/>
              <a:ext cx="2409825" cy="238125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99717" y="3581400"/>
              <a:ext cx="1491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1"/>
                  </a:solidFill>
                </a:rPr>
                <a:t>Loyalty</a:t>
              </a:r>
              <a:endParaRPr lang="en-US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6248400" y="3200400"/>
            <a:ext cx="2066925" cy="2228850"/>
            <a:chOff x="5486400" y="2667000"/>
            <a:chExt cx="2066925" cy="222885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667000"/>
              <a:ext cx="2066925" cy="222885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774164" y="3386792"/>
              <a:ext cx="1491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1"/>
                  </a:solidFill>
                </a:rPr>
                <a:t>Modesty</a:t>
              </a:r>
              <a:endParaRPr lang="en-US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533400" y="2895600"/>
            <a:ext cx="2714625" cy="2847975"/>
            <a:chOff x="6248400" y="3910012"/>
            <a:chExt cx="2714625" cy="28479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3910012"/>
              <a:ext cx="2714625" cy="284797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860014" y="4911969"/>
              <a:ext cx="14913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1"/>
                  </a:solidFill>
                </a:rPr>
                <a:t>Self-Respect</a:t>
              </a:r>
              <a:endParaRPr lang="en-US" sz="28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54" name="TextBox 2053"/>
          <p:cNvSpPr txBox="1"/>
          <p:nvPr/>
        </p:nvSpPr>
        <p:spPr>
          <a:xfrm>
            <a:off x="3415426" y="533399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to name a few…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85017" y="5955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What are your values?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5016" y="6311130"/>
            <a:ext cx="588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Why do you think values would vary from culture to culture?</a:t>
            </a:r>
          </a:p>
        </p:txBody>
      </p:sp>
    </p:spTree>
    <p:extLst>
      <p:ext uri="{BB962C8B-B14F-4D97-AF65-F5344CB8AC3E}">
        <p14:creationId xmlns:p14="http://schemas.microsoft.com/office/powerpoint/2010/main" val="381697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05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0B40-1517-EF40-B030-526F1937C284}" type="slidenum">
              <a:rPr lang="en-US"/>
              <a:pPr/>
              <a:t>14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algn="ctr"/>
            <a:r>
              <a:rPr lang="en-US" b="1" i="0" dirty="0"/>
              <a:t>Values and Attitudes</a:t>
            </a: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>
            <p:ph type="tbl" idx="4294967295"/>
          </p:nvPr>
        </p:nvGraphicFramePr>
        <p:xfrm>
          <a:off x="685800" y="2286000"/>
          <a:ext cx="77724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3" imgW="7918920" imgH="4114800" progId="Word.Document.8">
                  <p:embed/>
                </p:oleObj>
              </mc:Choice>
              <mc:Fallback>
                <p:oleObj name="Document" r:id="rId3" imgW="7918920" imgH="4114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7772400" cy="40386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304800" y="1828800"/>
            <a:ext cx="8534400" cy="472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3352800" y="1828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6400800" y="1828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304800" y="2286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304800" y="2895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533400" y="1828800"/>
            <a:ext cx="251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charset="0"/>
              </a:rPr>
              <a:t>Value of U.S. Culture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3886200" y="1828800"/>
            <a:ext cx="1911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charset="0"/>
              </a:rPr>
              <a:t>Alternate Value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6553200" y="1828800"/>
            <a:ext cx="2136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charset="0"/>
              </a:rPr>
              <a:t>Function Affected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365125" y="2247900"/>
            <a:ext cx="2806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The individual can influence</a:t>
            </a:r>
          </a:p>
          <a:p>
            <a:r>
              <a:rPr lang="en-US" sz="1800">
                <a:latin typeface="Times New Roman" charset="0"/>
              </a:rPr>
              <a:t>the future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3413125" y="2247900"/>
            <a:ext cx="267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Life follows a preordained </a:t>
            </a:r>
          </a:p>
          <a:p>
            <a:r>
              <a:rPr lang="en-US" sz="1800">
                <a:latin typeface="Times New Roman" charset="0"/>
              </a:rPr>
              <a:t>course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6384925" y="2247900"/>
            <a:ext cx="243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Planning and scheduling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365125" y="2857500"/>
            <a:ext cx="257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We must work hard to </a:t>
            </a:r>
          </a:p>
          <a:p>
            <a:r>
              <a:rPr lang="en-US" sz="1800">
                <a:latin typeface="Times New Roman" charset="0"/>
              </a:rPr>
              <a:t>accomplish our objectives</a:t>
            </a:r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3352800" y="2895600"/>
            <a:ext cx="3067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Hard work is not the pre-</a:t>
            </a:r>
          </a:p>
          <a:p>
            <a:r>
              <a:rPr lang="en-US" sz="1800">
                <a:latin typeface="Times New Roman" charset="0"/>
              </a:rPr>
              <a:t>requisite for success; wisdom,</a:t>
            </a:r>
          </a:p>
          <a:p>
            <a:r>
              <a:rPr lang="en-US" sz="1800">
                <a:latin typeface="Times New Roman" charset="0"/>
              </a:rPr>
              <a:t>luck, and time are also required</a:t>
            </a: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6461125" y="2857500"/>
            <a:ext cx="227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Motivation and reward</a:t>
            </a:r>
          </a:p>
          <a:p>
            <a:r>
              <a:rPr lang="en-US" sz="1800">
                <a:latin typeface="Times New Roman" charset="0"/>
              </a:rPr>
              <a:t>system</a:t>
            </a:r>
          </a:p>
        </p:txBody>
      </p:sp>
      <p:sp>
        <p:nvSpPr>
          <p:cNvPr id="89111" name="Line 23"/>
          <p:cNvSpPr>
            <a:spLocks noChangeShapeType="1"/>
          </p:cNvSpPr>
          <p:nvPr/>
        </p:nvSpPr>
        <p:spPr bwMode="auto">
          <a:xfrm>
            <a:off x="304800" y="3810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381000" y="3810000"/>
            <a:ext cx="2476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Commitments should be </a:t>
            </a:r>
          </a:p>
          <a:p>
            <a:r>
              <a:rPr lang="en-US" sz="1800">
                <a:latin typeface="Times New Roman" charset="0"/>
              </a:rPr>
              <a:t>honored</a:t>
            </a: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3352800" y="3810000"/>
            <a:ext cx="2914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Times New Roman" charset="0"/>
              </a:rPr>
              <a:t>A commitment may be super-</a:t>
            </a:r>
          </a:p>
          <a:p>
            <a:r>
              <a:rPr lang="en-US" sz="1800">
                <a:latin typeface="Times New Roman" charset="0"/>
              </a:rPr>
              <a:t>seded by a conflicting request</a:t>
            </a:r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6461125" y="3771900"/>
            <a:ext cx="156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Negotiating or </a:t>
            </a:r>
          </a:p>
          <a:p>
            <a:r>
              <a:rPr lang="en-US" sz="1800">
                <a:latin typeface="Times New Roman" charset="0"/>
              </a:rPr>
              <a:t>bargaining</a:t>
            </a:r>
          </a:p>
        </p:txBody>
      </p:sp>
      <p:sp>
        <p:nvSpPr>
          <p:cNvPr id="89117" name="Line 29"/>
          <p:cNvSpPr>
            <a:spLocks noChangeShapeType="1"/>
          </p:cNvSpPr>
          <p:nvPr/>
        </p:nvSpPr>
        <p:spPr bwMode="auto">
          <a:xfrm>
            <a:off x="304800" y="4419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8" name="Text Box 30"/>
          <p:cNvSpPr txBox="1">
            <a:spLocks noChangeArrowheads="1"/>
          </p:cNvSpPr>
          <p:nvPr/>
        </p:nvSpPr>
        <p:spPr bwMode="auto">
          <a:xfrm>
            <a:off x="381000" y="4419600"/>
            <a:ext cx="2628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One should effectively use</a:t>
            </a:r>
          </a:p>
          <a:p>
            <a:r>
              <a:rPr lang="en-US" sz="1800">
                <a:latin typeface="Times New Roman" charset="0"/>
              </a:rPr>
              <a:t>one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>
                <a:latin typeface="Times New Roman" charset="0"/>
              </a:rPr>
              <a:t>s time</a:t>
            </a:r>
          </a:p>
        </p:txBody>
      </p:sp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3276600" y="4419600"/>
            <a:ext cx="3263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Schedules are important but only </a:t>
            </a:r>
          </a:p>
          <a:p>
            <a:r>
              <a:rPr lang="en-US" sz="1800">
                <a:latin typeface="Times New Roman" charset="0"/>
              </a:rPr>
              <a:t>in relation to other priorities</a:t>
            </a:r>
          </a:p>
        </p:txBody>
      </p:sp>
      <p:sp>
        <p:nvSpPr>
          <p:cNvPr id="89120" name="Text Box 32"/>
          <p:cNvSpPr txBox="1">
            <a:spLocks noChangeArrowheads="1"/>
          </p:cNvSpPr>
          <p:nvPr/>
        </p:nvSpPr>
        <p:spPr bwMode="auto">
          <a:xfrm>
            <a:off x="6477000" y="4419600"/>
            <a:ext cx="219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Long and short range </a:t>
            </a:r>
          </a:p>
          <a:p>
            <a:r>
              <a:rPr lang="en-US" sz="1800">
                <a:latin typeface="Times New Roman" charset="0"/>
              </a:rPr>
              <a:t>planning</a:t>
            </a:r>
          </a:p>
        </p:txBody>
      </p:sp>
      <p:sp>
        <p:nvSpPr>
          <p:cNvPr id="89121" name="Line 33"/>
          <p:cNvSpPr>
            <a:spLocks noChangeShapeType="1"/>
          </p:cNvSpPr>
          <p:nvPr/>
        </p:nvSpPr>
        <p:spPr bwMode="auto">
          <a:xfrm>
            <a:off x="304800" y="5105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2" name="Text Box 34"/>
          <p:cNvSpPr txBox="1">
            <a:spLocks noChangeArrowheads="1"/>
          </p:cNvSpPr>
          <p:nvPr/>
        </p:nvSpPr>
        <p:spPr bwMode="auto">
          <a:xfrm>
            <a:off x="304800" y="5105400"/>
            <a:ext cx="305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A primary obligation of the </a:t>
            </a:r>
          </a:p>
          <a:p>
            <a:r>
              <a:rPr lang="en-US" sz="1800">
                <a:latin typeface="Times New Roman" charset="0"/>
              </a:rPr>
              <a:t>employee is to the organization</a:t>
            </a:r>
          </a:p>
        </p:txBody>
      </p:sp>
      <p:sp>
        <p:nvSpPr>
          <p:cNvPr id="89123" name="Text Box 35"/>
          <p:cNvSpPr txBox="1">
            <a:spLocks noChangeArrowheads="1"/>
          </p:cNvSpPr>
          <p:nvPr/>
        </p:nvSpPr>
        <p:spPr bwMode="auto">
          <a:xfrm>
            <a:off x="3352800" y="5105400"/>
            <a:ext cx="3117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The individual employee has a </a:t>
            </a:r>
          </a:p>
          <a:p>
            <a:r>
              <a:rPr lang="en-US" sz="1800">
                <a:latin typeface="Times New Roman" charset="0"/>
              </a:rPr>
              <a:t>primary obligation to the family</a:t>
            </a:r>
          </a:p>
        </p:txBody>
      </p:sp>
      <p:sp>
        <p:nvSpPr>
          <p:cNvPr id="89124" name="Text Box 36"/>
          <p:cNvSpPr txBox="1">
            <a:spLocks noChangeArrowheads="1"/>
          </p:cNvSpPr>
          <p:nvPr/>
        </p:nvSpPr>
        <p:spPr bwMode="auto">
          <a:xfrm>
            <a:off x="6461125" y="5067300"/>
            <a:ext cx="227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Loyalty, commitment, </a:t>
            </a:r>
          </a:p>
          <a:p>
            <a:r>
              <a:rPr lang="en-US" sz="1800">
                <a:latin typeface="Times New Roman" charset="0"/>
              </a:rPr>
              <a:t>and motivation</a:t>
            </a:r>
          </a:p>
        </p:txBody>
      </p:sp>
      <p:sp>
        <p:nvSpPr>
          <p:cNvPr id="89125" name="Line 37"/>
          <p:cNvSpPr>
            <a:spLocks noChangeShapeType="1"/>
          </p:cNvSpPr>
          <p:nvPr/>
        </p:nvSpPr>
        <p:spPr bwMode="auto">
          <a:xfrm>
            <a:off x="304800" y="5791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6" name="Text Box 38"/>
          <p:cNvSpPr txBox="1">
            <a:spLocks noChangeArrowheads="1"/>
          </p:cNvSpPr>
          <p:nvPr/>
        </p:nvSpPr>
        <p:spPr bwMode="auto">
          <a:xfrm>
            <a:off x="228600" y="5791200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The best qualified person should</a:t>
            </a:r>
          </a:p>
          <a:p>
            <a:r>
              <a:rPr lang="en-US" sz="1800">
                <a:latin typeface="Times New Roman" charset="0"/>
              </a:rPr>
              <a:t>be given the position available</a:t>
            </a:r>
          </a:p>
        </p:txBody>
      </p:sp>
      <p:sp>
        <p:nvSpPr>
          <p:cNvPr id="89127" name="Text Box 39"/>
          <p:cNvSpPr txBox="1">
            <a:spLocks noChangeArrowheads="1"/>
          </p:cNvSpPr>
          <p:nvPr/>
        </p:nvSpPr>
        <p:spPr bwMode="auto">
          <a:xfrm>
            <a:off x="3352800" y="5791200"/>
            <a:ext cx="2806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Family issues and friendship</a:t>
            </a:r>
          </a:p>
          <a:p>
            <a:r>
              <a:rPr lang="en-US" sz="1800">
                <a:latin typeface="Times New Roman" charset="0"/>
              </a:rPr>
              <a:t>can determine employment </a:t>
            </a:r>
          </a:p>
        </p:txBody>
      </p:sp>
      <p:sp>
        <p:nvSpPr>
          <p:cNvPr id="89128" name="Text Box 40"/>
          <p:cNvSpPr txBox="1">
            <a:spLocks noChangeArrowheads="1"/>
          </p:cNvSpPr>
          <p:nvPr/>
        </p:nvSpPr>
        <p:spPr bwMode="auto">
          <a:xfrm>
            <a:off x="6394450" y="5791200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Employment, promotions</a:t>
            </a:r>
          </a:p>
          <a:p>
            <a:r>
              <a:rPr lang="en-US" sz="1800">
                <a:latin typeface="Times New Roman" charset="0"/>
              </a:rPr>
              <a:t>recruiting, selection</a:t>
            </a:r>
          </a:p>
        </p:txBody>
      </p:sp>
    </p:spTree>
    <p:extLst>
      <p:ext uri="{BB962C8B-B14F-4D97-AF65-F5344CB8AC3E}">
        <p14:creationId xmlns:p14="http://schemas.microsoft.com/office/powerpoint/2010/main" val="1643628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FD6A-FBFB-654E-8D6C-C6B656A3054D}" type="slidenum">
              <a:rPr lang="en-US"/>
              <a:pPr/>
              <a:t>15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 algn="ctr"/>
            <a:r>
              <a:rPr lang="en-US" b="1" i="0" dirty="0"/>
              <a:t>Manners and Customs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lang="en-US" sz="2600" b="1"/>
              <a:t>Potential ways in which negotiators may not be prepared:</a:t>
            </a:r>
            <a:endParaRPr lang="en-US" b="1"/>
          </a:p>
          <a:p>
            <a:pPr lvl="1"/>
            <a:r>
              <a:rPr lang="en-US" sz="2400"/>
              <a:t>the understanding of different ways of thinking</a:t>
            </a:r>
          </a:p>
          <a:p>
            <a:pPr lvl="1"/>
            <a:r>
              <a:rPr lang="en-US" sz="2400"/>
              <a:t>attention to the necessity to save face</a:t>
            </a:r>
          </a:p>
          <a:p>
            <a:pPr lvl="1"/>
            <a:r>
              <a:rPr lang="en-US" sz="2400"/>
              <a:t>knowledge and appreciation of the host country</a:t>
            </a:r>
          </a:p>
          <a:p>
            <a:pPr lvl="1"/>
            <a:r>
              <a:rPr lang="en-US" sz="2400"/>
              <a:t>recognition of the decision-making process and the role of personal relations and personalities</a:t>
            </a:r>
          </a:p>
          <a:p>
            <a:pPr lvl="1"/>
            <a:r>
              <a:rPr lang="en-US" sz="2400"/>
              <a:t>the allocation of time for negotiations</a:t>
            </a:r>
          </a:p>
        </p:txBody>
      </p:sp>
    </p:spTree>
    <p:extLst>
      <p:ext uri="{BB962C8B-B14F-4D97-AF65-F5344CB8AC3E}">
        <p14:creationId xmlns:p14="http://schemas.microsoft.com/office/powerpoint/2010/main" val="363254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413E-568D-D14F-95DE-5CFC8AEFDEB9}" type="slidenum">
              <a:rPr lang="en-US"/>
              <a:pPr/>
              <a:t>16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algn="ctr"/>
            <a:r>
              <a:rPr lang="en-US" b="1" i="0" dirty="0"/>
              <a:t>Material Elements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b="1"/>
              <a:t>Material culture refers to the results of technology and is directly related to how a society organizes its economic activity.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sz="1200" b="1"/>
          </a:p>
          <a:p>
            <a:pPr>
              <a:lnSpc>
                <a:spcPct val="110000"/>
              </a:lnSpc>
            </a:pPr>
            <a:r>
              <a:rPr lang="en-US" sz="2400" b="1"/>
              <a:t>It is manifested in the availability and adequacy of the basic economic, social, financial, and marketing infrastructure for the international business in a market.</a:t>
            </a:r>
          </a:p>
        </p:txBody>
      </p:sp>
    </p:spTree>
    <p:extLst>
      <p:ext uri="{BB962C8B-B14F-4D97-AF65-F5344CB8AC3E}">
        <p14:creationId xmlns:p14="http://schemas.microsoft.com/office/powerpoint/2010/main" val="39545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721475"/>
            <a:ext cx="2133600" cy="365125"/>
          </a:xfrm>
        </p:spPr>
        <p:txBody>
          <a:bodyPr/>
          <a:lstStyle/>
          <a:p>
            <a:fld id="{98C4713C-4647-F549-B454-676BC4CB91C0}" type="slidenum">
              <a:rPr lang="en-US"/>
              <a:pPr/>
              <a:t>17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50925"/>
            <a:ext cx="7772400" cy="1143000"/>
          </a:xfrm>
        </p:spPr>
        <p:txBody>
          <a:bodyPr/>
          <a:lstStyle/>
          <a:p>
            <a:pPr algn="ctr"/>
            <a:r>
              <a:rPr lang="en-US" b="1" i="0"/>
              <a:t>Material Elements Chart</a:t>
            </a:r>
            <a:endParaRPr lang="en-US" i="0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28600" y="5165725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transportation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2133600" y="5165725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energy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838200" y="5927725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communications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3429000" y="5165725"/>
            <a:ext cx="114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>
              <a:latin typeface="Arial" charset="0"/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4800600" y="5165725"/>
            <a:ext cx="114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health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6172200" y="5165725"/>
            <a:ext cx="838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banks</a:t>
            </a: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7162800" y="5165725"/>
            <a:ext cx="1828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research firms</a:t>
            </a:r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1981200" y="4403725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 flipV="1">
            <a:off x="1219200" y="4937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>
            <a:off x="1219200" y="4937125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 flipV="1">
            <a:off x="2590800" y="4937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762000" y="3641725"/>
            <a:ext cx="2438400" cy="1066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Economic</a:t>
            </a:r>
          </a:p>
          <a:p>
            <a:pPr algn="ctr"/>
            <a:r>
              <a:rPr lang="en-US">
                <a:latin typeface="Arial" charset="0"/>
              </a:rPr>
              <a:t>Infrastructure</a:t>
            </a:r>
          </a:p>
        </p:txBody>
      </p:sp>
      <p:sp>
        <p:nvSpPr>
          <p:cNvPr id="93207" name="Rectangle 23"/>
          <p:cNvSpPr>
            <a:spLocks noChangeArrowheads="1"/>
          </p:cNvSpPr>
          <p:nvPr/>
        </p:nvSpPr>
        <p:spPr bwMode="auto">
          <a:xfrm>
            <a:off x="3429000" y="3641725"/>
            <a:ext cx="2438400" cy="1066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Social</a:t>
            </a:r>
          </a:p>
          <a:p>
            <a:pPr algn="ctr"/>
            <a:r>
              <a:rPr lang="en-US">
                <a:latin typeface="Arial" charset="0"/>
              </a:rPr>
              <a:t>Infrastructure</a:t>
            </a:r>
          </a:p>
        </p:txBody>
      </p:sp>
      <p:sp>
        <p:nvSpPr>
          <p:cNvPr id="93208" name="Rectangle 24"/>
          <p:cNvSpPr>
            <a:spLocks noChangeArrowheads="1"/>
          </p:cNvSpPr>
          <p:nvPr/>
        </p:nvSpPr>
        <p:spPr bwMode="auto">
          <a:xfrm>
            <a:off x="6096000" y="3641725"/>
            <a:ext cx="2438400" cy="1066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Financial and</a:t>
            </a:r>
          </a:p>
          <a:p>
            <a:pPr algn="ctr"/>
            <a:r>
              <a:rPr lang="en-US">
                <a:latin typeface="Arial" charset="0"/>
              </a:rPr>
              <a:t>Marketing </a:t>
            </a:r>
          </a:p>
          <a:p>
            <a:pPr algn="ctr"/>
            <a:r>
              <a:rPr lang="en-US">
                <a:latin typeface="Arial" charset="0"/>
              </a:rPr>
              <a:t>Infrastructure</a:t>
            </a:r>
          </a:p>
        </p:txBody>
      </p:sp>
      <p:sp>
        <p:nvSpPr>
          <p:cNvPr id="93209" name="Rectangle 25"/>
          <p:cNvSpPr>
            <a:spLocks noChangeArrowheads="1"/>
          </p:cNvSpPr>
          <p:nvPr/>
        </p:nvSpPr>
        <p:spPr bwMode="auto">
          <a:xfrm>
            <a:off x="2819400" y="2193925"/>
            <a:ext cx="3657600" cy="914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600">
                <a:latin typeface="Arial" charset="0"/>
              </a:rPr>
              <a:t>Material Culture</a:t>
            </a:r>
          </a:p>
        </p:txBody>
      </p:sp>
      <p:sp>
        <p:nvSpPr>
          <p:cNvPr id="93212" name="Line 28"/>
          <p:cNvSpPr>
            <a:spLocks noChangeShapeType="1"/>
          </p:cNvSpPr>
          <p:nvPr/>
        </p:nvSpPr>
        <p:spPr bwMode="auto">
          <a:xfrm>
            <a:off x="1981200" y="3413125"/>
            <a:ext cx="533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3" name="Line 29"/>
          <p:cNvSpPr>
            <a:spLocks noChangeShapeType="1"/>
          </p:cNvSpPr>
          <p:nvPr/>
        </p:nvSpPr>
        <p:spPr bwMode="auto">
          <a:xfrm>
            <a:off x="4648200" y="31083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4" name="Line 30"/>
          <p:cNvSpPr>
            <a:spLocks noChangeShapeType="1"/>
          </p:cNvSpPr>
          <p:nvPr/>
        </p:nvSpPr>
        <p:spPr bwMode="auto">
          <a:xfrm>
            <a:off x="1981200" y="3413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5" name="Line 31"/>
          <p:cNvSpPr>
            <a:spLocks noChangeShapeType="1"/>
          </p:cNvSpPr>
          <p:nvPr/>
        </p:nvSpPr>
        <p:spPr bwMode="auto">
          <a:xfrm>
            <a:off x="7315200" y="3413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6" name="Rectangle 32"/>
          <p:cNvSpPr>
            <a:spLocks noChangeArrowheads="1"/>
          </p:cNvSpPr>
          <p:nvPr/>
        </p:nvSpPr>
        <p:spPr bwMode="auto">
          <a:xfrm>
            <a:off x="4038600" y="5927725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education</a:t>
            </a:r>
          </a:p>
        </p:txBody>
      </p:sp>
      <p:sp>
        <p:nvSpPr>
          <p:cNvPr id="93218" name="Text Box 34"/>
          <p:cNvSpPr txBox="1">
            <a:spLocks noChangeArrowheads="1"/>
          </p:cNvSpPr>
          <p:nvPr/>
        </p:nvSpPr>
        <p:spPr bwMode="auto">
          <a:xfrm>
            <a:off x="3505200" y="5165725"/>
            <a:ext cx="1074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housing</a:t>
            </a:r>
          </a:p>
        </p:txBody>
      </p:sp>
      <p:sp>
        <p:nvSpPr>
          <p:cNvPr id="93222" name="Line 38"/>
          <p:cNvSpPr>
            <a:spLocks noChangeShapeType="1"/>
          </p:cNvSpPr>
          <p:nvPr/>
        </p:nvSpPr>
        <p:spPr bwMode="auto">
          <a:xfrm>
            <a:off x="4724400" y="4708525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>
            <a:off x="4038600" y="4937125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>
            <a:off x="4038600" y="4937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5" name="Line 41"/>
          <p:cNvSpPr>
            <a:spLocks noChangeShapeType="1"/>
          </p:cNvSpPr>
          <p:nvPr/>
        </p:nvSpPr>
        <p:spPr bwMode="auto">
          <a:xfrm>
            <a:off x="5334000" y="4937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9" name="Line 45"/>
          <p:cNvSpPr>
            <a:spLocks noChangeShapeType="1"/>
          </p:cNvSpPr>
          <p:nvPr/>
        </p:nvSpPr>
        <p:spPr bwMode="auto">
          <a:xfrm>
            <a:off x="6629400" y="4937125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30" name="Line 46"/>
          <p:cNvSpPr>
            <a:spLocks noChangeShapeType="1"/>
          </p:cNvSpPr>
          <p:nvPr/>
        </p:nvSpPr>
        <p:spPr bwMode="auto">
          <a:xfrm>
            <a:off x="7391400" y="47085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32" name="Line 48"/>
          <p:cNvSpPr>
            <a:spLocks noChangeShapeType="1"/>
          </p:cNvSpPr>
          <p:nvPr/>
        </p:nvSpPr>
        <p:spPr bwMode="auto">
          <a:xfrm>
            <a:off x="6629400" y="4937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33" name="Line 49"/>
          <p:cNvSpPr>
            <a:spLocks noChangeShapeType="1"/>
          </p:cNvSpPr>
          <p:nvPr/>
        </p:nvSpPr>
        <p:spPr bwMode="auto">
          <a:xfrm>
            <a:off x="8153400" y="4937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9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FC25-5713-B94A-887E-F48713FD401C}" type="slidenum">
              <a:rPr lang="en-US"/>
              <a:pPr/>
              <a:t>18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algn="ctr"/>
            <a:r>
              <a:rPr lang="en-US" b="1" i="0" dirty="0"/>
              <a:t>Aesthetics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b="1" dirty="0"/>
              <a:t>Good taste is expressed through colors, form, and music.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sz="1200" b="1" dirty="0"/>
          </a:p>
          <a:p>
            <a:pPr>
              <a:lnSpc>
                <a:spcPct val="110000"/>
              </a:lnSpc>
            </a:pPr>
            <a:r>
              <a:rPr lang="en-US" sz="2800" b="1" dirty="0"/>
              <a:t>The meanings of colors and symbols vary from country to country.</a:t>
            </a:r>
          </a:p>
        </p:txBody>
      </p:sp>
    </p:spTree>
    <p:extLst>
      <p:ext uri="{BB962C8B-B14F-4D97-AF65-F5344CB8AC3E}">
        <p14:creationId xmlns:p14="http://schemas.microsoft.com/office/powerpoint/2010/main" val="143486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D855-A961-C148-A8E4-5720E79C7CAB}" type="slidenum">
              <a:rPr lang="en-US"/>
              <a:pPr/>
              <a:t>19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772400" cy="1143000"/>
          </a:xfrm>
        </p:spPr>
        <p:txBody>
          <a:bodyPr/>
          <a:lstStyle/>
          <a:p>
            <a:pPr algn="l"/>
            <a:r>
              <a:rPr lang="en-US" b="1" i="0" dirty="0"/>
              <a:t>Education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752600"/>
            <a:ext cx="4191000" cy="4510088"/>
          </a:xfrm>
        </p:spPr>
        <p:txBody>
          <a:bodyPr/>
          <a:lstStyle/>
          <a:p>
            <a:r>
              <a:rPr lang="en-US" sz="2400" b="1"/>
              <a:t>Education, either formal or informal, plays a major role in the passing on and sharing of culture.</a:t>
            </a:r>
          </a:p>
          <a:p>
            <a:pPr>
              <a:buFontTx/>
              <a:buNone/>
            </a:pPr>
            <a:endParaRPr lang="en-US" sz="1200" b="1"/>
          </a:p>
          <a:p>
            <a:r>
              <a:rPr lang="en-US" sz="2400" b="1"/>
              <a:t>International firms need to understand the varying emphases on particular skills and the overall level of education provided.</a:t>
            </a:r>
            <a:endParaRPr lang="en-US" b="1"/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533400" y="2362200"/>
          <a:ext cx="34734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Clip" r:id="rId3" imgW="4006800" imgH="2856960" progId="MS_ClipArt_Gallery.2">
                  <p:embed/>
                </p:oleObj>
              </mc:Choice>
              <mc:Fallback>
                <p:oleObj name="Clip" r:id="rId3" imgW="4006800" imgH="2856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62200"/>
                        <a:ext cx="347345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280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186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652A-8473-3148-8733-4F614C461E52}" type="slidenum">
              <a:rPr lang="en-US"/>
              <a:pPr/>
              <a:t>20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 algn="l"/>
            <a:r>
              <a:rPr lang="en-US" b="1" i="0" dirty="0"/>
              <a:t>Social Institutions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357688"/>
          </a:xfrm>
        </p:spPr>
        <p:txBody>
          <a:bodyPr/>
          <a:lstStyle/>
          <a:p>
            <a:r>
              <a:rPr lang="en-US" sz="2400" b="1"/>
              <a:t>Social stratification is the division of a particular population into classes.</a:t>
            </a:r>
          </a:p>
          <a:p>
            <a:pPr>
              <a:buFontTx/>
              <a:buNone/>
            </a:pPr>
            <a:endParaRPr lang="en-US" sz="1200" b="1"/>
          </a:p>
          <a:p>
            <a:r>
              <a:rPr lang="en-US" sz="2400" b="1"/>
              <a:t>Reference groups provide the values and attitudes that influence behavior.  Primary reference groups include the family and coworkers. </a:t>
            </a:r>
          </a:p>
          <a:p>
            <a:pPr>
              <a:buFontTx/>
              <a:buNone/>
            </a:pPr>
            <a:endParaRPr lang="en-US" sz="1200" b="1"/>
          </a:p>
          <a:p>
            <a:r>
              <a:rPr lang="en-US" sz="2400" b="1"/>
              <a:t>Social organization determines the roles of managers and subordinates and how they relate to each other.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928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4B06-5901-864E-A7F6-CDD2F65334F2}" type="slidenum">
              <a:rPr lang="en-US"/>
              <a:pPr/>
              <a:t>21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 algn="l"/>
            <a:r>
              <a:rPr lang="en-US" b="1" i="0" dirty="0"/>
              <a:t>Cultural Knowledge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357688"/>
          </a:xfrm>
        </p:spPr>
        <p:txBody>
          <a:bodyPr/>
          <a:lstStyle/>
          <a:p>
            <a:r>
              <a:rPr lang="en-US" sz="2400"/>
              <a:t>Cultural knowledge can be defined by the way it is acquired:</a:t>
            </a:r>
          </a:p>
          <a:p>
            <a:pPr lvl="1"/>
            <a:r>
              <a:rPr lang="en-US" sz="2200"/>
              <a:t>objective or factual information is obtained through communication, research, and education.</a:t>
            </a:r>
          </a:p>
          <a:p>
            <a:pPr lvl="1"/>
            <a:r>
              <a:rPr lang="en-US" sz="2200" b="1"/>
              <a:t>experiential knowledge</a:t>
            </a:r>
            <a:r>
              <a:rPr lang="en-US" sz="2200"/>
              <a:t> can be acquired only by being involved in a culture other than one</a:t>
            </a:r>
            <a:r>
              <a:rPr lang="ja-JP" altLang="en-US" sz="2200">
                <a:latin typeface="Arial"/>
              </a:rPr>
              <a:t>’</a:t>
            </a:r>
            <a:r>
              <a:rPr lang="en-US" sz="2200"/>
              <a:t>s own.</a:t>
            </a:r>
          </a:p>
          <a:p>
            <a:pPr lvl="1">
              <a:buFontTx/>
              <a:buNone/>
            </a:pPr>
            <a:endParaRPr lang="en-US" sz="1200"/>
          </a:p>
          <a:p>
            <a:r>
              <a:rPr lang="en-US" sz="2400" b="1"/>
              <a:t>Interpretive knowledge </a:t>
            </a:r>
            <a:r>
              <a:rPr lang="en-US" sz="2400"/>
              <a:t>is the ability to understand and fully appreciate the nuances of different cultural traits and patterns.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1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C53-3EC8-574C-9A44-68C28A29BDF0}" type="slidenum">
              <a:rPr lang="en-US"/>
              <a:pPr/>
              <a:t>22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153400" cy="1371600"/>
          </a:xfrm>
        </p:spPr>
        <p:txBody>
          <a:bodyPr/>
          <a:lstStyle/>
          <a:p>
            <a:pPr algn="l"/>
            <a:r>
              <a:rPr lang="en-US" sz="3600" b="1" i="0" dirty="0"/>
              <a:t>Acquiring International Experience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7477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/>
              <a:t>Manager</a:t>
            </a:r>
            <a:r>
              <a:rPr lang="ja-JP" altLang="en-US" sz="2400" b="1">
                <a:latin typeface="Arial"/>
              </a:rPr>
              <a:t>’</a:t>
            </a:r>
            <a:r>
              <a:rPr lang="en-US" sz="2400" b="1"/>
              <a:t>s ranking of factors involved in acquiring international expertise</a:t>
            </a:r>
            <a:endParaRPr lang="en-US" b="1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52400" y="3124200"/>
            <a:ext cx="8839200" cy="335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200">
              <a:latin typeface="Times New Roman" charset="0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04800" y="3200400"/>
            <a:ext cx="2989263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="1">
                <a:latin typeface="Arial" charset="0"/>
              </a:rPr>
              <a:t>Factor</a:t>
            </a:r>
            <a:endParaRPr lang="en-US" sz="220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n-US" sz="2000">
                <a:latin typeface="Arial" charset="0"/>
              </a:rPr>
              <a:t>Assignments overseas</a:t>
            </a:r>
          </a:p>
          <a:p>
            <a:pPr>
              <a:lnSpc>
                <a:spcPct val="110000"/>
              </a:lnSpc>
            </a:pPr>
            <a:r>
              <a:rPr lang="en-US" sz="2000">
                <a:latin typeface="Arial" charset="0"/>
              </a:rPr>
              <a:t>Business travel</a:t>
            </a:r>
          </a:p>
          <a:p>
            <a:pPr>
              <a:lnSpc>
                <a:spcPct val="110000"/>
              </a:lnSpc>
            </a:pPr>
            <a:r>
              <a:rPr lang="en-US" sz="2000">
                <a:latin typeface="Arial" charset="0"/>
              </a:rPr>
              <a:t>Training programs</a:t>
            </a:r>
          </a:p>
          <a:p>
            <a:pPr>
              <a:lnSpc>
                <a:spcPct val="110000"/>
              </a:lnSpc>
            </a:pPr>
            <a:r>
              <a:rPr lang="en-US" sz="2000">
                <a:latin typeface="Arial" charset="0"/>
              </a:rPr>
              <a:t>Non-business travel</a:t>
            </a:r>
          </a:p>
          <a:p>
            <a:pPr>
              <a:lnSpc>
                <a:spcPct val="110000"/>
              </a:lnSpc>
            </a:pPr>
            <a:r>
              <a:rPr lang="en-US" sz="2000">
                <a:latin typeface="Arial" charset="0"/>
              </a:rPr>
              <a:t>Reading</a:t>
            </a:r>
          </a:p>
          <a:p>
            <a:pPr>
              <a:lnSpc>
                <a:spcPct val="110000"/>
              </a:lnSpc>
            </a:pPr>
            <a:r>
              <a:rPr lang="en-US" sz="2000">
                <a:latin typeface="Arial" charset="0"/>
              </a:rPr>
              <a:t>Graduate courses</a:t>
            </a:r>
          </a:p>
          <a:p>
            <a:pPr>
              <a:lnSpc>
                <a:spcPct val="110000"/>
              </a:lnSpc>
            </a:pPr>
            <a:r>
              <a:rPr lang="en-US" sz="2000">
                <a:latin typeface="Arial" charset="0"/>
              </a:rPr>
              <a:t>Precareer activities</a:t>
            </a:r>
          </a:p>
          <a:p>
            <a:pPr>
              <a:lnSpc>
                <a:spcPct val="110000"/>
              </a:lnSpc>
            </a:pPr>
            <a:r>
              <a:rPr lang="en-US" sz="2000">
                <a:latin typeface="Arial" charset="0"/>
              </a:rPr>
              <a:t>Undergraduate courses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3048000" y="3200400"/>
            <a:ext cx="2971800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" charset="0"/>
              </a:rPr>
              <a:t>Considered Critical</a:t>
            </a:r>
          </a:p>
          <a:p>
            <a:pPr algn="ctr">
              <a:lnSpc>
                <a:spcPct val="110000"/>
              </a:lnSpc>
            </a:pPr>
            <a:r>
              <a:rPr lang="en-US" sz="2000">
                <a:latin typeface="Arial" charset="0"/>
              </a:rPr>
              <a:t>   85%</a:t>
            </a:r>
          </a:p>
          <a:p>
            <a:pPr algn="ctr">
              <a:lnSpc>
                <a:spcPct val="110000"/>
              </a:lnSpc>
            </a:pPr>
            <a:r>
              <a:rPr lang="en-US" sz="2000">
                <a:latin typeface="Arial" charset="0"/>
              </a:rPr>
              <a:t>83</a:t>
            </a:r>
          </a:p>
          <a:p>
            <a:pPr algn="ctr">
              <a:lnSpc>
                <a:spcPct val="110000"/>
              </a:lnSpc>
            </a:pPr>
            <a:r>
              <a:rPr lang="en-US" sz="2000">
                <a:latin typeface="Arial" charset="0"/>
              </a:rPr>
              <a:t>28</a:t>
            </a:r>
          </a:p>
          <a:p>
            <a:pPr algn="ctr">
              <a:lnSpc>
                <a:spcPct val="110000"/>
              </a:lnSpc>
            </a:pPr>
            <a:r>
              <a:rPr lang="en-US" sz="2000">
                <a:latin typeface="Arial" charset="0"/>
              </a:rPr>
              <a:t>28</a:t>
            </a:r>
          </a:p>
          <a:p>
            <a:pPr algn="ctr">
              <a:lnSpc>
                <a:spcPct val="110000"/>
              </a:lnSpc>
            </a:pPr>
            <a:r>
              <a:rPr lang="en-US" sz="2000">
                <a:latin typeface="Arial" charset="0"/>
              </a:rPr>
              <a:t>22</a:t>
            </a:r>
          </a:p>
          <a:p>
            <a:pPr algn="ctr">
              <a:lnSpc>
                <a:spcPct val="110000"/>
              </a:lnSpc>
            </a:pPr>
            <a:r>
              <a:rPr lang="en-US" sz="2000">
                <a:latin typeface="Arial" charset="0"/>
              </a:rPr>
              <a:t>13</a:t>
            </a:r>
          </a:p>
          <a:p>
            <a:pPr algn="ctr">
              <a:lnSpc>
                <a:spcPct val="110000"/>
              </a:lnSpc>
            </a:pPr>
            <a:r>
              <a:rPr lang="en-US" sz="2000">
                <a:latin typeface="Arial" charset="0"/>
              </a:rPr>
              <a:t>9</a:t>
            </a:r>
          </a:p>
          <a:p>
            <a:pPr algn="ctr">
              <a:lnSpc>
                <a:spcPct val="110000"/>
              </a:lnSpc>
            </a:pPr>
            <a:r>
              <a:rPr lang="en-US" sz="2000">
                <a:latin typeface="Arial" charset="0"/>
              </a:rPr>
              <a:t>1</a:t>
            </a:r>
            <a:endParaRPr lang="en-US" sz="2200" b="1">
              <a:latin typeface="Arial" charset="0"/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5791200" y="3200400"/>
            <a:ext cx="3248025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200" b="1">
                <a:latin typeface="Arial" charset="0"/>
              </a:rPr>
              <a:t>  Considered Important</a:t>
            </a:r>
          </a:p>
          <a:p>
            <a:pPr algn="ctr">
              <a:lnSpc>
                <a:spcPct val="110000"/>
              </a:lnSpc>
            </a:pPr>
            <a:r>
              <a:rPr lang="en-US" sz="2000">
                <a:latin typeface="Arial" charset="0"/>
              </a:rPr>
              <a:t>     9%</a:t>
            </a:r>
          </a:p>
          <a:p>
            <a:pPr algn="ctr">
              <a:lnSpc>
                <a:spcPct val="110000"/>
              </a:lnSpc>
            </a:pPr>
            <a:r>
              <a:rPr lang="en-US" sz="2000">
                <a:latin typeface="Arial" charset="0"/>
              </a:rPr>
              <a:t>17</a:t>
            </a:r>
          </a:p>
          <a:p>
            <a:pPr algn="ctr">
              <a:lnSpc>
                <a:spcPct val="110000"/>
              </a:lnSpc>
            </a:pPr>
            <a:r>
              <a:rPr lang="en-US" sz="2000">
                <a:latin typeface="Arial" charset="0"/>
              </a:rPr>
              <a:t>57</a:t>
            </a:r>
          </a:p>
          <a:p>
            <a:pPr algn="ctr">
              <a:lnSpc>
                <a:spcPct val="110000"/>
              </a:lnSpc>
            </a:pPr>
            <a:r>
              <a:rPr lang="en-US" sz="2000">
                <a:latin typeface="Arial" charset="0"/>
              </a:rPr>
              <a:t>54</a:t>
            </a:r>
          </a:p>
          <a:p>
            <a:pPr algn="ctr">
              <a:lnSpc>
                <a:spcPct val="110000"/>
              </a:lnSpc>
            </a:pPr>
            <a:r>
              <a:rPr lang="en-US" sz="2000">
                <a:latin typeface="Arial" charset="0"/>
              </a:rPr>
              <a:t>72</a:t>
            </a:r>
          </a:p>
          <a:p>
            <a:pPr algn="ctr">
              <a:lnSpc>
                <a:spcPct val="110000"/>
              </a:lnSpc>
            </a:pPr>
            <a:r>
              <a:rPr lang="en-US" sz="2000">
                <a:latin typeface="Arial" charset="0"/>
              </a:rPr>
              <a:t>52</a:t>
            </a:r>
          </a:p>
          <a:p>
            <a:pPr algn="ctr">
              <a:lnSpc>
                <a:spcPct val="110000"/>
              </a:lnSpc>
            </a:pPr>
            <a:r>
              <a:rPr lang="en-US" sz="2000">
                <a:latin typeface="Arial" charset="0"/>
              </a:rPr>
              <a:t>50</a:t>
            </a:r>
          </a:p>
          <a:p>
            <a:pPr algn="ctr">
              <a:lnSpc>
                <a:spcPct val="110000"/>
              </a:lnSpc>
            </a:pPr>
            <a:r>
              <a:rPr lang="en-US" sz="2000">
                <a:latin typeface="Arial" charset="0"/>
              </a:rPr>
              <a:t>48</a:t>
            </a:r>
            <a:endParaRPr lang="en-US" sz="2200" b="1">
              <a:latin typeface="Arial" charset="0"/>
            </a:endParaRPr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>
            <a:off x="152400" y="3581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3124200" y="31242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>
            <a:off x="5943600" y="31242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01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14F74ECB-D7AC-724C-929A-BD3FD05B7CC2}" type="slidenum">
              <a:rPr lang="en-US"/>
              <a:pPr/>
              <a:t>23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772400" cy="1143000"/>
          </a:xfrm>
        </p:spPr>
        <p:txBody>
          <a:bodyPr/>
          <a:lstStyle/>
          <a:p>
            <a:pPr algn="l"/>
            <a:r>
              <a:rPr lang="en-US" b="1" i="0" dirty="0"/>
              <a:t>Cross-Cultural Behavior Model</a:t>
            </a:r>
          </a:p>
        </p:txBody>
      </p:sp>
      <p:sp>
        <p:nvSpPr>
          <p:cNvPr id="102403" name="AutoShape 3"/>
          <p:cNvSpPr>
            <a:spLocks noChangeArrowheads="1"/>
          </p:cNvSpPr>
          <p:nvPr/>
        </p:nvSpPr>
        <p:spPr bwMode="auto">
          <a:xfrm>
            <a:off x="457200" y="2895600"/>
            <a:ext cx="1524000" cy="2667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304800" y="3733800"/>
            <a:ext cx="1771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Times New Roman" charset="0"/>
              </a:rPr>
              <a:t>  Communication</a:t>
            </a:r>
          </a:p>
          <a:p>
            <a:pPr algn="ctr"/>
            <a:r>
              <a:rPr lang="en-US" sz="1800">
                <a:latin typeface="Times New Roman" charset="0"/>
              </a:rPr>
              <a:t>about</a:t>
            </a:r>
          </a:p>
          <a:p>
            <a:pPr algn="ctr"/>
            <a:r>
              <a:rPr lang="en-US" sz="1800">
                <a:latin typeface="Times New Roman" charset="0"/>
              </a:rPr>
              <a:t>Innovation</a:t>
            </a:r>
            <a:endParaRPr lang="en-US" sz="2000">
              <a:latin typeface="Times New Roman" charset="0"/>
            </a:endParaRPr>
          </a:p>
        </p:txBody>
      </p:sp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7086600" y="5867400"/>
            <a:ext cx="13716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imes New Roman" charset="0"/>
              </a:rPr>
              <a:t>Consequences</a:t>
            </a:r>
          </a:p>
        </p:txBody>
      </p:sp>
      <p:sp>
        <p:nvSpPr>
          <p:cNvPr id="102419" name="AutoShape 19"/>
          <p:cNvSpPr>
            <a:spLocks noChangeArrowheads="1"/>
          </p:cNvSpPr>
          <p:nvPr/>
        </p:nvSpPr>
        <p:spPr bwMode="auto">
          <a:xfrm>
            <a:off x="5181600" y="1828800"/>
            <a:ext cx="13716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imes New Roman" charset="0"/>
              </a:rPr>
              <a:t>Strategic</a:t>
            </a:r>
          </a:p>
          <a:p>
            <a:pPr algn="ctr"/>
            <a:r>
              <a:rPr lang="en-US" sz="1800">
                <a:latin typeface="Times New Roman" charset="0"/>
              </a:rPr>
              <a:t>Opinion</a:t>
            </a:r>
          </a:p>
          <a:p>
            <a:pPr algn="ctr"/>
            <a:r>
              <a:rPr lang="en-US" sz="1800">
                <a:latin typeface="Times New Roman" charset="0"/>
              </a:rPr>
              <a:t>Leadership</a:t>
            </a:r>
          </a:p>
        </p:txBody>
      </p:sp>
      <p:sp>
        <p:nvSpPr>
          <p:cNvPr id="102420" name="AutoShape 20"/>
          <p:cNvSpPr>
            <a:spLocks noChangeArrowheads="1"/>
          </p:cNvSpPr>
          <p:nvPr/>
        </p:nvSpPr>
        <p:spPr bwMode="auto">
          <a:xfrm>
            <a:off x="6096000" y="2971800"/>
            <a:ext cx="13716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imes New Roman" charset="0"/>
              </a:rPr>
              <a:t>Adoption</a:t>
            </a:r>
          </a:p>
          <a:p>
            <a:pPr algn="ctr"/>
            <a:r>
              <a:rPr lang="en-US" sz="1800">
                <a:latin typeface="Times New Roman" charset="0"/>
              </a:rPr>
              <a:t>Tendency</a:t>
            </a:r>
          </a:p>
        </p:txBody>
      </p:sp>
      <p:sp>
        <p:nvSpPr>
          <p:cNvPr id="102421" name="AutoShape 21"/>
          <p:cNvSpPr>
            <a:spLocks noChangeArrowheads="1"/>
          </p:cNvSpPr>
          <p:nvPr/>
        </p:nvSpPr>
        <p:spPr bwMode="auto">
          <a:xfrm>
            <a:off x="2286000" y="2895600"/>
            <a:ext cx="13716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imes New Roman" charset="0"/>
              </a:rPr>
              <a:t>Cognitive</a:t>
            </a:r>
          </a:p>
          <a:p>
            <a:pPr algn="ctr"/>
            <a:r>
              <a:rPr lang="en-US" sz="1800">
                <a:latin typeface="Times New Roman" charset="0"/>
              </a:rPr>
              <a:t>Search</a:t>
            </a:r>
          </a:p>
        </p:txBody>
      </p:sp>
      <p:sp>
        <p:nvSpPr>
          <p:cNvPr id="102422" name="AutoShape 22"/>
          <p:cNvSpPr>
            <a:spLocks noChangeArrowheads="1"/>
          </p:cNvSpPr>
          <p:nvPr/>
        </p:nvSpPr>
        <p:spPr bwMode="auto">
          <a:xfrm>
            <a:off x="3505200" y="1828800"/>
            <a:ext cx="13716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imes New Roman" charset="0"/>
              </a:rPr>
              <a:t>Change</a:t>
            </a:r>
          </a:p>
          <a:p>
            <a:pPr algn="ctr"/>
            <a:r>
              <a:rPr lang="en-US" sz="1800">
                <a:latin typeface="Times New Roman" charset="0"/>
              </a:rPr>
              <a:t>Agent</a:t>
            </a:r>
          </a:p>
        </p:txBody>
      </p:sp>
      <p:sp>
        <p:nvSpPr>
          <p:cNvPr id="102423" name="AutoShape 23"/>
          <p:cNvSpPr>
            <a:spLocks noChangeArrowheads="1"/>
          </p:cNvSpPr>
          <p:nvPr/>
        </p:nvSpPr>
        <p:spPr bwMode="auto">
          <a:xfrm>
            <a:off x="7772400" y="2971800"/>
            <a:ext cx="13716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imes New Roman" charset="0"/>
              </a:rPr>
              <a:t>Adoption</a:t>
            </a:r>
          </a:p>
        </p:txBody>
      </p:sp>
      <p:sp>
        <p:nvSpPr>
          <p:cNvPr id="102425" name="AutoShape 25"/>
          <p:cNvSpPr>
            <a:spLocks noChangeArrowheads="1"/>
          </p:cNvSpPr>
          <p:nvPr/>
        </p:nvSpPr>
        <p:spPr bwMode="auto">
          <a:xfrm>
            <a:off x="4343400" y="3810000"/>
            <a:ext cx="13716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imes New Roman" charset="0"/>
              </a:rPr>
              <a:t>Propensity</a:t>
            </a:r>
          </a:p>
          <a:p>
            <a:pPr algn="ctr"/>
            <a:r>
              <a:rPr lang="en-US" sz="1800">
                <a:latin typeface="Times New Roman" charset="0"/>
              </a:rPr>
              <a:t>to Change</a:t>
            </a:r>
          </a:p>
        </p:txBody>
      </p:sp>
      <p:sp>
        <p:nvSpPr>
          <p:cNvPr id="102426" name="AutoShape 26"/>
          <p:cNvSpPr>
            <a:spLocks noChangeArrowheads="1"/>
          </p:cNvSpPr>
          <p:nvPr/>
        </p:nvSpPr>
        <p:spPr bwMode="auto">
          <a:xfrm>
            <a:off x="5867400" y="4724400"/>
            <a:ext cx="13716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imes New Roman" charset="0"/>
              </a:rPr>
              <a:t>Evaluation</a:t>
            </a:r>
          </a:p>
          <a:p>
            <a:pPr algn="ctr"/>
            <a:r>
              <a:rPr lang="en-US" sz="1800">
                <a:latin typeface="Times New Roman" charset="0"/>
              </a:rPr>
              <a:t>of</a:t>
            </a:r>
          </a:p>
          <a:p>
            <a:pPr algn="ctr"/>
            <a:r>
              <a:rPr lang="en-US" sz="1800">
                <a:latin typeface="Times New Roman" charset="0"/>
              </a:rPr>
              <a:t>Innovation</a:t>
            </a:r>
          </a:p>
        </p:txBody>
      </p:sp>
      <p:sp>
        <p:nvSpPr>
          <p:cNvPr id="102430" name="Line 30"/>
          <p:cNvSpPr>
            <a:spLocks noChangeShapeType="1"/>
          </p:cNvSpPr>
          <p:nvPr/>
        </p:nvSpPr>
        <p:spPr bwMode="auto">
          <a:xfrm flipH="1">
            <a:off x="1981200" y="3352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2" name="Line 32"/>
          <p:cNvSpPr>
            <a:spLocks noChangeShapeType="1"/>
          </p:cNvSpPr>
          <p:nvPr/>
        </p:nvSpPr>
        <p:spPr bwMode="auto">
          <a:xfrm>
            <a:off x="1981200" y="5105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4" name="Line 34"/>
          <p:cNvSpPr>
            <a:spLocks noChangeShapeType="1"/>
          </p:cNvSpPr>
          <p:nvPr/>
        </p:nvSpPr>
        <p:spPr bwMode="auto">
          <a:xfrm>
            <a:off x="3810000" y="51054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5" name="Line 35"/>
          <p:cNvSpPr>
            <a:spLocks noChangeShapeType="1"/>
          </p:cNvSpPr>
          <p:nvPr/>
        </p:nvSpPr>
        <p:spPr bwMode="auto">
          <a:xfrm flipV="1">
            <a:off x="4572000" y="4648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6" name="Line 36"/>
          <p:cNvSpPr>
            <a:spLocks noChangeShapeType="1"/>
          </p:cNvSpPr>
          <p:nvPr/>
        </p:nvSpPr>
        <p:spPr bwMode="auto">
          <a:xfrm flipV="1">
            <a:off x="5029200" y="4648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8" name="Line 38"/>
          <p:cNvSpPr>
            <a:spLocks noChangeShapeType="1"/>
          </p:cNvSpPr>
          <p:nvPr/>
        </p:nvSpPr>
        <p:spPr bwMode="auto">
          <a:xfrm>
            <a:off x="5562600" y="5791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9" name="Line 39"/>
          <p:cNvSpPr>
            <a:spLocks noChangeShapeType="1"/>
          </p:cNvSpPr>
          <p:nvPr/>
        </p:nvSpPr>
        <p:spPr bwMode="auto">
          <a:xfrm flipV="1">
            <a:off x="6629400" y="5562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0" name="Line 40"/>
          <p:cNvSpPr>
            <a:spLocks noChangeShapeType="1"/>
          </p:cNvSpPr>
          <p:nvPr/>
        </p:nvSpPr>
        <p:spPr bwMode="auto">
          <a:xfrm>
            <a:off x="5715000" y="4267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1" name="Line 41"/>
          <p:cNvSpPr>
            <a:spLocks noChangeShapeType="1"/>
          </p:cNvSpPr>
          <p:nvPr/>
        </p:nvSpPr>
        <p:spPr bwMode="auto">
          <a:xfrm>
            <a:off x="6324600" y="4267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2" name="Line 42"/>
          <p:cNvSpPr>
            <a:spLocks noChangeShapeType="1"/>
          </p:cNvSpPr>
          <p:nvPr/>
        </p:nvSpPr>
        <p:spPr bwMode="auto">
          <a:xfrm flipV="1">
            <a:off x="6629400" y="38100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3" name="Line 43"/>
          <p:cNvSpPr>
            <a:spLocks noChangeShapeType="1"/>
          </p:cNvSpPr>
          <p:nvPr/>
        </p:nvSpPr>
        <p:spPr bwMode="auto">
          <a:xfrm>
            <a:off x="7467600" y="3429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4" name="Line 44"/>
          <p:cNvSpPr>
            <a:spLocks noChangeShapeType="1"/>
          </p:cNvSpPr>
          <p:nvPr/>
        </p:nvSpPr>
        <p:spPr bwMode="auto">
          <a:xfrm>
            <a:off x="4648200" y="2667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5" name="Line 45"/>
          <p:cNvSpPr>
            <a:spLocks noChangeShapeType="1"/>
          </p:cNvSpPr>
          <p:nvPr/>
        </p:nvSpPr>
        <p:spPr bwMode="auto">
          <a:xfrm>
            <a:off x="5410200" y="2667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6" name="Line 46"/>
          <p:cNvSpPr>
            <a:spLocks noChangeShapeType="1"/>
          </p:cNvSpPr>
          <p:nvPr/>
        </p:nvSpPr>
        <p:spPr bwMode="auto">
          <a:xfrm>
            <a:off x="4876800" y="2286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7" name="Line 47"/>
          <p:cNvSpPr>
            <a:spLocks noChangeShapeType="1"/>
          </p:cNvSpPr>
          <p:nvPr/>
        </p:nvSpPr>
        <p:spPr bwMode="auto">
          <a:xfrm flipH="1">
            <a:off x="3352800" y="42672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8" name="Line 48"/>
          <p:cNvSpPr>
            <a:spLocks noChangeShapeType="1"/>
          </p:cNvSpPr>
          <p:nvPr/>
        </p:nvSpPr>
        <p:spPr bwMode="auto">
          <a:xfrm>
            <a:off x="3352800" y="4267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9" name="Line 49"/>
          <p:cNvSpPr>
            <a:spLocks noChangeShapeType="1"/>
          </p:cNvSpPr>
          <p:nvPr/>
        </p:nvSpPr>
        <p:spPr bwMode="auto">
          <a:xfrm flipH="1">
            <a:off x="5105400" y="64770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0" name="Line 50"/>
          <p:cNvSpPr>
            <a:spLocks noChangeShapeType="1"/>
          </p:cNvSpPr>
          <p:nvPr/>
        </p:nvSpPr>
        <p:spPr bwMode="auto">
          <a:xfrm flipV="1">
            <a:off x="5105400" y="6172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1" name="Line 51"/>
          <p:cNvSpPr>
            <a:spLocks noChangeShapeType="1"/>
          </p:cNvSpPr>
          <p:nvPr/>
        </p:nvSpPr>
        <p:spPr bwMode="auto">
          <a:xfrm>
            <a:off x="8229600" y="38100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2" name="Line 52"/>
          <p:cNvSpPr>
            <a:spLocks noChangeShapeType="1"/>
          </p:cNvSpPr>
          <p:nvPr/>
        </p:nvSpPr>
        <p:spPr bwMode="auto">
          <a:xfrm flipV="1">
            <a:off x="7620000" y="2286000"/>
            <a:ext cx="0" cy="3581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4" name="Line 54"/>
          <p:cNvSpPr>
            <a:spLocks noChangeShapeType="1"/>
          </p:cNvSpPr>
          <p:nvPr/>
        </p:nvSpPr>
        <p:spPr bwMode="auto">
          <a:xfrm flipH="1">
            <a:off x="6553200" y="22860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4" name="AutoShape 24"/>
          <p:cNvSpPr>
            <a:spLocks noChangeArrowheads="1"/>
          </p:cNvSpPr>
          <p:nvPr/>
        </p:nvSpPr>
        <p:spPr bwMode="auto">
          <a:xfrm>
            <a:off x="2667000" y="4724400"/>
            <a:ext cx="13716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imes New Roman" charset="0"/>
              </a:rPr>
              <a:t>Cognitive</a:t>
            </a:r>
          </a:p>
          <a:p>
            <a:pPr algn="ctr"/>
            <a:r>
              <a:rPr lang="en-US" sz="1800">
                <a:latin typeface="Times New Roman" charset="0"/>
              </a:rPr>
              <a:t>Distortion</a:t>
            </a:r>
          </a:p>
        </p:txBody>
      </p:sp>
      <p:sp>
        <p:nvSpPr>
          <p:cNvPr id="102427" name="AutoShape 27"/>
          <p:cNvSpPr>
            <a:spLocks noChangeArrowheads="1"/>
          </p:cNvSpPr>
          <p:nvPr/>
        </p:nvSpPr>
        <p:spPr bwMode="auto">
          <a:xfrm>
            <a:off x="4343400" y="5334000"/>
            <a:ext cx="13716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imes New Roman" charset="0"/>
              </a:rPr>
              <a:t>Cultural </a:t>
            </a:r>
          </a:p>
          <a:p>
            <a:pPr algn="ctr"/>
            <a:r>
              <a:rPr lang="en-US" sz="1800">
                <a:latin typeface="Times New Roman" charset="0"/>
              </a:rPr>
              <a:t>Lifestyle</a:t>
            </a:r>
          </a:p>
        </p:txBody>
      </p:sp>
      <p:sp>
        <p:nvSpPr>
          <p:cNvPr id="102457" name="Line 57"/>
          <p:cNvSpPr>
            <a:spLocks noChangeShapeType="1"/>
          </p:cNvSpPr>
          <p:nvPr/>
        </p:nvSpPr>
        <p:spPr bwMode="auto">
          <a:xfrm flipV="1">
            <a:off x="5943600" y="33528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8" name="Line 58"/>
          <p:cNvSpPr>
            <a:spLocks noChangeShapeType="1"/>
          </p:cNvSpPr>
          <p:nvPr/>
        </p:nvSpPr>
        <p:spPr bwMode="auto">
          <a:xfrm flipH="1">
            <a:off x="3657600" y="33528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89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8037-225D-6B48-A46C-74D44F856E6D}" type="slidenum">
              <a:rPr lang="en-US"/>
              <a:pPr/>
              <a:t>24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077200" cy="1143000"/>
          </a:xfrm>
        </p:spPr>
        <p:txBody>
          <a:bodyPr/>
          <a:lstStyle/>
          <a:p>
            <a:pPr algn="l"/>
            <a:r>
              <a:rPr lang="en-US" b="1" i="0" dirty="0"/>
              <a:t>Cross-Cultural Behavior Model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5638800" cy="4648200"/>
          </a:xfrm>
        </p:spPr>
        <p:txBody>
          <a:bodyPr/>
          <a:lstStyle/>
          <a:p>
            <a:r>
              <a:rPr lang="en-US" sz="2800" b="1"/>
              <a:t>The key variable of the model is propensity to change, which is a function of three constructs:</a:t>
            </a:r>
          </a:p>
          <a:p>
            <a:pPr>
              <a:buFontTx/>
              <a:buNone/>
            </a:pPr>
            <a:endParaRPr lang="en-US" sz="1200" b="1"/>
          </a:p>
          <a:p>
            <a:pPr lvl="1"/>
            <a:r>
              <a:rPr lang="en-US" sz="2400" b="1"/>
              <a:t>cultural lifestyle</a:t>
            </a:r>
          </a:p>
          <a:p>
            <a:pPr lvl="1">
              <a:buFontTx/>
              <a:buNone/>
            </a:pPr>
            <a:endParaRPr lang="en-US" sz="1200"/>
          </a:p>
          <a:p>
            <a:pPr lvl="1"/>
            <a:r>
              <a:rPr lang="en-US" sz="2400" b="1"/>
              <a:t>change agents</a:t>
            </a:r>
          </a:p>
          <a:p>
            <a:pPr lvl="1">
              <a:buFontTx/>
              <a:buNone/>
            </a:pPr>
            <a:endParaRPr lang="en-US" sz="1200"/>
          </a:p>
          <a:p>
            <a:pPr lvl="1"/>
            <a:r>
              <a:rPr lang="en-US" sz="2400" b="1"/>
              <a:t>communication about the innovation</a:t>
            </a:r>
            <a:r>
              <a:rPr lang="en-US" sz="2000" b="1"/>
              <a:t>	</a:t>
            </a:r>
            <a:endParaRPr lang="en-US" b="1"/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6248400" y="2438400"/>
          <a:ext cx="2309813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Clip" r:id="rId3" imgW="2309760" imgH="3176280" progId="MS_ClipArt_Gallery.2">
                  <p:embed/>
                </p:oleObj>
              </mc:Choice>
              <mc:Fallback>
                <p:oleObj name="Clip" r:id="rId3" imgW="2309760" imgH="31762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438400"/>
                        <a:ext cx="2309813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227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B637-C46E-FA49-A03F-32CAEC482583}" type="slidenum">
              <a:rPr lang="en-US"/>
              <a:pPr/>
              <a:t>25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 algn="ctr"/>
            <a:r>
              <a:rPr lang="en-US" b="1" i="0" dirty="0"/>
              <a:t>Dimensions of Culture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510088"/>
          </a:xfrm>
        </p:spPr>
        <p:txBody>
          <a:bodyPr/>
          <a:lstStyle/>
          <a:p>
            <a:r>
              <a:rPr lang="en-US" sz="2400" b="1"/>
              <a:t>Differences in cultural lifestyle can be explained by:</a:t>
            </a:r>
          </a:p>
          <a:p>
            <a:pPr lvl="1"/>
            <a:r>
              <a:rPr lang="en-US" sz="2200"/>
              <a:t>individualism</a:t>
            </a:r>
          </a:p>
          <a:p>
            <a:pPr lvl="1"/>
            <a:r>
              <a:rPr lang="en-US" sz="2200"/>
              <a:t>power distance</a:t>
            </a:r>
          </a:p>
          <a:p>
            <a:pPr lvl="1"/>
            <a:r>
              <a:rPr lang="en-US" sz="2200"/>
              <a:t>uncertainty avoidance</a:t>
            </a:r>
          </a:p>
          <a:p>
            <a:pPr lvl="1"/>
            <a:r>
              <a:rPr lang="en-US" sz="2200"/>
              <a:t>Masculinity</a:t>
            </a:r>
          </a:p>
          <a:p>
            <a:pPr lvl="1">
              <a:buFontTx/>
              <a:buNone/>
            </a:pPr>
            <a:endParaRPr lang="en-US" sz="1200"/>
          </a:p>
          <a:p>
            <a:r>
              <a:rPr lang="en-US" sz="2400" b="1"/>
              <a:t>Asian countries tend to have high uncertainty avoidance and low masculinity.</a:t>
            </a:r>
          </a:p>
          <a:p>
            <a:pPr>
              <a:buFontTx/>
              <a:buNone/>
            </a:pPr>
            <a:endParaRPr lang="en-US" sz="1200"/>
          </a:p>
          <a:p>
            <a:r>
              <a:rPr lang="en-US" sz="2400" b="1"/>
              <a:t>Western countries tend to have low uncertainty avoidance and high masculinity.</a:t>
            </a:r>
          </a:p>
        </p:txBody>
      </p:sp>
    </p:spTree>
    <p:extLst>
      <p:ext uri="{BB962C8B-B14F-4D97-AF65-F5344CB8AC3E}">
        <p14:creationId xmlns:p14="http://schemas.microsoft.com/office/powerpoint/2010/main" val="373331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92D6-C894-8845-BAF4-86CC7503F41E}" type="slidenum">
              <a:rPr lang="en-US"/>
              <a:pPr/>
              <a:t>26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7772400" cy="1143000"/>
          </a:xfrm>
        </p:spPr>
        <p:txBody>
          <a:bodyPr/>
          <a:lstStyle/>
          <a:p>
            <a:pPr algn="ctr"/>
            <a:r>
              <a:rPr lang="en-US" sz="3200" b="1" i="0" dirty="0"/>
              <a:t>Cultural Dimension Scores for 12 countries 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1600200" y="2209800"/>
            <a:ext cx="6019800" cy="396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Times New Roman" charset="0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0" y="3200400"/>
            <a:ext cx="135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Times New Roman" charset="0"/>
              </a:rPr>
              <a:t>Uncertainty</a:t>
            </a:r>
          </a:p>
          <a:p>
            <a:r>
              <a:rPr lang="en-US" sz="1800" b="1">
                <a:latin typeface="Times New Roman" charset="0"/>
              </a:rPr>
              <a:t>Avoidance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7600950" y="32766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Times New Roman" charset="0"/>
              </a:rPr>
              <a:t>Individualism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2286000" y="6324600"/>
            <a:ext cx="170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Times New Roman" charset="0"/>
              </a:rPr>
              <a:t>Power Distance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5486400" y="6324600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Times New Roman" charset="0"/>
              </a:rPr>
              <a:t>Masculinity</a:t>
            </a:r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4572000" y="22098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4343400" y="609600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Times New Roman" charset="0"/>
              </a:rPr>
              <a:t>100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371600" y="6096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Times New Roman" charset="0"/>
              </a:rPr>
              <a:t>0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7543800" y="6096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Times New Roman" charset="0"/>
              </a:rPr>
              <a:t>0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1143000" y="205740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Times New Roman" charset="0"/>
              </a:rPr>
              <a:t>100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7620000" y="205740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Times New Roman" charset="0"/>
              </a:rPr>
              <a:t>100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2895600" y="60960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Times New Roman" charset="0"/>
              </a:rPr>
              <a:t>50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5943600" y="60960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Times New Roman" charset="0"/>
              </a:rPr>
              <a:t>50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1219200" y="40386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Times New Roman" charset="0"/>
              </a:rPr>
              <a:t>50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7620000" y="40386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Times New Roman" charset="0"/>
              </a:rPr>
              <a:t>50</a:t>
            </a:r>
          </a:p>
        </p:txBody>
      </p:sp>
      <p:sp>
        <p:nvSpPr>
          <p:cNvPr id="104467" name="Oval 19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8" name="Oval 20"/>
          <p:cNvSpPr>
            <a:spLocks noChangeArrowheads="1"/>
          </p:cNvSpPr>
          <p:nvPr/>
        </p:nvSpPr>
        <p:spPr bwMode="auto">
          <a:xfrm>
            <a:off x="2133600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Oval 21"/>
          <p:cNvSpPr>
            <a:spLocks noChangeArrowheads="1"/>
          </p:cNvSpPr>
          <p:nvPr/>
        </p:nvSpPr>
        <p:spPr bwMode="auto">
          <a:xfrm>
            <a:off x="2438400" y="4114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0" name="Oval 22"/>
          <p:cNvSpPr>
            <a:spLocks noChangeArrowheads="1"/>
          </p:cNvSpPr>
          <p:nvPr/>
        </p:nvSpPr>
        <p:spPr bwMode="auto">
          <a:xfrm>
            <a:off x="33528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Oval 23"/>
          <p:cNvSpPr>
            <a:spLocks noChangeArrowheads="1"/>
          </p:cNvSpPr>
          <p:nvPr/>
        </p:nvSpPr>
        <p:spPr bwMode="auto">
          <a:xfrm>
            <a:off x="26670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2" name="Oval 24"/>
          <p:cNvSpPr>
            <a:spLocks noChangeArrowheads="1"/>
          </p:cNvSpPr>
          <p:nvPr/>
        </p:nvSpPr>
        <p:spPr bwMode="auto">
          <a:xfrm>
            <a:off x="43434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Oval 25"/>
          <p:cNvSpPr>
            <a:spLocks noChangeArrowheads="1"/>
          </p:cNvSpPr>
          <p:nvPr/>
        </p:nvSpPr>
        <p:spPr bwMode="auto">
          <a:xfrm>
            <a:off x="36576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2971800" y="2209800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Japan</a:t>
            </a:r>
          </a:p>
        </p:txBody>
      </p: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3581400" y="2362200"/>
            <a:ext cx="738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France</a:t>
            </a:r>
            <a:endParaRPr lang="en-US" sz="1800">
              <a:latin typeface="Times New Roman" charset="0"/>
            </a:endParaRPr>
          </a:p>
        </p:txBody>
      </p:sp>
      <p:sp>
        <p:nvSpPr>
          <p:cNvPr id="104477" name="Text Box 29"/>
          <p:cNvSpPr txBox="1">
            <a:spLocks noChangeArrowheads="1"/>
          </p:cNvSpPr>
          <p:nvPr/>
        </p:nvSpPr>
        <p:spPr bwMode="auto">
          <a:xfrm>
            <a:off x="3810000" y="2743200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Mexico</a:t>
            </a:r>
          </a:p>
        </p:txBody>
      </p:sp>
      <p:sp>
        <p:nvSpPr>
          <p:cNvPr id="104478" name="Text Box 30"/>
          <p:cNvSpPr txBox="1">
            <a:spLocks noChangeArrowheads="1"/>
          </p:cNvSpPr>
          <p:nvPr/>
        </p:nvSpPr>
        <p:spPr bwMode="auto">
          <a:xfrm>
            <a:off x="3276600" y="2971800"/>
            <a:ext cx="68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Brazil</a:t>
            </a:r>
          </a:p>
        </p:txBody>
      </p:sp>
      <p:sp>
        <p:nvSpPr>
          <p:cNvPr id="104479" name="Text Box 31"/>
          <p:cNvSpPr txBox="1">
            <a:spLocks noChangeArrowheads="1"/>
          </p:cNvSpPr>
          <p:nvPr/>
        </p:nvSpPr>
        <p:spPr bwMode="auto">
          <a:xfrm>
            <a:off x="1736725" y="3262313"/>
            <a:ext cx="941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Germany</a:t>
            </a:r>
          </a:p>
        </p:txBody>
      </p:sp>
      <p:sp>
        <p:nvSpPr>
          <p:cNvPr id="104480" name="Text Box 32"/>
          <p:cNvSpPr txBox="1">
            <a:spLocks noChangeArrowheads="1"/>
          </p:cNvSpPr>
          <p:nvPr/>
        </p:nvSpPr>
        <p:spPr bwMode="auto">
          <a:xfrm>
            <a:off x="1905000" y="3810000"/>
            <a:ext cx="116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Netherlands</a:t>
            </a:r>
          </a:p>
        </p:txBody>
      </p:sp>
      <p:sp>
        <p:nvSpPr>
          <p:cNvPr id="104481" name="Oval 33"/>
          <p:cNvSpPr>
            <a:spLocks noChangeArrowheads="1"/>
          </p:cNvSpPr>
          <p:nvPr/>
        </p:nvSpPr>
        <p:spPr bwMode="auto">
          <a:xfrm>
            <a:off x="2286000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82" name="Oval 34"/>
          <p:cNvSpPr>
            <a:spLocks noChangeArrowheads="1"/>
          </p:cNvSpPr>
          <p:nvPr/>
        </p:nvSpPr>
        <p:spPr bwMode="auto">
          <a:xfrm>
            <a:off x="38100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83" name="Text Box 35"/>
          <p:cNvSpPr txBox="1">
            <a:spLocks noChangeArrowheads="1"/>
          </p:cNvSpPr>
          <p:nvPr/>
        </p:nvSpPr>
        <p:spPr bwMode="auto">
          <a:xfrm>
            <a:off x="2362200" y="4419600"/>
            <a:ext cx="69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U.S.A</a:t>
            </a:r>
          </a:p>
        </p:txBody>
      </p:sp>
      <p:sp>
        <p:nvSpPr>
          <p:cNvPr id="104484" name="Text Box 36"/>
          <p:cNvSpPr txBox="1">
            <a:spLocks noChangeArrowheads="1"/>
          </p:cNvSpPr>
          <p:nvPr/>
        </p:nvSpPr>
        <p:spPr bwMode="auto">
          <a:xfrm>
            <a:off x="1736725" y="4633913"/>
            <a:ext cx="1254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Great Britain</a:t>
            </a:r>
          </a:p>
        </p:txBody>
      </p:sp>
      <p:sp>
        <p:nvSpPr>
          <p:cNvPr id="104485" name="Oval 37"/>
          <p:cNvSpPr>
            <a:spLocks noChangeArrowheads="1"/>
          </p:cNvSpPr>
          <p:nvPr/>
        </p:nvSpPr>
        <p:spPr bwMode="auto">
          <a:xfrm>
            <a:off x="4191000" y="3657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86" name="Text Box 38"/>
          <p:cNvSpPr txBox="1">
            <a:spLocks noChangeArrowheads="1"/>
          </p:cNvSpPr>
          <p:nvPr/>
        </p:nvSpPr>
        <p:spPr bwMode="auto">
          <a:xfrm>
            <a:off x="3200400" y="3352800"/>
            <a:ext cx="1433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Arab Countries</a:t>
            </a:r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39624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3352800" y="3733800"/>
            <a:ext cx="1174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West Africa</a:t>
            </a:r>
          </a:p>
        </p:txBody>
      </p:sp>
      <p:sp>
        <p:nvSpPr>
          <p:cNvPr id="104489" name="Oval 41"/>
          <p:cNvSpPr>
            <a:spLocks noChangeArrowheads="1"/>
          </p:cNvSpPr>
          <p:nvPr/>
        </p:nvSpPr>
        <p:spPr bwMode="auto">
          <a:xfrm>
            <a:off x="4038600" y="4343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90" name="Text Box 42"/>
          <p:cNvSpPr txBox="1">
            <a:spLocks noChangeArrowheads="1"/>
          </p:cNvSpPr>
          <p:nvPr/>
        </p:nvSpPr>
        <p:spPr bwMode="auto">
          <a:xfrm>
            <a:off x="3505200" y="4343400"/>
            <a:ext cx="976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Indonesia</a:t>
            </a:r>
          </a:p>
        </p:txBody>
      </p:sp>
      <p:sp>
        <p:nvSpPr>
          <p:cNvPr id="104491" name="Text Box 43"/>
          <p:cNvSpPr txBox="1">
            <a:spLocks noChangeArrowheads="1"/>
          </p:cNvSpPr>
          <p:nvPr/>
        </p:nvSpPr>
        <p:spPr bwMode="auto">
          <a:xfrm>
            <a:off x="3352800" y="4800600"/>
            <a:ext cx="1136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Hong Kong</a:t>
            </a:r>
          </a:p>
        </p:txBody>
      </p:sp>
      <p:sp>
        <p:nvSpPr>
          <p:cNvPr id="104493" name="Oval 45"/>
          <p:cNvSpPr>
            <a:spLocks noChangeArrowheads="1"/>
          </p:cNvSpPr>
          <p:nvPr/>
        </p:nvSpPr>
        <p:spPr bwMode="auto">
          <a:xfrm>
            <a:off x="4953000" y="4191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94" name="Oval 46"/>
          <p:cNvSpPr>
            <a:spLocks noChangeArrowheads="1"/>
          </p:cNvSpPr>
          <p:nvPr/>
        </p:nvSpPr>
        <p:spPr bwMode="auto">
          <a:xfrm>
            <a:off x="5943600" y="4648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95" name="Oval 47"/>
          <p:cNvSpPr>
            <a:spLocks noChangeArrowheads="1"/>
          </p:cNvSpPr>
          <p:nvPr/>
        </p:nvSpPr>
        <p:spPr bwMode="auto">
          <a:xfrm>
            <a:off x="5334000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96" name="Oval 48"/>
          <p:cNvSpPr>
            <a:spLocks noChangeArrowheads="1"/>
          </p:cNvSpPr>
          <p:nvPr/>
        </p:nvSpPr>
        <p:spPr bwMode="auto">
          <a:xfrm>
            <a:off x="6629400" y="449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97" name="Oval 49"/>
          <p:cNvSpPr>
            <a:spLocks noChangeArrowheads="1"/>
          </p:cNvSpPr>
          <p:nvPr/>
        </p:nvSpPr>
        <p:spPr bwMode="auto">
          <a:xfrm>
            <a:off x="6629400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98" name="Oval 50"/>
          <p:cNvSpPr>
            <a:spLocks noChangeArrowheads="1"/>
          </p:cNvSpPr>
          <p:nvPr/>
        </p:nvSpPr>
        <p:spPr bwMode="auto">
          <a:xfrm>
            <a:off x="57912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99" name="Oval 51"/>
          <p:cNvSpPr>
            <a:spLocks noChangeArrowheads="1"/>
          </p:cNvSpPr>
          <p:nvPr/>
        </p:nvSpPr>
        <p:spPr bwMode="auto">
          <a:xfrm>
            <a:off x="59436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00" name="Oval 52"/>
          <p:cNvSpPr>
            <a:spLocks noChangeArrowheads="1"/>
          </p:cNvSpPr>
          <p:nvPr/>
        </p:nvSpPr>
        <p:spPr bwMode="auto">
          <a:xfrm>
            <a:off x="6019800" y="236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01" name="Text Box 53"/>
          <p:cNvSpPr txBox="1">
            <a:spLocks noChangeArrowheads="1"/>
          </p:cNvSpPr>
          <p:nvPr/>
        </p:nvSpPr>
        <p:spPr bwMode="auto">
          <a:xfrm>
            <a:off x="4648200" y="3886200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Japan</a:t>
            </a:r>
          </a:p>
        </p:txBody>
      </p:sp>
      <p:sp>
        <p:nvSpPr>
          <p:cNvPr id="104502" name="Text Box 54"/>
          <p:cNvSpPr txBox="1">
            <a:spLocks noChangeArrowheads="1"/>
          </p:cNvSpPr>
          <p:nvPr/>
        </p:nvSpPr>
        <p:spPr bwMode="auto">
          <a:xfrm>
            <a:off x="5105400" y="4343400"/>
            <a:ext cx="1433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Arab Countries</a:t>
            </a:r>
          </a:p>
        </p:txBody>
      </p:sp>
      <p:sp>
        <p:nvSpPr>
          <p:cNvPr id="104503" name="Text Box 55"/>
          <p:cNvSpPr txBox="1">
            <a:spLocks noChangeArrowheads="1"/>
          </p:cNvSpPr>
          <p:nvPr/>
        </p:nvSpPr>
        <p:spPr bwMode="auto">
          <a:xfrm>
            <a:off x="5029200" y="4648200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Mexico</a:t>
            </a:r>
          </a:p>
        </p:txBody>
      </p:sp>
      <p:sp>
        <p:nvSpPr>
          <p:cNvPr id="104504" name="Text Box 56"/>
          <p:cNvSpPr txBox="1">
            <a:spLocks noChangeArrowheads="1"/>
          </p:cNvSpPr>
          <p:nvPr/>
        </p:nvSpPr>
        <p:spPr bwMode="auto">
          <a:xfrm>
            <a:off x="6324600" y="4191000"/>
            <a:ext cx="68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Brazil</a:t>
            </a:r>
          </a:p>
        </p:txBody>
      </p:sp>
      <p:sp>
        <p:nvSpPr>
          <p:cNvPr id="104505" name="Text Box 57"/>
          <p:cNvSpPr txBox="1">
            <a:spLocks noChangeArrowheads="1"/>
          </p:cNvSpPr>
          <p:nvPr/>
        </p:nvSpPr>
        <p:spPr bwMode="auto">
          <a:xfrm>
            <a:off x="6324600" y="3581400"/>
            <a:ext cx="738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France</a:t>
            </a:r>
            <a:endParaRPr lang="en-US" sz="1800">
              <a:latin typeface="Times New Roman" charset="0"/>
            </a:endParaRPr>
          </a:p>
        </p:txBody>
      </p:sp>
      <p:sp>
        <p:nvSpPr>
          <p:cNvPr id="104506" name="Text Box 58"/>
          <p:cNvSpPr txBox="1">
            <a:spLocks noChangeArrowheads="1"/>
          </p:cNvSpPr>
          <p:nvPr/>
        </p:nvSpPr>
        <p:spPr bwMode="auto">
          <a:xfrm>
            <a:off x="5257800" y="3200400"/>
            <a:ext cx="941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Germany</a:t>
            </a:r>
          </a:p>
        </p:txBody>
      </p:sp>
      <p:sp>
        <p:nvSpPr>
          <p:cNvPr id="104508" name="Oval 60"/>
          <p:cNvSpPr>
            <a:spLocks noChangeArrowheads="1"/>
          </p:cNvSpPr>
          <p:nvPr/>
        </p:nvSpPr>
        <p:spPr bwMode="auto">
          <a:xfrm>
            <a:off x="57912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09" name="Text Box 61"/>
          <p:cNvSpPr txBox="1">
            <a:spLocks noChangeArrowheads="1"/>
          </p:cNvSpPr>
          <p:nvPr/>
        </p:nvSpPr>
        <p:spPr bwMode="auto">
          <a:xfrm>
            <a:off x="5105400" y="2590800"/>
            <a:ext cx="1254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Great Britain</a:t>
            </a:r>
          </a:p>
        </p:txBody>
      </p:sp>
      <p:sp>
        <p:nvSpPr>
          <p:cNvPr id="104510" name="Text Box 62"/>
          <p:cNvSpPr txBox="1">
            <a:spLocks noChangeArrowheads="1"/>
          </p:cNvSpPr>
          <p:nvPr/>
        </p:nvSpPr>
        <p:spPr bwMode="auto">
          <a:xfrm>
            <a:off x="5410200" y="2209800"/>
            <a:ext cx="69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U.S.A</a:t>
            </a:r>
          </a:p>
        </p:txBody>
      </p:sp>
      <p:sp>
        <p:nvSpPr>
          <p:cNvPr id="104511" name="Oval 63"/>
          <p:cNvSpPr>
            <a:spLocks noChangeArrowheads="1"/>
          </p:cNvSpPr>
          <p:nvPr/>
        </p:nvSpPr>
        <p:spPr bwMode="auto">
          <a:xfrm>
            <a:off x="62484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12" name="Oval 64"/>
          <p:cNvSpPr>
            <a:spLocks noChangeArrowheads="1"/>
          </p:cNvSpPr>
          <p:nvPr/>
        </p:nvSpPr>
        <p:spPr bwMode="auto">
          <a:xfrm>
            <a:off x="71628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13" name="Text Box 65"/>
          <p:cNvSpPr txBox="1">
            <a:spLocks noChangeArrowheads="1"/>
          </p:cNvSpPr>
          <p:nvPr/>
        </p:nvSpPr>
        <p:spPr bwMode="auto">
          <a:xfrm>
            <a:off x="6477000" y="2362200"/>
            <a:ext cx="116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Netherlands</a:t>
            </a:r>
          </a:p>
        </p:txBody>
      </p:sp>
      <p:sp>
        <p:nvSpPr>
          <p:cNvPr id="104514" name="Oval 66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15" name="Text Box 67"/>
          <p:cNvSpPr txBox="1">
            <a:spLocks noChangeArrowheads="1"/>
          </p:cNvSpPr>
          <p:nvPr/>
        </p:nvSpPr>
        <p:spPr bwMode="auto">
          <a:xfrm>
            <a:off x="5029200" y="5257800"/>
            <a:ext cx="1136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Hong Kong</a:t>
            </a:r>
          </a:p>
        </p:txBody>
      </p:sp>
      <p:sp>
        <p:nvSpPr>
          <p:cNvPr id="104516" name="Text Box 68"/>
          <p:cNvSpPr txBox="1">
            <a:spLocks noChangeArrowheads="1"/>
          </p:cNvSpPr>
          <p:nvPr/>
        </p:nvSpPr>
        <p:spPr bwMode="auto">
          <a:xfrm>
            <a:off x="6248400" y="5486400"/>
            <a:ext cx="1174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West Africa</a:t>
            </a:r>
          </a:p>
        </p:txBody>
      </p:sp>
      <p:sp>
        <p:nvSpPr>
          <p:cNvPr id="104517" name="Text Box 69"/>
          <p:cNvSpPr txBox="1">
            <a:spLocks noChangeArrowheads="1"/>
          </p:cNvSpPr>
          <p:nvPr/>
        </p:nvSpPr>
        <p:spPr bwMode="auto">
          <a:xfrm>
            <a:off x="6477000" y="5791200"/>
            <a:ext cx="976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Indonesia</a:t>
            </a:r>
          </a:p>
        </p:txBody>
      </p:sp>
    </p:spTree>
    <p:extLst>
      <p:ext uri="{BB962C8B-B14F-4D97-AF65-F5344CB8AC3E}">
        <p14:creationId xmlns:p14="http://schemas.microsoft.com/office/powerpoint/2010/main" val="2988702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D6D0-54AA-5D4D-A85F-9AACE8920504}" type="slidenum">
              <a:rPr lang="en-US"/>
              <a:pPr/>
              <a:t>27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algn="ctr"/>
            <a:r>
              <a:rPr lang="en-US" b="1" i="0" dirty="0"/>
              <a:t>Self Reference Criterion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Self reference criterion is the unconscious reference to one</a:t>
            </a:r>
            <a:r>
              <a:rPr lang="ja-JP" altLang="en-US" sz="2400" b="1">
                <a:latin typeface="Arial"/>
              </a:rPr>
              <a:t>’</a:t>
            </a:r>
            <a:r>
              <a:rPr lang="en-US" sz="2400" b="1"/>
              <a:t>s own cultural values and is the root of most international business problems.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200"/>
          </a:p>
          <a:p>
            <a:pPr>
              <a:lnSpc>
                <a:spcPct val="90000"/>
              </a:lnSpc>
            </a:pPr>
            <a:r>
              <a:rPr lang="en-US" sz="2400" b="1"/>
              <a:t>Suggestions to reduce cultural bias include: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Define the problem or goal in terms of domestic cultural traits, habits, or norms.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Define the problem or goal in terms of the foreign cultural traits, habits, or norms.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Isolate the self-reference criterion influence in the problem, and examine it to see how it complicates the problem.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Redefine the problem without the self-reference criterion influence, and solve for the optimum-goal situation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02943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23B3-B744-2549-A088-407A58756DF0}" type="slidenum">
              <a:rPr lang="en-US"/>
              <a:pPr/>
              <a:t>28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1143000"/>
            <a:ext cx="7772400" cy="1143000"/>
          </a:xfrm>
        </p:spPr>
        <p:txBody>
          <a:bodyPr/>
          <a:lstStyle/>
          <a:p>
            <a:pPr algn="ctr"/>
            <a:r>
              <a:rPr lang="en-US" b="1" i="0" dirty="0"/>
              <a:t>Cross-Cultural Training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47888"/>
            <a:ext cx="5334000" cy="4114800"/>
          </a:xfrm>
        </p:spPr>
        <p:txBody>
          <a:bodyPr/>
          <a:lstStyle/>
          <a:p>
            <a:r>
              <a:rPr lang="en-US" sz="2800" b="1"/>
              <a:t>Cultural training programs should include:</a:t>
            </a:r>
          </a:p>
          <a:p>
            <a:pPr lvl="1"/>
            <a:r>
              <a:rPr lang="en-US" sz="2400" b="1"/>
              <a:t>culture-specific information</a:t>
            </a:r>
          </a:p>
          <a:p>
            <a:pPr lvl="1"/>
            <a:r>
              <a:rPr lang="en-US" sz="2400" b="1"/>
              <a:t>general cultural information on values, practices, and assumptions</a:t>
            </a:r>
          </a:p>
          <a:p>
            <a:pPr lvl="1"/>
            <a:r>
              <a:rPr lang="en-US" sz="2400" b="1"/>
              <a:t>self-specific information that identifies one</a:t>
            </a:r>
            <a:r>
              <a:rPr lang="ja-JP" altLang="en-US" sz="2400" b="1">
                <a:latin typeface="Arial"/>
              </a:rPr>
              <a:t>’</a:t>
            </a:r>
            <a:r>
              <a:rPr lang="en-US" sz="2400" b="1"/>
              <a:t>s own cultural paradigm</a:t>
            </a:r>
          </a:p>
        </p:txBody>
      </p:sp>
      <p:pic>
        <p:nvPicPr>
          <p:cNvPr id="108551" name="Picture 7" descr="C:\Program Files\Common Files\Microsoft Shared\Clipart\cagcat50\bs00559_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286000"/>
            <a:ext cx="2362200" cy="3429000"/>
          </a:xfrm>
        </p:spPr>
      </p:pic>
    </p:spTree>
    <p:extLst>
      <p:ext uri="{BB962C8B-B14F-4D97-AF65-F5344CB8AC3E}">
        <p14:creationId xmlns:p14="http://schemas.microsoft.com/office/powerpoint/2010/main" val="308853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DAC4-8CE3-824B-A413-419C098FDBB1}" type="slidenum">
              <a:rPr lang="en-US"/>
              <a:pPr/>
              <a:t>29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066800"/>
            <a:ext cx="7772400" cy="1143000"/>
          </a:xfrm>
        </p:spPr>
        <p:txBody>
          <a:bodyPr/>
          <a:lstStyle/>
          <a:p>
            <a:pPr algn="ctr"/>
            <a:r>
              <a:rPr lang="en-US" b="1" i="0" dirty="0"/>
              <a:t>Cross-Cultural Training</a:t>
            </a:r>
            <a:r>
              <a:rPr lang="en-US" sz="3200" b="1" i="0" dirty="0"/>
              <a:t> (cont.)</a:t>
            </a:r>
            <a:endParaRPr lang="en-US" b="1" i="0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5486400" cy="4648200"/>
          </a:xfrm>
        </p:spPr>
        <p:txBody>
          <a:bodyPr/>
          <a:lstStyle/>
          <a:p>
            <a:r>
              <a:rPr lang="en-US" sz="2800" b="1"/>
              <a:t>Additional forms of training include:</a:t>
            </a:r>
          </a:p>
          <a:p>
            <a:pPr lvl="1"/>
            <a:r>
              <a:rPr lang="en-US" sz="2400" b="1"/>
              <a:t>mentoring</a:t>
            </a:r>
          </a:p>
          <a:p>
            <a:pPr lvl="1"/>
            <a:r>
              <a:rPr lang="en-US" sz="2400" b="1"/>
              <a:t>area studies programs</a:t>
            </a:r>
          </a:p>
          <a:p>
            <a:pPr lvl="1"/>
            <a:r>
              <a:rPr lang="en-US" sz="2400" b="1"/>
              <a:t>cultural assimilator programs, in which trainees must respond to scenarios of specific situations in a particular country</a:t>
            </a:r>
          </a:p>
          <a:p>
            <a:pPr lvl="1"/>
            <a:r>
              <a:rPr lang="en-US" sz="2400" b="1"/>
              <a:t>sensitivity training</a:t>
            </a:r>
          </a:p>
          <a:p>
            <a:pPr lvl="1"/>
            <a:r>
              <a:rPr lang="en-US" sz="2400" b="1"/>
              <a:t>field experience</a:t>
            </a:r>
          </a:p>
        </p:txBody>
      </p:sp>
      <p:graphicFrame>
        <p:nvGraphicFramePr>
          <p:cNvPr id="109573" name="Object 5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6172200" y="2590800"/>
          <a:ext cx="2286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Clip" r:id="rId3" imgW="4539600" imgH="3497040" progId="MS_ClipArt_Gallery.2">
                  <p:embed/>
                </p:oleObj>
              </mc:Choice>
              <mc:Fallback>
                <p:oleObj name="Clip" r:id="rId3" imgW="4539600" imgH="3497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590800"/>
                        <a:ext cx="22860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01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6B7F-DED3-A549-B742-9A2525AF3C73}" type="slidenum">
              <a:rPr lang="en-US"/>
              <a:pPr/>
              <a:t>3</a:t>
            </a:fld>
            <a:endParaRPr lang="en-US"/>
          </a:p>
        </p:txBody>
      </p:sp>
      <p:sp>
        <p:nvSpPr>
          <p:cNvPr id="72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algn="ctr"/>
            <a:r>
              <a:rPr lang="en-US" b="1" i="0" dirty="0"/>
              <a:t>Learning Objectives</a:t>
            </a:r>
          </a:p>
        </p:txBody>
      </p:sp>
      <p:sp>
        <p:nvSpPr>
          <p:cNvPr id="727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7772400" cy="4495800"/>
          </a:xfrm>
        </p:spPr>
        <p:txBody>
          <a:bodyPr/>
          <a:lstStyle/>
          <a:p>
            <a:r>
              <a:rPr lang="en-US" sz="2400" dirty="0"/>
              <a:t>To define and demonstrate the effect of  </a:t>
            </a:r>
            <a:r>
              <a:rPr lang="en-US" sz="2400" dirty="0" smtClean="0"/>
              <a:t>culture</a:t>
            </a:r>
            <a:r>
              <a:rPr lang="ja-JP" altLang="en-US" sz="2400" dirty="0" smtClean="0">
                <a:latin typeface="Arial"/>
              </a:rPr>
              <a:t>’</a:t>
            </a:r>
            <a:r>
              <a:rPr lang="en-US" sz="2400" dirty="0" smtClean="0"/>
              <a:t>s </a:t>
            </a:r>
            <a:r>
              <a:rPr lang="en-US" sz="2400" dirty="0"/>
              <a:t>various dimensions on business.</a:t>
            </a:r>
          </a:p>
          <a:p>
            <a:r>
              <a:rPr lang="en-US" sz="2400" dirty="0"/>
              <a:t>To examine ways in which cultural knowledge       can be acquired and individuals and       organizations prepared for cross-cultural interaction.</a:t>
            </a:r>
          </a:p>
          <a:p>
            <a:r>
              <a:rPr lang="en-US" sz="2400" dirty="0"/>
              <a:t>To illustrate ways in which cultural risk poses a challenge to the effective conduct of business communications and transactions.</a:t>
            </a:r>
          </a:p>
          <a:p>
            <a:r>
              <a:rPr lang="en-US" sz="2400" dirty="0"/>
              <a:t>To suggest ways in which businesses act as change agents in the diverse cultural environments in which they operate.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9045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FE0D-720E-C340-8355-C374BD6B41CF}" type="slidenum">
              <a:rPr lang="en-US"/>
              <a:pPr/>
              <a:t>30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algn="ctr"/>
            <a:r>
              <a:rPr lang="en-US" b="1" i="0"/>
              <a:t>Tips for Making Culture Work for Business Success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962400"/>
          </a:xfrm>
        </p:spPr>
        <p:txBody>
          <a:bodyPr/>
          <a:lstStyle/>
          <a:p>
            <a:r>
              <a:rPr lang="en-US" sz="2800" b="1"/>
              <a:t>Embrace local culture</a:t>
            </a:r>
          </a:p>
          <a:p>
            <a:r>
              <a:rPr lang="en-US" sz="2800" b="1"/>
              <a:t>Build relationships</a:t>
            </a:r>
          </a:p>
          <a:p>
            <a:r>
              <a:rPr lang="en-US" sz="2800" b="1"/>
              <a:t>Employ locals to gain cultural knowledge</a:t>
            </a:r>
          </a:p>
          <a:p>
            <a:r>
              <a:rPr lang="en-US" sz="2800" b="1"/>
              <a:t>Help employees understand you</a:t>
            </a:r>
          </a:p>
          <a:p>
            <a:r>
              <a:rPr lang="en-US" sz="2800" b="1"/>
              <a:t>Adapt products and practices to local markets</a:t>
            </a:r>
          </a:p>
          <a:p>
            <a:r>
              <a:rPr lang="en-US" sz="2800" b="1"/>
              <a:t>Coordinate by region</a:t>
            </a:r>
          </a:p>
        </p:txBody>
      </p:sp>
    </p:spTree>
    <p:extLst>
      <p:ext uri="{BB962C8B-B14F-4D97-AF65-F5344CB8AC3E}">
        <p14:creationId xmlns:p14="http://schemas.microsoft.com/office/powerpoint/2010/main" val="750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FE0D-720E-C340-8355-C374BD6B41CF}" type="slidenum">
              <a:rPr lang="en-US"/>
              <a:pPr/>
              <a:t>31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077200" cy="1143000"/>
          </a:xfrm>
        </p:spPr>
        <p:txBody>
          <a:bodyPr/>
          <a:lstStyle/>
          <a:p>
            <a:pPr algn="l"/>
            <a:r>
              <a:rPr lang="en-US" b="1" i="0" dirty="0" smtClean="0"/>
              <a:t>Cultural  Communication</a:t>
            </a:r>
            <a:endParaRPr lang="en-US" b="1" i="0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962400"/>
          </a:xfrm>
        </p:spPr>
        <p:txBody>
          <a:bodyPr/>
          <a:lstStyle/>
          <a:p>
            <a:r>
              <a:rPr lang="en-US" sz="2800" b="1" dirty="0" smtClean="0"/>
              <a:t>Objectives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1275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017" y="1688068"/>
            <a:ext cx="211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Points to remember: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5017" y="1153180"/>
            <a:ext cx="41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Intercultural Relationships</a:t>
            </a:r>
            <a:endParaRPr lang="en-US" sz="28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94" y="3070073"/>
            <a:ext cx="2310821" cy="200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04" y="2005533"/>
            <a:ext cx="2310821" cy="200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14" y="3061668"/>
            <a:ext cx="2310821" cy="200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80" y="4165434"/>
            <a:ext cx="2310821" cy="200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4404" y="3657957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Intercultural communication can be difficult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65214" y="2224086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Being </a:t>
            </a:r>
            <a:r>
              <a:rPr lang="en-US" sz="1600" dirty="0">
                <a:solidFill>
                  <a:schemeClr val="bg1"/>
                </a:solidFill>
              </a:rPr>
              <a:t>considerate to other cultures can impress potential customers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20148" y="3649552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Words </a:t>
            </a:r>
            <a:r>
              <a:rPr lang="en-US" sz="1600" dirty="0">
                <a:solidFill>
                  <a:schemeClr val="bg1"/>
                </a:solidFill>
              </a:rPr>
              <a:t>and actions can have a big impact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43390" y="4564483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Miscommunication </a:t>
            </a:r>
            <a:r>
              <a:rPr lang="en-US" sz="1600" dirty="0">
                <a:solidFill>
                  <a:schemeClr val="bg1"/>
                </a:solidFill>
              </a:rPr>
              <a:t>can cause loss of trust, damaged relationships, and loss of business</a:t>
            </a:r>
          </a:p>
        </p:txBody>
      </p:sp>
    </p:spTree>
    <p:extLst>
      <p:ext uri="{BB962C8B-B14F-4D97-AF65-F5344CB8AC3E}">
        <p14:creationId xmlns:p14="http://schemas.microsoft.com/office/powerpoint/2010/main" val="77978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2" grpId="0"/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838200"/>
            <a:ext cx="5105400" cy="1828800"/>
          </a:xfrm>
          <a:prstGeom prst="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2819400"/>
            <a:ext cx="5105400" cy="1828800"/>
          </a:xfrm>
          <a:prstGeom prst="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4800600"/>
            <a:ext cx="5105400" cy="1828800"/>
          </a:xfrm>
          <a:prstGeom prst="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981200"/>
            <a:ext cx="1193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Language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447800"/>
            <a:ext cx="3130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Cultural Differences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2895600"/>
            <a:ext cx="198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There are many different languages used all around the world.  When people speak different languages, miscommunication can easily happen.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58453" y="927464"/>
            <a:ext cx="7697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Gift</a:t>
            </a:r>
          </a:p>
          <a:p>
            <a:pPr algn="ctr"/>
            <a:r>
              <a:rPr lang="en-US" sz="1600" i="1" dirty="0" smtClean="0"/>
              <a:t>English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2701" y="927464"/>
            <a:ext cx="8563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Gift</a:t>
            </a:r>
          </a:p>
          <a:p>
            <a:pPr algn="ctr"/>
            <a:r>
              <a:rPr lang="en-US" sz="1600" i="1" dirty="0" smtClean="0"/>
              <a:t>German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444060"/>
            <a:ext cx="2532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Let’s look at these examples</a:t>
            </a:r>
            <a:endParaRPr lang="en-US" sz="16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22" y="1035671"/>
            <a:ext cx="524067" cy="12138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42357" y="2249503"/>
            <a:ext cx="986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 present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563039" y="2249503"/>
            <a:ext cx="738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Poison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3133" y="1010570"/>
            <a:ext cx="1071150" cy="1264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33800" y="2935835"/>
            <a:ext cx="8190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Attend</a:t>
            </a:r>
          </a:p>
          <a:p>
            <a:pPr algn="ctr"/>
            <a:r>
              <a:rPr lang="en-US" sz="1600" i="1" dirty="0" smtClean="0"/>
              <a:t>English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3546" y="2935835"/>
            <a:ext cx="10146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Attender</a:t>
            </a:r>
          </a:p>
          <a:p>
            <a:pPr algn="ctr"/>
            <a:r>
              <a:rPr lang="en-US" sz="1600" i="1" dirty="0" smtClean="0"/>
              <a:t>Spanish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7669" y="4262071"/>
            <a:ext cx="1314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 be present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502768" y="4262071"/>
            <a:ext cx="871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 serve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696097" y="4922164"/>
            <a:ext cx="8944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Agenda</a:t>
            </a:r>
          </a:p>
          <a:p>
            <a:pPr algn="ctr"/>
            <a:r>
              <a:rPr lang="en-US" sz="1600" i="1" dirty="0" smtClean="0"/>
              <a:t>English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3625" y="4922164"/>
            <a:ext cx="8944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Agenda</a:t>
            </a:r>
          </a:p>
          <a:p>
            <a:pPr algn="ctr"/>
            <a:r>
              <a:rPr lang="en-US" sz="1600" i="1" dirty="0" smtClean="0"/>
              <a:t>Italian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2357" y="6248400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Itinerary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0" y="6248400"/>
            <a:ext cx="621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Diary</a:t>
            </a:r>
            <a:endParaRPr lang="en-US" sz="1600" dirty="0"/>
          </a:p>
        </p:txBody>
      </p:sp>
      <p:pic>
        <p:nvPicPr>
          <p:cNvPr id="2050" name="Picture 2" descr="C:\Users\kristinsavko\Documents\ShutterStock Images\15588616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02844" y="2951088"/>
            <a:ext cx="1465386" cy="12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V:\BNIT Curriculum\BI\BC IB Global Economy\MM Global Economy\breakfa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26" y="2864103"/>
            <a:ext cx="1403989" cy="13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ristinsavko\Documents\ShutterStock Images\981932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89" y="4964642"/>
            <a:ext cx="1664756" cy="12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55" y="4800600"/>
            <a:ext cx="2057400" cy="14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6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4" grpId="0"/>
      <p:bldP spid="2" grpId="0"/>
      <p:bldP spid="3" grpId="0"/>
      <p:bldP spid="6" grpId="0"/>
      <p:bldP spid="7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14400"/>
            <a:ext cx="1958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Non-Verbal Cues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017" y="215280"/>
            <a:ext cx="3130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Cultural Differences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72208" y="1510777"/>
            <a:ext cx="221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Can be a great indication of communication.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5955268"/>
            <a:ext cx="568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How can non-verbal cues help you during communication?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641">
            <a:off x="4312894" y="2936270"/>
            <a:ext cx="3538988" cy="2357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72">
            <a:off x="5193000" y="504429"/>
            <a:ext cx="3538988" cy="23576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1504" y="2928225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Examples:</a:t>
            </a:r>
          </a:p>
          <a:p>
            <a:r>
              <a:rPr lang="en-US" sz="1600" dirty="0"/>
              <a:t>Facial expression</a:t>
            </a:r>
          </a:p>
          <a:p>
            <a:r>
              <a:rPr lang="en-US" sz="1600" dirty="0"/>
              <a:t>Gestures</a:t>
            </a:r>
          </a:p>
          <a:p>
            <a:r>
              <a:rPr lang="en-US" sz="1600" dirty="0"/>
              <a:t>Body language</a:t>
            </a:r>
          </a:p>
          <a:p>
            <a:r>
              <a:rPr lang="en-US" sz="1600" dirty="0"/>
              <a:t>Eye contact</a:t>
            </a:r>
          </a:p>
          <a:p>
            <a:r>
              <a:rPr lang="en-US" sz="1600" dirty="0"/>
              <a:t>Voice </a:t>
            </a:r>
            <a:r>
              <a:rPr lang="en-US" sz="1600" dirty="0" smtClean="0"/>
              <a:t>inflection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483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8CA6-7572-4B40-BC3A-4530FDDF4F14}" type="slidenum">
              <a:rPr lang="en-US"/>
              <a:pPr/>
              <a:t>35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algn="ctr"/>
            <a:r>
              <a:rPr lang="en-US" b="1" i="0"/>
              <a:t>The Four Roles of Language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495800"/>
          </a:xfrm>
        </p:spPr>
        <p:txBody>
          <a:bodyPr/>
          <a:lstStyle/>
          <a:p>
            <a:r>
              <a:rPr lang="en-US" sz="2400" b="1"/>
              <a:t>Language aids in information gathering and evaluation.</a:t>
            </a:r>
          </a:p>
          <a:p>
            <a:pPr>
              <a:buFontTx/>
              <a:buNone/>
            </a:pPr>
            <a:endParaRPr lang="en-US" sz="1200"/>
          </a:p>
          <a:p>
            <a:r>
              <a:rPr lang="en-US" sz="2400" b="1"/>
              <a:t>Language provides access to local society.</a:t>
            </a:r>
          </a:p>
          <a:p>
            <a:pPr>
              <a:buFontTx/>
              <a:buNone/>
            </a:pPr>
            <a:endParaRPr lang="en-US" sz="1200"/>
          </a:p>
          <a:p>
            <a:r>
              <a:rPr lang="en-US" sz="2400" b="1"/>
              <a:t>Language capability is increasingly important in company communications.</a:t>
            </a:r>
          </a:p>
          <a:p>
            <a:pPr>
              <a:buFontTx/>
              <a:buNone/>
            </a:pPr>
            <a:endParaRPr lang="en-US" sz="1200"/>
          </a:p>
          <a:p>
            <a:r>
              <a:rPr lang="en-US" sz="2400" b="1"/>
              <a:t>Language provides more than the ability to communicate because it extends beyond mechanics to the interpretation of contexts that may influence business operations.</a:t>
            </a:r>
          </a:p>
        </p:txBody>
      </p:sp>
    </p:spTree>
    <p:extLst>
      <p:ext uri="{BB962C8B-B14F-4D97-AF65-F5344CB8AC3E}">
        <p14:creationId xmlns:p14="http://schemas.microsoft.com/office/powerpoint/2010/main" val="414894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F9A8-4CA7-5B44-A65F-7B916116917E}" type="slidenum">
              <a:rPr lang="en-US"/>
              <a:pPr/>
              <a:t>36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algn="ctr"/>
            <a:r>
              <a:rPr lang="en-US" b="1" i="0"/>
              <a:t>Nonverbal language</a:t>
            </a:r>
            <a:endParaRPr lang="en-US" i="0"/>
          </a:p>
        </p:txBody>
      </p:sp>
      <p:sp>
        <p:nvSpPr>
          <p:cNvPr id="86048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51911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/>
              <a:t>Distinctions must be made in five key topics:</a:t>
            </a:r>
          </a:p>
        </p:txBody>
      </p:sp>
      <p:sp>
        <p:nvSpPr>
          <p:cNvPr id="86069" name="Text Box 53"/>
          <p:cNvSpPr txBox="1">
            <a:spLocks noChangeArrowheads="1"/>
          </p:cNvSpPr>
          <p:nvPr/>
        </p:nvSpPr>
        <p:spPr bwMode="auto">
          <a:xfrm>
            <a:off x="1143000" y="2819400"/>
            <a:ext cx="86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charset="0"/>
              </a:rPr>
              <a:t>Time</a:t>
            </a:r>
            <a:endParaRPr lang="en-US" sz="1400" b="1" dirty="0"/>
          </a:p>
        </p:txBody>
      </p:sp>
      <p:sp>
        <p:nvSpPr>
          <p:cNvPr id="86070" name="Text Box 54"/>
          <p:cNvSpPr txBox="1">
            <a:spLocks noChangeArrowheads="1"/>
          </p:cNvSpPr>
          <p:nvPr/>
        </p:nvSpPr>
        <p:spPr bwMode="auto">
          <a:xfrm>
            <a:off x="1143000" y="3581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charset="0"/>
              </a:rPr>
              <a:t>Space</a:t>
            </a:r>
          </a:p>
        </p:txBody>
      </p:sp>
      <p:sp>
        <p:nvSpPr>
          <p:cNvPr id="86071" name="Text Box 55"/>
          <p:cNvSpPr txBox="1">
            <a:spLocks noChangeArrowheads="1"/>
          </p:cNvSpPr>
          <p:nvPr/>
        </p:nvSpPr>
        <p:spPr bwMode="auto">
          <a:xfrm>
            <a:off x="1143000" y="4343400"/>
            <a:ext cx="286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charset="0"/>
              </a:rPr>
              <a:t>Material Possessions</a:t>
            </a:r>
            <a:endParaRPr lang="en-US" sz="1400" b="1" dirty="0"/>
          </a:p>
        </p:txBody>
      </p:sp>
      <p:sp>
        <p:nvSpPr>
          <p:cNvPr id="86072" name="Text Box 56"/>
          <p:cNvSpPr txBox="1">
            <a:spLocks noChangeArrowheads="1"/>
          </p:cNvSpPr>
          <p:nvPr/>
        </p:nvSpPr>
        <p:spPr bwMode="auto">
          <a:xfrm>
            <a:off x="3886200" y="2743200"/>
            <a:ext cx="278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charset="0"/>
              </a:rPr>
              <a:t>Friendship Patterns</a:t>
            </a:r>
          </a:p>
        </p:txBody>
      </p:sp>
      <p:sp>
        <p:nvSpPr>
          <p:cNvPr id="86073" name="Text Box 57"/>
          <p:cNvSpPr txBox="1">
            <a:spLocks noChangeArrowheads="1"/>
          </p:cNvSpPr>
          <p:nvPr/>
        </p:nvSpPr>
        <p:spPr bwMode="auto">
          <a:xfrm>
            <a:off x="2498725" y="5680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86074" name="Text Box 58"/>
          <p:cNvSpPr txBox="1">
            <a:spLocks noChangeArrowheads="1"/>
          </p:cNvSpPr>
          <p:nvPr/>
        </p:nvSpPr>
        <p:spPr bwMode="auto">
          <a:xfrm>
            <a:off x="3962400" y="3733800"/>
            <a:ext cx="293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charset="0"/>
              </a:rPr>
              <a:t>Business Agreements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7077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BE99-1B74-A149-9567-F72DAC069D1F}" type="slidenum">
              <a:rPr lang="en-US"/>
              <a:pPr/>
              <a:t>4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algn="ctr"/>
            <a:r>
              <a:rPr lang="en-US" b="1" i="0"/>
              <a:t>Expanding Operations Across Borders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4648200" cy="419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	Two distinct tasks emerge:</a:t>
            </a:r>
            <a:endParaRPr lang="en-US" b="1"/>
          </a:p>
          <a:p>
            <a:pPr lvl="1">
              <a:lnSpc>
                <a:spcPct val="90000"/>
              </a:lnSpc>
            </a:pPr>
            <a:r>
              <a:rPr lang="en-US" sz="2400" b="1"/>
              <a:t>to understand cultural differences and the ways they manifest themselves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200"/>
          </a:p>
          <a:p>
            <a:pPr lvl="1">
              <a:lnSpc>
                <a:spcPct val="90000"/>
              </a:lnSpc>
            </a:pPr>
            <a:r>
              <a:rPr lang="en-US" sz="2400" b="1"/>
              <a:t>to determine similarities across cultures and exploit them in strategy formulation</a:t>
            </a:r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5410200" y="2438400"/>
          <a:ext cx="3276600" cy="296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lip" r:id="rId3" imgW="4519440" imgH="3466800" progId="MS_ClipArt_Gallery.2">
                  <p:embed/>
                </p:oleObj>
              </mc:Choice>
              <mc:Fallback>
                <p:oleObj name="Clip" r:id="rId3" imgW="4519440" imgH="3466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38400"/>
                        <a:ext cx="3276600" cy="296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25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E40D-8B7F-374D-922A-87D8E45FD4F5}" type="slidenum">
              <a:rPr lang="en-US"/>
              <a:pPr/>
              <a:t>5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algn="ctr"/>
            <a:r>
              <a:rPr lang="en-US" b="1" i="0" dirty="0"/>
              <a:t>Culture Defined</a:t>
            </a:r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2438400" y="1905000"/>
          <a:ext cx="45720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lip" r:id="rId3" imgW="3192120" imgH="3749400" progId="MS_ClipArt_Gallery.2">
                  <p:embed/>
                </p:oleObj>
              </mc:Choice>
              <mc:Fallback>
                <p:oleObj name="Clip" r:id="rId3" imgW="3192120" imgH="3749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05000"/>
                        <a:ext cx="45720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895600" y="2590800"/>
            <a:ext cx="37480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</a:rPr>
              <a:t>Culture is an integrated</a:t>
            </a:r>
          </a:p>
          <a:p>
            <a:r>
              <a:rPr lang="en-US" b="1">
                <a:latin typeface="Times New Roman" charset="0"/>
              </a:rPr>
              <a:t> system of learned </a:t>
            </a:r>
          </a:p>
          <a:p>
            <a:r>
              <a:rPr lang="en-US" b="1">
                <a:latin typeface="Times New Roman" charset="0"/>
              </a:rPr>
              <a:t>  behavior patterns that are</a:t>
            </a:r>
          </a:p>
          <a:p>
            <a:r>
              <a:rPr lang="en-US" b="1">
                <a:latin typeface="Times New Roman" charset="0"/>
              </a:rPr>
              <a:t>     characteristic of the </a:t>
            </a:r>
          </a:p>
          <a:p>
            <a:r>
              <a:rPr lang="en-US" b="1">
                <a:latin typeface="Times New Roman" charset="0"/>
              </a:rPr>
              <a:t>      members of any given</a:t>
            </a:r>
          </a:p>
          <a:p>
            <a:r>
              <a:rPr lang="en-US" b="1">
                <a:latin typeface="Times New Roman" charset="0"/>
              </a:rPr>
              <a:t>       society. </a:t>
            </a:r>
          </a:p>
        </p:txBody>
      </p:sp>
    </p:spTree>
    <p:extLst>
      <p:ext uri="{BB962C8B-B14F-4D97-AF65-F5344CB8AC3E}">
        <p14:creationId xmlns:p14="http://schemas.microsoft.com/office/powerpoint/2010/main" val="268253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C48E-14F2-D749-9608-4BC7EB8B2790}" type="slidenum">
              <a:rPr lang="en-US"/>
              <a:pPr/>
              <a:t>6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 algn="ctr"/>
            <a:r>
              <a:rPr lang="en-US" b="1" i="0" dirty="0"/>
              <a:t>Characteristics of Culture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419600"/>
          </a:xfrm>
        </p:spPr>
        <p:txBody>
          <a:bodyPr/>
          <a:lstStyle/>
          <a:p>
            <a:r>
              <a:rPr lang="en-US" sz="2400" b="1"/>
              <a:t>Culture is learned, shared, and transmitted from one generation to the next.</a:t>
            </a:r>
          </a:p>
          <a:p>
            <a:pPr>
              <a:buFontTx/>
              <a:buNone/>
            </a:pPr>
            <a:endParaRPr lang="en-US" sz="1200"/>
          </a:p>
          <a:p>
            <a:r>
              <a:rPr lang="en-US" sz="2400" b="1"/>
              <a:t>Culture can be passed from parents to children, by social organizations, special interest groups, the government, schools, and churches.</a:t>
            </a:r>
          </a:p>
          <a:p>
            <a:pPr>
              <a:buFontTx/>
              <a:buNone/>
            </a:pPr>
            <a:endParaRPr lang="en-US" sz="1200"/>
          </a:p>
          <a:p>
            <a:r>
              <a:rPr lang="en-US" sz="2400" b="1"/>
              <a:t>Culture is multidimensional, consisting of a number of common elements that are interdependent.</a:t>
            </a:r>
          </a:p>
        </p:txBody>
      </p:sp>
    </p:spTree>
    <p:extLst>
      <p:ext uri="{BB962C8B-B14F-4D97-AF65-F5344CB8AC3E}">
        <p14:creationId xmlns:p14="http://schemas.microsoft.com/office/powerpoint/2010/main" val="256710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A1C8-7926-6C40-825F-C4C9DB67B80D}" type="slidenum">
              <a:rPr lang="en-US"/>
              <a:pPr/>
              <a:t>7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pPr algn="ctr"/>
            <a:r>
              <a:rPr lang="en-US" b="1" i="0" dirty="0"/>
              <a:t>Acculturation</a:t>
            </a:r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2133600" y="1828800"/>
          <a:ext cx="46482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lip" r:id="rId3" imgW="3192120" imgH="3749400" progId="MS_ClipArt_Gallery.2">
                  <p:embed/>
                </p:oleObj>
              </mc:Choice>
              <mc:Fallback>
                <p:oleObj name="Clip" r:id="rId3" imgW="3192120" imgH="3749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828800"/>
                        <a:ext cx="46482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651125" y="2403475"/>
            <a:ext cx="400208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</a:rPr>
              <a:t>Acculturation is the</a:t>
            </a:r>
          </a:p>
          <a:p>
            <a:r>
              <a:rPr lang="en-US" b="1">
                <a:latin typeface="Times New Roman" charset="0"/>
              </a:rPr>
              <a:t> process of adjusting and</a:t>
            </a:r>
          </a:p>
          <a:p>
            <a:r>
              <a:rPr lang="en-US" b="1">
                <a:latin typeface="Times New Roman" charset="0"/>
              </a:rPr>
              <a:t>  adapting to a specific </a:t>
            </a:r>
          </a:p>
          <a:p>
            <a:r>
              <a:rPr lang="en-US" b="1">
                <a:latin typeface="Times New Roman" charset="0"/>
              </a:rPr>
              <a:t>    culture other than one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Times New Roman" charset="0"/>
              </a:rPr>
              <a:t>s</a:t>
            </a:r>
          </a:p>
          <a:p>
            <a:r>
              <a:rPr lang="en-US" b="1">
                <a:latin typeface="Times New Roman" charset="0"/>
              </a:rPr>
              <a:t>     own.  It is one of the keys</a:t>
            </a:r>
          </a:p>
          <a:p>
            <a:r>
              <a:rPr lang="en-US" b="1">
                <a:latin typeface="Times New Roman" charset="0"/>
              </a:rPr>
              <a:t>      to success in international</a:t>
            </a:r>
          </a:p>
          <a:p>
            <a:r>
              <a:rPr lang="en-US" b="1">
                <a:latin typeface="Times New Roman" charset="0"/>
              </a:rPr>
              <a:t>      operations.</a:t>
            </a:r>
          </a:p>
        </p:txBody>
      </p:sp>
    </p:spTree>
    <p:extLst>
      <p:ext uri="{BB962C8B-B14F-4D97-AF65-F5344CB8AC3E}">
        <p14:creationId xmlns:p14="http://schemas.microsoft.com/office/powerpoint/2010/main" val="219600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54A6-D52C-244F-8BAD-C5A667DBC591}" type="slidenum">
              <a:rPr lang="en-US"/>
              <a:pPr/>
              <a:t>8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7772400" cy="1143000"/>
          </a:xfrm>
        </p:spPr>
        <p:txBody>
          <a:bodyPr/>
          <a:lstStyle/>
          <a:p>
            <a:pPr algn="ctr"/>
            <a:r>
              <a:rPr lang="en-US" b="1" i="0" dirty="0"/>
              <a:t>High- versus Low-Context Cultures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438400"/>
            <a:ext cx="3962400" cy="41148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2400" b="1" dirty="0"/>
              <a:t>High-context culture</a:t>
            </a:r>
            <a:endParaRPr lang="en-US" b="1" dirty="0"/>
          </a:p>
          <a:p>
            <a:r>
              <a:rPr lang="en-US" sz="2200" dirty="0"/>
              <a:t>context is at least as important as what is actually said</a:t>
            </a:r>
          </a:p>
          <a:p>
            <a:r>
              <a:rPr lang="en-US" sz="2200" dirty="0"/>
              <a:t>what is not being said can carry more meaning than what is said</a:t>
            </a:r>
          </a:p>
          <a:p>
            <a:r>
              <a:rPr lang="en-US" sz="2200" dirty="0"/>
              <a:t>focuses on group development</a:t>
            </a:r>
          </a:p>
          <a:p>
            <a:r>
              <a:rPr lang="en-US" sz="2200" dirty="0"/>
              <a:t>Japan and Saudi Arabia are examples</a:t>
            </a:r>
            <a:r>
              <a:rPr lang="en-US" sz="2400" dirty="0"/>
              <a:t> </a:t>
            </a:r>
            <a:endParaRPr 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438400"/>
            <a:ext cx="3962400" cy="41148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2400" b="1"/>
              <a:t>Low-context culture</a:t>
            </a:r>
            <a:endParaRPr lang="en-US" b="1"/>
          </a:p>
          <a:p>
            <a:r>
              <a:rPr lang="en-US" sz="2200"/>
              <a:t>most of the information is contained explicitly in words</a:t>
            </a:r>
          </a:p>
          <a:p>
            <a:r>
              <a:rPr lang="en-US" sz="2200"/>
              <a:t>what is said is more important that what is not said</a:t>
            </a:r>
          </a:p>
          <a:p>
            <a:r>
              <a:rPr lang="en-US" sz="2200"/>
              <a:t>focuses on individual development</a:t>
            </a:r>
          </a:p>
          <a:p>
            <a:r>
              <a:rPr lang="en-US" sz="2200"/>
              <a:t>The U.S. is an example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4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A1B7-AB0A-B447-80B0-39B3D6D1FBD9}" type="slidenum">
              <a:rPr lang="en-US"/>
              <a:pPr/>
              <a:t>9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algn="ctr"/>
            <a:r>
              <a:rPr lang="en-US" b="1" i="0" dirty="0"/>
              <a:t>Change Agents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572000"/>
          </a:xfrm>
        </p:spPr>
        <p:txBody>
          <a:bodyPr/>
          <a:lstStyle/>
          <a:p>
            <a:r>
              <a:rPr lang="en-US"/>
              <a:t>By introducing new products or ideas and practices, an international business entity becomes a </a:t>
            </a:r>
            <a:r>
              <a:rPr lang="en-US" b="1"/>
              <a:t>change agent.</a:t>
            </a:r>
            <a:endParaRPr lang="en-US" sz="3600" b="1"/>
          </a:p>
          <a:p>
            <a:pPr lvl="1"/>
            <a:r>
              <a:rPr lang="en-US"/>
              <a:t>this may shift consumption from one product to another, or</a:t>
            </a:r>
          </a:p>
          <a:p>
            <a:pPr lvl="1"/>
            <a:r>
              <a:rPr lang="en-US"/>
              <a:t>it may lead to massive social change</a:t>
            </a:r>
          </a:p>
          <a:p>
            <a:pPr lvl="1">
              <a:buFontTx/>
              <a:buNone/>
            </a:pPr>
            <a:endParaRPr lang="en-US" sz="1400"/>
          </a:p>
          <a:p>
            <a:r>
              <a:rPr lang="en-US"/>
              <a:t>Many governments take action to protect their culture-specific industries.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79220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4078</TotalTime>
  <Words>1707</Words>
  <Application>Microsoft Macintosh PowerPoint</Application>
  <PresentationFormat>On-screen Show (4:3)</PresentationFormat>
  <Paragraphs>409</Paragraphs>
  <Slides>36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Microsoft Clip Gallery</vt:lpstr>
      <vt:lpstr>Microsoft Word 97 - 2004 Document</vt:lpstr>
      <vt:lpstr>PowerPoint Presentation</vt:lpstr>
      <vt:lpstr>PowerPoint Presentation</vt:lpstr>
      <vt:lpstr>Learning Objectives</vt:lpstr>
      <vt:lpstr>Expanding Operations Across Borders</vt:lpstr>
      <vt:lpstr>Culture Defined</vt:lpstr>
      <vt:lpstr>Characteristics of Culture</vt:lpstr>
      <vt:lpstr>Acculturation</vt:lpstr>
      <vt:lpstr>High- versus Low-Context Cultures</vt:lpstr>
      <vt:lpstr>Change Agents</vt:lpstr>
      <vt:lpstr>Cultural Universals</vt:lpstr>
      <vt:lpstr>Elements of Culture</vt:lpstr>
      <vt:lpstr>Dominant Religions</vt:lpstr>
      <vt:lpstr>PowerPoint Presentation</vt:lpstr>
      <vt:lpstr>Values and Attitudes</vt:lpstr>
      <vt:lpstr>Manners and Customs</vt:lpstr>
      <vt:lpstr>Material Elements</vt:lpstr>
      <vt:lpstr>Material Elements Chart</vt:lpstr>
      <vt:lpstr>Aesthetics</vt:lpstr>
      <vt:lpstr>Education</vt:lpstr>
      <vt:lpstr>Social Institutions</vt:lpstr>
      <vt:lpstr>Cultural Knowledge</vt:lpstr>
      <vt:lpstr>Acquiring International Experience</vt:lpstr>
      <vt:lpstr>Cross-Cultural Behavior Model</vt:lpstr>
      <vt:lpstr>Cross-Cultural Behavior Model </vt:lpstr>
      <vt:lpstr>Dimensions of Culture</vt:lpstr>
      <vt:lpstr>Cultural Dimension Scores for 12 countries </vt:lpstr>
      <vt:lpstr>Self Reference Criterion</vt:lpstr>
      <vt:lpstr>Cross-Cultural Training</vt:lpstr>
      <vt:lpstr>Cross-Cultural Training (cont.)</vt:lpstr>
      <vt:lpstr>Tips for Making Culture Work for Business Success</vt:lpstr>
      <vt:lpstr>Cultural  Communication</vt:lpstr>
      <vt:lpstr>PowerPoint Presentation</vt:lpstr>
      <vt:lpstr>PowerPoint Presentation</vt:lpstr>
      <vt:lpstr>PowerPoint Presentation</vt:lpstr>
      <vt:lpstr>The Four Roles of Language</vt:lpstr>
      <vt:lpstr>Nonverbal language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Page Bowden</dc:creator>
  <cp:lastModifiedBy>Page Bowden</cp:lastModifiedBy>
  <cp:revision>98</cp:revision>
  <cp:lastPrinted>2014-12-27T23:54:11Z</cp:lastPrinted>
  <dcterms:created xsi:type="dcterms:W3CDTF">2014-06-13T15:15:18Z</dcterms:created>
  <dcterms:modified xsi:type="dcterms:W3CDTF">2017-01-29T16:31:18Z</dcterms:modified>
</cp:coreProperties>
</file>