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5"/>
  </p:notesMasterIdLst>
  <p:handoutMasterIdLst>
    <p:handoutMasterId r:id="rId46"/>
  </p:handoutMasterIdLst>
  <p:sldIdLst>
    <p:sldId id="256" r:id="rId2"/>
    <p:sldId id="349" r:id="rId3"/>
    <p:sldId id="307" r:id="rId4"/>
    <p:sldId id="308"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4" r:id="rId29"/>
    <p:sldId id="346" r:id="rId30"/>
    <p:sldId id="337" r:id="rId31"/>
    <p:sldId id="350" r:id="rId32"/>
    <p:sldId id="338" r:id="rId33"/>
    <p:sldId id="348" r:id="rId34"/>
    <p:sldId id="347" r:id="rId35"/>
    <p:sldId id="339" r:id="rId36"/>
    <p:sldId id="340" r:id="rId37"/>
    <p:sldId id="351" r:id="rId38"/>
    <p:sldId id="341" r:id="rId39"/>
    <p:sldId id="352" r:id="rId40"/>
    <p:sldId id="342" r:id="rId41"/>
    <p:sldId id="343" r:id="rId42"/>
    <p:sldId id="344" r:id="rId43"/>
    <p:sldId id="33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066" autoAdjust="0"/>
    <p:restoredTop sz="94660"/>
  </p:normalViewPr>
  <p:slideViewPr>
    <p:cSldViewPr>
      <p:cViewPr varScale="1">
        <p:scale>
          <a:sx n="70" d="100"/>
          <a:sy n="70" d="100"/>
        </p:scale>
        <p:origin x="5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2A685C-16E8-5547-9387-A6F93B417F9C}" type="datetimeFigureOut">
              <a:rPr lang="en-US" smtClean="0"/>
              <a:t>4/17/2017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D67482-9941-0246-A9AC-E2DAF9BCE90F}" type="slidenum">
              <a:rPr lang="en-US" smtClean="0"/>
              <a:t>‹#›</a:t>
            </a:fld>
            <a:endParaRPr lang="en-US"/>
          </a:p>
        </p:txBody>
      </p:sp>
    </p:spTree>
    <p:extLst>
      <p:ext uri="{BB962C8B-B14F-4D97-AF65-F5344CB8AC3E}">
        <p14:creationId xmlns:p14="http://schemas.microsoft.com/office/powerpoint/2010/main" val="540278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E259AD-AB51-4E1F-80DA-ED72DB9A4149}" type="datetimeFigureOut">
              <a:rPr lang="en-US" smtClean="0"/>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DFC69-0454-4DA6-B908-3989F7D796D9}" type="slidenum">
              <a:rPr lang="en-US" smtClean="0"/>
              <a:t>‹#›</a:t>
            </a:fld>
            <a:endParaRPr lang="en-US"/>
          </a:p>
        </p:txBody>
      </p:sp>
    </p:spTree>
    <p:extLst>
      <p:ext uri="{BB962C8B-B14F-4D97-AF65-F5344CB8AC3E}">
        <p14:creationId xmlns:p14="http://schemas.microsoft.com/office/powerpoint/2010/main" val="44315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49154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90783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6546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52057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92597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68151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765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16189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84012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5987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8520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YPA-Banner.jpg"/>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8" name="Picture 7" descr="C:\Users\bowdenp\Desktop\Patriots_Logo-1.jp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9" name="Straight Connector 8"/>
          <p:cNvCxnSpPr/>
          <p:nvPr userDrawn="1"/>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0649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4600" y="1924050"/>
            <a:ext cx="4079194" cy="523220"/>
          </a:xfrm>
          <a:prstGeom prst="rect">
            <a:avLst/>
          </a:prstGeom>
          <a:noFill/>
        </p:spPr>
        <p:txBody>
          <a:bodyPr wrap="none" rtlCol="0">
            <a:spAutoFit/>
          </a:bodyPr>
          <a:lstStyle/>
          <a:p>
            <a:r>
              <a:rPr lang="en-US" sz="2800" b="1" dirty="0" smtClean="0"/>
              <a:t>Essential Communications</a:t>
            </a:r>
            <a:endParaRPr lang="en-US" sz="2800" b="1" dirty="0"/>
          </a:p>
        </p:txBody>
      </p:sp>
      <p:sp>
        <p:nvSpPr>
          <p:cNvPr id="12" name="TextBox 11"/>
          <p:cNvSpPr txBox="1"/>
          <p:nvPr/>
        </p:nvSpPr>
        <p:spPr>
          <a:xfrm>
            <a:off x="4188027" y="2819400"/>
            <a:ext cx="797206" cy="400110"/>
          </a:xfrm>
          <a:prstGeom prst="rect">
            <a:avLst/>
          </a:prstGeom>
          <a:noFill/>
        </p:spPr>
        <p:txBody>
          <a:bodyPr wrap="none" rtlCol="0">
            <a:spAutoFit/>
          </a:bodyPr>
          <a:lstStyle/>
          <a:p>
            <a:pPr algn="ctr"/>
            <a:r>
              <a:rPr lang="en-US" sz="2000" dirty="0" smtClean="0"/>
              <a:t>Ethics</a:t>
            </a:r>
            <a:endParaRPr lang="en-US" sz="2000" dirty="0"/>
          </a:p>
        </p:txBody>
      </p:sp>
      <p:sp>
        <p:nvSpPr>
          <p:cNvPr id="13" name="TextBox 12"/>
          <p:cNvSpPr txBox="1"/>
          <p:nvPr/>
        </p:nvSpPr>
        <p:spPr>
          <a:xfrm>
            <a:off x="3644546" y="3983115"/>
            <a:ext cx="1872884" cy="738664"/>
          </a:xfrm>
          <a:prstGeom prst="rect">
            <a:avLst/>
          </a:prstGeom>
          <a:noFill/>
        </p:spPr>
        <p:txBody>
          <a:bodyPr wrap="none" rtlCol="0">
            <a:spAutoFit/>
          </a:bodyPr>
          <a:lstStyle/>
          <a:p>
            <a:pPr algn="ctr"/>
            <a:r>
              <a:rPr lang="en-US" i="1" dirty="0" smtClean="0"/>
              <a:t>Presented By</a:t>
            </a:r>
          </a:p>
          <a:p>
            <a:pPr algn="ctr"/>
            <a:r>
              <a:rPr lang="en-US" sz="2400" b="1" i="1" dirty="0" smtClean="0"/>
              <a:t>Mrs. </a:t>
            </a:r>
            <a:r>
              <a:rPr lang="en-US" sz="2400" b="1" i="1" smtClean="0"/>
              <a:t>Bowden</a:t>
            </a:r>
            <a:endParaRPr lang="en-US" sz="2400" b="1" i="1" dirty="0" smtClean="0"/>
          </a:p>
        </p:txBody>
      </p:sp>
    </p:spTree>
    <p:extLst>
      <p:ext uri="{BB962C8B-B14F-4D97-AF65-F5344CB8AC3E}">
        <p14:creationId xmlns:p14="http://schemas.microsoft.com/office/powerpoint/2010/main" val="1534065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467600" cy="1143000"/>
          </a:xfrm>
        </p:spPr>
        <p:txBody>
          <a:bodyPr>
            <a:noAutofit/>
          </a:bodyPr>
          <a:lstStyle/>
          <a:p>
            <a:r>
              <a:rPr lang="en-US" sz="4000" dirty="0" smtClean="0"/>
              <a:t>Fundamentals of ethical communication</a:t>
            </a:r>
            <a:endParaRPr lang="en-US" sz="4000" dirty="0"/>
          </a:p>
        </p:txBody>
      </p:sp>
      <p:sp>
        <p:nvSpPr>
          <p:cNvPr id="3" name="Content Placeholder 2"/>
          <p:cNvSpPr>
            <a:spLocks noGrp="1"/>
          </p:cNvSpPr>
          <p:nvPr>
            <p:ph sz="quarter" idx="1"/>
          </p:nvPr>
        </p:nvSpPr>
        <p:spPr>
          <a:xfrm>
            <a:off x="457200" y="2492896"/>
            <a:ext cx="7467600" cy="3981056"/>
          </a:xfrm>
        </p:spPr>
        <p:txBody>
          <a:bodyPr/>
          <a:lstStyle/>
          <a:p>
            <a:r>
              <a:rPr lang="en-US" sz="2800" dirty="0" smtClean="0"/>
              <a:t>responsible thinking</a:t>
            </a:r>
          </a:p>
          <a:p>
            <a:r>
              <a:rPr lang="en-US" sz="2800" dirty="0" smtClean="0"/>
              <a:t>decision making</a:t>
            </a:r>
          </a:p>
          <a:p>
            <a:r>
              <a:rPr lang="en-US" sz="2800" dirty="0" smtClean="0"/>
              <a:t>development of relationships and communities</a:t>
            </a:r>
          </a:p>
          <a:p>
            <a:pPr lvl="1"/>
            <a:r>
              <a:rPr lang="en-US" sz="2400" dirty="0" smtClean="0"/>
              <a:t>Contexts</a:t>
            </a:r>
          </a:p>
          <a:p>
            <a:pPr lvl="1"/>
            <a:r>
              <a:rPr lang="en-US" sz="2400" dirty="0" smtClean="0"/>
              <a:t>Cultures</a:t>
            </a:r>
          </a:p>
          <a:p>
            <a:pPr lvl="1"/>
            <a:r>
              <a:rPr lang="en-US" sz="2400" dirty="0" smtClean="0"/>
              <a:t>Channels</a:t>
            </a:r>
          </a:p>
          <a:p>
            <a:pPr lvl="1"/>
            <a:r>
              <a:rPr lang="en-US" sz="2400" dirty="0" smtClean="0"/>
              <a:t>Media</a:t>
            </a:r>
            <a:endParaRPr lang="en-US" sz="2400" dirty="0"/>
          </a:p>
        </p:txBody>
      </p:sp>
    </p:spTree>
    <p:extLst>
      <p:ext uri="{BB962C8B-B14F-4D97-AF65-F5344CB8AC3E}">
        <p14:creationId xmlns:p14="http://schemas.microsoft.com/office/powerpoint/2010/main" val="271433135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229600" cy="1143000"/>
          </a:xfrm>
        </p:spPr>
        <p:txBody>
          <a:bodyPr>
            <a:normAutofit/>
          </a:bodyPr>
          <a:lstStyle/>
          <a:p>
            <a:r>
              <a:rPr lang="en-US" sz="4000" dirty="0" smtClean="0"/>
              <a:t>Unethical Communication</a:t>
            </a:r>
            <a:endParaRPr lang="en-US" sz="4000" dirty="0"/>
          </a:p>
        </p:txBody>
      </p:sp>
      <p:sp>
        <p:nvSpPr>
          <p:cNvPr id="3" name="Content Placeholder 2"/>
          <p:cNvSpPr>
            <a:spLocks noGrp="1"/>
          </p:cNvSpPr>
          <p:nvPr>
            <p:ph sz="quarter" idx="1"/>
          </p:nvPr>
        </p:nvSpPr>
        <p:spPr>
          <a:xfrm>
            <a:off x="457200" y="1874837"/>
            <a:ext cx="8229600" cy="4525963"/>
          </a:xfrm>
        </p:spPr>
        <p:txBody>
          <a:bodyPr>
            <a:normAutofit/>
          </a:bodyPr>
          <a:lstStyle/>
          <a:p>
            <a:pPr algn="just"/>
            <a:r>
              <a:rPr lang="en-US" sz="2800" dirty="0" smtClean="0"/>
              <a:t>threatens the quality of all communication and consequently the well-being of individuals and the society.</a:t>
            </a:r>
          </a:p>
          <a:p>
            <a:pPr algn="just"/>
            <a:r>
              <a:rPr lang="en-US" sz="2800" dirty="0" smtClean="0"/>
              <a:t>Plagiarism</a:t>
            </a:r>
          </a:p>
          <a:p>
            <a:pPr algn="just"/>
            <a:r>
              <a:rPr lang="en-US" sz="2800" dirty="0" smtClean="0"/>
              <a:t>Copy write infringement</a:t>
            </a:r>
          </a:p>
          <a:p>
            <a:pPr algn="just"/>
            <a:r>
              <a:rPr lang="en-US" sz="2800" dirty="0" smtClean="0">
                <a:solidFill>
                  <a:srgbClr val="0070C0"/>
                </a:solidFill>
              </a:rPr>
              <a:t>SOCIAL MEDIA?  How has social media contributed to communication in an ethical way? In an unethical way?</a:t>
            </a:r>
          </a:p>
          <a:p>
            <a:pPr algn="just"/>
            <a:endParaRPr lang="en-US" sz="2800" dirty="0"/>
          </a:p>
        </p:txBody>
      </p:sp>
    </p:spTree>
    <p:extLst>
      <p:ext uri="{BB962C8B-B14F-4D97-AF65-F5344CB8AC3E}">
        <p14:creationId xmlns:p14="http://schemas.microsoft.com/office/powerpoint/2010/main" val="62609126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000" dirty="0" smtClean="0"/>
              <a:t>Principles of</a:t>
            </a:r>
            <a:br>
              <a:rPr lang="en-US" sz="4000" dirty="0" smtClean="0"/>
            </a:br>
            <a:r>
              <a:rPr lang="en-US" sz="4000" dirty="0" smtClean="0"/>
              <a:t>ethical communication</a:t>
            </a:r>
            <a:endParaRPr lang="en-US" sz="4000" dirty="0"/>
          </a:p>
        </p:txBody>
      </p:sp>
      <p:sp>
        <p:nvSpPr>
          <p:cNvPr id="3" name="Content Placeholder 2"/>
          <p:cNvSpPr>
            <a:spLocks noGrp="1"/>
          </p:cNvSpPr>
          <p:nvPr>
            <p:ph sz="quarter" idx="1"/>
          </p:nvPr>
        </p:nvSpPr>
        <p:spPr>
          <a:xfrm>
            <a:off x="457200" y="1874837"/>
            <a:ext cx="8229600" cy="4525963"/>
          </a:xfrm>
        </p:spPr>
        <p:txBody>
          <a:bodyPr>
            <a:normAutofit fontScale="92500" lnSpcReduction="10000"/>
          </a:bodyPr>
          <a:lstStyle/>
          <a:p>
            <a:pPr algn="just"/>
            <a:r>
              <a:rPr lang="en-US" sz="3100" dirty="0" smtClean="0"/>
              <a:t>advocate truthfulness, accuracy, honesty, and reason as essential to the integrity of communication. </a:t>
            </a:r>
          </a:p>
          <a:p>
            <a:pPr algn="just"/>
            <a:r>
              <a:rPr lang="en-US" sz="3100" dirty="0" smtClean="0"/>
              <a:t>endorse freedom of expression, diversity of perspective, and tolerance of dissent to achieve the informed and responsible decision making fundamental to a civil society. </a:t>
            </a:r>
          </a:p>
          <a:p>
            <a:pPr algn="just"/>
            <a:r>
              <a:rPr lang="en-US" sz="3100" dirty="0" smtClean="0"/>
              <a:t>strive to understand and respect other communicators before evaluating and responding to their messages. </a:t>
            </a:r>
          </a:p>
          <a:p>
            <a:endParaRPr lang="en-US" dirty="0"/>
          </a:p>
        </p:txBody>
      </p:sp>
    </p:spTree>
    <p:extLst>
      <p:ext uri="{BB962C8B-B14F-4D97-AF65-F5344CB8AC3E}">
        <p14:creationId xmlns:p14="http://schemas.microsoft.com/office/powerpoint/2010/main" val="392072796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467600" cy="1096962"/>
          </a:xfrm>
        </p:spPr>
        <p:txBody>
          <a:bodyPr/>
          <a:lstStyle/>
          <a:p>
            <a:pPr algn="r"/>
            <a:r>
              <a:rPr lang="en-US" sz="3200" b="1" dirty="0" smtClean="0"/>
              <a:t>Principles of</a:t>
            </a:r>
            <a:br>
              <a:rPr lang="en-US" sz="3200" b="1" dirty="0" smtClean="0"/>
            </a:br>
            <a:r>
              <a:rPr lang="en-US" sz="3200" b="1" dirty="0" smtClean="0"/>
              <a:t>ethical communication</a:t>
            </a:r>
            <a:endParaRPr lang="en-US" b="1" dirty="0"/>
          </a:p>
        </p:txBody>
      </p:sp>
      <p:sp>
        <p:nvSpPr>
          <p:cNvPr id="3" name="Content Placeholder 2"/>
          <p:cNvSpPr>
            <a:spLocks noGrp="1"/>
          </p:cNvSpPr>
          <p:nvPr>
            <p:ph sz="quarter" idx="1"/>
          </p:nvPr>
        </p:nvSpPr>
        <p:spPr>
          <a:xfrm>
            <a:off x="381000" y="1222248"/>
            <a:ext cx="8077200" cy="4645152"/>
          </a:xfrm>
        </p:spPr>
        <p:txBody>
          <a:bodyPr>
            <a:noAutofit/>
          </a:bodyPr>
          <a:lstStyle/>
          <a:p>
            <a:pPr algn="just"/>
            <a:r>
              <a:rPr lang="en-US" sz="2800" dirty="0" smtClean="0"/>
              <a:t>promote access to communication resources and opportunities as necessary to fulfill human potential and contribute to the well-being of families, communities, and society. </a:t>
            </a:r>
          </a:p>
          <a:p>
            <a:pPr algn="just"/>
            <a:r>
              <a:rPr lang="en-US" sz="2800" dirty="0" smtClean="0"/>
              <a:t>promote communication climates of caring and mutual understanding that respect the unique needs and characteristics of individual communicators. </a:t>
            </a:r>
          </a:p>
          <a:p>
            <a:pPr algn="just"/>
            <a:r>
              <a:rPr lang="en-US" sz="2800" dirty="0" smtClean="0"/>
              <a:t>condemn communication that degrades individuals and humanity through distortion, intimidation, coercion, and violence, and through the expression of intolerance and hatred. </a:t>
            </a:r>
          </a:p>
          <a:p>
            <a:pPr algn="just"/>
            <a:endParaRPr lang="en-US" sz="2800" dirty="0" smtClean="0"/>
          </a:p>
        </p:txBody>
      </p:sp>
    </p:spTree>
    <p:extLst>
      <p:ext uri="{BB962C8B-B14F-4D97-AF65-F5344CB8AC3E}">
        <p14:creationId xmlns:p14="http://schemas.microsoft.com/office/powerpoint/2010/main" val="138437938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t>Principles of</a:t>
            </a:r>
            <a:br>
              <a:rPr lang="en-US" sz="3200" b="1" dirty="0" smtClean="0"/>
            </a:br>
            <a:r>
              <a:rPr lang="en-US" sz="3200" b="1" dirty="0" smtClean="0"/>
              <a:t>ethical communication</a:t>
            </a:r>
            <a:endParaRPr lang="en-US" b="1" dirty="0"/>
          </a:p>
        </p:txBody>
      </p:sp>
      <p:sp>
        <p:nvSpPr>
          <p:cNvPr id="3" name="Content Placeholder 2"/>
          <p:cNvSpPr>
            <a:spLocks noGrp="1"/>
          </p:cNvSpPr>
          <p:nvPr>
            <p:ph sz="quarter" idx="1"/>
          </p:nvPr>
        </p:nvSpPr>
        <p:spPr/>
        <p:txBody>
          <a:bodyPr>
            <a:noAutofit/>
          </a:bodyPr>
          <a:lstStyle/>
          <a:p>
            <a:pPr algn="just"/>
            <a:r>
              <a:rPr lang="en-US" sz="2800" dirty="0" smtClean="0"/>
              <a:t>Being committed to the courageous expression of personal convictions in pursuit of fairness and justice. </a:t>
            </a:r>
          </a:p>
          <a:p>
            <a:pPr algn="just"/>
            <a:r>
              <a:rPr lang="en-US" sz="2800" dirty="0" smtClean="0"/>
              <a:t>advocate sharing information, opinions, and feelings when facing significant choices while also respecting privacy and confidentiality. </a:t>
            </a:r>
          </a:p>
          <a:p>
            <a:pPr algn="just"/>
            <a:r>
              <a:rPr lang="en-US" sz="2800" dirty="0" smtClean="0"/>
              <a:t>accept responsibility for the short- and long-term consequences for our own communication and expect the same of others. </a:t>
            </a:r>
          </a:p>
          <a:p>
            <a:pPr algn="just"/>
            <a:endParaRPr lang="en-US" sz="2800" dirty="0"/>
          </a:p>
        </p:txBody>
      </p:sp>
    </p:spTree>
    <p:extLst>
      <p:ext uri="{BB962C8B-B14F-4D97-AF65-F5344CB8AC3E}">
        <p14:creationId xmlns:p14="http://schemas.microsoft.com/office/powerpoint/2010/main" val="74386098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67744" y="1196752"/>
            <a:ext cx="6624736" cy="4529136"/>
          </a:xfrm>
        </p:spPr>
        <p:txBody>
          <a:bodyPr>
            <a:normAutofit/>
          </a:bodyPr>
          <a:lstStyle/>
          <a:p>
            <a:r>
              <a:rPr lang="en-US" sz="5400" dirty="0" smtClean="0">
                <a:solidFill>
                  <a:schemeClr val="accent1">
                    <a:lumMod val="50000"/>
                  </a:schemeClr>
                </a:solidFill>
              </a:rPr>
              <a:t>Interpersonal Communication Ethics</a:t>
            </a:r>
            <a:endParaRPr lang="en-US" sz="5400" dirty="0">
              <a:solidFill>
                <a:schemeClr val="accent1">
                  <a:lumMod val="50000"/>
                </a:schemeClr>
              </a:solidFill>
            </a:endParaRPr>
          </a:p>
        </p:txBody>
      </p:sp>
    </p:spTree>
    <p:extLst>
      <p:ext uri="{BB962C8B-B14F-4D97-AF65-F5344CB8AC3E}">
        <p14:creationId xmlns:p14="http://schemas.microsoft.com/office/powerpoint/2010/main" val="1517320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84" y="1371600"/>
            <a:ext cx="8568952" cy="1143000"/>
          </a:xfrm>
        </p:spPr>
        <p:txBody>
          <a:bodyPr>
            <a:noAutofit/>
          </a:bodyPr>
          <a:lstStyle/>
          <a:p>
            <a:r>
              <a:rPr lang="en-US" sz="4000" b="1" dirty="0" smtClean="0">
                <a:solidFill>
                  <a:schemeClr val="accent1">
                    <a:lumMod val="50000"/>
                  </a:schemeClr>
                </a:solidFill>
                <a:effectLst>
                  <a:outerShdw blurRad="38100" dist="38100" dir="2700000" algn="tl">
                    <a:srgbClr val="000000">
                      <a:alpha val="43137"/>
                    </a:srgbClr>
                  </a:outerShdw>
                </a:effectLst>
              </a:rPr>
              <a:t>Interpersonal communication</a:t>
            </a:r>
            <a:endParaRPr lang="en-US" sz="4000"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70400" y="2514600"/>
            <a:ext cx="8229600" cy="4525963"/>
          </a:xfrm>
        </p:spPr>
        <p:txBody>
          <a:bodyPr>
            <a:normAutofit/>
          </a:bodyPr>
          <a:lstStyle/>
          <a:p>
            <a:r>
              <a:rPr lang="en-US" sz="3200" dirty="0" smtClean="0"/>
              <a:t>Interpersonal communication refers to communication with another person. This kind of communication is subdivided into:</a:t>
            </a:r>
          </a:p>
          <a:p>
            <a:pPr lvl="1"/>
            <a:r>
              <a:rPr lang="en-US" sz="2800" dirty="0" smtClean="0"/>
              <a:t>dyadic communication</a:t>
            </a:r>
          </a:p>
          <a:p>
            <a:pPr lvl="1"/>
            <a:r>
              <a:rPr lang="en-US" sz="2800" dirty="0" smtClean="0"/>
              <a:t>public communication</a:t>
            </a:r>
          </a:p>
          <a:p>
            <a:pPr lvl="1"/>
            <a:r>
              <a:rPr lang="en-US" sz="2800" dirty="0" smtClean="0"/>
              <a:t>small-group communication. </a:t>
            </a:r>
          </a:p>
          <a:p>
            <a:endParaRPr lang="en-US" sz="3200" dirty="0"/>
          </a:p>
        </p:txBody>
      </p:sp>
    </p:spTree>
    <p:extLst>
      <p:ext uri="{BB962C8B-B14F-4D97-AF65-F5344CB8AC3E}">
        <p14:creationId xmlns:p14="http://schemas.microsoft.com/office/powerpoint/2010/main" val="3919546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2057400"/>
            <a:ext cx="6876256" cy="3186112"/>
          </a:xfrm>
        </p:spPr>
        <p:txBody>
          <a:bodyPr>
            <a:normAutofit/>
          </a:bodyPr>
          <a:lstStyle/>
          <a:p>
            <a:r>
              <a:rPr lang="en-US" sz="4800" dirty="0" smtClean="0">
                <a:solidFill>
                  <a:schemeClr val="accent1">
                    <a:lumMod val="75000"/>
                  </a:schemeClr>
                </a:solidFill>
              </a:rPr>
              <a:t>Four Principles of Interpersonal Communication</a:t>
            </a:r>
            <a:endParaRPr lang="en-US" sz="4800" dirty="0">
              <a:solidFill>
                <a:schemeClr val="accent1">
                  <a:lumMod val="75000"/>
                </a:schemeClr>
              </a:solidFill>
            </a:endParaRPr>
          </a:p>
        </p:txBody>
      </p:sp>
    </p:spTree>
    <p:extLst>
      <p:ext uri="{BB962C8B-B14F-4D97-AF65-F5344CB8AC3E}">
        <p14:creationId xmlns:p14="http://schemas.microsoft.com/office/powerpoint/2010/main" val="2318082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0"/>
            <a:ext cx="7467600" cy="4773144"/>
          </a:xfrm>
        </p:spPr>
        <p:txBody>
          <a:bodyPr>
            <a:noAutofit/>
          </a:bodyPr>
          <a:lstStyle/>
          <a:p>
            <a:r>
              <a:rPr lang="en-US" sz="2800" dirty="0" smtClean="0"/>
              <a:t>Inescapable</a:t>
            </a:r>
          </a:p>
          <a:p>
            <a:r>
              <a:rPr lang="en-US" sz="2800" dirty="0" smtClean="0"/>
              <a:t>Irreversible</a:t>
            </a:r>
          </a:p>
          <a:p>
            <a:r>
              <a:rPr lang="en-US" sz="2800" dirty="0" smtClean="0"/>
              <a:t>Complicated</a:t>
            </a:r>
          </a:p>
          <a:p>
            <a:r>
              <a:rPr lang="en-US" sz="2800" dirty="0" smtClean="0"/>
              <a:t>Contextual</a:t>
            </a:r>
          </a:p>
          <a:p>
            <a:pPr lvl="1"/>
            <a:r>
              <a:rPr lang="en-US" sz="2400" dirty="0" smtClean="0"/>
              <a:t>Psychological context</a:t>
            </a:r>
          </a:p>
          <a:p>
            <a:pPr lvl="1"/>
            <a:r>
              <a:rPr lang="en-US" sz="2400" dirty="0" smtClean="0"/>
              <a:t>Relational context</a:t>
            </a:r>
          </a:p>
          <a:p>
            <a:pPr lvl="1"/>
            <a:r>
              <a:rPr lang="en-US" sz="2400" dirty="0" smtClean="0"/>
              <a:t>Situational context</a:t>
            </a:r>
          </a:p>
          <a:p>
            <a:pPr lvl="1"/>
            <a:r>
              <a:rPr lang="en-US" sz="2400" dirty="0" smtClean="0"/>
              <a:t>Environmental context</a:t>
            </a:r>
          </a:p>
          <a:p>
            <a:pPr lvl="1"/>
            <a:r>
              <a:rPr lang="en-US" sz="2400" dirty="0" smtClean="0"/>
              <a:t>Cultural context</a:t>
            </a:r>
            <a:endParaRPr lang="en-US" sz="2400" dirty="0"/>
          </a:p>
        </p:txBody>
      </p:sp>
      <p:sp>
        <p:nvSpPr>
          <p:cNvPr id="4" name="TextBox 3"/>
          <p:cNvSpPr txBox="1"/>
          <p:nvPr/>
        </p:nvSpPr>
        <p:spPr>
          <a:xfrm>
            <a:off x="5943600" y="381000"/>
            <a:ext cx="4392488" cy="707886"/>
          </a:xfrm>
          <a:prstGeom prst="rect">
            <a:avLst/>
          </a:prstGeom>
          <a:noFill/>
        </p:spPr>
        <p:txBody>
          <a:bodyPr wrap="square" rtlCol="0">
            <a:spAutoFit/>
          </a:bodyPr>
          <a:lstStyle/>
          <a:p>
            <a:r>
              <a:rPr lang="en-US" sz="4000" dirty="0" smtClean="0">
                <a:solidFill>
                  <a:schemeClr val="accent1">
                    <a:lumMod val="50000"/>
                  </a:schemeClr>
                </a:solidFill>
              </a:rPr>
              <a:t>Principles</a:t>
            </a:r>
            <a:r>
              <a:rPr lang="en-US" sz="4000" dirty="0" smtClean="0"/>
              <a:t>:</a:t>
            </a:r>
            <a:endParaRPr lang="en-US" sz="4000" dirty="0"/>
          </a:p>
        </p:txBody>
      </p:sp>
    </p:spTree>
    <p:extLst>
      <p:ext uri="{BB962C8B-B14F-4D97-AF65-F5344CB8AC3E}">
        <p14:creationId xmlns:p14="http://schemas.microsoft.com/office/powerpoint/2010/main" val="684422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2209800"/>
            <a:ext cx="6335712" cy="3262312"/>
          </a:xfrm>
        </p:spPr>
        <p:txBody>
          <a:bodyPr>
            <a:normAutofit/>
          </a:bodyPr>
          <a:lstStyle/>
          <a:p>
            <a:r>
              <a:rPr lang="en-US" sz="4800" dirty="0" smtClean="0"/>
              <a:t>Functions of Interpersonal Communication</a:t>
            </a:r>
            <a:endParaRPr lang="en-US" sz="4800" dirty="0"/>
          </a:p>
        </p:txBody>
      </p:sp>
    </p:spTree>
    <p:extLst>
      <p:ext uri="{BB962C8B-B14F-4D97-AF65-F5344CB8AC3E}">
        <p14:creationId xmlns:p14="http://schemas.microsoft.com/office/powerpoint/2010/main" val="1841963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1600200"/>
            <a:ext cx="8267700" cy="4739759"/>
          </a:xfrm>
          <a:prstGeom prst="rect">
            <a:avLst/>
          </a:prstGeom>
          <a:noFill/>
        </p:spPr>
        <p:txBody>
          <a:bodyPr wrap="square" rtlCol="0">
            <a:spAutoFit/>
          </a:bodyPr>
          <a:lstStyle/>
          <a:p>
            <a:r>
              <a:rPr lang="en-US" sz="3200" dirty="0" smtClean="0">
                <a:solidFill>
                  <a:schemeClr val="accent5">
                    <a:lumMod val="75000"/>
                  </a:schemeClr>
                </a:solidFill>
              </a:rPr>
              <a:t>GOALS</a:t>
            </a:r>
            <a:r>
              <a:rPr lang="en-US" i="1" dirty="0" smtClean="0"/>
              <a:t>:</a:t>
            </a:r>
          </a:p>
          <a:p>
            <a:endParaRPr lang="en-US" i="1" dirty="0"/>
          </a:p>
          <a:p>
            <a:pPr marL="285750" indent="-285750">
              <a:buFont typeface="Arial" panose="020B0604020202020204" pitchFamily="34" charset="0"/>
              <a:buChar char="•"/>
            </a:pPr>
            <a:r>
              <a:rPr lang="en-US" sz="2800" i="1" dirty="0" smtClean="0"/>
              <a:t>Define ethics and specifically communication ethics</a:t>
            </a:r>
          </a:p>
          <a:p>
            <a:pPr marL="285750" indent="-285750">
              <a:buFont typeface="Arial" panose="020B0604020202020204" pitchFamily="34" charset="0"/>
              <a:buChar char="•"/>
            </a:pPr>
            <a:r>
              <a:rPr lang="en-US" sz="2800" i="1" dirty="0" smtClean="0"/>
              <a:t>Discuss Principles of ethical communication</a:t>
            </a:r>
          </a:p>
          <a:p>
            <a:pPr marL="285750" indent="-285750">
              <a:buFont typeface="Arial" panose="020B0604020202020204" pitchFamily="34" charset="0"/>
              <a:buChar char="•"/>
            </a:pPr>
            <a:endParaRPr lang="en-US" sz="2800" i="1" dirty="0" smtClean="0"/>
          </a:p>
          <a:p>
            <a:pPr marL="285750" indent="-285750">
              <a:buFont typeface="Arial" panose="020B0604020202020204" pitchFamily="34" charset="0"/>
              <a:buChar char="•"/>
            </a:pPr>
            <a:r>
              <a:rPr lang="en-US" sz="2800" i="1" dirty="0" smtClean="0"/>
              <a:t>Define interpersonal ethics</a:t>
            </a:r>
          </a:p>
          <a:p>
            <a:pPr marL="285750" indent="-285750">
              <a:buFont typeface="Arial" panose="020B0604020202020204" pitchFamily="34" charset="0"/>
              <a:buChar char="•"/>
            </a:pPr>
            <a:r>
              <a:rPr lang="en-US" sz="2800" i="1" dirty="0" smtClean="0"/>
              <a:t>Identify Ethical frameworks</a:t>
            </a:r>
          </a:p>
          <a:p>
            <a:pPr marL="285750" indent="-285750">
              <a:buFont typeface="Arial" panose="020B0604020202020204" pitchFamily="34" charset="0"/>
              <a:buChar char="•"/>
            </a:pPr>
            <a:r>
              <a:rPr lang="en-US" sz="2800" i="1" dirty="0" smtClean="0"/>
              <a:t>Discuss human rights and ethics</a:t>
            </a:r>
          </a:p>
          <a:p>
            <a:endParaRPr lang="en-US" sz="2800" i="1" dirty="0" smtClean="0"/>
          </a:p>
          <a:p>
            <a:pPr marL="285750" indent="-285750">
              <a:buFont typeface="Arial" panose="020B0604020202020204" pitchFamily="34" charset="0"/>
              <a:buChar char="•"/>
            </a:pPr>
            <a:r>
              <a:rPr lang="en-US" sz="2800" i="1" dirty="0" smtClean="0"/>
              <a:t>Discuss ethical communication in the workplace and corporate ethics</a:t>
            </a:r>
            <a:endParaRPr lang="en-US" sz="2800" i="1" dirty="0"/>
          </a:p>
        </p:txBody>
      </p:sp>
    </p:spTree>
    <p:extLst>
      <p:ext uri="{BB962C8B-B14F-4D97-AF65-F5344CB8AC3E}">
        <p14:creationId xmlns:p14="http://schemas.microsoft.com/office/powerpoint/2010/main" val="966690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3200" dirty="0" smtClean="0"/>
              <a:t>Gaining Information</a:t>
            </a:r>
          </a:p>
          <a:p>
            <a:r>
              <a:rPr lang="en-US" sz="3200" dirty="0" smtClean="0"/>
              <a:t>Building a Context of Understanding</a:t>
            </a:r>
          </a:p>
          <a:p>
            <a:r>
              <a:rPr lang="en-US" sz="3200" dirty="0" smtClean="0"/>
              <a:t>Establishing Identity</a:t>
            </a:r>
          </a:p>
          <a:p>
            <a:r>
              <a:rPr lang="en-US" sz="3200" dirty="0" smtClean="0"/>
              <a:t>Interpersonal Needs</a:t>
            </a:r>
          </a:p>
          <a:p>
            <a:pPr lvl="1"/>
            <a:r>
              <a:rPr lang="en-US" sz="2800" dirty="0" smtClean="0"/>
              <a:t>Inclusion</a:t>
            </a:r>
          </a:p>
          <a:p>
            <a:pPr lvl="1"/>
            <a:r>
              <a:rPr lang="en-US" sz="2800" dirty="0" smtClean="0"/>
              <a:t>Control</a:t>
            </a:r>
          </a:p>
          <a:p>
            <a:pPr lvl="1"/>
            <a:r>
              <a:rPr lang="en-US" sz="2800" dirty="0" smtClean="0"/>
              <a:t>Affection</a:t>
            </a:r>
          </a:p>
        </p:txBody>
      </p:sp>
    </p:spTree>
    <p:extLst>
      <p:ext uri="{BB962C8B-B14F-4D97-AF65-F5344CB8AC3E}">
        <p14:creationId xmlns:p14="http://schemas.microsoft.com/office/powerpoint/2010/main" val="162633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304800"/>
            <a:ext cx="7467600" cy="778098"/>
          </a:xfrm>
        </p:spPr>
        <p:txBody>
          <a:bodyPr>
            <a:normAutofit/>
          </a:bodyPr>
          <a:lstStyle/>
          <a:p>
            <a:r>
              <a:rPr lang="en-US" sz="4000" b="1" dirty="0" smtClean="0">
                <a:solidFill>
                  <a:schemeClr val="accent1">
                    <a:lumMod val="50000"/>
                  </a:schemeClr>
                </a:solidFill>
                <a:effectLst>
                  <a:outerShdw blurRad="38100" dist="38100" dir="2700000" algn="tl">
                    <a:srgbClr val="000000">
                      <a:alpha val="43137"/>
                    </a:srgbClr>
                  </a:outerShdw>
                </a:effectLst>
              </a:rPr>
              <a:t>Distance</a:t>
            </a:r>
            <a:endParaRPr lang="en-US" sz="4000"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2800" dirty="0" smtClean="0"/>
              <a:t>Provides necessary space for each communicative partner to contribute to the relationship.</a:t>
            </a:r>
          </a:p>
          <a:p>
            <a:r>
              <a:rPr lang="en-US" sz="2800" dirty="0" smtClean="0"/>
              <a:t>Is interpersonal space that nourishes the very thing that keeps persons together interpersonally—relationship. </a:t>
            </a:r>
          </a:p>
          <a:p>
            <a:r>
              <a:rPr lang="en-US" sz="2800" dirty="0" smtClean="0"/>
              <a:t>Is an ethical responsibility, not a flaw or a limitation.</a:t>
            </a:r>
          </a:p>
          <a:p>
            <a:r>
              <a:rPr lang="en-US" sz="2800" dirty="0" smtClean="0"/>
              <a:t>The importance of distance keeps us from equating interpersonal communication with ever more closeness. </a:t>
            </a:r>
            <a:endParaRPr lang="en-US" sz="2800" dirty="0"/>
          </a:p>
        </p:txBody>
      </p:sp>
    </p:spTree>
    <p:extLst>
      <p:ext uri="{BB962C8B-B14F-4D97-AF65-F5344CB8AC3E}">
        <p14:creationId xmlns:p14="http://schemas.microsoft.com/office/powerpoint/2010/main" val="407422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81" y="1219200"/>
            <a:ext cx="8496944" cy="1143000"/>
          </a:xfrm>
        </p:spPr>
        <p:txBody>
          <a:bodyPr>
            <a:normAutofit/>
          </a:bodyPr>
          <a:lstStyle/>
          <a:p>
            <a:r>
              <a:rPr lang="en-US" sz="4400" b="1" dirty="0" smtClean="0">
                <a:solidFill>
                  <a:schemeClr val="accent1">
                    <a:lumMod val="50000"/>
                  </a:schemeClr>
                </a:solidFill>
                <a:effectLst>
                  <a:outerShdw blurRad="38100" dist="38100" dir="2700000" algn="tl">
                    <a:srgbClr val="000000">
                      <a:alpha val="43137"/>
                    </a:srgbClr>
                  </a:outerShdw>
                </a:effectLst>
              </a:rPr>
              <a:t>Interpersonal responsibility</a:t>
            </a:r>
            <a:endParaRPr lang="en-US"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13184" y="2209800"/>
            <a:ext cx="8229600" cy="4525963"/>
          </a:xfrm>
        </p:spPr>
        <p:txBody>
          <a:bodyPr>
            <a:normAutofit/>
          </a:bodyPr>
          <a:lstStyle/>
          <a:p>
            <a:r>
              <a:rPr lang="en-US" sz="2800" dirty="0" smtClean="0"/>
              <a:t>Begins with each person’s commitment to active care for the interpersonal relationship, owned by neither and nurtured with or without the support of the Other.</a:t>
            </a:r>
          </a:p>
          <a:p>
            <a:r>
              <a:rPr lang="en-US" sz="2800" dirty="0" smtClean="0"/>
              <a:t>Adheres to the insight of Emmanuel </a:t>
            </a:r>
            <a:r>
              <a:rPr lang="en-US" sz="2800" dirty="0" err="1" smtClean="0"/>
              <a:t>Levinas</a:t>
            </a:r>
            <a:r>
              <a:rPr lang="en-US" sz="2800" dirty="0" smtClean="0"/>
              <a:t>, </a:t>
            </a:r>
            <a:r>
              <a:rPr lang="en-US" sz="2800" i="1" dirty="0" smtClean="0"/>
              <a:t>abandoning the expectation of reciprocity for attentiveness to a call to responsibility with or without the approval of the other.</a:t>
            </a:r>
          </a:p>
        </p:txBody>
      </p:sp>
    </p:spTree>
    <p:extLst>
      <p:ext uri="{BB962C8B-B14F-4D97-AF65-F5344CB8AC3E}">
        <p14:creationId xmlns:p14="http://schemas.microsoft.com/office/powerpoint/2010/main" val="29417785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997"/>
            <a:ext cx="8352928" cy="1143000"/>
          </a:xfrm>
        </p:spPr>
        <p:txBody>
          <a:bodyPr>
            <a:noAutofit/>
          </a:bodyPr>
          <a:lstStyle/>
          <a:p>
            <a:r>
              <a:rPr lang="en-US" sz="4000" b="1" dirty="0" smtClean="0">
                <a:solidFill>
                  <a:schemeClr val="accent1">
                    <a:lumMod val="50000"/>
                  </a:schemeClr>
                </a:solidFill>
                <a:effectLst>
                  <a:outerShdw blurRad="38100" dist="38100" dir="2700000" algn="tl">
                    <a:srgbClr val="000000">
                      <a:alpha val="43137"/>
                    </a:srgbClr>
                  </a:outerShdw>
                </a:effectLst>
              </a:rPr>
              <a:t>Interpersonal responsibility</a:t>
            </a:r>
            <a:endParaRPr lang="en-US" sz="4000"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13184" y="2209800"/>
            <a:ext cx="8229600" cy="4525963"/>
          </a:xfrm>
        </p:spPr>
        <p:txBody>
          <a:bodyPr>
            <a:normAutofit/>
          </a:bodyPr>
          <a:lstStyle/>
          <a:p>
            <a:r>
              <a:rPr lang="en-US" sz="2800" dirty="0" smtClean="0"/>
              <a:t>Involves:</a:t>
            </a:r>
          </a:p>
          <a:p>
            <a:pPr lvl="1"/>
            <a:r>
              <a:rPr lang="en-US" sz="2600" dirty="0" smtClean="0"/>
              <a:t>Caring for an interpersonal relationship. As one seeks a path in life, interpersonal relationship responsibility invites a balance between distance and closeness in each relationship, which defines the quality of our interpersonal lives (Stewart, 2006).</a:t>
            </a:r>
          </a:p>
          <a:p>
            <a:pPr lvl="2"/>
            <a:r>
              <a:rPr lang="en-US" sz="2400" dirty="0" smtClean="0"/>
              <a:t>Sympathy</a:t>
            </a:r>
          </a:p>
          <a:p>
            <a:pPr lvl="2"/>
            <a:r>
              <a:rPr lang="en-US" sz="2400" dirty="0" smtClean="0"/>
              <a:t>Empathy</a:t>
            </a:r>
          </a:p>
          <a:p>
            <a:endParaRPr lang="en-US" dirty="0"/>
          </a:p>
        </p:txBody>
      </p:sp>
    </p:spTree>
    <p:extLst>
      <p:ext uri="{BB962C8B-B14F-4D97-AF65-F5344CB8AC3E}">
        <p14:creationId xmlns:p14="http://schemas.microsoft.com/office/powerpoint/2010/main" val="2096735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ramework.jpg"/>
          <p:cNvPicPr>
            <a:picLocks noChangeAspect="1"/>
          </p:cNvPicPr>
          <p:nvPr/>
        </p:nvPicPr>
        <p:blipFill>
          <a:blip r:embed="rId2"/>
          <a:stretch>
            <a:fillRect/>
          </a:stretch>
        </p:blipFill>
        <p:spPr>
          <a:xfrm>
            <a:off x="2339752" y="2348880"/>
            <a:ext cx="7525273" cy="5013176"/>
          </a:xfrm>
          <a:prstGeom prst="rect">
            <a:avLst/>
          </a:prstGeom>
        </p:spPr>
      </p:pic>
      <p:sp>
        <p:nvSpPr>
          <p:cNvPr id="2" name="Title 1"/>
          <p:cNvSpPr>
            <a:spLocks noGrp="1"/>
          </p:cNvSpPr>
          <p:nvPr>
            <p:ph type="ctrTitle"/>
          </p:nvPr>
        </p:nvSpPr>
        <p:spPr>
          <a:xfrm>
            <a:off x="1403648" y="1226096"/>
            <a:ext cx="6980312" cy="2279104"/>
          </a:xfrm>
        </p:spPr>
        <p:txBody>
          <a:bodyPr>
            <a:noAutofit/>
          </a:bodyPr>
          <a:lstStyle/>
          <a:p>
            <a:pPr algn="ctr"/>
            <a:r>
              <a:rPr lang="en-US" sz="4400" dirty="0" smtClean="0">
                <a:solidFill>
                  <a:schemeClr val="accent1">
                    <a:lumMod val="50000"/>
                  </a:schemeClr>
                </a:solidFill>
              </a:rPr>
              <a:t>ETHICAL FRAMEWORKS</a:t>
            </a:r>
            <a:br>
              <a:rPr lang="en-US" sz="4400" dirty="0" smtClean="0">
                <a:solidFill>
                  <a:schemeClr val="accent1">
                    <a:lumMod val="50000"/>
                  </a:schemeClr>
                </a:solidFill>
              </a:rPr>
            </a:br>
            <a:endParaRPr lang="en-US" sz="4400" dirty="0">
              <a:solidFill>
                <a:schemeClr val="accent1">
                  <a:lumMod val="50000"/>
                </a:schemeClr>
              </a:solidFill>
            </a:endParaRPr>
          </a:p>
        </p:txBody>
      </p:sp>
    </p:spTree>
    <p:extLst>
      <p:ext uri="{BB962C8B-B14F-4D97-AF65-F5344CB8AC3E}">
        <p14:creationId xmlns:p14="http://schemas.microsoft.com/office/powerpoint/2010/main" val="2938570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commandments-explained.jpg"/>
          <p:cNvPicPr>
            <a:picLocks noChangeAspect="1"/>
          </p:cNvPicPr>
          <p:nvPr/>
        </p:nvPicPr>
        <p:blipFill>
          <a:blip r:embed="rId2"/>
          <a:stretch>
            <a:fillRect/>
          </a:stretch>
        </p:blipFill>
        <p:spPr>
          <a:xfrm>
            <a:off x="204168" y="3645023"/>
            <a:ext cx="3935784" cy="3212977"/>
          </a:xfrm>
          <a:prstGeom prst="rect">
            <a:avLst/>
          </a:prstGeom>
          <a:ln>
            <a:noFill/>
          </a:ln>
          <a:effectLst>
            <a:outerShdw blurRad="190500" algn="tl" rotWithShape="0">
              <a:srgbClr val="000000">
                <a:alpha val="70000"/>
              </a:srgbClr>
            </a:outerShdw>
          </a:effectLst>
        </p:spPr>
      </p:pic>
      <p:sp>
        <p:nvSpPr>
          <p:cNvPr id="2" name="Title 1"/>
          <p:cNvSpPr>
            <a:spLocks noGrp="1"/>
          </p:cNvSpPr>
          <p:nvPr>
            <p:ph type="title"/>
          </p:nvPr>
        </p:nvSpPr>
        <p:spPr>
          <a:xfrm>
            <a:off x="457200" y="1066800"/>
            <a:ext cx="8229600" cy="1143000"/>
          </a:xfrm>
        </p:spPr>
        <p:txBody>
          <a:bodyPr>
            <a:normAutofit/>
          </a:bodyPr>
          <a:lstStyle/>
          <a:p>
            <a:pPr algn="l"/>
            <a:r>
              <a:rPr lang="en-US" sz="4000" dirty="0" smtClean="0"/>
              <a:t>Deontological Ethics</a:t>
            </a:r>
            <a:endParaRPr lang="en-US" sz="4000" dirty="0"/>
          </a:p>
        </p:txBody>
      </p:sp>
      <p:sp>
        <p:nvSpPr>
          <p:cNvPr id="3" name="Content Placeholder 2"/>
          <p:cNvSpPr>
            <a:spLocks noGrp="1"/>
          </p:cNvSpPr>
          <p:nvPr>
            <p:ph sz="quarter" idx="1"/>
          </p:nvPr>
        </p:nvSpPr>
        <p:spPr>
          <a:xfrm>
            <a:off x="457200" y="1709936"/>
            <a:ext cx="7467600" cy="2404864"/>
          </a:xfrm>
        </p:spPr>
        <p:txBody>
          <a:bodyPr>
            <a:normAutofit/>
          </a:bodyPr>
          <a:lstStyle/>
          <a:p>
            <a:pPr algn="just"/>
            <a:r>
              <a:rPr lang="en-US" sz="2800" dirty="0"/>
              <a:t>the most frequented basis of our decision making process, expressing a commitment to the most basic principles. </a:t>
            </a:r>
            <a:endParaRPr lang="en-US" sz="2800" dirty="0" smtClean="0"/>
          </a:p>
          <a:p>
            <a:pPr algn="just"/>
            <a:r>
              <a:rPr lang="en-US" sz="2800" dirty="0" smtClean="0"/>
              <a:t> </a:t>
            </a:r>
            <a:r>
              <a:rPr lang="en-US" sz="2800" dirty="0"/>
              <a:t>It is regarded as universal, always applicable whatever the </a:t>
            </a:r>
            <a:r>
              <a:rPr lang="en-US" sz="2800" dirty="0" smtClean="0"/>
              <a:t>circumstance is</a:t>
            </a:r>
            <a:r>
              <a:rPr lang="en-US" sz="2800" dirty="0"/>
              <a:t>.  </a:t>
            </a:r>
            <a:endParaRPr lang="en-US" sz="2800" dirty="0" smtClean="0"/>
          </a:p>
        </p:txBody>
      </p:sp>
      <p:sp>
        <p:nvSpPr>
          <p:cNvPr id="6" name="TextBox 5"/>
          <p:cNvSpPr txBox="1"/>
          <p:nvPr/>
        </p:nvSpPr>
        <p:spPr>
          <a:xfrm>
            <a:off x="4355976" y="4221088"/>
            <a:ext cx="4248472" cy="1815882"/>
          </a:xfrm>
          <a:prstGeom prst="rect">
            <a:avLst/>
          </a:prstGeom>
          <a:noFill/>
        </p:spPr>
        <p:txBody>
          <a:bodyPr wrap="square" rtlCol="0">
            <a:spAutoFit/>
          </a:bodyPr>
          <a:lstStyle/>
          <a:p>
            <a:pPr>
              <a:buClr>
                <a:schemeClr val="accent1">
                  <a:lumMod val="75000"/>
                </a:schemeClr>
              </a:buClr>
              <a:buFont typeface="Courier New" pitchFamily="49" charset="0"/>
              <a:buChar char="o"/>
            </a:pPr>
            <a:r>
              <a:rPr lang="en-US" sz="2800" dirty="0" smtClean="0"/>
              <a:t> We follow these rules since we think of them as duties.</a:t>
            </a:r>
          </a:p>
          <a:p>
            <a:endParaRPr lang="en-US" sz="2800" dirty="0"/>
          </a:p>
        </p:txBody>
      </p:sp>
    </p:spTree>
    <p:extLst>
      <p:ext uri="{BB962C8B-B14F-4D97-AF65-F5344CB8AC3E}">
        <p14:creationId xmlns:p14="http://schemas.microsoft.com/office/powerpoint/2010/main" val="3303850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eater-good-sign.jpg"/>
          <p:cNvPicPr>
            <a:picLocks noChangeAspect="1"/>
          </p:cNvPicPr>
          <p:nvPr/>
        </p:nvPicPr>
        <p:blipFill>
          <a:blip r:embed="rId2"/>
          <a:stretch>
            <a:fillRect/>
          </a:stretch>
        </p:blipFill>
        <p:spPr>
          <a:xfrm>
            <a:off x="179512" y="1700808"/>
            <a:ext cx="4176464" cy="4176464"/>
          </a:xfrm>
          <a:prstGeom prst="rect">
            <a:avLst/>
          </a:prstGeom>
          <a:ln>
            <a:noFill/>
          </a:ln>
          <a:effectLst>
            <a:softEdge rad="112500"/>
          </a:effectLst>
        </p:spPr>
      </p:pic>
      <p:sp>
        <p:nvSpPr>
          <p:cNvPr id="2" name="Title 1"/>
          <p:cNvSpPr>
            <a:spLocks noGrp="1"/>
          </p:cNvSpPr>
          <p:nvPr>
            <p:ph type="title"/>
          </p:nvPr>
        </p:nvSpPr>
        <p:spPr>
          <a:xfrm>
            <a:off x="457200" y="1143000"/>
            <a:ext cx="8229600" cy="1143000"/>
          </a:xfrm>
        </p:spPr>
        <p:txBody>
          <a:bodyPr>
            <a:normAutofit/>
          </a:bodyPr>
          <a:lstStyle/>
          <a:p>
            <a:pPr algn="l"/>
            <a:r>
              <a:rPr lang="en-US" sz="4000" dirty="0" smtClean="0"/>
              <a:t>Utilitarian Ethics</a:t>
            </a:r>
            <a:endParaRPr lang="en-US" sz="4000" dirty="0"/>
          </a:p>
        </p:txBody>
      </p:sp>
      <p:sp>
        <p:nvSpPr>
          <p:cNvPr id="3" name="Content Placeholder 2"/>
          <p:cNvSpPr>
            <a:spLocks noGrp="1"/>
          </p:cNvSpPr>
          <p:nvPr>
            <p:ph sz="quarter" idx="1"/>
          </p:nvPr>
        </p:nvSpPr>
        <p:spPr>
          <a:xfrm>
            <a:off x="4355976" y="2161056"/>
            <a:ext cx="4248472" cy="4773144"/>
          </a:xfrm>
        </p:spPr>
        <p:txBody>
          <a:bodyPr>
            <a:normAutofit/>
          </a:bodyPr>
          <a:lstStyle/>
          <a:p>
            <a:r>
              <a:rPr lang="en-US" sz="2800" dirty="0"/>
              <a:t>focuses on the results and whether or not it would benefit the majority.   </a:t>
            </a:r>
            <a:endParaRPr lang="en-US" sz="2800" dirty="0" smtClean="0"/>
          </a:p>
          <a:p>
            <a:r>
              <a:rPr lang="en-US" sz="2800" dirty="0" smtClean="0"/>
              <a:t>Utilitarianism focuses </a:t>
            </a:r>
            <a:r>
              <a:rPr lang="en-US" sz="2800" dirty="0"/>
              <a:t>on the consequences of each action or decision.</a:t>
            </a:r>
          </a:p>
          <a:p>
            <a:endParaRPr lang="en-US" sz="2800" dirty="0"/>
          </a:p>
        </p:txBody>
      </p:sp>
    </p:spTree>
    <p:extLst>
      <p:ext uri="{BB962C8B-B14F-4D97-AF65-F5344CB8AC3E}">
        <p14:creationId xmlns:p14="http://schemas.microsoft.com/office/powerpoint/2010/main" val="2654884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pPr algn="l"/>
            <a:r>
              <a:rPr lang="en-US" sz="4000" dirty="0" smtClean="0"/>
              <a:t>Virtue Ethics</a:t>
            </a:r>
            <a:endParaRPr lang="en-US" sz="4000" dirty="0"/>
          </a:p>
        </p:txBody>
      </p:sp>
      <p:sp>
        <p:nvSpPr>
          <p:cNvPr id="3" name="Content Placeholder 2"/>
          <p:cNvSpPr>
            <a:spLocks noGrp="1"/>
          </p:cNvSpPr>
          <p:nvPr>
            <p:ph sz="quarter" idx="1"/>
          </p:nvPr>
        </p:nvSpPr>
        <p:spPr>
          <a:xfrm>
            <a:off x="457200" y="1951037"/>
            <a:ext cx="8229600" cy="4525963"/>
          </a:xfrm>
        </p:spPr>
        <p:txBody>
          <a:bodyPr>
            <a:normAutofit/>
          </a:bodyPr>
          <a:lstStyle/>
          <a:p>
            <a:r>
              <a:rPr lang="en-US" sz="2800" dirty="0"/>
              <a:t>concerned with moral character and places more weight or value on the dignity of an individual and a humanity’s task of caring for one another.   </a:t>
            </a:r>
            <a:endParaRPr lang="en-US" sz="2800" dirty="0" smtClean="0"/>
          </a:p>
          <a:p>
            <a:r>
              <a:rPr lang="en-US" sz="2800" dirty="0" smtClean="0"/>
              <a:t>It </a:t>
            </a:r>
            <a:r>
              <a:rPr lang="en-US" sz="2800" dirty="0"/>
              <a:t>emphasizes character as opposed to duty or consequence.</a:t>
            </a:r>
          </a:p>
          <a:p>
            <a:endParaRPr lang="en-US" sz="2800" dirty="0"/>
          </a:p>
        </p:txBody>
      </p:sp>
    </p:spTree>
    <p:extLst>
      <p:ext uri="{BB962C8B-B14F-4D97-AF65-F5344CB8AC3E}">
        <p14:creationId xmlns:p14="http://schemas.microsoft.com/office/powerpoint/2010/main" val="2328159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5048"/>
            <a:ext cx="7467600" cy="1368152"/>
          </a:xfrm>
        </p:spPr>
        <p:txBody>
          <a:bodyPr>
            <a:noAutofit/>
          </a:bodyPr>
          <a:lstStyle/>
          <a:p>
            <a:r>
              <a:rPr lang="en-US" sz="4000" dirty="0" smtClean="0"/>
              <a:t>Situational or Contextual Ethics</a:t>
            </a:r>
            <a:endParaRPr lang="en-US" sz="4000" dirty="0"/>
          </a:p>
        </p:txBody>
      </p:sp>
      <p:sp>
        <p:nvSpPr>
          <p:cNvPr id="3" name="Content Placeholder 2"/>
          <p:cNvSpPr>
            <a:spLocks noGrp="1"/>
          </p:cNvSpPr>
          <p:nvPr>
            <p:ph sz="quarter" idx="1"/>
          </p:nvPr>
        </p:nvSpPr>
        <p:spPr>
          <a:xfrm>
            <a:off x="457200" y="2132856"/>
            <a:ext cx="7467600" cy="4341096"/>
          </a:xfrm>
        </p:spPr>
        <p:txBody>
          <a:bodyPr>
            <a:normAutofit/>
          </a:bodyPr>
          <a:lstStyle/>
          <a:p>
            <a:pPr algn="just"/>
            <a:r>
              <a:rPr lang="en-US" sz="2800" dirty="0" smtClean="0"/>
              <a:t>There is no absolute approach to situations, each situation should be addressed as different from each other.</a:t>
            </a:r>
            <a:endParaRPr lang="en-US" sz="2800" dirty="0"/>
          </a:p>
          <a:p>
            <a:pPr algn="just"/>
            <a:r>
              <a:rPr lang="en-US" sz="2800" dirty="0" smtClean="0"/>
              <a:t>Every problem should be evaluated in its particular context or situation.</a:t>
            </a:r>
          </a:p>
        </p:txBody>
      </p:sp>
    </p:spTree>
    <p:extLst>
      <p:ext uri="{BB962C8B-B14F-4D97-AF65-F5344CB8AC3E}">
        <p14:creationId xmlns:p14="http://schemas.microsoft.com/office/powerpoint/2010/main" val="2468158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597696"/>
            <a:ext cx="6980312" cy="2279104"/>
          </a:xfrm>
        </p:spPr>
        <p:txBody>
          <a:bodyPr>
            <a:noAutofit/>
          </a:bodyPr>
          <a:lstStyle/>
          <a:p>
            <a:pPr algn="ctr"/>
            <a:r>
              <a:rPr lang="en-US" sz="4400" dirty="0" smtClean="0">
                <a:solidFill>
                  <a:schemeClr val="accent1">
                    <a:lumMod val="50000"/>
                  </a:schemeClr>
                </a:solidFill>
              </a:rPr>
              <a:t>Human Rights and Ethics</a:t>
            </a:r>
            <a:br>
              <a:rPr lang="en-US" sz="4400" dirty="0" smtClean="0">
                <a:solidFill>
                  <a:schemeClr val="accent1">
                    <a:lumMod val="50000"/>
                  </a:schemeClr>
                </a:solidFill>
              </a:rPr>
            </a:br>
            <a:endParaRPr lang="en-US" sz="4400" dirty="0">
              <a:solidFill>
                <a:schemeClr val="accent1">
                  <a:lumMod val="50000"/>
                </a:schemeClr>
              </a:solidFill>
            </a:endParaRPr>
          </a:p>
        </p:txBody>
      </p:sp>
    </p:spTree>
    <p:extLst>
      <p:ext uri="{BB962C8B-B14F-4D97-AF65-F5344CB8AC3E}">
        <p14:creationId xmlns:p14="http://schemas.microsoft.com/office/powerpoint/2010/main" val="2009590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13</a:t>
            </a:r>
          </a:p>
        </p:txBody>
      </p:sp>
      <p:sp>
        <p:nvSpPr>
          <p:cNvPr id="5" name="Slide Number Placeholder 4"/>
          <p:cNvSpPr>
            <a:spLocks noGrp="1"/>
          </p:cNvSpPr>
          <p:nvPr>
            <p:ph type="sldNum" sz="quarter" idx="11"/>
          </p:nvPr>
        </p:nvSpPr>
        <p:spPr/>
        <p:txBody>
          <a:bodyPr/>
          <a:lstStyle/>
          <a:p>
            <a:r>
              <a:rPr lang="en-US" altLang="en-US"/>
              <a:t>Slide </a:t>
            </a:r>
            <a:fld id="{14BA2B38-887F-47A3-85B9-E172593B0170}" type="slidenum">
              <a:rPr lang="en-US" altLang="en-US"/>
              <a:pPr/>
              <a:t>3</a:t>
            </a:fld>
            <a:endParaRPr lang="en-US" altLang="en-US"/>
          </a:p>
        </p:txBody>
      </p:sp>
      <p:sp>
        <p:nvSpPr>
          <p:cNvPr id="660482" name="Rectangle 2"/>
          <p:cNvSpPr>
            <a:spLocks noGrp="1" noChangeArrowheads="1"/>
          </p:cNvSpPr>
          <p:nvPr>
            <p:ph type="title"/>
          </p:nvPr>
        </p:nvSpPr>
        <p:spPr>
          <a:xfrm>
            <a:off x="457200" y="1143000"/>
            <a:ext cx="8229600" cy="1143000"/>
          </a:xfrm>
        </p:spPr>
        <p:txBody>
          <a:bodyPr/>
          <a:lstStyle/>
          <a:p>
            <a:r>
              <a:rPr lang="en-US" altLang="en-US" dirty="0"/>
              <a:t>What is Ethics?</a:t>
            </a:r>
          </a:p>
        </p:txBody>
      </p:sp>
      <p:sp>
        <p:nvSpPr>
          <p:cNvPr id="660483" name="Rectangle 3"/>
          <p:cNvSpPr>
            <a:spLocks noGrp="1" noChangeArrowheads="1"/>
          </p:cNvSpPr>
          <p:nvPr>
            <p:ph type="body" idx="1"/>
          </p:nvPr>
        </p:nvSpPr>
        <p:spPr>
          <a:xfrm>
            <a:off x="457200" y="2027237"/>
            <a:ext cx="8229600" cy="4525963"/>
          </a:xfrm>
        </p:spPr>
        <p:txBody>
          <a:bodyPr/>
          <a:lstStyle/>
          <a:p>
            <a:r>
              <a:rPr lang="en-US" altLang="en-US" b="1" dirty="0"/>
              <a:t>ethics</a:t>
            </a:r>
          </a:p>
          <a:p>
            <a:pPr lvl="1"/>
            <a:r>
              <a:rPr lang="en-US" altLang="en-US" dirty="0"/>
              <a:t>the study of moral choices and values</a:t>
            </a:r>
          </a:p>
          <a:p>
            <a:pPr lvl="1"/>
            <a:r>
              <a:rPr lang="en-US" altLang="en-US" dirty="0"/>
              <a:t>choosing between right and wrong</a:t>
            </a:r>
          </a:p>
        </p:txBody>
      </p:sp>
    </p:spTree>
    <p:extLst>
      <p:ext uri="{BB962C8B-B14F-4D97-AF65-F5344CB8AC3E}">
        <p14:creationId xmlns:p14="http://schemas.microsoft.com/office/powerpoint/2010/main" val="2692018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5410944" cy="1143000"/>
          </a:xfrm>
        </p:spPr>
        <p:txBody>
          <a:bodyPr>
            <a:noAutofit/>
          </a:bodyPr>
          <a:lstStyle/>
          <a:p>
            <a:pPr algn="l"/>
            <a:r>
              <a:rPr lang="en-US" sz="4000" dirty="0" smtClean="0"/>
              <a:t>Freedom of Expression</a:t>
            </a:r>
            <a:endParaRPr lang="en-US" sz="4000" dirty="0"/>
          </a:p>
        </p:txBody>
      </p:sp>
      <p:sp>
        <p:nvSpPr>
          <p:cNvPr id="3" name="Content Placeholder 2"/>
          <p:cNvSpPr>
            <a:spLocks noGrp="1"/>
          </p:cNvSpPr>
          <p:nvPr>
            <p:ph sz="quarter" idx="1"/>
          </p:nvPr>
        </p:nvSpPr>
        <p:spPr>
          <a:xfrm>
            <a:off x="179512" y="1996440"/>
            <a:ext cx="8583488" cy="5394960"/>
          </a:xfrm>
        </p:spPr>
        <p:txBody>
          <a:bodyPr>
            <a:noAutofit/>
          </a:bodyPr>
          <a:lstStyle/>
          <a:p>
            <a:r>
              <a:rPr lang="en-US" dirty="0" smtClean="0"/>
              <a:t>Freedom of Expression is a basic human right, It refers to right to freedom of expression, including the freedom to seek, receive, and impart information and opinions of any kind in any form.</a:t>
            </a:r>
          </a:p>
        </p:txBody>
      </p:sp>
    </p:spTree>
    <p:extLst>
      <p:ext uri="{BB962C8B-B14F-4D97-AF65-F5344CB8AC3E}">
        <p14:creationId xmlns:p14="http://schemas.microsoft.com/office/powerpoint/2010/main" val="777834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5410944" cy="1143000"/>
          </a:xfrm>
        </p:spPr>
        <p:txBody>
          <a:bodyPr>
            <a:noAutofit/>
          </a:bodyPr>
          <a:lstStyle/>
          <a:p>
            <a:pPr algn="l"/>
            <a:r>
              <a:rPr lang="en-US" sz="4000" dirty="0" smtClean="0"/>
              <a:t>Freedom of Expression</a:t>
            </a:r>
            <a:endParaRPr lang="en-US" sz="4000" dirty="0"/>
          </a:p>
        </p:txBody>
      </p:sp>
      <p:sp>
        <p:nvSpPr>
          <p:cNvPr id="3" name="Content Placeholder 2"/>
          <p:cNvSpPr>
            <a:spLocks noGrp="1"/>
          </p:cNvSpPr>
          <p:nvPr>
            <p:ph sz="quarter" idx="1"/>
          </p:nvPr>
        </p:nvSpPr>
        <p:spPr>
          <a:xfrm>
            <a:off x="179512" y="2072640"/>
            <a:ext cx="8354888" cy="5394960"/>
          </a:xfrm>
        </p:spPr>
        <p:txBody>
          <a:bodyPr>
            <a:noAutofit/>
          </a:bodyPr>
          <a:lstStyle/>
          <a:p>
            <a:r>
              <a:rPr lang="en-US" dirty="0"/>
              <a:t>Internationally, freedom of expression is protected under the Universal Declaration of Human Rights and the International Covenant of Civil and Political Rights.</a:t>
            </a:r>
          </a:p>
          <a:p>
            <a:r>
              <a:rPr lang="en-US" dirty="0"/>
              <a:t>Used to seek answers and express opinions</a:t>
            </a:r>
          </a:p>
          <a:p>
            <a:pPr marL="0" indent="0">
              <a:buNone/>
            </a:pPr>
            <a:endParaRPr lang="en-US" dirty="0" smtClean="0"/>
          </a:p>
        </p:txBody>
      </p:sp>
    </p:spTree>
    <p:extLst>
      <p:ext uri="{BB962C8B-B14F-4D97-AF65-F5344CB8AC3E}">
        <p14:creationId xmlns:p14="http://schemas.microsoft.com/office/powerpoint/2010/main" val="15944725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7162800" cy="1143000"/>
          </a:xfrm>
        </p:spPr>
        <p:txBody>
          <a:bodyPr>
            <a:normAutofit/>
          </a:bodyPr>
          <a:lstStyle/>
          <a:p>
            <a:pPr algn="l"/>
            <a:r>
              <a:rPr lang="en-US" dirty="0" smtClean="0"/>
              <a:t>Ethical Freedom of Expression</a:t>
            </a:r>
            <a:endParaRPr lang="en-US" dirty="0"/>
          </a:p>
        </p:txBody>
      </p:sp>
      <p:sp>
        <p:nvSpPr>
          <p:cNvPr id="3" name="Content Placeholder 2"/>
          <p:cNvSpPr>
            <a:spLocks noGrp="1"/>
          </p:cNvSpPr>
          <p:nvPr>
            <p:ph sz="quarter" idx="1"/>
          </p:nvPr>
        </p:nvSpPr>
        <p:spPr>
          <a:xfrm>
            <a:off x="179512" y="1950456"/>
            <a:ext cx="5472608" cy="5059944"/>
          </a:xfrm>
        </p:spPr>
        <p:txBody>
          <a:bodyPr>
            <a:normAutofit fontScale="85000" lnSpcReduction="20000"/>
          </a:bodyPr>
          <a:lstStyle/>
          <a:p>
            <a:r>
              <a:rPr lang="en-US" dirty="0" smtClean="0"/>
              <a:t>Freedom of </a:t>
            </a:r>
            <a:r>
              <a:rPr lang="en-US" dirty="0"/>
              <a:t>E</a:t>
            </a:r>
            <a:r>
              <a:rPr lang="en-US" dirty="0" smtClean="0"/>
              <a:t>xpression </a:t>
            </a:r>
            <a:r>
              <a:rPr lang="en-US" dirty="0"/>
              <a:t>must be balanced against society’s need to maintain order, protect general welfare and public </a:t>
            </a:r>
            <a:r>
              <a:rPr lang="en-US" dirty="0" smtClean="0"/>
              <a:t>morality</a:t>
            </a:r>
          </a:p>
          <a:p>
            <a:r>
              <a:rPr lang="en-US" dirty="0" smtClean="0"/>
              <a:t>There should be limits </a:t>
            </a:r>
            <a:r>
              <a:rPr lang="en-US" dirty="0"/>
              <a:t>to free expression, but only when it involves harm to </a:t>
            </a:r>
            <a:r>
              <a:rPr lang="en-US" dirty="0" smtClean="0"/>
              <a:t>others</a:t>
            </a:r>
          </a:p>
          <a:p>
            <a:r>
              <a:rPr lang="en-US" dirty="0" smtClean="0"/>
              <a:t>People should refrain from hate </a:t>
            </a:r>
            <a:r>
              <a:rPr lang="en-US" dirty="0"/>
              <a:t>speech</a:t>
            </a:r>
            <a:r>
              <a:rPr lang="en-US" dirty="0" smtClean="0"/>
              <a:t>,</a:t>
            </a:r>
            <a:r>
              <a:rPr lang="en-US" dirty="0"/>
              <a:t> </a:t>
            </a:r>
            <a:r>
              <a:rPr lang="en-US" dirty="0" smtClean="0"/>
              <a:t>the </a:t>
            </a:r>
            <a:r>
              <a:rPr lang="en-US" dirty="0"/>
              <a:t>public use of derogatory and offensive language denigrating others, particularly on the basis of race, ethnicity, gender and/or sexual orientation.</a:t>
            </a:r>
            <a:endParaRPr lang="en-US" dirty="0" smtClean="0"/>
          </a:p>
          <a:p>
            <a:endParaRPr lang="en-US" dirty="0"/>
          </a:p>
        </p:txBody>
      </p:sp>
    </p:spTree>
    <p:extLst>
      <p:ext uri="{BB962C8B-B14F-4D97-AF65-F5344CB8AC3E}">
        <p14:creationId xmlns:p14="http://schemas.microsoft.com/office/powerpoint/2010/main" val="1773446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4978896" cy="1143000"/>
          </a:xfrm>
        </p:spPr>
        <p:txBody>
          <a:bodyPr>
            <a:normAutofit fontScale="90000"/>
          </a:bodyPr>
          <a:lstStyle/>
          <a:p>
            <a:r>
              <a:rPr lang="en-US" dirty="0" smtClean="0"/>
              <a:t>Ethics and Information</a:t>
            </a:r>
            <a:endParaRPr lang="en-US" dirty="0"/>
          </a:p>
        </p:txBody>
      </p:sp>
      <p:sp>
        <p:nvSpPr>
          <p:cNvPr id="5" name="Rectangle 4"/>
          <p:cNvSpPr txBox="1">
            <a:spLocks noChangeArrowheads="1"/>
          </p:cNvSpPr>
          <p:nvPr/>
        </p:nvSpPr>
        <p:spPr>
          <a:xfrm>
            <a:off x="762000" y="2159000"/>
            <a:ext cx="7772400" cy="4089400"/>
          </a:xfrm>
          <a:prstGeom prst="rect">
            <a:avLst/>
          </a:prstGeom>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smtClean="0"/>
              <a:t>What information should be gathered?</a:t>
            </a:r>
          </a:p>
          <a:p>
            <a:r>
              <a:rPr lang="en-US" altLang="en-US" dirty="0" smtClean="0"/>
              <a:t>How is the information gathered?</a:t>
            </a:r>
          </a:p>
          <a:p>
            <a:r>
              <a:rPr lang="en-US" altLang="en-US" dirty="0" smtClean="0"/>
              <a:t>How is the information disseminated?</a:t>
            </a:r>
          </a:p>
          <a:p>
            <a:endParaRPr lang="en-US" altLang="en-US" dirty="0"/>
          </a:p>
          <a:p>
            <a:r>
              <a:rPr lang="en-US" altLang="en-US" dirty="0" smtClean="0"/>
              <a:t>FOIA – Freedom of Information Act</a:t>
            </a:r>
            <a:endParaRPr lang="en-US" altLang="en-US" dirty="0"/>
          </a:p>
        </p:txBody>
      </p:sp>
    </p:spTree>
    <p:extLst>
      <p:ext uri="{BB962C8B-B14F-4D97-AF65-F5344CB8AC3E}">
        <p14:creationId xmlns:p14="http://schemas.microsoft.com/office/powerpoint/2010/main" val="2222119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673896"/>
            <a:ext cx="6980312" cy="2279104"/>
          </a:xfrm>
        </p:spPr>
        <p:txBody>
          <a:bodyPr>
            <a:noAutofit/>
          </a:bodyPr>
          <a:lstStyle/>
          <a:p>
            <a:pPr algn="ctr"/>
            <a:r>
              <a:rPr lang="en-US" sz="4400" dirty="0" smtClean="0">
                <a:solidFill>
                  <a:schemeClr val="accent1">
                    <a:lumMod val="50000"/>
                  </a:schemeClr>
                </a:solidFill>
              </a:rPr>
              <a:t>ETHICS </a:t>
            </a:r>
            <a:r>
              <a:rPr lang="en-US" dirty="0" smtClean="0">
                <a:solidFill>
                  <a:schemeClr val="accent1">
                    <a:lumMod val="50000"/>
                  </a:schemeClr>
                </a:solidFill>
              </a:rPr>
              <a:t>IN THE WORKPLACE</a:t>
            </a:r>
            <a:r>
              <a:rPr lang="en-US" sz="4400" dirty="0" smtClean="0">
                <a:solidFill>
                  <a:schemeClr val="accent1">
                    <a:lumMod val="50000"/>
                  </a:schemeClr>
                </a:solidFill>
              </a:rPr>
              <a:t/>
            </a:r>
            <a:br>
              <a:rPr lang="en-US" sz="4400" dirty="0" smtClean="0">
                <a:solidFill>
                  <a:schemeClr val="accent1">
                    <a:lumMod val="50000"/>
                  </a:schemeClr>
                </a:solidFill>
              </a:rPr>
            </a:br>
            <a:endParaRPr lang="en-US" sz="4400" dirty="0">
              <a:solidFill>
                <a:schemeClr val="accent1">
                  <a:lumMod val="50000"/>
                </a:schemeClr>
              </a:solidFill>
            </a:endParaRPr>
          </a:p>
        </p:txBody>
      </p:sp>
    </p:spTree>
    <p:extLst>
      <p:ext uri="{BB962C8B-B14F-4D97-AF65-F5344CB8AC3E}">
        <p14:creationId xmlns:p14="http://schemas.microsoft.com/office/powerpoint/2010/main" val="33410335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5616624" cy="1143000"/>
          </a:xfrm>
        </p:spPr>
        <p:txBody>
          <a:bodyPr>
            <a:normAutofit/>
          </a:bodyPr>
          <a:lstStyle/>
          <a:p>
            <a:r>
              <a:rPr lang="en-US" dirty="0" smtClean="0">
                <a:solidFill>
                  <a:schemeClr val="accent1">
                    <a:lumMod val="50000"/>
                  </a:schemeClr>
                </a:solidFill>
              </a:rPr>
              <a:t>Mass Communication</a:t>
            </a:r>
            <a:endParaRPr lang="en-US" dirty="0">
              <a:solidFill>
                <a:schemeClr val="accent1">
                  <a:lumMod val="50000"/>
                </a:schemeClr>
              </a:solidFill>
            </a:endParaRPr>
          </a:p>
        </p:txBody>
      </p:sp>
      <p:sp>
        <p:nvSpPr>
          <p:cNvPr id="3" name="Content Placeholder 2"/>
          <p:cNvSpPr>
            <a:spLocks noGrp="1"/>
          </p:cNvSpPr>
          <p:nvPr>
            <p:ph sz="quarter" idx="1"/>
          </p:nvPr>
        </p:nvSpPr>
        <p:spPr>
          <a:xfrm>
            <a:off x="457200" y="1609416"/>
            <a:ext cx="7859216" cy="5248584"/>
          </a:xfrm>
        </p:spPr>
        <p:txBody>
          <a:bodyPr>
            <a:normAutofit/>
          </a:bodyPr>
          <a:lstStyle/>
          <a:p>
            <a:r>
              <a:rPr lang="en-US" dirty="0" smtClean="0"/>
              <a:t>Mass communication is </a:t>
            </a:r>
            <a:r>
              <a:rPr lang="en-US" dirty="0"/>
              <a:t>used to describe the</a:t>
            </a:r>
            <a:r>
              <a:rPr lang="en-US" dirty="0" smtClean="0"/>
              <a:t>  </a:t>
            </a:r>
            <a:r>
              <a:rPr lang="en-US" dirty="0"/>
              <a:t>various means by which individuals and entities relay information </a:t>
            </a:r>
            <a:r>
              <a:rPr lang="en-US" dirty="0" smtClean="0"/>
              <a:t>through mass media to large segments of the population at the same time.</a:t>
            </a:r>
          </a:p>
          <a:p>
            <a:r>
              <a:rPr lang="en-US" dirty="0" smtClean="0">
                <a:solidFill>
                  <a:srgbClr val="000000"/>
                </a:solidFill>
              </a:rPr>
              <a:t>It is the mass production of messages (message) or information that is intended to reach a large amount of people</a:t>
            </a:r>
          </a:p>
          <a:p>
            <a:r>
              <a:rPr lang="en-US" dirty="0" smtClean="0">
                <a:solidFill>
                  <a:srgbClr val="000000"/>
                </a:solidFill>
              </a:rPr>
              <a:t>Uses mass media; such as newspapers, TV, radio, books etc.</a:t>
            </a:r>
            <a:endParaRPr lang="en-US" dirty="0">
              <a:solidFill>
                <a:srgbClr val="000000"/>
              </a:solidFill>
            </a:endParaRPr>
          </a:p>
        </p:txBody>
      </p:sp>
    </p:spTree>
    <p:extLst>
      <p:ext uri="{BB962C8B-B14F-4D97-AF65-F5344CB8AC3E}">
        <p14:creationId xmlns:p14="http://schemas.microsoft.com/office/powerpoint/2010/main" val="28937821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ss-communication.jpg"/>
          <p:cNvPicPr>
            <a:picLocks noChangeAspect="1"/>
          </p:cNvPicPr>
          <p:nvPr/>
        </p:nvPicPr>
        <p:blipFill>
          <a:blip r:embed="rId2"/>
          <a:stretch>
            <a:fillRect/>
          </a:stretch>
        </p:blipFill>
        <p:spPr>
          <a:xfrm>
            <a:off x="-2340768" y="0"/>
            <a:ext cx="6661743" cy="6858000"/>
          </a:xfrm>
          <a:prstGeom prst="rect">
            <a:avLst/>
          </a:prstGeom>
          <a:ln>
            <a:noFill/>
          </a:ln>
          <a:effectLst>
            <a:softEdge rad="112500"/>
          </a:effectLst>
        </p:spPr>
      </p:pic>
      <p:sp>
        <p:nvSpPr>
          <p:cNvPr id="2" name="Title 1"/>
          <p:cNvSpPr>
            <a:spLocks noGrp="1"/>
          </p:cNvSpPr>
          <p:nvPr>
            <p:ph type="title"/>
          </p:nvPr>
        </p:nvSpPr>
        <p:spPr>
          <a:xfrm>
            <a:off x="2699792" y="332656"/>
            <a:ext cx="5832648" cy="1276760"/>
          </a:xfrm>
        </p:spPr>
        <p:txBody>
          <a:bodyPr>
            <a:noAutofit/>
          </a:bodyPr>
          <a:lstStyle/>
          <a:p>
            <a:r>
              <a:rPr lang="en-US" sz="4000" dirty="0" smtClean="0">
                <a:solidFill>
                  <a:schemeClr val="accent1">
                    <a:lumMod val="50000"/>
                  </a:schemeClr>
                </a:solidFill>
              </a:rPr>
              <a:t>Mass Communication Ethics</a:t>
            </a:r>
            <a:endParaRPr lang="en-US" sz="4000" dirty="0">
              <a:solidFill>
                <a:schemeClr val="accent1">
                  <a:lumMod val="50000"/>
                </a:schemeClr>
              </a:solidFill>
            </a:endParaRPr>
          </a:p>
        </p:txBody>
      </p:sp>
      <p:sp>
        <p:nvSpPr>
          <p:cNvPr id="3" name="Content Placeholder 2"/>
          <p:cNvSpPr>
            <a:spLocks noGrp="1"/>
          </p:cNvSpPr>
          <p:nvPr>
            <p:ph sz="quarter" idx="1"/>
          </p:nvPr>
        </p:nvSpPr>
        <p:spPr>
          <a:xfrm>
            <a:off x="4320974" y="1609416"/>
            <a:ext cx="3923434" cy="5248584"/>
          </a:xfrm>
        </p:spPr>
        <p:txBody>
          <a:bodyPr>
            <a:normAutofit lnSpcReduction="10000"/>
          </a:bodyPr>
          <a:lstStyle/>
          <a:p>
            <a:pPr lvl="1">
              <a:buNone/>
            </a:pPr>
            <a:r>
              <a:rPr lang="en-US" dirty="0" smtClean="0"/>
              <a:t>Ethics</a:t>
            </a:r>
          </a:p>
          <a:p>
            <a:pPr lvl="1"/>
            <a:r>
              <a:rPr lang="en-US" dirty="0" smtClean="0"/>
              <a:t>Truth</a:t>
            </a:r>
          </a:p>
          <a:p>
            <a:pPr lvl="1"/>
            <a:r>
              <a:rPr lang="en-US" dirty="0" smtClean="0"/>
              <a:t>Censorship</a:t>
            </a:r>
          </a:p>
          <a:p>
            <a:pPr lvl="1"/>
            <a:r>
              <a:rPr lang="en-US" dirty="0" smtClean="0"/>
              <a:t>Laws</a:t>
            </a:r>
          </a:p>
          <a:p>
            <a:pPr lvl="1"/>
            <a:r>
              <a:rPr lang="en-US" dirty="0" smtClean="0"/>
              <a:t>Privacy</a:t>
            </a:r>
          </a:p>
          <a:p>
            <a:pPr lvl="1"/>
            <a:r>
              <a:rPr lang="en-US" dirty="0" smtClean="0"/>
              <a:t>Appropriateness</a:t>
            </a:r>
          </a:p>
          <a:p>
            <a:pPr lvl="1"/>
            <a:r>
              <a:rPr lang="en-US" dirty="0" smtClean="0"/>
              <a:t>Sensitivity to other cultures</a:t>
            </a:r>
          </a:p>
          <a:p>
            <a:pPr lvl="1"/>
            <a:r>
              <a:rPr lang="en-US" dirty="0" smtClean="0"/>
              <a:t>Respect dignity, privacy, and well being of a person</a:t>
            </a:r>
          </a:p>
        </p:txBody>
      </p:sp>
    </p:spTree>
    <p:extLst>
      <p:ext uri="{BB962C8B-B14F-4D97-AF65-F5344CB8AC3E}">
        <p14:creationId xmlns:p14="http://schemas.microsoft.com/office/powerpoint/2010/main" val="29216148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13</a:t>
            </a:r>
          </a:p>
        </p:txBody>
      </p:sp>
      <p:sp>
        <p:nvSpPr>
          <p:cNvPr id="5" name="Slide Number Placeholder 4"/>
          <p:cNvSpPr>
            <a:spLocks noGrp="1"/>
          </p:cNvSpPr>
          <p:nvPr>
            <p:ph type="sldNum" sz="quarter" idx="11"/>
          </p:nvPr>
        </p:nvSpPr>
        <p:spPr/>
        <p:txBody>
          <a:bodyPr/>
          <a:lstStyle/>
          <a:p>
            <a:r>
              <a:rPr lang="en-US" altLang="en-US"/>
              <a:t>Slide </a:t>
            </a:r>
            <a:fld id="{6179D34C-50C9-4A89-8C24-81B90E322CFD}" type="slidenum">
              <a:rPr lang="en-US" altLang="en-US"/>
              <a:pPr/>
              <a:t>37</a:t>
            </a:fld>
            <a:endParaRPr lang="en-US" altLang="en-US"/>
          </a:p>
        </p:txBody>
      </p:sp>
      <p:sp>
        <p:nvSpPr>
          <p:cNvPr id="664578" name="Rectangle 2"/>
          <p:cNvSpPr>
            <a:spLocks noGrp="1" noChangeArrowheads="1"/>
          </p:cNvSpPr>
          <p:nvPr>
            <p:ph type="title"/>
          </p:nvPr>
        </p:nvSpPr>
        <p:spPr>
          <a:xfrm>
            <a:off x="457200" y="1066800"/>
            <a:ext cx="8229600" cy="1143000"/>
          </a:xfrm>
        </p:spPr>
        <p:txBody>
          <a:bodyPr/>
          <a:lstStyle/>
          <a:p>
            <a:r>
              <a:rPr lang="en-US" altLang="en-US" dirty="0"/>
              <a:t>Codes of Ethics</a:t>
            </a:r>
          </a:p>
        </p:txBody>
      </p:sp>
      <p:sp>
        <p:nvSpPr>
          <p:cNvPr id="664579" name="Rectangle 3"/>
          <p:cNvSpPr>
            <a:spLocks noGrp="1" noChangeArrowheads="1"/>
          </p:cNvSpPr>
          <p:nvPr>
            <p:ph type="body" idx="1"/>
          </p:nvPr>
        </p:nvSpPr>
        <p:spPr>
          <a:xfrm>
            <a:off x="457200" y="1874837"/>
            <a:ext cx="8229600" cy="4525963"/>
          </a:xfrm>
        </p:spPr>
        <p:txBody>
          <a:bodyPr/>
          <a:lstStyle/>
          <a:p>
            <a:r>
              <a:rPr lang="en-US" altLang="en-US" b="1" dirty="0"/>
              <a:t>code of ethics</a:t>
            </a:r>
          </a:p>
          <a:p>
            <a:pPr lvl="1"/>
            <a:r>
              <a:rPr lang="en-US" altLang="en-US" dirty="0"/>
              <a:t>a set of standards or rules that outlines the ethical behavior demanded by:</a:t>
            </a:r>
          </a:p>
          <a:p>
            <a:pPr lvl="2"/>
            <a:r>
              <a:rPr lang="en-US" altLang="en-US" dirty="0"/>
              <a:t>an individual</a:t>
            </a:r>
          </a:p>
          <a:p>
            <a:pPr lvl="2"/>
            <a:r>
              <a:rPr lang="en-US" altLang="en-US" dirty="0"/>
              <a:t>a business</a:t>
            </a:r>
          </a:p>
          <a:p>
            <a:pPr lvl="2"/>
            <a:r>
              <a:rPr lang="en-US" altLang="en-US" dirty="0"/>
              <a:t>a culture</a:t>
            </a:r>
          </a:p>
        </p:txBody>
      </p:sp>
    </p:spTree>
    <p:extLst>
      <p:ext uri="{BB962C8B-B14F-4D97-AF65-F5344CB8AC3E}">
        <p14:creationId xmlns:p14="http://schemas.microsoft.com/office/powerpoint/2010/main" val="123925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2714" y="320040"/>
            <a:ext cx="4132312" cy="1143000"/>
          </a:xfrm>
        </p:spPr>
        <p:txBody>
          <a:bodyPr>
            <a:normAutofit/>
          </a:bodyPr>
          <a:lstStyle/>
          <a:p>
            <a:r>
              <a:rPr lang="en-US" sz="4000" dirty="0" smtClean="0">
                <a:solidFill>
                  <a:schemeClr val="accent1">
                    <a:lumMod val="50000"/>
                  </a:schemeClr>
                </a:solidFill>
              </a:rPr>
              <a:t>Ethic Codes</a:t>
            </a:r>
            <a:endParaRPr lang="en-US" sz="4000" dirty="0">
              <a:solidFill>
                <a:schemeClr val="accent1">
                  <a:lumMod val="50000"/>
                </a:schemeClr>
              </a:solidFill>
            </a:endParaRPr>
          </a:p>
        </p:txBody>
      </p:sp>
      <p:sp>
        <p:nvSpPr>
          <p:cNvPr id="3" name="Content Placeholder 2"/>
          <p:cNvSpPr>
            <a:spLocks noGrp="1"/>
          </p:cNvSpPr>
          <p:nvPr>
            <p:ph sz="quarter" idx="1"/>
          </p:nvPr>
        </p:nvSpPr>
        <p:spPr>
          <a:xfrm>
            <a:off x="457200" y="1463040"/>
            <a:ext cx="8382000" cy="5248584"/>
          </a:xfrm>
        </p:spPr>
        <p:txBody>
          <a:bodyPr>
            <a:normAutofit lnSpcReduction="10000"/>
          </a:bodyPr>
          <a:lstStyle/>
          <a:p>
            <a:r>
              <a:rPr lang="en-US" dirty="0" smtClean="0"/>
              <a:t>Ethic Codes (or Ethical Codes) are moral guidelines that are used to help assist people in making decisions, to tell the difference between ‘right’ and ‘wrong’ and to utilize this understanding to make ethical choices</a:t>
            </a:r>
          </a:p>
          <a:p>
            <a:r>
              <a:rPr lang="en-US" dirty="0" smtClean="0"/>
              <a:t>There are 3 levels;</a:t>
            </a:r>
          </a:p>
          <a:p>
            <a:pPr lvl="1"/>
            <a:r>
              <a:rPr lang="en-US" dirty="0" smtClean="0">
                <a:solidFill>
                  <a:schemeClr val="tx2">
                    <a:lumMod val="75000"/>
                  </a:schemeClr>
                </a:solidFill>
              </a:rPr>
              <a:t>Code of ethics (social </a:t>
            </a:r>
            <a:r>
              <a:rPr lang="en-US" dirty="0" smtClean="0">
                <a:solidFill>
                  <a:schemeClr val="tx2">
                    <a:lumMod val="75000"/>
                  </a:schemeClr>
                </a:solidFill>
              </a:rPr>
              <a:t>issues and social responsibility)</a:t>
            </a:r>
            <a:endParaRPr lang="en-US" dirty="0" smtClean="0">
              <a:solidFill>
                <a:schemeClr val="tx2">
                  <a:lumMod val="75000"/>
                </a:schemeClr>
              </a:solidFill>
            </a:endParaRPr>
          </a:p>
          <a:p>
            <a:pPr lvl="1"/>
            <a:r>
              <a:rPr lang="en-US" dirty="0" smtClean="0">
                <a:solidFill>
                  <a:schemeClr val="tx2">
                    <a:lumMod val="75000"/>
                  </a:schemeClr>
                </a:solidFill>
              </a:rPr>
              <a:t>Code of conduct (influence </a:t>
            </a:r>
            <a:r>
              <a:rPr lang="en-US" dirty="0" smtClean="0">
                <a:solidFill>
                  <a:schemeClr val="tx2">
                    <a:lumMod val="75000"/>
                  </a:schemeClr>
                </a:solidFill>
              </a:rPr>
              <a:t>the </a:t>
            </a:r>
            <a:r>
              <a:rPr lang="en-US" dirty="0" smtClean="0">
                <a:solidFill>
                  <a:schemeClr val="tx2">
                    <a:lumMod val="75000"/>
                  </a:schemeClr>
                </a:solidFill>
              </a:rPr>
              <a:t>behavior of employees)</a:t>
            </a:r>
          </a:p>
          <a:p>
            <a:pPr lvl="1"/>
            <a:r>
              <a:rPr lang="en-US" dirty="0" smtClean="0">
                <a:solidFill>
                  <a:schemeClr val="tx2">
                    <a:lumMod val="75000"/>
                  </a:schemeClr>
                </a:solidFill>
              </a:rPr>
              <a:t>Code of practice (professional responsibility)</a:t>
            </a:r>
            <a:endParaRPr lang="en-US" dirty="0">
              <a:solidFill>
                <a:schemeClr val="tx2">
                  <a:lumMod val="75000"/>
                </a:schemeClr>
              </a:solidFill>
            </a:endParaRPr>
          </a:p>
        </p:txBody>
      </p:sp>
    </p:spTree>
    <p:extLst>
      <p:ext uri="{BB962C8B-B14F-4D97-AF65-F5344CB8AC3E}">
        <p14:creationId xmlns:p14="http://schemas.microsoft.com/office/powerpoint/2010/main" val="42884416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13</a:t>
            </a:r>
          </a:p>
        </p:txBody>
      </p:sp>
      <p:sp>
        <p:nvSpPr>
          <p:cNvPr id="5" name="Slide Number Placeholder 4"/>
          <p:cNvSpPr>
            <a:spLocks noGrp="1"/>
          </p:cNvSpPr>
          <p:nvPr>
            <p:ph type="sldNum" sz="quarter" idx="11"/>
          </p:nvPr>
        </p:nvSpPr>
        <p:spPr/>
        <p:txBody>
          <a:bodyPr/>
          <a:lstStyle/>
          <a:p>
            <a:r>
              <a:rPr lang="en-US" altLang="en-US"/>
              <a:t>Slide </a:t>
            </a:r>
            <a:fld id="{B7235974-8D40-4D7A-9BCF-D021479B5A86}" type="slidenum">
              <a:rPr lang="en-US" altLang="en-US"/>
              <a:pPr/>
              <a:t>39</a:t>
            </a:fld>
            <a:endParaRPr lang="en-US" altLang="en-US"/>
          </a:p>
        </p:txBody>
      </p:sp>
      <p:sp>
        <p:nvSpPr>
          <p:cNvPr id="665602" name="Rectangle 2"/>
          <p:cNvSpPr>
            <a:spLocks noGrp="1" noChangeArrowheads="1"/>
          </p:cNvSpPr>
          <p:nvPr>
            <p:ph type="title"/>
          </p:nvPr>
        </p:nvSpPr>
        <p:spPr>
          <a:xfrm>
            <a:off x="685800" y="1143000"/>
            <a:ext cx="7772400" cy="1143000"/>
          </a:xfrm>
        </p:spPr>
        <p:txBody>
          <a:bodyPr/>
          <a:lstStyle/>
          <a:p>
            <a:r>
              <a:rPr lang="en-US" altLang="en-US" dirty="0"/>
              <a:t>Ethics and Business</a:t>
            </a:r>
          </a:p>
        </p:txBody>
      </p:sp>
      <p:sp>
        <p:nvSpPr>
          <p:cNvPr id="665603" name="Rectangle 3"/>
          <p:cNvSpPr>
            <a:spLocks noGrp="1" noChangeArrowheads="1"/>
          </p:cNvSpPr>
          <p:nvPr>
            <p:ph type="body" idx="1"/>
          </p:nvPr>
        </p:nvSpPr>
        <p:spPr>
          <a:xfrm>
            <a:off x="685800" y="1905000"/>
            <a:ext cx="7772400" cy="4038600"/>
          </a:xfrm>
        </p:spPr>
        <p:txBody>
          <a:bodyPr/>
          <a:lstStyle/>
          <a:p>
            <a:r>
              <a:rPr lang="en-US" altLang="en-US" b="1"/>
              <a:t>business ethics</a:t>
            </a:r>
          </a:p>
          <a:p>
            <a:pPr lvl="1"/>
            <a:r>
              <a:rPr lang="en-US" altLang="en-US"/>
              <a:t>the application of the principles of right and wrong to issues that arise in the workplace</a:t>
            </a:r>
          </a:p>
          <a:p>
            <a:r>
              <a:rPr lang="en-US" altLang="en-US"/>
              <a:t>Set High Standards</a:t>
            </a:r>
          </a:p>
          <a:p>
            <a:pPr lvl="1"/>
            <a:r>
              <a:rPr lang="en-US" altLang="en-US"/>
              <a:t>Treat business associates fairly and ethically. </a:t>
            </a:r>
          </a:p>
          <a:p>
            <a:pPr lvl="1"/>
            <a:r>
              <a:rPr lang="en-US" altLang="en-US"/>
              <a:t>Inform your customers of your ethical business practices.</a:t>
            </a:r>
          </a:p>
        </p:txBody>
      </p:sp>
    </p:spTree>
    <p:extLst>
      <p:ext uri="{BB962C8B-B14F-4D97-AF65-F5344CB8AC3E}">
        <p14:creationId xmlns:p14="http://schemas.microsoft.com/office/powerpoint/2010/main" val="1508770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743200"/>
            <a:ext cx="6553200" cy="1219200"/>
          </a:xfrm>
        </p:spPr>
        <p:txBody>
          <a:bodyPr>
            <a:normAutofit/>
          </a:bodyPr>
          <a:lstStyle/>
          <a:p>
            <a:r>
              <a:rPr lang="en-US" sz="4000" dirty="0" smtClean="0">
                <a:solidFill>
                  <a:schemeClr val="accent1">
                    <a:lumMod val="50000"/>
                  </a:schemeClr>
                </a:solidFill>
                <a:effectLst>
                  <a:outerShdw blurRad="38100" dist="38100" dir="2700000" algn="tl">
                    <a:srgbClr val="000000">
                      <a:alpha val="43137"/>
                    </a:srgbClr>
                  </a:outerShdw>
                </a:effectLst>
              </a:rPr>
              <a:t>Communication Ethics</a:t>
            </a:r>
            <a:endParaRPr lang="en-US" sz="40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3160897"/>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7787208" cy="1143000"/>
          </a:xfrm>
        </p:spPr>
        <p:txBody>
          <a:bodyPr>
            <a:noAutofit/>
          </a:bodyPr>
          <a:lstStyle/>
          <a:p>
            <a:r>
              <a:rPr lang="en-US" sz="4000" b="1" dirty="0" smtClean="0">
                <a:solidFill>
                  <a:schemeClr val="accent1">
                    <a:lumMod val="50000"/>
                  </a:schemeClr>
                </a:solidFill>
              </a:rPr>
              <a:t>Corporate Codes of Ethics</a:t>
            </a:r>
            <a:endParaRPr lang="en-US" sz="4000" b="1" dirty="0">
              <a:solidFill>
                <a:schemeClr val="accent1">
                  <a:lumMod val="50000"/>
                </a:schemeClr>
              </a:solidFill>
            </a:endParaRPr>
          </a:p>
        </p:txBody>
      </p:sp>
      <p:sp>
        <p:nvSpPr>
          <p:cNvPr id="3" name="Content Placeholder 2"/>
          <p:cNvSpPr>
            <a:spLocks noGrp="1"/>
          </p:cNvSpPr>
          <p:nvPr>
            <p:ph sz="quarter" idx="1"/>
          </p:nvPr>
        </p:nvSpPr>
        <p:spPr>
          <a:xfrm>
            <a:off x="457200" y="2332037"/>
            <a:ext cx="8229600" cy="4525963"/>
          </a:xfrm>
        </p:spPr>
        <p:txBody>
          <a:bodyPr/>
          <a:lstStyle/>
          <a:p>
            <a:r>
              <a:rPr lang="en-US" dirty="0" smtClean="0"/>
              <a:t>Honesty - </a:t>
            </a:r>
            <a:r>
              <a:rPr lang="en-US" dirty="0"/>
              <a:t>Professional communicators are honest, accurate and candid in all communications. This practice encourages the free flow of important information in the interest of the </a:t>
            </a:r>
            <a:r>
              <a:rPr lang="en-US" dirty="0" smtClean="0"/>
              <a:t>public</a:t>
            </a:r>
            <a:endParaRPr lang="en-US" dirty="0"/>
          </a:p>
        </p:txBody>
      </p:sp>
    </p:spTree>
    <p:extLst>
      <p:ext uri="{BB962C8B-B14F-4D97-AF65-F5344CB8AC3E}">
        <p14:creationId xmlns:p14="http://schemas.microsoft.com/office/powerpoint/2010/main" val="5011141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8229600" cy="1143000"/>
          </a:xfrm>
        </p:spPr>
        <p:txBody>
          <a:bodyPr>
            <a:normAutofit/>
          </a:bodyPr>
          <a:lstStyle/>
          <a:p>
            <a:r>
              <a:rPr lang="en-US" sz="4000" b="1" dirty="0" smtClean="0">
                <a:solidFill>
                  <a:schemeClr val="accent1">
                    <a:lumMod val="50000"/>
                  </a:schemeClr>
                </a:solidFill>
              </a:rPr>
              <a:t>Corporate Codes of Ethics</a:t>
            </a:r>
            <a:endParaRPr lang="en-US" sz="4000" b="1" dirty="0">
              <a:solidFill>
                <a:schemeClr val="accent1">
                  <a:lumMod val="50000"/>
                </a:schemeClr>
              </a:solidFill>
            </a:endParaRPr>
          </a:p>
        </p:txBody>
      </p:sp>
      <p:sp>
        <p:nvSpPr>
          <p:cNvPr id="3" name="Content Placeholder 2"/>
          <p:cNvSpPr>
            <a:spLocks noGrp="1"/>
          </p:cNvSpPr>
          <p:nvPr>
            <p:ph sz="quarter" idx="1"/>
          </p:nvPr>
        </p:nvSpPr>
        <p:spPr>
          <a:xfrm>
            <a:off x="457200" y="1951037"/>
            <a:ext cx="8229600" cy="4525963"/>
          </a:xfrm>
        </p:spPr>
        <p:txBody>
          <a:bodyPr>
            <a:normAutofit/>
          </a:bodyPr>
          <a:lstStyle/>
          <a:p>
            <a:r>
              <a:rPr lang="en-US" sz="2800" dirty="0" smtClean="0"/>
              <a:t>Confidentiality - Protecting </a:t>
            </a:r>
            <a:r>
              <a:rPr lang="en-US" sz="2800" dirty="0"/>
              <a:t>the confidences and privacy rights of employees and customers is the duty of professional communicators. Additionally, they must abide </a:t>
            </a:r>
            <a:r>
              <a:rPr lang="en-US" sz="2800" dirty="0" smtClean="0"/>
              <a:t>by legal requirements for disclosing information that affect the welfare of others</a:t>
            </a:r>
          </a:p>
          <a:p>
            <a:pPr>
              <a:buNone/>
            </a:pPr>
            <a:endParaRPr lang="en-US" sz="2800" dirty="0" smtClean="0"/>
          </a:p>
          <a:p>
            <a:r>
              <a:rPr lang="en-US" sz="2800" dirty="0" smtClean="0"/>
              <a:t>Credit - Give due credit to those who you get ideas from.</a:t>
            </a:r>
            <a:endParaRPr lang="en-US" sz="2800" dirty="0"/>
          </a:p>
        </p:txBody>
      </p:sp>
    </p:spTree>
    <p:extLst>
      <p:ext uri="{BB962C8B-B14F-4D97-AF65-F5344CB8AC3E}">
        <p14:creationId xmlns:p14="http://schemas.microsoft.com/office/powerpoint/2010/main" val="34278844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295400"/>
            <a:ext cx="8229600" cy="1143000"/>
          </a:xfrm>
        </p:spPr>
        <p:txBody>
          <a:bodyPr>
            <a:normAutofit/>
          </a:bodyPr>
          <a:lstStyle/>
          <a:p>
            <a:r>
              <a:rPr lang="en-US" sz="4000" b="1" dirty="0" smtClean="0">
                <a:solidFill>
                  <a:schemeClr val="accent1">
                    <a:lumMod val="50000"/>
                  </a:schemeClr>
                </a:solidFill>
              </a:rPr>
              <a:t>Corporate Codes of Ethics</a:t>
            </a:r>
            <a:endParaRPr lang="en-US" sz="4000" b="1" dirty="0"/>
          </a:p>
        </p:txBody>
      </p:sp>
      <p:sp>
        <p:nvSpPr>
          <p:cNvPr id="3" name="Content Placeholder 2"/>
          <p:cNvSpPr>
            <a:spLocks noGrp="1"/>
          </p:cNvSpPr>
          <p:nvPr>
            <p:ph sz="quarter" idx="1"/>
          </p:nvPr>
        </p:nvSpPr>
        <p:spPr>
          <a:xfrm>
            <a:off x="457200" y="2560637"/>
            <a:ext cx="8229600" cy="4525963"/>
          </a:xfrm>
        </p:spPr>
        <p:txBody>
          <a:bodyPr>
            <a:normAutofit/>
          </a:bodyPr>
          <a:lstStyle/>
          <a:p>
            <a:r>
              <a:rPr lang="en-US" sz="2800" dirty="0" smtClean="0"/>
              <a:t>Free Speech - Principles </a:t>
            </a:r>
            <a:r>
              <a:rPr lang="en-US" sz="2800" dirty="0"/>
              <a:t>of free speech and free </a:t>
            </a:r>
            <a:r>
              <a:rPr lang="en-US" sz="2800" dirty="0" smtClean="0"/>
              <a:t>ideas should be encouraged. </a:t>
            </a:r>
          </a:p>
          <a:p>
            <a:endParaRPr lang="en-US" sz="2800" dirty="0" smtClean="0"/>
          </a:p>
          <a:p>
            <a:r>
              <a:rPr lang="en-US" sz="2800" dirty="0" smtClean="0"/>
              <a:t>Courtesy - Sensitivity to cultural values and beliefs are crucial.</a:t>
            </a:r>
          </a:p>
          <a:p>
            <a:pPr>
              <a:buNone/>
            </a:pPr>
            <a:endParaRPr lang="en-US" sz="2800" dirty="0"/>
          </a:p>
        </p:txBody>
      </p:sp>
    </p:spTree>
    <p:extLst>
      <p:ext uri="{BB962C8B-B14F-4D97-AF65-F5344CB8AC3E}">
        <p14:creationId xmlns:p14="http://schemas.microsoft.com/office/powerpoint/2010/main" val="11484367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34840105"/>
              </p:ext>
            </p:extLst>
          </p:nvPr>
        </p:nvGraphicFramePr>
        <p:xfrm>
          <a:off x="304800" y="274638"/>
          <a:ext cx="8458200" cy="6278561"/>
        </p:xfrm>
        <a:graphic>
          <a:graphicData uri="http://schemas.openxmlformats.org/drawingml/2006/table">
            <a:tbl>
              <a:tblPr firstRow="1" bandRow="1">
                <a:tableStyleId>{5C22544A-7EE6-4342-B048-85BDC9FD1C3A}</a:tableStyleId>
              </a:tblPr>
              <a:tblGrid>
                <a:gridCol w="4229100"/>
                <a:gridCol w="4229100"/>
              </a:tblGrid>
              <a:tr h="851094">
                <a:tc>
                  <a:txBody>
                    <a:bodyPr/>
                    <a:lstStyle/>
                    <a:p>
                      <a:r>
                        <a:rPr lang="en-US" dirty="0" smtClean="0"/>
                        <a:t>Types of Unethical Communication</a:t>
                      </a:r>
                      <a:r>
                        <a:rPr lang="en-US" baseline="0" dirty="0" smtClean="0"/>
                        <a:t> Behaviors in the workplace</a:t>
                      </a:r>
                      <a:endParaRPr lang="en-US" dirty="0"/>
                    </a:p>
                  </a:txBody>
                  <a:tcPr/>
                </a:tc>
                <a:tc>
                  <a:txBody>
                    <a:bodyPr/>
                    <a:lstStyle/>
                    <a:p>
                      <a:r>
                        <a:rPr lang="en-US" dirty="0" smtClean="0"/>
                        <a:t>Example</a:t>
                      </a:r>
                      <a:endParaRPr lang="en-US" dirty="0"/>
                    </a:p>
                  </a:txBody>
                  <a:tcPr/>
                </a:tc>
              </a:tr>
              <a:tr h="851094">
                <a:tc>
                  <a:txBody>
                    <a:bodyPr/>
                    <a:lstStyle/>
                    <a:p>
                      <a:r>
                        <a:rPr lang="en-US" dirty="0" smtClean="0"/>
                        <a:t>Coercive</a:t>
                      </a:r>
                      <a:endParaRPr lang="en-US" dirty="0"/>
                    </a:p>
                  </a:txBody>
                  <a:tcPr/>
                </a:tc>
                <a:tc>
                  <a:txBody>
                    <a:bodyPr/>
                    <a:lstStyle/>
                    <a:p>
                      <a:r>
                        <a:rPr lang="en-US" dirty="0" smtClean="0"/>
                        <a:t>Intimidation</a:t>
                      </a:r>
                      <a:r>
                        <a:rPr lang="en-US" baseline="0" dirty="0" smtClean="0"/>
                        <a:t> and threatening others.</a:t>
                      </a:r>
                      <a:endParaRPr lang="en-US" dirty="0"/>
                    </a:p>
                  </a:txBody>
                  <a:tcPr/>
                </a:tc>
              </a:tr>
              <a:tr h="851094">
                <a:tc>
                  <a:txBody>
                    <a:bodyPr/>
                    <a:lstStyle/>
                    <a:p>
                      <a:r>
                        <a:rPr lang="en-US" dirty="0" smtClean="0"/>
                        <a:t>Destructive</a:t>
                      </a:r>
                      <a:endParaRPr lang="en-US" dirty="0"/>
                    </a:p>
                  </a:txBody>
                  <a:tcPr/>
                </a:tc>
                <a:tc>
                  <a:txBody>
                    <a:bodyPr/>
                    <a:lstStyle/>
                    <a:p>
                      <a:r>
                        <a:rPr lang="en-US" dirty="0" smtClean="0"/>
                        <a:t>Backstabbing and inappropriate</a:t>
                      </a:r>
                      <a:r>
                        <a:rPr lang="en-US" baseline="0" dirty="0" smtClean="0"/>
                        <a:t> jokes.</a:t>
                      </a:r>
                      <a:endParaRPr lang="en-US" dirty="0"/>
                    </a:p>
                  </a:txBody>
                  <a:tcPr/>
                </a:tc>
              </a:tr>
              <a:tr h="851094">
                <a:tc>
                  <a:txBody>
                    <a:bodyPr/>
                    <a:lstStyle/>
                    <a:p>
                      <a:r>
                        <a:rPr lang="en-US" dirty="0" smtClean="0"/>
                        <a:t>Deceptive</a:t>
                      </a:r>
                      <a:endParaRPr lang="en-US" dirty="0"/>
                    </a:p>
                  </a:txBody>
                  <a:tcPr/>
                </a:tc>
                <a:tc>
                  <a:txBody>
                    <a:bodyPr/>
                    <a:lstStyle/>
                    <a:p>
                      <a:r>
                        <a:rPr lang="en-US" dirty="0" smtClean="0"/>
                        <a:t>Euphemism and lying.</a:t>
                      </a:r>
                      <a:endParaRPr lang="en-US" dirty="0"/>
                    </a:p>
                  </a:txBody>
                  <a:tcPr/>
                </a:tc>
              </a:tr>
              <a:tr h="851094">
                <a:tc>
                  <a:txBody>
                    <a:bodyPr/>
                    <a:lstStyle/>
                    <a:p>
                      <a:r>
                        <a:rPr lang="en-US" dirty="0" smtClean="0"/>
                        <a:t>Intrusive</a:t>
                      </a:r>
                      <a:endParaRPr lang="en-US" dirty="0"/>
                    </a:p>
                  </a:txBody>
                  <a:tcPr/>
                </a:tc>
                <a:tc>
                  <a:txBody>
                    <a:bodyPr/>
                    <a:lstStyle/>
                    <a:p>
                      <a:r>
                        <a:rPr lang="en-US" sz="1800" kern="1200" dirty="0" smtClean="0">
                          <a:solidFill>
                            <a:schemeClr val="dk1"/>
                          </a:solidFill>
                          <a:latin typeface="+mn-lt"/>
                          <a:ea typeface="+mn-ea"/>
                          <a:cs typeface="+mn-cs"/>
                        </a:rPr>
                        <a:t>Eavesdropping, tapping telephones or monitoring Internet use </a:t>
                      </a:r>
                      <a:endParaRPr lang="en-US" dirty="0"/>
                    </a:p>
                  </a:txBody>
                  <a:tcPr/>
                </a:tc>
              </a:tr>
              <a:tr h="851094">
                <a:tc>
                  <a:txBody>
                    <a:bodyPr/>
                    <a:lstStyle/>
                    <a:p>
                      <a:r>
                        <a:rPr lang="en-US" dirty="0" smtClean="0"/>
                        <a:t>Secretive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Hoarding information and cover-ups </a:t>
                      </a:r>
                    </a:p>
                    <a:p>
                      <a:endParaRPr lang="en-US" dirty="0"/>
                    </a:p>
                  </a:txBody>
                  <a:tcPr/>
                </a:tc>
              </a:tr>
              <a:tr h="1171997">
                <a:tc>
                  <a:txBody>
                    <a:bodyPr/>
                    <a:lstStyle/>
                    <a:p>
                      <a:r>
                        <a:rPr lang="en-US" dirty="0" smtClean="0"/>
                        <a:t>Manipulative-exploitative</a:t>
                      </a:r>
                      <a:r>
                        <a:rPr lang="en-US" baseline="0" dirty="0" smtClean="0"/>
                        <a:t> </a:t>
                      </a:r>
                      <a:endParaRPr lang="en-US" dirty="0"/>
                    </a:p>
                  </a:txBody>
                  <a:tcPr/>
                </a:tc>
                <a:tc>
                  <a:txBody>
                    <a:bodyPr/>
                    <a:lstStyle/>
                    <a:p>
                      <a:r>
                        <a:rPr lang="en-US" sz="1800" kern="1200" dirty="0" smtClean="0">
                          <a:solidFill>
                            <a:schemeClr val="dk1"/>
                          </a:solidFill>
                          <a:latin typeface="+mn-lt"/>
                          <a:ea typeface="+mn-ea"/>
                          <a:cs typeface="+mn-cs"/>
                        </a:rPr>
                        <a:t>Acts which attempt </a:t>
                      </a:r>
                    </a:p>
                    <a:p>
                      <a:r>
                        <a:rPr lang="en-US" sz="1800" kern="1200" dirty="0" smtClean="0">
                          <a:solidFill>
                            <a:schemeClr val="dk1"/>
                          </a:solidFill>
                          <a:latin typeface="+mn-lt"/>
                          <a:ea typeface="+mn-ea"/>
                          <a:cs typeface="+mn-cs"/>
                        </a:rPr>
                        <a:t>to gain compliance or control through exploitation</a:t>
                      </a:r>
                      <a:endParaRPr lang="en-US" dirty="0"/>
                    </a:p>
                  </a:txBody>
                  <a:tcPr/>
                </a:tc>
              </a:tr>
            </a:tbl>
          </a:graphicData>
        </a:graphic>
      </p:graphicFrame>
    </p:spTree>
    <p:extLst>
      <p:ext uri="{BB962C8B-B14F-4D97-AF65-F5344CB8AC3E}">
        <p14:creationId xmlns:p14="http://schemas.microsoft.com/office/powerpoint/2010/main" val="4098170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municaton.jpg"/>
          <p:cNvPicPr>
            <a:picLocks noChangeAspect="1"/>
          </p:cNvPicPr>
          <p:nvPr/>
        </p:nvPicPr>
        <p:blipFill>
          <a:blip r:embed="rId2" cstate="print"/>
          <a:stretch>
            <a:fillRect/>
          </a:stretch>
        </p:blipFill>
        <p:spPr>
          <a:xfrm>
            <a:off x="457199" y="3429000"/>
            <a:ext cx="3953381" cy="302433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softEdge rad="12700"/>
          </a:effectLst>
        </p:spPr>
      </p:pic>
      <p:sp>
        <p:nvSpPr>
          <p:cNvPr id="2" name="Title 1"/>
          <p:cNvSpPr>
            <a:spLocks noGrp="1"/>
          </p:cNvSpPr>
          <p:nvPr>
            <p:ph type="title"/>
          </p:nvPr>
        </p:nvSpPr>
        <p:spPr>
          <a:xfrm>
            <a:off x="457200" y="1066800"/>
            <a:ext cx="8229600" cy="1143000"/>
          </a:xfrm>
        </p:spPr>
        <p:txBody>
          <a:bodyPr>
            <a:normAutofit/>
          </a:bodyPr>
          <a:lstStyle/>
          <a:p>
            <a:r>
              <a:rPr lang="en-US" sz="4000" dirty="0" smtClean="0"/>
              <a:t>Communication</a:t>
            </a:r>
            <a:endParaRPr lang="en-US" sz="4000" dirty="0"/>
          </a:p>
        </p:txBody>
      </p:sp>
      <p:sp>
        <p:nvSpPr>
          <p:cNvPr id="3" name="Content Placeholder 2"/>
          <p:cNvSpPr>
            <a:spLocks noGrp="1"/>
          </p:cNvSpPr>
          <p:nvPr>
            <p:ph sz="quarter" idx="1"/>
          </p:nvPr>
        </p:nvSpPr>
        <p:spPr>
          <a:xfrm>
            <a:off x="457200" y="1981200"/>
            <a:ext cx="7467600" cy="1143000"/>
          </a:xfrm>
        </p:spPr>
        <p:txBody>
          <a:bodyPr>
            <a:normAutofit/>
          </a:bodyPr>
          <a:lstStyle/>
          <a:p>
            <a:r>
              <a:rPr lang="en-US" sz="2800" dirty="0" smtClean="0"/>
              <a:t>the act or process of communicating; fact of being communicated. </a:t>
            </a:r>
          </a:p>
          <a:p>
            <a:pPr>
              <a:buNone/>
            </a:pPr>
            <a:endParaRPr lang="en-US" sz="2800" dirty="0" smtClean="0"/>
          </a:p>
          <a:p>
            <a:pPr>
              <a:buNone/>
            </a:pPr>
            <a:endParaRPr lang="en-US" sz="2800" dirty="0"/>
          </a:p>
        </p:txBody>
      </p:sp>
      <p:sp>
        <p:nvSpPr>
          <p:cNvPr id="5" name="TextBox 4"/>
          <p:cNvSpPr txBox="1"/>
          <p:nvPr/>
        </p:nvSpPr>
        <p:spPr>
          <a:xfrm>
            <a:off x="4410580" y="3124200"/>
            <a:ext cx="4409892" cy="2677656"/>
          </a:xfrm>
          <a:prstGeom prst="rect">
            <a:avLst/>
          </a:prstGeom>
          <a:noFill/>
        </p:spPr>
        <p:txBody>
          <a:bodyPr wrap="square" rtlCol="0">
            <a:spAutoFit/>
          </a:bodyPr>
          <a:lstStyle/>
          <a:p>
            <a:pPr marL="0" lvl="3" algn="ctr"/>
            <a:r>
              <a:rPr lang="en-US" sz="2800" dirty="0" smtClean="0"/>
              <a:t>the imparting or interchange of thoughts, opinions, or information by speech, writing, or signs. </a:t>
            </a:r>
          </a:p>
          <a:p>
            <a:pPr algn="ctr"/>
            <a:endParaRPr lang="en-US" sz="2800" dirty="0"/>
          </a:p>
        </p:txBody>
      </p:sp>
    </p:spTree>
    <p:extLst>
      <p:ext uri="{BB962C8B-B14F-4D97-AF65-F5344CB8AC3E}">
        <p14:creationId xmlns:p14="http://schemas.microsoft.com/office/powerpoint/2010/main" val="169554742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thics.jpg"/>
          <p:cNvPicPr>
            <a:picLocks noChangeAspect="1"/>
          </p:cNvPicPr>
          <p:nvPr/>
        </p:nvPicPr>
        <p:blipFill>
          <a:blip r:embed="rId2" cstate="print">
            <a:duotone>
              <a:schemeClr val="accent1">
                <a:shade val="45000"/>
                <a:satMod val="135000"/>
              </a:schemeClr>
              <a:prstClr val="white"/>
            </a:duotone>
          </a:blip>
          <a:stretch>
            <a:fillRect/>
          </a:stretch>
        </p:blipFill>
        <p:spPr>
          <a:xfrm rot="668681">
            <a:off x="5897855" y="-467079"/>
            <a:ext cx="4141037" cy="3084535"/>
          </a:xfrm>
          <a:prstGeom prst="ellipse">
            <a:avLst/>
          </a:prstGeom>
          <a:ln>
            <a:noFill/>
          </a:ln>
          <a:effectLst>
            <a:softEdge rad="112500"/>
          </a:effectLst>
        </p:spPr>
      </p:pic>
      <p:sp>
        <p:nvSpPr>
          <p:cNvPr id="2" name="Title 1"/>
          <p:cNvSpPr>
            <a:spLocks noGrp="1"/>
          </p:cNvSpPr>
          <p:nvPr>
            <p:ph type="title"/>
          </p:nvPr>
        </p:nvSpPr>
        <p:spPr>
          <a:xfrm>
            <a:off x="457200" y="1066800"/>
            <a:ext cx="8229600" cy="1143000"/>
          </a:xfrm>
        </p:spPr>
        <p:txBody>
          <a:bodyPr>
            <a:normAutofit/>
          </a:bodyPr>
          <a:lstStyle/>
          <a:p>
            <a:r>
              <a:rPr lang="en-US" sz="4000" dirty="0" smtClean="0"/>
              <a:t>Ethics</a:t>
            </a:r>
            <a:endParaRPr lang="en-US" sz="4000" dirty="0"/>
          </a:p>
        </p:txBody>
      </p:sp>
      <p:sp>
        <p:nvSpPr>
          <p:cNvPr id="3" name="Content Placeholder 2"/>
          <p:cNvSpPr>
            <a:spLocks noGrp="1"/>
          </p:cNvSpPr>
          <p:nvPr>
            <p:ph sz="quarter" idx="1"/>
          </p:nvPr>
        </p:nvSpPr>
        <p:spPr>
          <a:xfrm>
            <a:off x="533400" y="1600200"/>
            <a:ext cx="7391400" cy="4873752"/>
          </a:xfrm>
        </p:spPr>
        <p:txBody>
          <a:bodyPr>
            <a:normAutofit/>
          </a:bodyPr>
          <a:lstStyle/>
          <a:p>
            <a:pPr algn="just"/>
            <a:r>
              <a:rPr lang="en-US" sz="2800" dirty="0" smtClean="0"/>
              <a:t>a system of moral principles</a:t>
            </a:r>
          </a:p>
          <a:p>
            <a:pPr algn="just"/>
            <a:endParaRPr lang="en-US" sz="2800" dirty="0" smtClean="0"/>
          </a:p>
          <a:p>
            <a:pPr algn="just"/>
            <a:r>
              <a:rPr lang="en-US" sz="2800" dirty="0" smtClean="0"/>
              <a:t>deals with values relating to human conduct, with respect to the rightness and wrongness of certain actions and to the goodness and badness of the motives and ends of such actions.</a:t>
            </a:r>
            <a:endParaRPr lang="en-US" sz="2800" dirty="0"/>
          </a:p>
        </p:txBody>
      </p:sp>
    </p:spTree>
    <p:extLst>
      <p:ext uri="{BB962C8B-B14F-4D97-AF65-F5344CB8AC3E}">
        <p14:creationId xmlns:p14="http://schemas.microsoft.com/office/powerpoint/2010/main" val="3687761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4000" dirty="0" smtClean="0"/>
              <a:t>Communication ethics</a:t>
            </a:r>
            <a:endParaRPr lang="en-US" sz="4000" dirty="0"/>
          </a:p>
        </p:txBody>
      </p:sp>
      <p:sp>
        <p:nvSpPr>
          <p:cNvPr id="3" name="Content Placeholder 2"/>
          <p:cNvSpPr>
            <a:spLocks noGrp="1"/>
          </p:cNvSpPr>
          <p:nvPr>
            <p:ph sz="quarter" idx="1"/>
          </p:nvPr>
        </p:nvSpPr>
        <p:spPr>
          <a:xfrm>
            <a:off x="457200" y="2103437"/>
            <a:ext cx="8229600" cy="4525963"/>
          </a:xfrm>
        </p:spPr>
        <p:txBody>
          <a:bodyPr>
            <a:normAutofit/>
          </a:bodyPr>
          <a:lstStyle/>
          <a:p>
            <a:pPr lvl="0" algn="just"/>
            <a:r>
              <a:rPr lang="en-US" sz="2800" dirty="0" smtClean="0"/>
              <a:t>The principle governing communication, the right and wrong aspects of it, the moral-immoral dimensions relevant to Interpersonal communication are called the ethics of Interpersonal communication.</a:t>
            </a:r>
          </a:p>
          <a:p>
            <a:endParaRPr lang="en-US" sz="2800" dirty="0"/>
          </a:p>
        </p:txBody>
      </p:sp>
    </p:spTree>
    <p:extLst>
      <p:ext uri="{BB962C8B-B14F-4D97-AF65-F5344CB8AC3E}">
        <p14:creationId xmlns:p14="http://schemas.microsoft.com/office/powerpoint/2010/main" val="156255584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4000" dirty="0" smtClean="0"/>
              <a:t>Communication ethics</a:t>
            </a:r>
            <a:endParaRPr lang="en-US" sz="4000" dirty="0"/>
          </a:p>
        </p:txBody>
      </p:sp>
      <p:sp>
        <p:nvSpPr>
          <p:cNvPr id="3" name="Content Placeholder 2"/>
          <p:cNvSpPr>
            <a:spLocks noGrp="1"/>
          </p:cNvSpPr>
          <p:nvPr>
            <p:ph sz="quarter" idx="1"/>
          </p:nvPr>
        </p:nvSpPr>
        <p:spPr>
          <a:xfrm>
            <a:off x="457200" y="2027237"/>
            <a:ext cx="8229600" cy="4525963"/>
          </a:xfrm>
        </p:spPr>
        <p:txBody>
          <a:bodyPr>
            <a:normAutofit/>
          </a:bodyPr>
          <a:lstStyle/>
          <a:p>
            <a:pPr algn="just"/>
            <a:r>
              <a:rPr lang="en-US" sz="3000" dirty="0" smtClean="0"/>
              <a:t> Maintaining the correct balance between the speaking and listening </a:t>
            </a:r>
          </a:p>
          <a:p>
            <a:pPr algn="just"/>
            <a:endParaRPr lang="en-US" sz="3000" dirty="0" smtClean="0"/>
          </a:p>
          <a:p>
            <a:pPr algn="just"/>
            <a:r>
              <a:rPr lang="en-US" sz="3000" dirty="0" smtClean="0"/>
              <a:t> the legitimacy of fear and emotional appeal</a:t>
            </a:r>
          </a:p>
          <a:p>
            <a:pPr algn="just"/>
            <a:endParaRPr lang="en-US" sz="3000" dirty="0" smtClean="0"/>
          </a:p>
          <a:p>
            <a:pPr algn="just"/>
            <a:r>
              <a:rPr lang="en-US" sz="3000" dirty="0" smtClean="0"/>
              <a:t> degree of criticism and praise</a:t>
            </a:r>
          </a:p>
          <a:p>
            <a:pPr lvl="0" algn="just">
              <a:buNone/>
            </a:pPr>
            <a:endParaRPr lang="en-US" dirty="0" smtClean="0"/>
          </a:p>
          <a:p>
            <a:pPr lvl="0" algn="just">
              <a:buNone/>
            </a:pPr>
            <a:r>
              <a:rPr lang="en-US" sz="1800" dirty="0" smtClean="0"/>
              <a:t>	</a:t>
            </a:r>
          </a:p>
          <a:p>
            <a:pPr lvl="0" algn="just">
              <a:buNone/>
            </a:pPr>
            <a:r>
              <a:rPr lang="en-US" sz="1800" dirty="0" smtClean="0"/>
              <a:t>	</a:t>
            </a:r>
            <a:endParaRPr lang="en-US" sz="1900" dirty="0" smtClean="0"/>
          </a:p>
          <a:p>
            <a:pPr algn="just">
              <a:buNone/>
            </a:pPr>
            <a:endParaRPr lang="en-US" dirty="0"/>
          </a:p>
        </p:txBody>
      </p:sp>
    </p:spTree>
    <p:extLst>
      <p:ext uri="{BB962C8B-B14F-4D97-AF65-F5344CB8AC3E}">
        <p14:creationId xmlns:p14="http://schemas.microsoft.com/office/powerpoint/2010/main" val="101024821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4000" dirty="0" smtClean="0"/>
              <a:t>Communication ethics</a:t>
            </a:r>
            <a:endParaRPr lang="en-US" sz="4000" dirty="0"/>
          </a:p>
        </p:txBody>
      </p:sp>
      <p:sp>
        <p:nvSpPr>
          <p:cNvPr id="3" name="Content Placeholder 2"/>
          <p:cNvSpPr>
            <a:spLocks noGrp="1"/>
          </p:cNvSpPr>
          <p:nvPr>
            <p:ph sz="quarter" idx="1"/>
          </p:nvPr>
        </p:nvSpPr>
        <p:spPr>
          <a:xfrm>
            <a:off x="457200" y="2103437"/>
            <a:ext cx="8229600" cy="4525963"/>
          </a:xfrm>
        </p:spPr>
        <p:txBody>
          <a:bodyPr>
            <a:normAutofit/>
          </a:bodyPr>
          <a:lstStyle/>
          <a:p>
            <a:pPr algn="just"/>
            <a:r>
              <a:rPr lang="en-US" sz="2800" dirty="0" smtClean="0"/>
              <a:t>A death or an overdose of either of the factors could result in unfavorable consequences.</a:t>
            </a:r>
          </a:p>
          <a:p>
            <a:pPr algn="just"/>
            <a:endParaRPr lang="en-US" sz="2800" dirty="0" smtClean="0"/>
          </a:p>
          <a:p>
            <a:pPr algn="just"/>
            <a:r>
              <a:rPr lang="en-US" sz="2800" dirty="0" smtClean="0"/>
              <a:t> The principle of honesty on both sides should be completely applied because any amount of insincerity from either the listener or the speaker would not be prudent.</a:t>
            </a:r>
            <a:endParaRPr lang="en-US" sz="2800" dirty="0"/>
          </a:p>
        </p:txBody>
      </p:sp>
    </p:spTree>
    <p:extLst>
      <p:ext uri="{BB962C8B-B14F-4D97-AF65-F5344CB8AC3E}">
        <p14:creationId xmlns:p14="http://schemas.microsoft.com/office/powerpoint/2010/main" val="23454809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10785</TotalTime>
  <Words>1455</Words>
  <Application>Microsoft Office PowerPoint</Application>
  <PresentationFormat>On-screen Show (4:3)</PresentationFormat>
  <Paragraphs>197</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Courier New</vt:lpstr>
      <vt:lpstr>Office Theme</vt:lpstr>
      <vt:lpstr>PowerPoint Presentation</vt:lpstr>
      <vt:lpstr>PowerPoint Presentation</vt:lpstr>
      <vt:lpstr>What is Ethics?</vt:lpstr>
      <vt:lpstr>Communication Ethics</vt:lpstr>
      <vt:lpstr>Communication</vt:lpstr>
      <vt:lpstr>Ethics</vt:lpstr>
      <vt:lpstr>Communication ethics</vt:lpstr>
      <vt:lpstr>Communication ethics</vt:lpstr>
      <vt:lpstr>Communication ethics</vt:lpstr>
      <vt:lpstr>Fundamentals of ethical communication</vt:lpstr>
      <vt:lpstr>Unethical Communication</vt:lpstr>
      <vt:lpstr>Principles of ethical communication</vt:lpstr>
      <vt:lpstr>Principles of ethical communication</vt:lpstr>
      <vt:lpstr>Principles of ethical communication</vt:lpstr>
      <vt:lpstr>Interpersonal Communication Ethics</vt:lpstr>
      <vt:lpstr>Interpersonal communication</vt:lpstr>
      <vt:lpstr>Four Principles of Interpersonal Communication</vt:lpstr>
      <vt:lpstr>PowerPoint Presentation</vt:lpstr>
      <vt:lpstr>Functions of Interpersonal Communication</vt:lpstr>
      <vt:lpstr>PowerPoint Presentation</vt:lpstr>
      <vt:lpstr>Distance</vt:lpstr>
      <vt:lpstr>Interpersonal responsibility</vt:lpstr>
      <vt:lpstr>Interpersonal responsibility</vt:lpstr>
      <vt:lpstr>ETHICAL FRAMEWORKS </vt:lpstr>
      <vt:lpstr>Deontological Ethics</vt:lpstr>
      <vt:lpstr>Utilitarian Ethics</vt:lpstr>
      <vt:lpstr>Virtue Ethics</vt:lpstr>
      <vt:lpstr>Situational or Contextual Ethics</vt:lpstr>
      <vt:lpstr>Human Rights and Ethics </vt:lpstr>
      <vt:lpstr>Freedom of Expression</vt:lpstr>
      <vt:lpstr>Freedom of Expression</vt:lpstr>
      <vt:lpstr>Ethical Freedom of Expression</vt:lpstr>
      <vt:lpstr>Ethics and Information</vt:lpstr>
      <vt:lpstr>ETHICS IN THE WORKPLACE </vt:lpstr>
      <vt:lpstr>Mass Communication</vt:lpstr>
      <vt:lpstr>Mass Communication Ethics</vt:lpstr>
      <vt:lpstr>Codes of Ethics</vt:lpstr>
      <vt:lpstr>Ethic Codes</vt:lpstr>
      <vt:lpstr>Ethics and Business</vt:lpstr>
      <vt:lpstr>Corporate Codes of Ethics</vt:lpstr>
      <vt:lpstr>Corporate Codes of Ethics</vt:lpstr>
      <vt:lpstr>Corporate Codes of Ethics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Page Bowden</dc:creator>
  <cp:lastModifiedBy>Page Bowden</cp:lastModifiedBy>
  <cp:revision>134</cp:revision>
  <cp:lastPrinted>2015-01-02T03:00:01Z</cp:lastPrinted>
  <dcterms:created xsi:type="dcterms:W3CDTF">2014-06-13T15:15:18Z</dcterms:created>
  <dcterms:modified xsi:type="dcterms:W3CDTF">2017-04-18T12:42:40Z</dcterms:modified>
</cp:coreProperties>
</file>