
<file path=[Content_Types].xml><?xml version="1.0" encoding="utf-8"?>
<Types xmlns="http://schemas.openxmlformats.org/package/2006/content-types">
  <Default Extension="bmp" ContentType="image/bmp"/>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4"/>
  </p:sldMasterIdLst>
  <p:notesMasterIdLst>
    <p:notesMasterId r:id="rId23"/>
  </p:notesMasterIdLst>
  <p:sldIdLst>
    <p:sldId id="256" r:id="rId5"/>
    <p:sldId id="257" r:id="rId6"/>
    <p:sldId id="258" r:id="rId7"/>
    <p:sldId id="259" r:id="rId8"/>
    <p:sldId id="261" r:id="rId9"/>
    <p:sldId id="267" r:id="rId10"/>
    <p:sldId id="266" r:id="rId11"/>
    <p:sldId id="268" r:id="rId12"/>
    <p:sldId id="264" r:id="rId13"/>
    <p:sldId id="260" r:id="rId14"/>
    <p:sldId id="270" r:id="rId15"/>
    <p:sldId id="271" r:id="rId16"/>
    <p:sldId id="265" r:id="rId17"/>
    <p:sldId id="273" r:id="rId18"/>
    <p:sldId id="274" r:id="rId19"/>
    <p:sldId id="275" r:id="rId20"/>
    <p:sldId id="276" r:id="rId21"/>
    <p:sldId id="263" r:id="rId22"/>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449" autoAdjust="0"/>
  </p:normalViewPr>
  <p:slideViewPr>
    <p:cSldViewPr snapToGrid="0">
      <p:cViewPr varScale="1">
        <p:scale>
          <a:sx n="75" d="100"/>
          <a:sy n="75" d="100"/>
        </p:scale>
        <p:origin x="77" y="278"/>
      </p:cViewPr>
      <p:guideLst/>
    </p:cSldViewPr>
  </p:slideViewPr>
  <p:outlineViewPr>
    <p:cViewPr>
      <p:scale>
        <a:sx n="33" d="100"/>
        <a:sy n="33" d="100"/>
      </p:scale>
      <p:origin x="0" y="-4152"/>
    </p:cViewPr>
  </p:outlineViewPr>
  <p:notesTextViewPr>
    <p:cViewPr>
      <p:scale>
        <a:sx n="1" d="1"/>
        <a:sy n="1" d="1"/>
      </p:scale>
      <p:origin x="0" y="0"/>
    </p:cViewPr>
  </p:notesTextViewPr>
  <p:sorterViewPr>
    <p:cViewPr>
      <p:scale>
        <a:sx n="100" d="100"/>
        <a:sy n="100" d="100"/>
      </p:scale>
      <p:origin x="0" y="-27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95B814-69C7-4B68-B255-CD45BF50468E}" type="datetimeFigureOut">
              <a:rPr lang="en-US" smtClean="0"/>
              <a:t>12/3/2020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44A6C0-F1E0-4FAB-8158-251FC5EC7992}" type="slidenum">
              <a:rPr lang="en-US" smtClean="0"/>
              <a:t>‹#›</a:t>
            </a:fld>
            <a:endParaRPr lang="en-US" dirty="0"/>
          </a:p>
        </p:txBody>
      </p:sp>
    </p:spTree>
    <p:extLst>
      <p:ext uri="{BB962C8B-B14F-4D97-AF65-F5344CB8AC3E}">
        <p14:creationId xmlns:p14="http://schemas.microsoft.com/office/powerpoint/2010/main" val="171123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44A6C0-F1E0-4FAB-8158-251FC5EC7992}" type="slidenum">
              <a:rPr lang="en-US" smtClean="0"/>
              <a:t>1</a:t>
            </a:fld>
            <a:endParaRPr lang="en-US" dirty="0"/>
          </a:p>
        </p:txBody>
      </p:sp>
    </p:spTree>
    <p:extLst>
      <p:ext uri="{BB962C8B-B14F-4D97-AF65-F5344CB8AC3E}">
        <p14:creationId xmlns:p14="http://schemas.microsoft.com/office/powerpoint/2010/main" val="975519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44A6C0-F1E0-4FAB-8158-251FC5EC7992}" type="slidenum">
              <a:rPr lang="en-US" smtClean="0"/>
              <a:t>10</a:t>
            </a:fld>
            <a:endParaRPr lang="en-US" dirty="0"/>
          </a:p>
        </p:txBody>
      </p:sp>
    </p:spTree>
    <p:extLst>
      <p:ext uri="{BB962C8B-B14F-4D97-AF65-F5344CB8AC3E}">
        <p14:creationId xmlns:p14="http://schemas.microsoft.com/office/powerpoint/2010/main" val="948045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rtlCol="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pPr rtl="0"/>
            <a:r>
              <a:rPr lang="e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rtlCol="0">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rtlCol="0"/>
          <a:lstStyle>
            <a:lvl1pPr algn="ctr">
              <a:defRPr sz="1300" spc="0" baseline="0">
                <a:solidFill>
                  <a:srgbClr val="FFFFFF"/>
                </a:solidFill>
                <a:latin typeface="+mn-lt"/>
              </a:defRPr>
            </a:lvl1pPr>
          </a:lstStyle>
          <a:p>
            <a:pPr rtl="0"/>
            <a:fld id="{03FCE02C-6EC6-4E09-BC2C-9FDED4DE236E}" type="datetimeFigureOut">
              <a:rPr lang="en-US" dirty="0"/>
              <a:t>12/3/2020</a:t>
            </a:fld>
            <a:endParaRPr lang="en-US" dirty="0"/>
          </a:p>
        </p:txBody>
      </p:sp>
      <p:sp>
        <p:nvSpPr>
          <p:cNvPr id="21" name="Footer Placeholder 20"/>
          <p:cNvSpPr>
            <a:spLocks noGrp="1"/>
          </p:cNvSpPr>
          <p:nvPr>
            <p:ph type="ftr" sz="quarter" idx="11"/>
          </p:nvPr>
        </p:nvSpPr>
        <p:spPr>
          <a:xfrm>
            <a:off x="1453896" y="5212080"/>
            <a:ext cx="5905500" cy="228600"/>
          </a:xfrm>
        </p:spPr>
        <p:txBody>
          <a:bodyPr rtlCol="0"/>
          <a:lstStyle>
            <a:lvl1pPr algn="l">
              <a:defRPr>
                <a:solidFill>
                  <a:schemeClr val="tx2"/>
                </a:solidFill>
              </a:defRPr>
            </a:lvl1pPr>
          </a:lstStyle>
          <a:p>
            <a:pPr rtl="0"/>
            <a:endParaRPr lang="en-US" dirty="0"/>
          </a:p>
        </p:txBody>
      </p:sp>
      <p:sp>
        <p:nvSpPr>
          <p:cNvPr id="22" name="Slide Number Placeholder 21"/>
          <p:cNvSpPr>
            <a:spLocks noGrp="1"/>
          </p:cNvSpPr>
          <p:nvPr>
            <p:ph type="sldNum" sz="quarter" idx="12"/>
          </p:nvPr>
        </p:nvSpPr>
        <p:spPr>
          <a:xfrm>
            <a:off x="8606919" y="5212080"/>
            <a:ext cx="2111881" cy="228600"/>
          </a:xfrm>
        </p:spPr>
        <p:txBody>
          <a:bodyPr rtlCol="0"/>
          <a:lstStyle>
            <a:lvl1pPr>
              <a:defRPr>
                <a:solidFill>
                  <a:schemeClr val="tx2"/>
                </a:solidFill>
              </a:defRPr>
            </a:lvl1pPr>
          </a:lstStyle>
          <a:p>
            <a:pPr rtl="0"/>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s"/>
              <a:t>Click to edit Master title style</a:t>
            </a:r>
            <a:endParaRPr lang="en-US" dirty="0"/>
          </a:p>
        </p:txBody>
      </p:sp>
      <p:sp>
        <p:nvSpPr>
          <p:cNvPr id="3" name="Vertical Text Placeholder 2"/>
          <p:cNvSpPr>
            <a:spLocks noGrp="1"/>
          </p:cNvSpPr>
          <p:nvPr>
            <p:ph type="body" orient="vert" idx="1"/>
          </p:nvPr>
        </p:nvSpPr>
        <p:spPr/>
        <p:txBody>
          <a:bodyPr vert="eaVert" rtlCol="0"/>
          <a:lstStyle/>
          <a:p>
            <a:pPr lvl="0" rtl="0"/>
            <a:r>
              <a:rPr lang="es"/>
              <a:t>Edit Master text styles</a:t>
            </a:r>
          </a:p>
          <a:p>
            <a:pPr lvl="1" rtl="0"/>
            <a:r>
              <a:rPr lang="es"/>
              <a:t>Second level</a:t>
            </a:r>
          </a:p>
          <a:p>
            <a:pPr lvl="2" rtl="0"/>
            <a:r>
              <a:rPr lang="es"/>
              <a:t>Third level</a:t>
            </a:r>
          </a:p>
          <a:p>
            <a:pPr lvl="3" rtl="0"/>
            <a:r>
              <a:rPr lang="es"/>
              <a:t>Fourth level</a:t>
            </a:r>
          </a:p>
          <a:p>
            <a:pPr lvl="4" rtl="0"/>
            <a:r>
              <a:rPr lang="es"/>
              <a:t>Fifth level</a:t>
            </a:r>
            <a:endParaRPr lang="en-US" dirty="0"/>
          </a:p>
        </p:txBody>
      </p:sp>
      <p:sp>
        <p:nvSpPr>
          <p:cNvPr id="4" name="Date Placeholder 3"/>
          <p:cNvSpPr>
            <a:spLocks noGrp="1"/>
          </p:cNvSpPr>
          <p:nvPr>
            <p:ph type="dt" sz="half" idx="10"/>
          </p:nvPr>
        </p:nvSpPr>
        <p:spPr/>
        <p:txBody>
          <a:bodyPr rtlCol="0"/>
          <a:lstStyle>
            <a:lvl1pPr>
              <a:defRPr>
                <a:solidFill>
                  <a:schemeClr val="tx2"/>
                </a:solidFill>
              </a:defRPr>
            </a:lvl1pPr>
          </a:lstStyle>
          <a:p>
            <a:pPr rtl="0"/>
            <a:fld id="{FB075A7A-4A9A-410F-B848-AB998ACC9419}" type="datetimeFigureOut">
              <a:rPr lang="en-US" dirty="0"/>
              <a:pPr rtl="0"/>
              <a:t>12/3/2020</a:t>
            </a:fld>
            <a:endParaRPr lang="en-US" dirty="0"/>
          </a:p>
        </p:txBody>
      </p:sp>
      <p:sp>
        <p:nvSpPr>
          <p:cNvPr id="5" name="Footer Placeholder 4"/>
          <p:cNvSpPr>
            <a:spLocks noGrp="1"/>
          </p:cNvSpPr>
          <p:nvPr>
            <p:ph type="ftr" sz="quarter" idx="11"/>
          </p:nvPr>
        </p:nvSpPr>
        <p:spPr/>
        <p:txBody>
          <a:bodyPr rtlCol="0"/>
          <a:lstStyle>
            <a:lvl1pPr>
              <a:defRPr>
                <a:solidFill>
                  <a:schemeClr val="tx2"/>
                </a:solidFill>
              </a:defRPr>
            </a:lvl1pPr>
          </a:lstStyle>
          <a:p>
            <a:pPr rtl="0"/>
            <a:endParaRPr lang="en-US" dirty="0"/>
          </a:p>
        </p:txBody>
      </p:sp>
      <p:sp>
        <p:nvSpPr>
          <p:cNvPr id="6" name="Slide Number Placeholder 5"/>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rtlCol="0"/>
          <a:lstStyle/>
          <a:p>
            <a:pPr rtl="0"/>
            <a:r>
              <a:rPr lang="e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rtlCol="0"/>
          <a:lstStyle/>
          <a:p>
            <a:pPr lvl="0" rtl="0"/>
            <a:r>
              <a:rPr lang="es"/>
              <a:t>Edit Master text styles</a:t>
            </a:r>
          </a:p>
          <a:p>
            <a:pPr lvl="1" rtl="0"/>
            <a:r>
              <a:rPr lang="es"/>
              <a:t>Second level</a:t>
            </a:r>
          </a:p>
          <a:p>
            <a:pPr lvl="2" rtl="0"/>
            <a:r>
              <a:rPr lang="es"/>
              <a:t>Third level</a:t>
            </a:r>
          </a:p>
          <a:p>
            <a:pPr lvl="3" rtl="0"/>
            <a:r>
              <a:rPr lang="es"/>
              <a:t>Fourth level</a:t>
            </a:r>
          </a:p>
          <a:p>
            <a:pPr lvl="4" rtl="0"/>
            <a:r>
              <a:rPr lang="es"/>
              <a:t>Fifth level</a:t>
            </a:r>
            <a:endParaRPr lang="en-US" dirty="0"/>
          </a:p>
        </p:txBody>
      </p:sp>
      <p:sp>
        <p:nvSpPr>
          <p:cNvPr id="4" name="Date Placeholder 3"/>
          <p:cNvSpPr>
            <a:spLocks noGrp="1"/>
          </p:cNvSpPr>
          <p:nvPr>
            <p:ph type="dt" sz="half" idx="10"/>
          </p:nvPr>
        </p:nvSpPr>
        <p:spPr/>
        <p:txBody>
          <a:bodyPr rtlCol="0"/>
          <a:lstStyle>
            <a:lvl1pPr>
              <a:defRPr>
                <a:solidFill>
                  <a:schemeClr val="tx2"/>
                </a:solidFill>
              </a:defRPr>
            </a:lvl1pPr>
          </a:lstStyle>
          <a:p>
            <a:pPr rtl="0"/>
            <a:fld id="{AA5F3E88-2D66-4D17-B0FA-EA13CB20B2FF}" type="datetimeFigureOut">
              <a:rPr lang="en-US" dirty="0"/>
              <a:pPr rtl="0"/>
              <a:t>12/3/2020</a:t>
            </a:fld>
            <a:endParaRPr lang="en-US" dirty="0"/>
          </a:p>
        </p:txBody>
      </p:sp>
      <p:sp>
        <p:nvSpPr>
          <p:cNvPr id="5" name="Footer Placeholder 4"/>
          <p:cNvSpPr>
            <a:spLocks noGrp="1"/>
          </p:cNvSpPr>
          <p:nvPr>
            <p:ph type="ftr" sz="quarter" idx="11"/>
          </p:nvPr>
        </p:nvSpPr>
        <p:spPr/>
        <p:txBody>
          <a:bodyPr rtlCol="0"/>
          <a:lstStyle>
            <a:lvl1pPr>
              <a:defRPr>
                <a:solidFill>
                  <a:schemeClr val="tx2"/>
                </a:solidFill>
              </a:defRPr>
            </a:lvl1pPr>
          </a:lstStyle>
          <a:p>
            <a:pPr rtl="0"/>
            <a:endParaRPr lang="en-US" dirty="0"/>
          </a:p>
        </p:txBody>
      </p:sp>
      <p:sp>
        <p:nvSpPr>
          <p:cNvPr id="6" name="Slide Number Placeholder 5"/>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s"/>
              <a:t>Click to edit Master title style</a:t>
            </a:r>
            <a:endParaRPr lang="en-US" dirty="0"/>
          </a:p>
        </p:txBody>
      </p:sp>
      <p:sp>
        <p:nvSpPr>
          <p:cNvPr id="3" name="Content Placeholder 2"/>
          <p:cNvSpPr>
            <a:spLocks noGrp="1"/>
          </p:cNvSpPr>
          <p:nvPr>
            <p:ph idx="1"/>
          </p:nvPr>
        </p:nvSpPr>
        <p:spPr/>
        <p:txBody>
          <a:bodyPr rtlCol="0"/>
          <a:lstStyle>
            <a:lvl1pPr>
              <a:defRPr sz="1800"/>
            </a:lvl1pPr>
          </a:lstStyle>
          <a:p>
            <a:pPr lvl="0" rtl="0"/>
            <a:r>
              <a:rPr lang="es"/>
              <a:t>Edit Master text styles</a:t>
            </a:r>
          </a:p>
          <a:p>
            <a:pPr lvl="1" rtl="0"/>
            <a:r>
              <a:rPr lang="es"/>
              <a:t>Second level</a:t>
            </a:r>
          </a:p>
          <a:p>
            <a:pPr lvl="2" rtl="0"/>
            <a:r>
              <a:rPr lang="es"/>
              <a:t>Third level</a:t>
            </a:r>
          </a:p>
          <a:p>
            <a:pPr lvl="3" rtl="0"/>
            <a:r>
              <a:rPr lang="es"/>
              <a:t>Fourth level</a:t>
            </a:r>
          </a:p>
          <a:p>
            <a:pPr lvl="4" rtl="0"/>
            <a:r>
              <a:rPr lang="es"/>
              <a:t>Fifth level</a:t>
            </a:r>
            <a:endParaRPr lang="en-US" dirty="0"/>
          </a:p>
        </p:txBody>
      </p:sp>
      <p:sp>
        <p:nvSpPr>
          <p:cNvPr id="4" name="Date Placeholder 3"/>
          <p:cNvSpPr>
            <a:spLocks noGrp="1"/>
          </p:cNvSpPr>
          <p:nvPr>
            <p:ph type="dt" sz="half" idx="10"/>
          </p:nvPr>
        </p:nvSpPr>
        <p:spPr/>
        <p:txBody>
          <a:bodyPr rtlCol="0"/>
          <a:lstStyle>
            <a:lvl1pPr>
              <a:defRPr>
                <a:solidFill>
                  <a:schemeClr val="tx2"/>
                </a:solidFill>
              </a:defRPr>
            </a:lvl1pPr>
          </a:lstStyle>
          <a:p>
            <a:pPr rtl="0"/>
            <a:fld id="{4D8F36E1-9596-4E98-8786-4A17C5D29C65}" type="datetimeFigureOut">
              <a:rPr lang="en-US" dirty="0"/>
              <a:pPr rtl="0"/>
              <a:t>12/3/2020</a:t>
            </a:fld>
            <a:endParaRPr lang="en-US" dirty="0"/>
          </a:p>
        </p:txBody>
      </p:sp>
      <p:sp>
        <p:nvSpPr>
          <p:cNvPr id="5" name="Footer Placeholder 4"/>
          <p:cNvSpPr>
            <a:spLocks noGrp="1"/>
          </p:cNvSpPr>
          <p:nvPr>
            <p:ph type="ftr" sz="quarter" idx="11"/>
          </p:nvPr>
        </p:nvSpPr>
        <p:spPr/>
        <p:txBody>
          <a:bodyPr rtlCol="0"/>
          <a:lstStyle>
            <a:lvl1pPr>
              <a:defRPr>
                <a:solidFill>
                  <a:schemeClr val="tx2"/>
                </a:solidFill>
              </a:defRPr>
            </a:lvl1pPr>
          </a:lstStyle>
          <a:p>
            <a:pPr rtl="0"/>
            <a:endParaRPr lang="en-US" dirty="0"/>
          </a:p>
        </p:txBody>
      </p:sp>
      <p:sp>
        <p:nvSpPr>
          <p:cNvPr id="6" name="Slide Number Placeholder 5"/>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rtlCol="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pPr rtl="0"/>
            <a:r>
              <a:rPr lang="e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rtlCol="0"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s"/>
              <a:t>Edit Master text styles</a:t>
            </a:r>
          </a:p>
        </p:txBody>
      </p:sp>
      <p:sp>
        <p:nvSpPr>
          <p:cNvPr id="4" name="Date Placeholder 3"/>
          <p:cNvSpPr>
            <a:spLocks noGrp="1"/>
          </p:cNvSpPr>
          <p:nvPr>
            <p:ph type="dt" sz="half" idx="10"/>
          </p:nvPr>
        </p:nvSpPr>
        <p:spPr>
          <a:xfrm>
            <a:off x="5321808" y="1344502"/>
            <a:ext cx="1554480" cy="530352"/>
          </a:xfrm>
        </p:spPr>
        <p:txBody>
          <a:bodyPr rtlCol="0"/>
          <a:lstStyle>
            <a:lvl1pPr algn="ctr">
              <a:defRPr lang="en-US" sz="1300" kern="1200" spc="0" baseline="0">
                <a:solidFill>
                  <a:srgbClr val="FFFFFF"/>
                </a:solidFill>
                <a:latin typeface="+mn-lt"/>
                <a:ea typeface="+mn-ea"/>
                <a:cs typeface="+mn-cs"/>
              </a:defRPr>
            </a:lvl1pPr>
          </a:lstStyle>
          <a:p>
            <a:pPr rtl="0"/>
            <a:fld id="{EE4D1A55-63BC-4BA2-9538-7DDEADA10621}" type="datetimeFigureOut">
              <a:rPr lang="en-US" dirty="0"/>
              <a:t>12/3/2020</a:t>
            </a:fld>
            <a:endParaRPr lang="en-US" dirty="0"/>
          </a:p>
        </p:txBody>
      </p:sp>
      <p:sp>
        <p:nvSpPr>
          <p:cNvPr id="5" name="Footer Placeholder 4"/>
          <p:cNvSpPr>
            <a:spLocks noGrp="1"/>
          </p:cNvSpPr>
          <p:nvPr>
            <p:ph type="ftr" sz="quarter" idx="11"/>
          </p:nvPr>
        </p:nvSpPr>
        <p:spPr>
          <a:xfrm>
            <a:off x="1453896" y="5212080"/>
            <a:ext cx="5907024" cy="228600"/>
          </a:xfrm>
        </p:spPr>
        <p:txBody>
          <a:bodyPr rtlCol="0"/>
          <a:lstStyle>
            <a:lvl1pPr algn="l">
              <a:defRPr>
                <a:solidFill>
                  <a:schemeClr val="tx2"/>
                </a:solidFill>
              </a:defRPr>
            </a:lvl1pPr>
          </a:lstStyle>
          <a:p>
            <a:pPr rtl="0"/>
            <a:endParaRPr lang="en-US" dirty="0"/>
          </a:p>
        </p:txBody>
      </p:sp>
      <p:sp>
        <p:nvSpPr>
          <p:cNvPr id="6" name="Slide Number Placeholder 5"/>
          <p:cNvSpPr>
            <a:spLocks noGrp="1"/>
          </p:cNvSpPr>
          <p:nvPr>
            <p:ph type="sldNum" sz="quarter" idx="12"/>
          </p:nvPr>
        </p:nvSpPr>
        <p:spPr>
          <a:xfrm>
            <a:off x="8604504" y="5212080"/>
            <a:ext cx="2112264" cy="228600"/>
          </a:xfrm>
        </p:spPr>
        <p:txBody>
          <a:bodyPr rtlCol="0"/>
          <a:lstStyle>
            <a:lvl1pPr>
              <a:defRPr>
                <a:solidFill>
                  <a:schemeClr val="tx2"/>
                </a:solidFill>
              </a:defRPr>
            </a:lvl1pPr>
          </a:lstStyle>
          <a:p>
            <a:pPr rtl="0"/>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rtlCol="0"/>
          <a:lstStyle/>
          <a:p>
            <a:pPr rtl="0"/>
            <a:r>
              <a:rPr lang="e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es"/>
              <a:t>Edit Master text styles</a:t>
            </a:r>
          </a:p>
          <a:p>
            <a:pPr lvl="1" rtl="0"/>
            <a:r>
              <a:rPr lang="es"/>
              <a:t>Second level</a:t>
            </a:r>
          </a:p>
          <a:p>
            <a:pPr lvl="2" rtl="0"/>
            <a:r>
              <a:rPr lang="es"/>
              <a:t>Third level</a:t>
            </a:r>
          </a:p>
          <a:p>
            <a:pPr lvl="3" rtl="0"/>
            <a:r>
              <a:rPr lang="es"/>
              <a:t>Fourth level</a:t>
            </a:r>
          </a:p>
          <a:p>
            <a:pPr lvl="4" rtl="0"/>
            <a:r>
              <a:rPr lang="es"/>
              <a:t>Fifth level</a:t>
            </a:r>
            <a:endParaRPr lang="en-US" dirty="0"/>
          </a:p>
        </p:txBody>
      </p:sp>
      <p:sp>
        <p:nvSpPr>
          <p:cNvPr id="4" name="Content Placeholder 3"/>
          <p:cNvSpPr>
            <a:spLocks noGrp="1"/>
          </p:cNvSpPr>
          <p:nvPr>
            <p:ph sz="half" idx="2"/>
          </p:nvPr>
        </p:nvSpPr>
        <p:spPr>
          <a:xfrm>
            <a:off x="6370320" y="2103120"/>
            <a:ext cx="475488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es"/>
              <a:t>Edit Master text styles</a:t>
            </a:r>
          </a:p>
          <a:p>
            <a:pPr lvl="1" rtl="0"/>
            <a:r>
              <a:rPr lang="es"/>
              <a:t>Second level</a:t>
            </a:r>
          </a:p>
          <a:p>
            <a:pPr lvl="2" rtl="0"/>
            <a:r>
              <a:rPr lang="es"/>
              <a:t>Third level</a:t>
            </a:r>
          </a:p>
          <a:p>
            <a:pPr lvl="3" rtl="0"/>
            <a:r>
              <a:rPr lang="es"/>
              <a:t>Fourth level</a:t>
            </a:r>
          </a:p>
          <a:p>
            <a:pPr lvl="4" rtl="0"/>
            <a:r>
              <a:rPr lang="es"/>
              <a:t>Fifth level</a:t>
            </a:r>
            <a:endParaRPr lang="en-US" dirty="0"/>
          </a:p>
        </p:txBody>
      </p:sp>
      <p:sp>
        <p:nvSpPr>
          <p:cNvPr id="5" name="Date Placeholder 4"/>
          <p:cNvSpPr>
            <a:spLocks noGrp="1"/>
          </p:cNvSpPr>
          <p:nvPr>
            <p:ph type="dt" sz="half" idx="10"/>
          </p:nvPr>
        </p:nvSpPr>
        <p:spPr/>
        <p:txBody>
          <a:bodyPr rtlCol="0"/>
          <a:lstStyle>
            <a:lvl1pPr>
              <a:defRPr>
                <a:solidFill>
                  <a:schemeClr val="tx2"/>
                </a:solidFill>
              </a:defRPr>
            </a:lvl1pPr>
          </a:lstStyle>
          <a:p>
            <a:pPr rtl="0"/>
            <a:fld id="{66D01ABB-8821-4BF5-97A9-E1A66ACAEAA9}" type="datetimeFigureOut">
              <a:rPr lang="en-US" dirty="0"/>
              <a:pPr rtl="0"/>
              <a:t>12/3/2020</a:t>
            </a:fld>
            <a:endParaRPr lang="en-US" dirty="0"/>
          </a:p>
        </p:txBody>
      </p:sp>
      <p:sp>
        <p:nvSpPr>
          <p:cNvPr id="6" name="Footer Placeholder 5"/>
          <p:cNvSpPr>
            <a:spLocks noGrp="1"/>
          </p:cNvSpPr>
          <p:nvPr>
            <p:ph type="ftr" sz="quarter" idx="11"/>
          </p:nvPr>
        </p:nvSpPr>
        <p:spPr/>
        <p:txBody>
          <a:bodyPr rtlCol="0"/>
          <a:lstStyle>
            <a:lvl1pPr>
              <a:defRPr>
                <a:solidFill>
                  <a:schemeClr val="tx2"/>
                </a:solidFill>
              </a:defRPr>
            </a:lvl1pPr>
          </a:lstStyle>
          <a:p>
            <a:pPr rtl="0"/>
            <a:endParaRPr lang="en-US" dirty="0"/>
          </a:p>
        </p:txBody>
      </p:sp>
      <p:sp>
        <p:nvSpPr>
          <p:cNvPr id="7" name="Slide Number Placeholder 6"/>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rtlCol="0"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
              <a:t>Edit Master text styles</a:t>
            </a:r>
          </a:p>
        </p:txBody>
      </p:sp>
      <p:sp>
        <p:nvSpPr>
          <p:cNvPr id="4" name="Content Placeholder 3"/>
          <p:cNvSpPr>
            <a:spLocks noGrp="1"/>
          </p:cNvSpPr>
          <p:nvPr>
            <p:ph sz="half" idx="2"/>
          </p:nvPr>
        </p:nvSpPr>
        <p:spPr>
          <a:xfrm>
            <a:off x="1069848" y="2755898"/>
            <a:ext cx="4754880" cy="320040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es"/>
              <a:t>Edit Master text styles</a:t>
            </a:r>
          </a:p>
          <a:p>
            <a:pPr lvl="1" rtl="0"/>
            <a:r>
              <a:rPr lang="es"/>
              <a:t>Second level</a:t>
            </a:r>
          </a:p>
          <a:p>
            <a:pPr lvl="2" rtl="0"/>
            <a:r>
              <a:rPr lang="es"/>
              <a:t>Third level</a:t>
            </a:r>
          </a:p>
          <a:p>
            <a:pPr lvl="3" rtl="0"/>
            <a:r>
              <a:rPr lang="es"/>
              <a:t>Fourth level</a:t>
            </a:r>
          </a:p>
          <a:p>
            <a:pPr lvl="4" rtl="0"/>
            <a:r>
              <a:rPr lang="es"/>
              <a:t>Fifth level</a:t>
            </a:r>
            <a:endParaRPr lang="en-US" dirty="0"/>
          </a:p>
        </p:txBody>
      </p:sp>
      <p:sp>
        <p:nvSpPr>
          <p:cNvPr id="5" name="Text Placeholder 4"/>
          <p:cNvSpPr>
            <a:spLocks noGrp="1"/>
          </p:cNvSpPr>
          <p:nvPr>
            <p:ph type="body" sz="quarter" idx="3"/>
          </p:nvPr>
        </p:nvSpPr>
        <p:spPr>
          <a:xfrm>
            <a:off x="6373368" y="2074334"/>
            <a:ext cx="4754880" cy="640080"/>
          </a:xfrm>
        </p:spPr>
        <p:txBody>
          <a:bodyPr rtlCol="0"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
              <a:t>Edit Master text styles</a:t>
            </a:r>
          </a:p>
        </p:txBody>
      </p:sp>
      <p:sp>
        <p:nvSpPr>
          <p:cNvPr id="6" name="Content Placeholder 5"/>
          <p:cNvSpPr>
            <a:spLocks noGrp="1"/>
          </p:cNvSpPr>
          <p:nvPr>
            <p:ph sz="quarter" idx="4"/>
          </p:nvPr>
        </p:nvSpPr>
        <p:spPr>
          <a:xfrm>
            <a:off x="6373368" y="2756581"/>
            <a:ext cx="4754880" cy="320040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es"/>
              <a:t>Edit Master text styles</a:t>
            </a:r>
          </a:p>
          <a:p>
            <a:pPr lvl="1" rtl="0"/>
            <a:r>
              <a:rPr lang="es"/>
              <a:t>Second level</a:t>
            </a:r>
          </a:p>
          <a:p>
            <a:pPr lvl="2" rtl="0"/>
            <a:r>
              <a:rPr lang="es"/>
              <a:t>Third level</a:t>
            </a:r>
          </a:p>
          <a:p>
            <a:pPr lvl="3" rtl="0"/>
            <a:r>
              <a:rPr lang="es"/>
              <a:t>Fourth level</a:t>
            </a:r>
          </a:p>
          <a:p>
            <a:pPr lvl="4" rtl="0"/>
            <a:r>
              <a:rPr lang="es"/>
              <a:t>Fifth level</a:t>
            </a:r>
            <a:endParaRPr lang="en-US" dirty="0"/>
          </a:p>
        </p:txBody>
      </p:sp>
      <p:sp>
        <p:nvSpPr>
          <p:cNvPr id="7" name="Date Placeholder 6"/>
          <p:cNvSpPr>
            <a:spLocks noGrp="1"/>
          </p:cNvSpPr>
          <p:nvPr>
            <p:ph type="dt" sz="half" idx="10"/>
          </p:nvPr>
        </p:nvSpPr>
        <p:spPr/>
        <p:txBody>
          <a:bodyPr rtlCol="0"/>
          <a:lstStyle>
            <a:lvl1pPr>
              <a:defRPr>
                <a:solidFill>
                  <a:schemeClr val="tx2"/>
                </a:solidFill>
              </a:defRPr>
            </a:lvl1pPr>
          </a:lstStyle>
          <a:p>
            <a:pPr rtl="0"/>
            <a:fld id="{20C37B1C-D4A1-4A4F-A470-80868146AFC5}" type="datetimeFigureOut">
              <a:rPr lang="en-US" dirty="0"/>
              <a:pPr rtl="0"/>
              <a:t>12/3/2020</a:t>
            </a:fld>
            <a:endParaRPr lang="en-US" dirty="0"/>
          </a:p>
        </p:txBody>
      </p:sp>
      <p:sp>
        <p:nvSpPr>
          <p:cNvPr id="8" name="Footer Placeholder 7"/>
          <p:cNvSpPr>
            <a:spLocks noGrp="1"/>
          </p:cNvSpPr>
          <p:nvPr>
            <p:ph type="ftr" sz="quarter" idx="11"/>
          </p:nvPr>
        </p:nvSpPr>
        <p:spPr/>
        <p:txBody>
          <a:bodyPr rtlCol="0"/>
          <a:lstStyle>
            <a:lvl1pPr>
              <a:defRPr>
                <a:solidFill>
                  <a:schemeClr val="tx2"/>
                </a:solidFill>
              </a:defRPr>
            </a:lvl1pPr>
          </a:lstStyle>
          <a:p>
            <a:pPr rtl="0"/>
            <a:endParaRPr lang="en-US" dirty="0"/>
          </a:p>
        </p:txBody>
      </p:sp>
      <p:sp>
        <p:nvSpPr>
          <p:cNvPr id="9" name="Slide Number Placeholder 8"/>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s"/>
              <a:t>Click to edit Master title style</a:t>
            </a:r>
            <a:endParaRPr lang="en-US" dirty="0"/>
          </a:p>
        </p:txBody>
      </p:sp>
      <p:sp>
        <p:nvSpPr>
          <p:cNvPr id="3" name="Date Placeholder 2"/>
          <p:cNvSpPr>
            <a:spLocks noGrp="1"/>
          </p:cNvSpPr>
          <p:nvPr>
            <p:ph type="dt" sz="half" idx="10"/>
          </p:nvPr>
        </p:nvSpPr>
        <p:spPr/>
        <p:txBody>
          <a:bodyPr rtlCol="0"/>
          <a:lstStyle>
            <a:lvl1pPr>
              <a:defRPr>
                <a:solidFill>
                  <a:schemeClr val="tx2"/>
                </a:solidFill>
              </a:defRPr>
            </a:lvl1pPr>
          </a:lstStyle>
          <a:p>
            <a:pPr rtl="0"/>
            <a:fld id="{6D31D1B9-F39E-471E-80A9-595CAA5664AD}" type="datetimeFigureOut">
              <a:rPr lang="en-US" dirty="0"/>
              <a:pPr rtl="0"/>
              <a:t>12/3/2020</a:t>
            </a:fld>
            <a:endParaRPr lang="en-US" dirty="0"/>
          </a:p>
        </p:txBody>
      </p:sp>
      <p:sp>
        <p:nvSpPr>
          <p:cNvPr id="4" name="Footer Placeholder 3"/>
          <p:cNvSpPr>
            <a:spLocks noGrp="1"/>
          </p:cNvSpPr>
          <p:nvPr>
            <p:ph type="ftr" sz="quarter" idx="11"/>
          </p:nvPr>
        </p:nvSpPr>
        <p:spPr/>
        <p:txBody>
          <a:bodyPr rtlCol="0"/>
          <a:lstStyle>
            <a:lvl1pPr>
              <a:defRPr>
                <a:solidFill>
                  <a:schemeClr val="tx2"/>
                </a:solidFill>
              </a:defRPr>
            </a:lvl1pPr>
          </a:lstStyle>
          <a:p>
            <a:pPr rtl="0"/>
            <a:endParaRPr lang="en-US" dirty="0"/>
          </a:p>
        </p:txBody>
      </p:sp>
      <p:sp>
        <p:nvSpPr>
          <p:cNvPr id="5" name="Slide Number Placeholder 4"/>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lvl1pPr>
              <a:defRPr>
                <a:solidFill>
                  <a:schemeClr val="tx2"/>
                </a:solidFill>
              </a:defRPr>
            </a:lvl1pPr>
          </a:lstStyle>
          <a:p>
            <a:pPr rtl="0"/>
            <a:fld id="{33FCEABC-E2B9-4606-A74F-CB06AF596887}" type="datetimeFigureOut">
              <a:rPr lang="en-US" dirty="0"/>
              <a:pPr rtl="0"/>
              <a:t>12/3/2020</a:t>
            </a:fld>
            <a:endParaRPr lang="en-US" dirty="0"/>
          </a:p>
        </p:txBody>
      </p:sp>
      <p:sp>
        <p:nvSpPr>
          <p:cNvPr id="3" name="Footer Placeholder 2"/>
          <p:cNvSpPr>
            <a:spLocks noGrp="1"/>
          </p:cNvSpPr>
          <p:nvPr>
            <p:ph type="ftr" sz="quarter" idx="11"/>
          </p:nvPr>
        </p:nvSpPr>
        <p:spPr/>
        <p:txBody>
          <a:bodyPr rtlCol="0"/>
          <a:lstStyle>
            <a:lvl1pPr>
              <a:defRPr>
                <a:solidFill>
                  <a:schemeClr val="tx2"/>
                </a:solidFill>
              </a:defRPr>
            </a:lvl1pPr>
          </a:lstStyle>
          <a:p>
            <a:pPr rtl="0"/>
            <a:endParaRPr lang="en-US" dirty="0"/>
          </a:p>
        </p:txBody>
      </p:sp>
      <p:sp>
        <p:nvSpPr>
          <p:cNvPr id="4" name="Slide Number Placeholder 3"/>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rtlCol="0"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pPr rtl="0"/>
            <a:r>
              <a:rPr lang="es"/>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es"/>
              <a:t>Edit Master text styles</a:t>
            </a:r>
          </a:p>
          <a:p>
            <a:pPr lvl="1" rtl="0"/>
            <a:r>
              <a:rPr lang="es"/>
              <a:t>Second level</a:t>
            </a:r>
          </a:p>
          <a:p>
            <a:pPr lvl="2" rtl="0"/>
            <a:r>
              <a:rPr lang="es"/>
              <a:t>Third level</a:t>
            </a:r>
          </a:p>
          <a:p>
            <a:pPr lvl="3" rtl="0"/>
            <a:r>
              <a:rPr lang="es"/>
              <a:t>Fourth level</a:t>
            </a:r>
          </a:p>
          <a:p>
            <a:pPr lvl="4" rtl="0"/>
            <a:r>
              <a:rPr lang="es"/>
              <a:t>Fifth level</a:t>
            </a:r>
            <a:endParaRPr lang="en-US" dirty="0"/>
          </a:p>
        </p:txBody>
      </p:sp>
      <p:sp>
        <p:nvSpPr>
          <p:cNvPr id="4" name="Text Placeholder 3"/>
          <p:cNvSpPr>
            <a:spLocks noGrp="1"/>
          </p:cNvSpPr>
          <p:nvPr>
            <p:ph type="body" sz="half" idx="2"/>
          </p:nvPr>
        </p:nvSpPr>
        <p:spPr>
          <a:xfrm>
            <a:off x="9296400" y="2286000"/>
            <a:ext cx="2430780" cy="3505200"/>
          </a:xfrm>
        </p:spPr>
        <p:txBody>
          <a:bodyPr rtlCol="0">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
              <a:t>Edit Master text styles</a:t>
            </a:r>
          </a:p>
        </p:txBody>
      </p:sp>
      <p:sp>
        <p:nvSpPr>
          <p:cNvPr id="5" name="Date Placeholder 4"/>
          <p:cNvSpPr>
            <a:spLocks noGrp="1"/>
          </p:cNvSpPr>
          <p:nvPr>
            <p:ph type="dt" sz="half" idx="10"/>
          </p:nvPr>
        </p:nvSpPr>
        <p:spPr/>
        <p:txBody>
          <a:bodyPr rtlCol="0"/>
          <a:lstStyle>
            <a:lvl1pPr>
              <a:defRPr>
                <a:solidFill>
                  <a:schemeClr val="tx2"/>
                </a:solidFill>
              </a:defRPr>
            </a:lvl1pPr>
          </a:lstStyle>
          <a:p>
            <a:pPr rtl="0"/>
            <a:fld id="{FA8850A0-01A3-4F4E-AA52-F716A9BFD4EB}" type="datetimeFigureOut">
              <a:rPr lang="en-US" dirty="0"/>
              <a:pPr rtl="0"/>
              <a:t>12/3/2020</a:t>
            </a:fld>
            <a:endParaRPr lang="en-US" dirty="0"/>
          </a:p>
        </p:txBody>
      </p:sp>
      <p:sp>
        <p:nvSpPr>
          <p:cNvPr id="6" name="Footer Placeholder 5"/>
          <p:cNvSpPr>
            <a:spLocks noGrp="1"/>
          </p:cNvSpPr>
          <p:nvPr>
            <p:ph type="ftr" sz="quarter" idx="11"/>
          </p:nvPr>
        </p:nvSpPr>
        <p:spPr>
          <a:xfrm>
            <a:off x="3439158" y="6214535"/>
            <a:ext cx="5184648" cy="256032"/>
          </a:xfrm>
        </p:spPr>
        <p:txBody>
          <a:bodyPr rtlCol="0"/>
          <a:lstStyle>
            <a:lvl1pPr algn="r">
              <a:defRPr>
                <a:solidFill>
                  <a:schemeClr val="tx2"/>
                </a:solidFill>
              </a:defRPr>
            </a:lvl1pPr>
          </a:lstStyle>
          <a:p>
            <a:pPr rtl="0"/>
            <a:endParaRPr lang="en-US" dirty="0"/>
          </a:p>
        </p:txBody>
      </p:sp>
      <p:sp>
        <p:nvSpPr>
          <p:cNvPr id="7" name="Slide Number Placeholder 6"/>
          <p:cNvSpPr>
            <a:spLocks noGrp="1"/>
          </p:cNvSpPr>
          <p:nvPr>
            <p:ph type="sldNum" sz="quarter" idx="12"/>
          </p:nvPr>
        </p:nvSpPr>
        <p:spPr/>
        <p:txBody>
          <a:bodyPr rtlCol="0"/>
          <a:lstStyle>
            <a:lvl1pPr>
              <a:defRPr>
                <a:solidFill>
                  <a:schemeClr val="bg2"/>
                </a:solidFill>
              </a:defRPr>
            </a:lvl1pPr>
          </a:lstStyle>
          <a:p>
            <a:pPr rtl="0"/>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rtlCol="0" anchor="b">
            <a:noAutofit/>
          </a:bodyPr>
          <a:lstStyle>
            <a:lvl1pPr algn="l">
              <a:defRPr sz="2800" b="0">
                <a:solidFill>
                  <a:schemeClr val="tx1"/>
                </a:solidFill>
                <a:latin typeface="+mj-lt"/>
              </a:defRPr>
            </a:lvl1pPr>
          </a:lstStyle>
          <a:p>
            <a:pPr rtl="0"/>
            <a:r>
              <a:rPr lang="es"/>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rtlCol="0">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
              <a:t>Edit Master text styles</a:t>
            </a:r>
          </a:p>
        </p:txBody>
      </p:sp>
      <p:sp>
        <p:nvSpPr>
          <p:cNvPr id="5" name="Date Placeholder 4"/>
          <p:cNvSpPr>
            <a:spLocks noGrp="1"/>
          </p:cNvSpPr>
          <p:nvPr>
            <p:ph type="dt" sz="half" idx="10"/>
          </p:nvPr>
        </p:nvSpPr>
        <p:spPr/>
        <p:txBody>
          <a:bodyPr rtlCol="0"/>
          <a:lstStyle>
            <a:lvl1pPr>
              <a:defRPr>
                <a:solidFill>
                  <a:srgbClr val="FFFFFF"/>
                </a:solidFill>
                <a:effectLst>
                  <a:outerShdw blurRad="19050" dist="6350" dir="2700000" algn="tl" rotWithShape="0">
                    <a:prstClr val="black">
                      <a:alpha val="40000"/>
                    </a:prstClr>
                  </a:outerShdw>
                </a:effectLst>
              </a:defRPr>
            </a:lvl1pPr>
          </a:lstStyle>
          <a:p>
            <a:pPr rtl="0"/>
            <a:fld id="{E5811CCA-BB49-46C7-A0E2-F42339750F9A}" type="datetimeFigureOut">
              <a:rPr lang="en-US" dirty="0"/>
              <a:t>12/3/2020</a:t>
            </a:fld>
            <a:endParaRPr lang="en-US" dirty="0"/>
          </a:p>
        </p:txBody>
      </p:sp>
      <p:sp>
        <p:nvSpPr>
          <p:cNvPr id="6" name="Footer Placeholder 5"/>
          <p:cNvSpPr>
            <a:spLocks noGrp="1"/>
          </p:cNvSpPr>
          <p:nvPr>
            <p:ph type="ftr" sz="quarter" idx="11"/>
          </p:nvPr>
        </p:nvSpPr>
        <p:spPr/>
        <p:txBody>
          <a:bodyPr rtlCol="0"/>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rtl="0"/>
            <a:endParaRPr lang="en-US" dirty="0"/>
          </a:p>
        </p:txBody>
      </p:sp>
      <p:sp>
        <p:nvSpPr>
          <p:cNvPr id="7" name="Slide Number Placeholder 6"/>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e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rtl="0"/>
            <a:r>
              <a:rPr lang="es"/>
              <a:t>Edit Master text styles</a:t>
            </a:r>
          </a:p>
          <a:p>
            <a:pPr lvl="1" rtl="0"/>
            <a:r>
              <a:rPr lang="es"/>
              <a:t>Second level</a:t>
            </a:r>
          </a:p>
          <a:p>
            <a:pPr lvl="2" rtl="0"/>
            <a:r>
              <a:rPr lang="es"/>
              <a:t>Third level</a:t>
            </a:r>
          </a:p>
          <a:p>
            <a:pPr lvl="3" rtl="0"/>
            <a:r>
              <a:rPr lang="es"/>
              <a:t>Fourth level</a:t>
            </a:r>
          </a:p>
          <a:p>
            <a:pPr lvl="4" rtl="0"/>
            <a:r>
              <a:rPr lang="e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pPr rtl="0"/>
            <a:fld id="{17205CAA-4E5A-4223-BD55-C5D2841AC9EF}" type="datetimeFigureOut">
              <a:rPr lang="en-US" dirty="0"/>
              <a:t>12/3/2020</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pPr rtl="0"/>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pPr rtl="0"/>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pecialmomsnetwork.com/wp-content/uploads/2016/04/ABCsSRF-2.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23730-52C1-48F3-9A33-7D6BB04AF431}"/>
              </a:ext>
            </a:extLst>
          </p:cNvPr>
          <p:cNvSpPr>
            <a:spLocks noGrp="1"/>
          </p:cNvSpPr>
          <p:nvPr>
            <p:ph type="ctrTitle"/>
          </p:nvPr>
        </p:nvSpPr>
        <p:spPr>
          <a:xfrm>
            <a:off x="1406013" y="2110927"/>
            <a:ext cx="9224281" cy="3139498"/>
          </a:xfrm>
        </p:spPr>
        <p:txBody>
          <a:bodyPr rtlCol="0"/>
          <a:lstStyle/>
          <a:p>
            <a:pPr algn="l" rtl="0"/>
            <a:r>
              <a:rPr lang="es" sz="3200" b="1" dirty="0"/>
              <a:t>preparación para reuniones del Comité de Educación Especial </a:t>
            </a:r>
            <a:r>
              <a:rPr lang="es" sz="2400" b="1" dirty="0"/>
              <a:t>(CSE, por sus siglas en inglés</a:t>
            </a:r>
            <a:r>
              <a:rPr lang="es" sz="2400" dirty="0"/>
              <a:t>)</a:t>
            </a:r>
          </a:p>
        </p:txBody>
      </p:sp>
      <p:sp>
        <p:nvSpPr>
          <p:cNvPr id="3" name="Subtitle 2">
            <a:extLst>
              <a:ext uri="{FF2B5EF4-FFF2-40B4-BE49-F238E27FC236}">
                <a16:creationId xmlns:a16="http://schemas.microsoft.com/office/drawing/2014/main" id="{D6BC97E7-886C-4827-9C39-05671E8F9D88}"/>
              </a:ext>
            </a:extLst>
          </p:cNvPr>
          <p:cNvSpPr>
            <a:spLocks noGrp="1"/>
          </p:cNvSpPr>
          <p:nvPr>
            <p:ph type="subTitle" idx="1"/>
          </p:nvPr>
        </p:nvSpPr>
        <p:spPr>
          <a:xfrm>
            <a:off x="1562100" y="4439478"/>
            <a:ext cx="9070848" cy="874644"/>
          </a:xfrm>
        </p:spPr>
        <p:txBody>
          <a:bodyPr rtlCol="0">
            <a:normAutofit/>
          </a:bodyPr>
          <a:lstStyle/>
          <a:p>
            <a:pPr rtl="0"/>
            <a:r>
              <a:rPr lang="es" sz="2400" dirty="0"/>
              <a:t>Asesoramiento y capacitación para padres</a:t>
            </a:r>
          </a:p>
          <a:p>
            <a:pPr rtl="0"/>
            <a:r>
              <a:rPr lang="es" sz="2400" dirty="0"/>
              <a:t>Distrito Escolar Central de Carmel</a:t>
            </a:r>
          </a:p>
        </p:txBody>
      </p:sp>
    </p:spTree>
    <p:extLst>
      <p:ext uri="{BB962C8B-B14F-4D97-AF65-F5344CB8AC3E}">
        <p14:creationId xmlns:p14="http://schemas.microsoft.com/office/powerpoint/2010/main" val="2694479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2F2EF-7E48-4E0E-B85C-2BD98EFE26DE}"/>
              </a:ext>
            </a:extLst>
          </p:cNvPr>
          <p:cNvSpPr>
            <a:spLocks noGrp="1"/>
          </p:cNvSpPr>
          <p:nvPr>
            <p:ph type="title"/>
          </p:nvPr>
        </p:nvSpPr>
        <p:spPr/>
        <p:txBody>
          <a:bodyPr rtlCol="0">
            <a:normAutofit fontScale="90000"/>
          </a:bodyPr>
          <a:lstStyle/>
          <a:p>
            <a:pPr rtl="0"/>
            <a:r>
              <a:rPr lang="es" sz="4000" dirty="0"/>
              <a:t>IEPs</a:t>
            </a:r>
            <a:r>
              <a:rPr lang="es" dirty="0"/>
              <a:t> </a:t>
            </a:r>
            <a:r>
              <a:rPr lang="es" sz="2700" b="1" dirty="0"/>
              <a:t>específicos, mensurables, alcanzables, orientados a resultados y con plazos determinados </a:t>
            </a:r>
            <a:r>
              <a:rPr lang="es" sz="2000" dirty="0"/>
              <a:t>(</a:t>
            </a:r>
            <a:r>
              <a:rPr lang="es" sz="2000" b="1" dirty="0"/>
              <a:t>SMART IEPS por sus siglas en inglés</a:t>
            </a:r>
            <a:r>
              <a:rPr lang="es" sz="2000" dirty="0"/>
              <a:t>)</a:t>
            </a:r>
          </a:p>
        </p:txBody>
      </p:sp>
      <p:sp>
        <p:nvSpPr>
          <p:cNvPr id="3" name="Content Placeholder 2">
            <a:extLst>
              <a:ext uri="{FF2B5EF4-FFF2-40B4-BE49-F238E27FC236}">
                <a16:creationId xmlns:a16="http://schemas.microsoft.com/office/drawing/2014/main" id="{6DEDB182-3C6F-4455-B056-2A6D9AB913D9}"/>
              </a:ext>
            </a:extLst>
          </p:cNvPr>
          <p:cNvSpPr>
            <a:spLocks noGrp="1"/>
          </p:cNvSpPr>
          <p:nvPr>
            <p:ph idx="1"/>
          </p:nvPr>
        </p:nvSpPr>
        <p:spPr/>
        <p:txBody>
          <a:bodyPr rtlCol="0">
            <a:normAutofit/>
          </a:bodyPr>
          <a:lstStyle/>
          <a:p>
            <a:pPr rtl="0"/>
            <a:r>
              <a:rPr lang="es" sz="2800" dirty="0"/>
              <a:t>Capítulo 12</a:t>
            </a:r>
          </a:p>
          <a:p>
            <a:pPr rtl="0"/>
            <a:endParaRPr lang="en-US" sz="2800" dirty="0"/>
          </a:p>
          <a:p>
            <a:pPr rtl="0"/>
            <a:r>
              <a:rPr lang="es" sz="2800" dirty="0"/>
              <a:t>S - Específico</a:t>
            </a:r>
          </a:p>
          <a:p>
            <a:pPr rtl="0"/>
            <a:r>
              <a:rPr lang="es" sz="2800" dirty="0"/>
              <a:t>M - medible</a:t>
            </a:r>
          </a:p>
          <a:p>
            <a:pPr rtl="0"/>
            <a:r>
              <a:rPr lang="es" sz="2800" dirty="0"/>
              <a:t>A - Palabras de acción</a:t>
            </a:r>
          </a:p>
          <a:p>
            <a:pPr rtl="0"/>
            <a:r>
              <a:rPr lang="es" sz="2800" dirty="0"/>
              <a:t>R: realista y relevante</a:t>
            </a:r>
          </a:p>
          <a:p>
            <a:pPr rtl="0"/>
            <a:r>
              <a:rPr lang="es" sz="2800" dirty="0"/>
              <a:t>T - tiempo limitado</a:t>
            </a:r>
          </a:p>
        </p:txBody>
      </p:sp>
    </p:spTree>
    <p:extLst>
      <p:ext uri="{BB962C8B-B14F-4D97-AF65-F5344CB8AC3E}">
        <p14:creationId xmlns:p14="http://schemas.microsoft.com/office/powerpoint/2010/main" val="101894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58D5F-953B-431A-8D1E-B8A54B2D99E8}"/>
              </a:ext>
            </a:extLst>
          </p:cNvPr>
          <p:cNvSpPr>
            <a:spLocks noGrp="1"/>
          </p:cNvSpPr>
          <p:nvPr>
            <p:ph type="title"/>
          </p:nvPr>
        </p:nvSpPr>
        <p:spPr>
          <a:xfrm>
            <a:off x="1115291" y="642594"/>
            <a:ext cx="10009909" cy="1371600"/>
          </a:xfrm>
        </p:spPr>
        <p:txBody>
          <a:bodyPr rtlCol="0">
            <a:normAutofit/>
          </a:bodyPr>
          <a:lstStyle/>
          <a:p>
            <a:pPr rtl="0"/>
            <a:r>
              <a:rPr lang="es" sz="3600" b="1" dirty="0"/>
              <a:t>IEPs </a:t>
            </a:r>
            <a:r>
              <a:rPr lang="es" sz="2400" b="1" dirty="0"/>
              <a:t>específicos, mensurables, alcanzables, orientados a resultados y con plazos determinados</a:t>
            </a:r>
            <a:r>
              <a:rPr lang="es" sz="2400" dirty="0"/>
              <a:t> </a:t>
            </a:r>
            <a:r>
              <a:rPr lang="es" sz="1800" b="1" dirty="0"/>
              <a:t>(SMART IEPSpor sus siglas en inglés)</a:t>
            </a:r>
          </a:p>
        </p:txBody>
      </p:sp>
      <p:sp>
        <p:nvSpPr>
          <p:cNvPr id="3" name="Content Placeholder 2">
            <a:extLst>
              <a:ext uri="{FF2B5EF4-FFF2-40B4-BE49-F238E27FC236}">
                <a16:creationId xmlns:a16="http://schemas.microsoft.com/office/drawing/2014/main" id="{D863C140-7651-4DBE-AC7F-B617322DBC67}"/>
              </a:ext>
            </a:extLst>
          </p:cNvPr>
          <p:cNvSpPr>
            <a:spLocks noGrp="1"/>
          </p:cNvSpPr>
          <p:nvPr>
            <p:ph idx="1"/>
          </p:nvPr>
        </p:nvSpPr>
        <p:spPr>
          <a:xfrm>
            <a:off x="1066800" y="2193175"/>
            <a:ext cx="10058400" cy="3931920"/>
          </a:xfrm>
        </p:spPr>
        <p:txBody>
          <a:bodyPr rtlCol="0"/>
          <a:lstStyle/>
          <a:p>
            <a:pPr rtl="0"/>
            <a:r>
              <a:rPr lang="es" dirty="0"/>
              <a:t>Específico: áreas de logro y desempeño funcional determinadas. Incluya descripciones claras de los conocimientos y habilidades que se enseñarán y cómo se medirá el progreso.</a:t>
            </a:r>
          </a:p>
          <a:p>
            <a:pPr rtl="0"/>
            <a:endParaRPr lang="en-US" dirty="0"/>
          </a:p>
          <a:p>
            <a:pPr rtl="0"/>
            <a:r>
              <a:rPr lang="es" dirty="0"/>
              <a:t>Mensurable: puede contarlo u observarlo. Las metas mensurables permiten a los padres y maestros saber cuánto progreso han hecho los niños desde la última vez que se midió el desempeño.</a:t>
            </a:r>
          </a:p>
          <a:p>
            <a:pPr rtl="0"/>
            <a:endParaRPr lang="en-US" dirty="0"/>
          </a:p>
          <a:p>
            <a:pPr rtl="0"/>
            <a:r>
              <a:rPr lang="es" dirty="0"/>
              <a:t>Palabras de acción - Dirección del comportamiento (aumentar, disminuir, mantener); Área de necesidad; Nivel de logro.</a:t>
            </a:r>
          </a:p>
        </p:txBody>
      </p:sp>
    </p:spTree>
    <p:extLst>
      <p:ext uri="{BB962C8B-B14F-4D97-AF65-F5344CB8AC3E}">
        <p14:creationId xmlns:p14="http://schemas.microsoft.com/office/powerpoint/2010/main" val="1752261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D5EF7-20CC-4796-B35B-3C5377A9950B}"/>
              </a:ext>
            </a:extLst>
          </p:cNvPr>
          <p:cNvSpPr>
            <a:spLocks noGrp="1"/>
          </p:cNvSpPr>
          <p:nvPr>
            <p:ph type="title"/>
          </p:nvPr>
        </p:nvSpPr>
        <p:spPr>
          <a:xfrm>
            <a:off x="1066800" y="642593"/>
            <a:ext cx="10058400" cy="1965961"/>
          </a:xfrm>
        </p:spPr>
        <p:txBody>
          <a:bodyPr rtlCol="0">
            <a:normAutofit/>
          </a:bodyPr>
          <a:lstStyle/>
          <a:p>
            <a:pPr rtl="0"/>
            <a:r>
              <a:rPr lang="es" sz="3100" b="1" dirty="0"/>
              <a:t>IEPs </a:t>
            </a:r>
            <a:r>
              <a:rPr lang="es" sz="2800" b="1" dirty="0"/>
              <a:t>específicos, mensurables, alcanzables, orientados a resultados y con plazos determinados  (SMART)</a:t>
            </a:r>
          </a:p>
        </p:txBody>
      </p:sp>
      <p:sp>
        <p:nvSpPr>
          <p:cNvPr id="3" name="Content Placeholder 2">
            <a:extLst>
              <a:ext uri="{FF2B5EF4-FFF2-40B4-BE49-F238E27FC236}">
                <a16:creationId xmlns:a16="http://schemas.microsoft.com/office/drawing/2014/main" id="{75E9CA14-ABBA-489C-BA72-CD181C20CA54}"/>
              </a:ext>
            </a:extLst>
          </p:cNvPr>
          <p:cNvSpPr>
            <a:spLocks noGrp="1"/>
          </p:cNvSpPr>
          <p:nvPr>
            <p:ph idx="1"/>
          </p:nvPr>
        </p:nvSpPr>
        <p:spPr>
          <a:xfrm>
            <a:off x="1066800" y="2736273"/>
            <a:ext cx="10338486" cy="5445093"/>
          </a:xfrm>
        </p:spPr>
        <p:txBody>
          <a:bodyPr rtlCol="0"/>
          <a:lstStyle/>
          <a:p>
            <a:pPr rtl="0"/>
            <a:r>
              <a:rPr lang="es" dirty="0"/>
              <a:t>Realista y relevante: aborda las necesidades únicas que resultan de la discapacidad.</a:t>
            </a:r>
          </a:p>
          <a:p>
            <a:pPr rtl="0"/>
            <a:endParaRPr lang="en-US" dirty="0"/>
          </a:p>
          <a:p>
            <a:pPr rtl="0"/>
            <a:r>
              <a:rPr lang="es" dirty="0"/>
              <a:t>Tiempo limitado: describe lo que el niño necesita saber y hacer después de un año de educación especial.</a:t>
            </a:r>
          </a:p>
        </p:txBody>
      </p:sp>
    </p:spTree>
    <p:extLst>
      <p:ext uri="{BB962C8B-B14F-4D97-AF65-F5344CB8AC3E}">
        <p14:creationId xmlns:p14="http://schemas.microsoft.com/office/powerpoint/2010/main" val="24084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BCBE4-6341-41F3-A029-BD8BFAD231FF}"/>
              </a:ext>
            </a:extLst>
          </p:cNvPr>
          <p:cNvSpPr>
            <a:spLocks noGrp="1"/>
          </p:cNvSpPr>
          <p:nvPr>
            <p:ph type="title"/>
          </p:nvPr>
        </p:nvSpPr>
        <p:spPr/>
        <p:txBody>
          <a:bodyPr rtlCol="0">
            <a:normAutofit fontScale="90000"/>
          </a:bodyPr>
          <a:lstStyle/>
          <a:p>
            <a:pPr rtl="0"/>
            <a:r>
              <a:rPr lang="es" dirty="0"/>
              <a:t>Consejos para resolver problemas</a:t>
            </a:r>
          </a:p>
        </p:txBody>
      </p:sp>
      <p:sp>
        <p:nvSpPr>
          <p:cNvPr id="3" name="Content Placeholder 2">
            <a:extLst>
              <a:ext uri="{FF2B5EF4-FFF2-40B4-BE49-F238E27FC236}">
                <a16:creationId xmlns:a16="http://schemas.microsoft.com/office/drawing/2014/main" id="{F25831C6-F5A0-45D0-BEC6-84240DC2A850}"/>
              </a:ext>
            </a:extLst>
          </p:cNvPr>
          <p:cNvSpPr>
            <a:spLocks noGrp="1"/>
          </p:cNvSpPr>
          <p:nvPr>
            <p:ph idx="1"/>
          </p:nvPr>
        </p:nvSpPr>
        <p:spPr/>
        <p:txBody>
          <a:bodyPr rtlCol="0"/>
          <a:lstStyle/>
          <a:p>
            <a:pPr rtl="0"/>
            <a:r>
              <a:rPr lang="es" dirty="0"/>
              <a:t>Cree una serie de documentos de apoyo</a:t>
            </a:r>
          </a:p>
          <a:p>
            <a:pPr rtl="0"/>
            <a:r>
              <a:rPr lang="es" dirty="0"/>
              <a:t>Escriba cartas que documenten sus preocupaciones</a:t>
            </a:r>
          </a:p>
          <a:p>
            <a:pPr rtl="0"/>
            <a:r>
              <a:rPr lang="es" dirty="0"/>
              <a:t>Prepárese para las reuniones</a:t>
            </a:r>
          </a:p>
          <a:p>
            <a:pPr rtl="0"/>
            <a:r>
              <a:rPr lang="es" dirty="0"/>
              <a:t>Organice y revise archivos</a:t>
            </a:r>
          </a:p>
          <a:p>
            <a:pPr rtl="0"/>
            <a:r>
              <a:rPr lang="es" dirty="0"/>
              <a:t>Tormenta de ideas</a:t>
            </a:r>
          </a:p>
          <a:p>
            <a:pPr rtl="0"/>
            <a:r>
              <a:rPr lang="es" dirty="0"/>
              <a:t>¿Qué desea? </a:t>
            </a:r>
          </a:p>
          <a:p>
            <a:pPr rtl="0"/>
            <a:r>
              <a:rPr lang="es" dirty="0"/>
              <a:t>¿Qué quiere la escuela? </a:t>
            </a:r>
          </a:p>
          <a:p>
            <a:pPr rtl="0"/>
            <a:r>
              <a:rPr lang="es" dirty="0"/>
              <a:t>¿Qué acción quiere que tome la escuela? </a:t>
            </a:r>
          </a:p>
          <a:p>
            <a:pPr rtl="0"/>
            <a:r>
              <a:rPr lang="es" dirty="0"/>
              <a:t>¿Cuán motivada estará la escuela para darle lo que desea?</a:t>
            </a:r>
          </a:p>
          <a:p>
            <a:pPr rtl="0"/>
            <a:r>
              <a:rPr lang="es" dirty="0"/>
              <a:t>A quién acudir si tiene un problema</a:t>
            </a:r>
          </a:p>
        </p:txBody>
      </p:sp>
    </p:spTree>
    <p:extLst>
      <p:ext uri="{BB962C8B-B14F-4D97-AF65-F5344CB8AC3E}">
        <p14:creationId xmlns:p14="http://schemas.microsoft.com/office/powerpoint/2010/main" val="138178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CDB5E-BEB2-4FDB-8130-ADA9284A8533}"/>
              </a:ext>
            </a:extLst>
          </p:cNvPr>
          <p:cNvSpPr>
            <a:spLocks noGrp="1"/>
          </p:cNvSpPr>
          <p:nvPr>
            <p:ph type="title"/>
          </p:nvPr>
        </p:nvSpPr>
        <p:spPr/>
        <p:txBody>
          <a:bodyPr rtlCol="0"/>
          <a:lstStyle/>
          <a:p>
            <a:pPr rtl="0"/>
            <a:r>
              <a:rPr lang="es" dirty="0"/>
              <a:t>Red de maDRES especiales</a:t>
            </a:r>
          </a:p>
        </p:txBody>
      </p:sp>
      <p:sp>
        <p:nvSpPr>
          <p:cNvPr id="3" name="Text Placeholder 2">
            <a:extLst>
              <a:ext uri="{FF2B5EF4-FFF2-40B4-BE49-F238E27FC236}">
                <a16:creationId xmlns:a16="http://schemas.microsoft.com/office/drawing/2014/main" id="{D185BC6E-E6D1-4A8D-AF3C-281797DA7622}"/>
              </a:ext>
            </a:extLst>
          </p:cNvPr>
          <p:cNvSpPr>
            <a:spLocks noGrp="1"/>
          </p:cNvSpPr>
          <p:nvPr>
            <p:ph type="body" idx="1"/>
          </p:nvPr>
        </p:nvSpPr>
        <p:spPr/>
        <p:txBody>
          <a:bodyPr rtlCol="0">
            <a:normAutofit fontScale="92500" lnSpcReduction="20000"/>
          </a:bodyPr>
          <a:lstStyle/>
          <a:p>
            <a:pPr rtl="0"/>
            <a:r>
              <a:rPr lang="es"/>
              <a:t>https://www.specialmomsnetwork.com/10-tips-to-help-you-prepare-your-upcoming-cse-or-cpse-meeting/</a:t>
            </a:r>
          </a:p>
        </p:txBody>
      </p:sp>
    </p:spTree>
    <p:extLst>
      <p:ext uri="{BB962C8B-B14F-4D97-AF65-F5344CB8AC3E}">
        <p14:creationId xmlns:p14="http://schemas.microsoft.com/office/powerpoint/2010/main" val="3800394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A3260-8800-41BA-A737-C6B9A7ABABA6}"/>
              </a:ext>
            </a:extLst>
          </p:cNvPr>
          <p:cNvSpPr>
            <a:spLocks noGrp="1"/>
          </p:cNvSpPr>
          <p:nvPr>
            <p:ph type="title"/>
          </p:nvPr>
        </p:nvSpPr>
        <p:spPr/>
        <p:txBody>
          <a:bodyPr rtlCol="0">
            <a:normAutofit/>
          </a:bodyPr>
          <a:lstStyle/>
          <a:p>
            <a:pPr rtl="0"/>
            <a:r>
              <a:rPr lang="es" sz="4000" dirty="0"/>
              <a:t>Preparación para la reunión de CSE - 1</a:t>
            </a:r>
          </a:p>
        </p:txBody>
      </p:sp>
      <p:sp>
        <p:nvSpPr>
          <p:cNvPr id="3" name="Content Placeholder 2">
            <a:extLst>
              <a:ext uri="{FF2B5EF4-FFF2-40B4-BE49-F238E27FC236}">
                <a16:creationId xmlns:a16="http://schemas.microsoft.com/office/drawing/2014/main" id="{D9D8B927-56C2-447B-8104-E58891608383}"/>
              </a:ext>
            </a:extLst>
          </p:cNvPr>
          <p:cNvSpPr>
            <a:spLocks noGrp="1"/>
          </p:cNvSpPr>
          <p:nvPr>
            <p:ph idx="1"/>
          </p:nvPr>
        </p:nvSpPr>
        <p:spPr/>
        <p:txBody>
          <a:bodyPr rtlCol="0">
            <a:normAutofit fontScale="77500" lnSpcReduction="20000"/>
          </a:bodyPr>
          <a:lstStyle/>
          <a:p>
            <a:pPr rtl="0"/>
            <a:r>
              <a:rPr lang="es" b="1" dirty="0"/>
              <a:t>¡Asegúrese de tener todos los documentos!   </a:t>
            </a:r>
            <a:r>
              <a:rPr lang="es" dirty="0"/>
              <a:t>Por lo general, hay un paquete de información que se entrega en una reunión del CSE. Se recomienda que tenga esa información al menos una semana antes de la reunión para que pueda revisarla y pueda participar de manera significativa en la reunión. Si no tiene la información una semana antes de la reunión, envíe un correo electrónico solicitándola. Esto es especialmente importante si se trata de una determinación inicial de elegibilidad o una reunión trienal. No es recomendable tener la reunión sin tener la información que se presentará previamente. Es mejor retrasar la reunión que estar mal preparado.</a:t>
            </a:r>
          </a:p>
          <a:p>
            <a:pPr rtl="0"/>
            <a:r>
              <a:rPr lang="es" b="1" dirty="0"/>
              <a:t>¡Sin sorpresas! </a:t>
            </a:r>
            <a:r>
              <a:rPr lang="es" dirty="0"/>
              <a:t>Así como desea que el Comité le proporcione información antes de la reunión, es importante que usted haga lo mismo. Por ejemplo, si se realizaron evaluaciones independientes, no espere para entregarlas al Comité el día de la reunión. También puede enviar su propio informe de padres al Comité. Si va a traer a un profesional con usted (terapeuta privado, proveedor a domicilio, psiquiatra, etc.), siempre es una buena idea informar al Comité. Debe informar al Comité si va a traer un abogado a la reunión.</a:t>
            </a:r>
          </a:p>
          <a:p>
            <a:pPr rtl="0"/>
            <a:r>
              <a:rPr lang="es" b="1" dirty="0"/>
              <a:t>¡Asegúrese de comprender los puntajes de las pruebas! </a:t>
            </a:r>
            <a:r>
              <a:rPr lang="es" dirty="0"/>
              <a:t>Los padres a menudo piensan que interpretar los resultados de las pruebas de sus hijos está más allá de su competencia y es responsabilidad del personal de la escuela. ¡Esto no es verdad! De hecho, es parte del trabajo de los padres comprender totalmente los resultados de las pruebas de sus hijos. El Comité se basa en datos para tomar su determinación. Es importante que comprenda estos datos y cómo interpretarlos. Si tiene dificultades, puede programar una cita para reunirse antes de la reunión para revisar los puntajes de las pruebas con quienes administraron las pruebas. También hay excelentes recursos en Internet para explorar. También puede animar a su asociación local de padres y maestros de educación especial (SEPTA por sus siglas en inglés) a que consiga un orador sobre el tema de la comprensión de las evaluaciones y las pruebas.</a:t>
            </a:r>
          </a:p>
          <a:p>
            <a:pPr rtl="0"/>
            <a:endParaRPr lang="en-US" dirty="0"/>
          </a:p>
        </p:txBody>
      </p:sp>
    </p:spTree>
    <p:extLst>
      <p:ext uri="{BB962C8B-B14F-4D97-AF65-F5344CB8AC3E}">
        <p14:creationId xmlns:p14="http://schemas.microsoft.com/office/powerpoint/2010/main" val="135910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72822-E5B2-41F3-B014-B2211D6984D7}"/>
              </a:ext>
            </a:extLst>
          </p:cNvPr>
          <p:cNvSpPr>
            <a:spLocks noGrp="1"/>
          </p:cNvSpPr>
          <p:nvPr>
            <p:ph type="title"/>
          </p:nvPr>
        </p:nvSpPr>
        <p:spPr/>
        <p:txBody>
          <a:bodyPr rtlCol="0">
            <a:normAutofit/>
          </a:bodyPr>
          <a:lstStyle/>
          <a:p>
            <a:pPr rtl="0"/>
            <a:r>
              <a:rPr lang="es" sz="4000" dirty="0"/>
              <a:t>Preparación para la reunión de CSE - 2</a:t>
            </a:r>
          </a:p>
        </p:txBody>
      </p:sp>
      <p:sp>
        <p:nvSpPr>
          <p:cNvPr id="3" name="Content Placeholder 2">
            <a:extLst>
              <a:ext uri="{FF2B5EF4-FFF2-40B4-BE49-F238E27FC236}">
                <a16:creationId xmlns:a16="http://schemas.microsoft.com/office/drawing/2014/main" id="{A7AAF701-DFD4-411F-BA62-1DFC757BED84}"/>
              </a:ext>
            </a:extLst>
          </p:cNvPr>
          <p:cNvSpPr>
            <a:spLocks noGrp="1"/>
          </p:cNvSpPr>
          <p:nvPr>
            <p:ph idx="1"/>
          </p:nvPr>
        </p:nvSpPr>
        <p:spPr/>
        <p:txBody>
          <a:bodyPr rtlCol="0">
            <a:normAutofit fontScale="70000" lnSpcReduction="20000"/>
          </a:bodyPr>
          <a:lstStyle/>
          <a:p>
            <a:pPr rtl="0"/>
            <a:r>
              <a:rPr lang="es" b="1"/>
              <a:t>¡Lea su IEP e informes de progreso! </a:t>
            </a:r>
            <a:r>
              <a:rPr lang="es"/>
              <a:t>Asegúrese de haber leído y comprendido el IEP del año anterior. También es extremadamente importante revisar todos los informes de progreso sobre las metas, para que pueda hablar con fluidez sobre el progreso o la falta de progreso que se ha logrado en el año anterior.</a:t>
            </a:r>
          </a:p>
          <a:p>
            <a:pPr rtl="0"/>
            <a:r>
              <a:rPr lang="es" b="1"/>
              <a:t>¡No espere para desarrollar metas</a:t>
            </a:r>
            <a:r>
              <a:rPr lang="es"/>
              <a:t>! En mi opinión, las metas anuales de su hijo o hija son la parte más importante, pero también la más pasada por alto, del IEP. Debe haber al menos una meta anual para cada necesidad identificada. Las metas deben ser específicas, significativas y diferentes cada año. Deben ser medibles e incluir metas académicas y funcionales (si corresponde). Los servicios y la ubicación se basan en la mejor manera de alcanzar estas metas. Debido a las limitaciones de tiempo, si cree que no tendrá la oportunidad de desarrollar los metas durante su reunión, si es posible, programe un tiempo con el equipo de la escuela para tratar previamente las metas. Además, se puede trabajar sobre las metas después de la reunión del CSE. Lo más importante para recordar es que usted, como padre/ madre, debe ser un/a participante significativo/a en el desarrollo de las metas.</a:t>
            </a:r>
          </a:p>
          <a:p>
            <a:pPr rtl="0"/>
            <a:r>
              <a:rPr lang="es" b="1">
                <a:hlinkClick r:id="rId2"/>
              </a:rPr>
              <a:t>¡Conozca la jerga!</a:t>
            </a:r>
            <a:r>
              <a:rPr lang="es" b="1"/>
              <a:t> </a:t>
            </a:r>
            <a:r>
              <a:rPr lang="es"/>
              <a:t>¿Cómo puede participar de manera significativa si no conoce el lenguaje que usa el Comité? Hay tantos acrónimos y términos nuevos que debe aprender como padre/madre en este proceso. Debe ser capaz de hablar el lenguaje para defender eficazmente a su hijo/a. ¡Utilice la lista proporcionada en este enlace para ayudar!</a:t>
            </a:r>
          </a:p>
          <a:p>
            <a:pPr rtl="0"/>
            <a:r>
              <a:rPr lang="es" b="1"/>
              <a:t>¡No se olvide de la transición! </a:t>
            </a:r>
            <a:r>
              <a:rPr lang="es"/>
              <a:t>A los 12 años, se debe comenzar a pensar en la transición de la escuela a la post escuela. A los 15 años, la transición debe ser parte del documento del IEP. Además de las metas anuales regulares, es necesario que exista un conjunto coordinado de actividades para ayudar a los alumnos con la transición de la escuela a la post escuela, teniendo en cuenta los resultados postsecundarios deseados. El tiempo de transición también es un buen momento para comprender la graduación y las diferentes opciones de diploma  disponibles para un/a alumno/a, y para incluir una meta de abogar por si mismo/a en las metas anuales.</a:t>
            </a:r>
          </a:p>
          <a:p>
            <a:pPr rtl="0"/>
            <a:endParaRPr lang="en-US" dirty="0"/>
          </a:p>
        </p:txBody>
      </p:sp>
    </p:spTree>
    <p:extLst>
      <p:ext uri="{BB962C8B-B14F-4D97-AF65-F5344CB8AC3E}">
        <p14:creationId xmlns:p14="http://schemas.microsoft.com/office/powerpoint/2010/main" val="2763990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5D9F-9162-4CFB-80A5-5D6063E8A001}"/>
              </a:ext>
            </a:extLst>
          </p:cNvPr>
          <p:cNvSpPr>
            <a:spLocks noGrp="1"/>
          </p:cNvSpPr>
          <p:nvPr>
            <p:ph type="title"/>
          </p:nvPr>
        </p:nvSpPr>
        <p:spPr/>
        <p:txBody>
          <a:bodyPr rtlCol="0">
            <a:normAutofit/>
          </a:bodyPr>
          <a:lstStyle/>
          <a:p>
            <a:pPr rtl="0"/>
            <a:r>
              <a:rPr lang="es" sz="4000" dirty="0"/>
              <a:t>Preparación para la reunión de CSE - 3</a:t>
            </a:r>
          </a:p>
        </p:txBody>
      </p:sp>
      <p:sp>
        <p:nvSpPr>
          <p:cNvPr id="3" name="Content Placeholder 2">
            <a:extLst>
              <a:ext uri="{FF2B5EF4-FFF2-40B4-BE49-F238E27FC236}">
                <a16:creationId xmlns:a16="http://schemas.microsoft.com/office/drawing/2014/main" id="{27D3795D-B209-4794-BC0D-6F1CF3CD3F46}"/>
              </a:ext>
            </a:extLst>
          </p:cNvPr>
          <p:cNvSpPr>
            <a:spLocks noGrp="1"/>
          </p:cNvSpPr>
          <p:nvPr>
            <p:ph idx="1"/>
          </p:nvPr>
        </p:nvSpPr>
        <p:spPr/>
        <p:txBody>
          <a:bodyPr rtlCol="0">
            <a:normAutofit fontScale="92500" lnSpcReduction="20000"/>
          </a:bodyPr>
          <a:lstStyle/>
          <a:p>
            <a:pPr rtl="0"/>
            <a:r>
              <a:rPr lang="es" b="1" dirty="0"/>
              <a:t>¡Usted tiene tantos roles! </a:t>
            </a:r>
            <a:r>
              <a:rPr lang="es" dirty="0"/>
              <a:t>Tiene tantos roles en esta reunión: padre/madre, oyente, miembro activo del comité, interrogador, pensador creativo y  defensor. ¡Esto es mucho que hacer! Si no se siente cómodo/a en ninguno de estos roles, traiga a alguien con usted. Su cónyuge, un miembro de la familia, un amigo, un defensor o, si es necesario, un abogado. '</a:t>
            </a:r>
          </a:p>
          <a:p>
            <a:pPr rtl="0"/>
            <a:r>
              <a:rPr lang="es" b="1" dirty="0"/>
              <a:t>¡Cree un orden del día! </a:t>
            </a:r>
            <a:r>
              <a:rPr lang="es" dirty="0"/>
              <a:t>Esta es una reunión de negocios y hay mucho que lograr en un corto período de tiempo. Es importante anotar exactamente los puntos que USTED quiere que se cubran en la reunión. Si tiene un orden del día o una lista a mano, siempre puede consultarla y asegurarse de cubrir lo que desea lograr. Usted es parte de este Comité, ¡no lo olvide!</a:t>
            </a:r>
          </a:p>
          <a:p>
            <a:pPr rtl="0"/>
            <a:r>
              <a:rPr lang="es" b="1" dirty="0"/>
              <a:t>¡Trate de recordar que hay una meta común! </a:t>
            </a:r>
            <a:r>
              <a:rPr lang="es" dirty="0"/>
              <a:t>Si bien a veces puede parecer difícil de creer, usted y el distrito escolar tienen un objetivo común: que su hijo/a tenga un progreso significativo. Sin embargo, a veces podemos sentirnos como si estuviéramos en equipos diferentes, buscando lograr el mismo objetivo de manera diferente. Usted no quiere que su hijo/a falle o se frustre, ni  tampoco lo quiere el distrito escolar. Si descubre que se encuentra en un punto en el que no se puede llegar a un acuerdo mutuo, siempre es una buena idea suspender la reunión y volver a la mesa con más datos que apoyen sus deseos para su hijo/a. </a:t>
            </a:r>
            <a:endParaRPr lang="en-US" dirty="0"/>
          </a:p>
        </p:txBody>
      </p:sp>
    </p:spTree>
    <p:extLst>
      <p:ext uri="{BB962C8B-B14F-4D97-AF65-F5344CB8AC3E}">
        <p14:creationId xmlns:p14="http://schemas.microsoft.com/office/powerpoint/2010/main" val="225994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9E97E-CBFE-4DE0-806B-2A3020121825}"/>
              </a:ext>
            </a:extLst>
          </p:cNvPr>
          <p:cNvSpPr>
            <a:spLocks noGrp="1"/>
          </p:cNvSpPr>
          <p:nvPr>
            <p:ph type="title"/>
          </p:nvPr>
        </p:nvSpPr>
        <p:spPr/>
        <p:txBody>
          <a:bodyPr rtlCol="0"/>
          <a:lstStyle/>
          <a:p>
            <a:pPr rtl="0"/>
            <a:r>
              <a:rPr lang="es"/>
              <a:t>Gracias.</a:t>
            </a:r>
          </a:p>
        </p:txBody>
      </p:sp>
      <p:sp>
        <p:nvSpPr>
          <p:cNvPr id="3" name="Text Placeholder 2">
            <a:extLst>
              <a:ext uri="{FF2B5EF4-FFF2-40B4-BE49-F238E27FC236}">
                <a16:creationId xmlns:a16="http://schemas.microsoft.com/office/drawing/2014/main" id="{A908BFA0-0D5C-46DA-BAC5-F7BFAE1A8F2D}"/>
              </a:ext>
            </a:extLst>
          </p:cNvPr>
          <p:cNvSpPr>
            <a:spLocks noGrp="1"/>
          </p:cNvSpPr>
          <p:nvPr>
            <p:ph type="body" idx="1"/>
          </p:nvPr>
        </p:nvSpPr>
        <p:spPr>
          <a:xfrm>
            <a:off x="1563624" y="4214191"/>
            <a:ext cx="9070848" cy="925071"/>
          </a:xfrm>
        </p:spPr>
        <p:txBody>
          <a:bodyPr rtlCol="0">
            <a:normAutofit/>
          </a:bodyPr>
          <a:lstStyle/>
          <a:p>
            <a:pPr rtl="0"/>
            <a:r>
              <a:rPr lang="es" sz="2400"/>
              <a:t>Amanda W. Doll, Ed.M., BCBA / LBA, SDL adoll@carmelschools.org</a:t>
            </a:r>
          </a:p>
        </p:txBody>
      </p:sp>
    </p:spTree>
    <p:extLst>
      <p:ext uri="{BB962C8B-B14F-4D97-AF65-F5344CB8AC3E}">
        <p14:creationId xmlns:p14="http://schemas.microsoft.com/office/powerpoint/2010/main" val="1095343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5733-3D7D-475A-B2C2-2074333A8E56}"/>
              </a:ext>
            </a:extLst>
          </p:cNvPr>
          <p:cNvSpPr>
            <a:spLocks noGrp="1"/>
          </p:cNvSpPr>
          <p:nvPr>
            <p:ph type="title"/>
          </p:nvPr>
        </p:nvSpPr>
        <p:spPr/>
        <p:txBody>
          <a:bodyPr rtlCol="0"/>
          <a:lstStyle/>
          <a:p>
            <a:pPr rtl="0"/>
            <a:r>
              <a:rPr lang="es"/>
              <a:t>Introducciones</a:t>
            </a:r>
          </a:p>
        </p:txBody>
      </p:sp>
      <p:sp>
        <p:nvSpPr>
          <p:cNvPr id="3" name="Text Placeholder 2">
            <a:extLst>
              <a:ext uri="{FF2B5EF4-FFF2-40B4-BE49-F238E27FC236}">
                <a16:creationId xmlns:a16="http://schemas.microsoft.com/office/drawing/2014/main" id="{B63E0907-450D-44F6-B6D7-910137E2A4B1}"/>
              </a:ext>
            </a:extLst>
          </p:cNvPr>
          <p:cNvSpPr>
            <a:spLocks noGrp="1"/>
          </p:cNvSpPr>
          <p:nvPr>
            <p:ph type="body" idx="1"/>
          </p:nvPr>
        </p:nvSpPr>
        <p:spPr>
          <a:xfrm>
            <a:off x="1563624" y="4134678"/>
            <a:ext cx="9070848" cy="1192696"/>
          </a:xfrm>
        </p:spPr>
        <p:txBody>
          <a:bodyPr rtlCol="0">
            <a:normAutofit/>
          </a:bodyPr>
          <a:lstStyle/>
          <a:p>
            <a:pPr rtl="0"/>
            <a:r>
              <a:rPr lang="es" sz="2400"/>
              <a:t>Amanda W. Doll, Ed.M., BCBA/LBA, SDL</a:t>
            </a:r>
          </a:p>
          <a:p>
            <a:pPr rtl="0"/>
            <a:r>
              <a:rPr lang="es" sz="2400"/>
              <a:t>adoll@carmelschools.org</a:t>
            </a:r>
          </a:p>
        </p:txBody>
      </p:sp>
    </p:spTree>
    <p:extLst>
      <p:ext uri="{BB962C8B-B14F-4D97-AF65-F5344CB8AC3E}">
        <p14:creationId xmlns:p14="http://schemas.microsoft.com/office/powerpoint/2010/main" val="3081184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5D41A-A676-4ECC-AEFC-93F02295DC1B}"/>
              </a:ext>
            </a:extLst>
          </p:cNvPr>
          <p:cNvSpPr>
            <a:spLocks noGrp="1"/>
          </p:cNvSpPr>
          <p:nvPr>
            <p:ph type="title"/>
          </p:nvPr>
        </p:nvSpPr>
        <p:spPr/>
        <p:txBody>
          <a:bodyPr rtlCol="0"/>
          <a:lstStyle/>
          <a:p>
            <a:pPr rtl="0"/>
            <a:r>
              <a:rPr lang="es" b="1" dirty="0"/>
              <a:t>Orden del día</a:t>
            </a:r>
          </a:p>
        </p:txBody>
      </p:sp>
      <p:sp>
        <p:nvSpPr>
          <p:cNvPr id="3" name="Content Placeholder 2">
            <a:extLst>
              <a:ext uri="{FF2B5EF4-FFF2-40B4-BE49-F238E27FC236}">
                <a16:creationId xmlns:a16="http://schemas.microsoft.com/office/drawing/2014/main" id="{5CDBE646-907D-4630-83DA-85C88F4E6C67}"/>
              </a:ext>
            </a:extLst>
          </p:cNvPr>
          <p:cNvSpPr>
            <a:spLocks noGrp="1"/>
          </p:cNvSpPr>
          <p:nvPr>
            <p:ph idx="1"/>
          </p:nvPr>
        </p:nvSpPr>
        <p:spPr/>
        <p:txBody>
          <a:bodyPr rtlCol="0">
            <a:normAutofit fontScale="85000" lnSpcReduction="20000"/>
          </a:bodyPr>
          <a:lstStyle/>
          <a:p>
            <a:pPr rtl="0"/>
            <a:r>
              <a:rPr lang="es" sz="3200" i="1" dirty="0"/>
              <a:t>De las emociones a la defensa</a:t>
            </a:r>
          </a:p>
          <a:p>
            <a:pPr rtl="0"/>
            <a:r>
              <a:rPr lang="es" sz="3200" dirty="0"/>
              <a:t>Armando "El documento"</a:t>
            </a:r>
          </a:p>
          <a:p>
            <a:pPr rtl="0"/>
            <a:r>
              <a:rPr lang="es" sz="3200" dirty="0"/>
              <a:t>Pruebas y mediciones</a:t>
            </a:r>
          </a:p>
          <a:p>
            <a:pPr rtl="0"/>
            <a:r>
              <a:rPr lang="es" sz="3200" dirty="0"/>
              <a:t>IEPs específicos, mensurables, alcanzables, orientados a resultados y con plazos determinados (SMART por sus siglas en inglés)</a:t>
            </a:r>
          </a:p>
          <a:p>
            <a:pPr rtl="0"/>
            <a:r>
              <a:rPr lang="es" sz="3200" dirty="0"/>
              <a:t>Consejos para resolver problemas</a:t>
            </a:r>
          </a:p>
          <a:p>
            <a:pPr rtl="0"/>
            <a:r>
              <a:rPr lang="es" sz="3600" dirty="0"/>
              <a:t>Lista de los 10 principales de la Red de Madres Eppeciales (Special Moms Network)</a:t>
            </a:r>
          </a:p>
          <a:p>
            <a:pPr rtl="0"/>
            <a:endParaRPr lang="en-US" dirty="0"/>
          </a:p>
          <a:p>
            <a:pPr rtl="0"/>
            <a:endParaRPr lang="en-US" dirty="0"/>
          </a:p>
        </p:txBody>
      </p:sp>
    </p:spTree>
    <p:extLst>
      <p:ext uri="{BB962C8B-B14F-4D97-AF65-F5344CB8AC3E}">
        <p14:creationId xmlns:p14="http://schemas.microsoft.com/office/powerpoint/2010/main" val="155957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5C567-D471-44E3-936F-9B98D3D09589}"/>
              </a:ext>
            </a:extLst>
          </p:cNvPr>
          <p:cNvSpPr>
            <a:spLocks noGrp="1"/>
          </p:cNvSpPr>
          <p:nvPr>
            <p:ph type="title"/>
          </p:nvPr>
        </p:nvSpPr>
        <p:spPr/>
        <p:txBody>
          <a:bodyPr rtlCol="0"/>
          <a:lstStyle/>
          <a:p>
            <a:pPr rtl="0"/>
            <a:r>
              <a:rPr lang="es" i="1"/>
              <a:t>De las emociones a la defensa</a:t>
            </a:r>
          </a:p>
        </p:txBody>
      </p:sp>
      <p:sp>
        <p:nvSpPr>
          <p:cNvPr id="4" name="Text Placeholder 3">
            <a:extLst>
              <a:ext uri="{FF2B5EF4-FFF2-40B4-BE49-F238E27FC236}">
                <a16:creationId xmlns:a16="http://schemas.microsoft.com/office/drawing/2014/main" id="{069BA9EE-FD93-4047-A784-E19E38B51DC9}"/>
              </a:ext>
            </a:extLst>
          </p:cNvPr>
          <p:cNvSpPr>
            <a:spLocks noGrp="1"/>
          </p:cNvSpPr>
          <p:nvPr>
            <p:ph type="body" sz="half" idx="2"/>
          </p:nvPr>
        </p:nvSpPr>
        <p:spPr>
          <a:xfrm>
            <a:off x="9296400" y="4850296"/>
            <a:ext cx="2432304" cy="937856"/>
          </a:xfrm>
        </p:spPr>
        <p:txBody>
          <a:bodyPr rtlCol="0">
            <a:normAutofit/>
          </a:bodyPr>
          <a:lstStyle/>
          <a:p>
            <a:pPr rtl="0"/>
            <a:r>
              <a:rPr lang="es" sz="2000"/>
              <a:t>Pam Wright y</a:t>
            </a:r>
            <a:br>
              <a:rPr lang="en-US" sz="2000" dirty="0"/>
            </a:br>
            <a:r>
              <a:rPr lang="es" sz="2000"/>
              <a:t>Pete Wright</a:t>
            </a:r>
          </a:p>
        </p:txBody>
      </p:sp>
      <p:pic>
        <p:nvPicPr>
          <p:cNvPr id="8" name="Picture 7">
            <a:extLst>
              <a:ext uri="{FF2B5EF4-FFF2-40B4-BE49-F238E27FC236}">
                <a16:creationId xmlns:a16="http://schemas.microsoft.com/office/drawing/2014/main" id="{FDA1DD9E-D2D6-49B3-A5BE-1566E17F34F1}"/>
              </a:ext>
            </a:extLst>
          </p:cNvPr>
          <p:cNvPicPr>
            <a:picLocks noChangeAspect="1"/>
          </p:cNvPicPr>
          <p:nvPr/>
        </p:nvPicPr>
        <p:blipFill rotWithShape="1">
          <a:blip r:embed="rId2"/>
          <a:srcRect l="1875" t="37868" r="79457" b="15583"/>
          <a:stretch/>
        </p:blipFill>
        <p:spPr>
          <a:xfrm>
            <a:off x="2547730" y="198799"/>
            <a:ext cx="4608444" cy="6460402"/>
          </a:xfrm>
          <a:prstGeom prst="rect">
            <a:avLst/>
          </a:prstGeom>
        </p:spPr>
      </p:pic>
    </p:spTree>
    <p:extLst>
      <p:ext uri="{BB962C8B-B14F-4D97-AF65-F5344CB8AC3E}">
        <p14:creationId xmlns:p14="http://schemas.microsoft.com/office/powerpoint/2010/main" val="1449689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A7107-D11C-4018-9E24-A2243CE3D9E4}"/>
              </a:ext>
            </a:extLst>
          </p:cNvPr>
          <p:cNvSpPr>
            <a:spLocks noGrp="1"/>
          </p:cNvSpPr>
          <p:nvPr>
            <p:ph type="title"/>
          </p:nvPr>
        </p:nvSpPr>
        <p:spPr/>
        <p:txBody>
          <a:bodyPr rtlCol="0"/>
          <a:lstStyle/>
          <a:p>
            <a:pPr rtl="0"/>
            <a:r>
              <a:rPr lang="es" b="1" dirty="0"/>
              <a:t>Armando "El documento"</a:t>
            </a:r>
          </a:p>
        </p:txBody>
      </p:sp>
      <p:sp>
        <p:nvSpPr>
          <p:cNvPr id="3" name="Content Placeholder 2">
            <a:extLst>
              <a:ext uri="{FF2B5EF4-FFF2-40B4-BE49-F238E27FC236}">
                <a16:creationId xmlns:a16="http://schemas.microsoft.com/office/drawing/2014/main" id="{3B5A1F2A-8870-49B5-AC8D-633620B3C801}"/>
              </a:ext>
            </a:extLst>
          </p:cNvPr>
          <p:cNvSpPr>
            <a:spLocks noGrp="1"/>
          </p:cNvSpPr>
          <p:nvPr>
            <p:ph idx="1"/>
          </p:nvPr>
        </p:nvSpPr>
        <p:spPr/>
        <p:txBody>
          <a:bodyPr rtlCol="0">
            <a:normAutofit fontScale="92500" lnSpcReduction="10000"/>
          </a:bodyPr>
          <a:lstStyle/>
          <a:p>
            <a:pPr marL="0" indent="0" rtl="0">
              <a:buNone/>
            </a:pPr>
            <a:r>
              <a:rPr lang="es" sz="2800"/>
              <a:t>Capítulo 9</a:t>
            </a:r>
          </a:p>
          <a:p>
            <a:pPr rtl="0"/>
            <a:r>
              <a:rPr lang="es" sz="2800"/>
              <a:t>Carpeta con tres anillos</a:t>
            </a:r>
          </a:p>
          <a:p>
            <a:pPr rtl="0"/>
            <a:r>
              <a:rPr lang="es" sz="2800"/>
              <a:t>Personalice la carpeta; Considere imprimir una foto del alumno o alumna para compartirla en las reuniones.</a:t>
            </a:r>
          </a:p>
          <a:p>
            <a:pPr rtl="0"/>
            <a:r>
              <a:rPr lang="es" sz="2800"/>
              <a:t>Reúna todos los registros (pueden incluir informes médicos, registros educativos, pruebas, IEPs, libretas de calificaciones)</a:t>
            </a:r>
          </a:p>
          <a:p>
            <a:pPr rtl="0"/>
            <a:r>
              <a:rPr lang="es" sz="2800"/>
              <a:t>Ponga la fecha en todos los documentos con lápiz en la esquina inferior derecha</a:t>
            </a:r>
          </a:p>
          <a:p>
            <a:pPr rtl="0"/>
            <a:endParaRPr lang="en-US" dirty="0"/>
          </a:p>
        </p:txBody>
      </p:sp>
    </p:spTree>
    <p:extLst>
      <p:ext uri="{BB962C8B-B14F-4D97-AF65-F5344CB8AC3E}">
        <p14:creationId xmlns:p14="http://schemas.microsoft.com/office/powerpoint/2010/main" val="113656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4ED3C-9DB5-4281-817B-BE1F7CB86AAF}"/>
              </a:ext>
            </a:extLst>
          </p:cNvPr>
          <p:cNvSpPr>
            <a:spLocks noGrp="1"/>
          </p:cNvSpPr>
          <p:nvPr>
            <p:ph type="title"/>
          </p:nvPr>
        </p:nvSpPr>
        <p:spPr/>
        <p:txBody>
          <a:bodyPr rtlCol="0"/>
          <a:lstStyle/>
          <a:p>
            <a:pPr rtl="0"/>
            <a:r>
              <a:rPr lang="es"/>
              <a:t>Armando "El documento"</a:t>
            </a:r>
          </a:p>
        </p:txBody>
      </p:sp>
      <p:sp>
        <p:nvSpPr>
          <p:cNvPr id="3" name="Content Placeholder 2">
            <a:extLst>
              <a:ext uri="{FF2B5EF4-FFF2-40B4-BE49-F238E27FC236}">
                <a16:creationId xmlns:a16="http://schemas.microsoft.com/office/drawing/2014/main" id="{3CE07CE9-665F-46B1-9490-779EC15C7AB5}"/>
              </a:ext>
            </a:extLst>
          </p:cNvPr>
          <p:cNvSpPr>
            <a:spLocks noGrp="1"/>
          </p:cNvSpPr>
          <p:nvPr>
            <p:ph idx="1"/>
          </p:nvPr>
        </p:nvSpPr>
        <p:spPr/>
        <p:txBody>
          <a:bodyPr rtlCol="0">
            <a:normAutofit fontScale="92500"/>
          </a:bodyPr>
          <a:lstStyle/>
          <a:p>
            <a:pPr rtl="0"/>
            <a:r>
              <a:rPr lang="es" sz="2800"/>
              <a:t>Ponga los documentos en orden de fecha: los más antiguos arriba, los más nuevos abajo</a:t>
            </a:r>
          </a:p>
          <a:p>
            <a:pPr rtl="0"/>
            <a:r>
              <a:rPr lang="es" sz="2800"/>
              <a:t>No se recomienda separar por categorías a los informes.</a:t>
            </a:r>
          </a:p>
          <a:p>
            <a:pPr rtl="0"/>
            <a:r>
              <a:rPr lang="es" sz="2800"/>
              <a:t>No se recomienda usar fundas de plástico: perforar documentos directamente</a:t>
            </a:r>
          </a:p>
          <a:p>
            <a:pPr rtl="0"/>
            <a:r>
              <a:rPr lang="es" sz="2800"/>
              <a:t>Cree una lista maestra de documentos que describa la fecha, el autor, el tipo y la importancia</a:t>
            </a:r>
          </a:p>
          <a:p>
            <a:pPr rtl="0"/>
            <a:r>
              <a:rPr lang="es" sz="2800"/>
              <a:t>Básicamente, crear una biblioteca con un índice</a:t>
            </a:r>
          </a:p>
          <a:p>
            <a:pPr rtl="0"/>
            <a:endParaRPr lang="en-US" dirty="0"/>
          </a:p>
        </p:txBody>
      </p:sp>
    </p:spTree>
    <p:extLst>
      <p:ext uri="{BB962C8B-B14F-4D97-AF65-F5344CB8AC3E}">
        <p14:creationId xmlns:p14="http://schemas.microsoft.com/office/powerpoint/2010/main" val="3860325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5D635-5DA2-4856-BB8D-88D547931CE8}"/>
              </a:ext>
            </a:extLst>
          </p:cNvPr>
          <p:cNvSpPr>
            <a:spLocks noGrp="1"/>
          </p:cNvSpPr>
          <p:nvPr>
            <p:ph type="title"/>
          </p:nvPr>
        </p:nvSpPr>
        <p:spPr/>
        <p:txBody>
          <a:bodyPr rtlCol="0">
            <a:normAutofit/>
          </a:bodyPr>
          <a:lstStyle/>
          <a:p>
            <a:pPr rtl="0"/>
            <a:r>
              <a:rPr lang="es" sz="3800" dirty="0"/>
              <a:t>Ejemplo de lista principal de documentos </a:t>
            </a:r>
          </a:p>
        </p:txBody>
      </p:sp>
      <p:graphicFrame>
        <p:nvGraphicFramePr>
          <p:cNvPr id="4" name="Content Placeholder 3">
            <a:extLst>
              <a:ext uri="{FF2B5EF4-FFF2-40B4-BE49-F238E27FC236}">
                <a16:creationId xmlns:a16="http://schemas.microsoft.com/office/drawing/2014/main" id="{C1043859-39DB-4D1C-8E84-C6BBA8691D73}"/>
              </a:ext>
            </a:extLst>
          </p:cNvPr>
          <p:cNvGraphicFramePr>
            <a:graphicFrameLocks noGrp="1"/>
          </p:cNvGraphicFramePr>
          <p:nvPr>
            <p:ph idx="1"/>
            <p:extLst>
              <p:ext uri="{D42A27DB-BD31-4B8C-83A1-F6EECF244321}">
                <p14:modId xmlns:p14="http://schemas.microsoft.com/office/powerpoint/2010/main" val="1700642594"/>
              </p:ext>
            </p:extLst>
          </p:nvPr>
        </p:nvGraphicFramePr>
        <p:xfrm>
          <a:off x="1229032" y="2103438"/>
          <a:ext cx="9896168" cy="2865120"/>
        </p:xfrm>
        <a:graphic>
          <a:graphicData uri="http://schemas.openxmlformats.org/drawingml/2006/table">
            <a:tbl>
              <a:tblPr firstRow="1" bandRow="1">
                <a:tableStyleId>{5C22544A-7EE6-4342-B048-85BDC9FD1C3A}</a:tableStyleId>
              </a:tblPr>
              <a:tblGrid>
                <a:gridCol w="1179871">
                  <a:extLst>
                    <a:ext uri="{9D8B030D-6E8A-4147-A177-3AD203B41FA5}">
                      <a16:colId xmlns:a16="http://schemas.microsoft.com/office/drawing/2014/main" val="2092272921"/>
                    </a:ext>
                  </a:extLst>
                </a:gridCol>
                <a:gridCol w="1917291">
                  <a:extLst>
                    <a:ext uri="{9D8B030D-6E8A-4147-A177-3AD203B41FA5}">
                      <a16:colId xmlns:a16="http://schemas.microsoft.com/office/drawing/2014/main" val="948489044"/>
                    </a:ext>
                  </a:extLst>
                </a:gridCol>
                <a:gridCol w="1919861">
                  <a:extLst>
                    <a:ext uri="{9D8B030D-6E8A-4147-A177-3AD203B41FA5}">
                      <a16:colId xmlns:a16="http://schemas.microsoft.com/office/drawing/2014/main" val="3295884564"/>
                    </a:ext>
                  </a:extLst>
                </a:gridCol>
                <a:gridCol w="4879145">
                  <a:extLst>
                    <a:ext uri="{9D8B030D-6E8A-4147-A177-3AD203B41FA5}">
                      <a16:colId xmlns:a16="http://schemas.microsoft.com/office/drawing/2014/main" val="1145762143"/>
                    </a:ext>
                  </a:extLst>
                </a:gridCol>
              </a:tblGrid>
              <a:tr h="370840">
                <a:tc>
                  <a:txBody>
                    <a:bodyPr/>
                    <a:lstStyle/>
                    <a:p>
                      <a:pPr rtl="0"/>
                      <a:r>
                        <a:rPr lang="es" sz="2000"/>
                        <a:t>Fecha</a:t>
                      </a:r>
                    </a:p>
                  </a:txBody>
                  <a:tcPr/>
                </a:tc>
                <a:tc>
                  <a:txBody>
                    <a:bodyPr/>
                    <a:lstStyle/>
                    <a:p>
                      <a:pPr rtl="0"/>
                      <a:r>
                        <a:rPr lang="es" sz="2000"/>
                        <a:t>Autor</a:t>
                      </a:r>
                    </a:p>
                  </a:txBody>
                  <a:tcPr/>
                </a:tc>
                <a:tc>
                  <a:txBody>
                    <a:bodyPr/>
                    <a:lstStyle/>
                    <a:p>
                      <a:pPr rtl="0"/>
                      <a:r>
                        <a:rPr lang="es" sz="2000"/>
                        <a:t>Tipo</a:t>
                      </a:r>
                    </a:p>
                  </a:txBody>
                  <a:tcPr/>
                </a:tc>
                <a:tc>
                  <a:txBody>
                    <a:bodyPr/>
                    <a:lstStyle/>
                    <a:p>
                      <a:pPr rtl="0"/>
                      <a:r>
                        <a:rPr lang="es" sz="2000"/>
                        <a:t>Importancia</a:t>
                      </a:r>
                    </a:p>
                  </a:txBody>
                  <a:tcPr/>
                </a:tc>
                <a:extLst>
                  <a:ext uri="{0D108BD9-81ED-4DB2-BD59-A6C34878D82A}">
                    <a16:rowId xmlns:a16="http://schemas.microsoft.com/office/drawing/2014/main" val="2990727755"/>
                  </a:ext>
                </a:extLst>
              </a:tr>
              <a:tr h="370840">
                <a:tc>
                  <a:txBody>
                    <a:bodyPr/>
                    <a:lstStyle/>
                    <a:p>
                      <a:pPr rtl="0"/>
                      <a:r>
                        <a:rPr lang="es" sz="1800" dirty="0"/>
                        <a:t>5/abr/16</a:t>
                      </a:r>
                    </a:p>
                  </a:txBody>
                  <a:tcPr/>
                </a:tc>
                <a:tc>
                  <a:txBody>
                    <a:bodyPr/>
                    <a:lstStyle/>
                    <a:p>
                      <a:pPr rtl="0"/>
                      <a:r>
                        <a:rPr lang="es" sz="1800" dirty="0"/>
                        <a:t>Dr. Smith</a:t>
                      </a:r>
                    </a:p>
                  </a:txBody>
                  <a:tcPr/>
                </a:tc>
                <a:tc>
                  <a:txBody>
                    <a:bodyPr/>
                    <a:lstStyle/>
                    <a:p>
                      <a:pPr rtl="0"/>
                      <a:r>
                        <a:rPr lang="es" sz="1800" dirty="0"/>
                        <a:t>Historial médico </a:t>
                      </a:r>
                    </a:p>
                  </a:txBody>
                  <a:tcPr/>
                </a:tc>
                <a:tc>
                  <a:txBody>
                    <a:bodyPr/>
                    <a:lstStyle/>
                    <a:p>
                      <a:pPr rtl="0"/>
                      <a:r>
                        <a:rPr lang="es" sz="1800" dirty="0"/>
                        <a:t>Diagnóstico</a:t>
                      </a:r>
                    </a:p>
                  </a:txBody>
                  <a:tcPr/>
                </a:tc>
                <a:extLst>
                  <a:ext uri="{0D108BD9-81ED-4DB2-BD59-A6C34878D82A}">
                    <a16:rowId xmlns:a16="http://schemas.microsoft.com/office/drawing/2014/main" val="3138622523"/>
                  </a:ext>
                </a:extLst>
              </a:tr>
              <a:tr h="370840">
                <a:tc>
                  <a:txBody>
                    <a:bodyPr/>
                    <a:lstStyle/>
                    <a:p>
                      <a:pPr rtl="0"/>
                      <a:r>
                        <a:rPr lang="es" sz="1800"/>
                        <a:t>1/sep/17</a:t>
                      </a:r>
                    </a:p>
                  </a:txBody>
                  <a:tcPr/>
                </a:tc>
                <a:tc>
                  <a:txBody>
                    <a:bodyPr/>
                    <a:lstStyle/>
                    <a:p>
                      <a:pPr rtl="0"/>
                      <a:r>
                        <a:rPr lang="es" sz="1800"/>
                        <a:t>Janet Blue</a:t>
                      </a:r>
                    </a:p>
                  </a:txBody>
                  <a:tcPr/>
                </a:tc>
                <a:tc>
                  <a:txBody>
                    <a:bodyPr/>
                    <a:lstStyle/>
                    <a:p>
                      <a:pPr rtl="0"/>
                      <a:r>
                        <a:rPr lang="es" sz="1800"/>
                        <a:t>Psicológico</a:t>
                      </a:r>
                    </a:p>
                  </a:txBody>
                  <a:tcPr/>
                </a:tc>
                <a:tc>
                  <a:txBody>
                    <a:bodyPr/>
                    <a:lstStyle/>
                    <a:p>
                      <a:pPr rtl="0"/>
                      <a:r>
                        <a:rPr lang="es" sz="1800" dirty="0"/>
                        <a:t>Puntajes de Cociente intelectual en un rango muy por debajo del promedio, puntajes de logro en un rango muy por debajo del promedio</a:t>
                      </a:r>
                    </a:p>
                  </a:txBody>
                  <a:tcPr/>
                </a:tc>
                <a:extLst>
                  <a:ext uri="{0D108BD9-81ED-4DB2-BD59-A6C34878D82A}">
                    <a16:rowId xmlns:a16="http://schemas.microsoft.com/office/drawing/2014/main" val="1235013504"/>
                  </a:ext>
                </a:extLst>
              </a:tr>
              <a:tr h="370840">
                <a:tc>
                  <a:txBody>
                    <a:bodyPr/>
                    <a:lstStyle/>
                    <a:p>
                      <a:pPr rtl="0"/>
                      <a:r>
                        <a:rPr lang="es" sz="1800"/>
                        <a:t>6/jun/18</a:t>
                      </a:r>
                    </a:p>
                  </a:txBody>
                  <a:tcPr/>
                </a:tc>
                <a:tc>
                  <a:txBody>
                    <a:bodyPr/>
                    <a:lstStyle/>
                    <a:p>
                      <a:pPr rtl="0"/>
                      <a:r>
                        <a:rPr lang="es" sz="1800"/>
                        <a:t>Escuela Primaria Smart</a:t>
                      </a:r>
                    </a:p>
                  </a:txBody>
                  <a:tcPr/>
                </a:tc>
                <a:tc>
                  <a:txBody>
                    <a:bodyPr/>
                    <a:lstStyle/>
                    <a:p>
                      <a:pPr rtl="0"/>
                      <a:r>
                        <a:rPr lang="es" sz="1800" dirty="0"/>
                        <a:t>Libreta de calificaciones </a:t>
                      </a:r>
                    </a:p>
                  </a:txBody>
                  <a:tcPr/>
                </a:tc>
                <a:tc>
                  <a:txBody>
                    <a:bodyPr/>
                    <a:lstStyle/>
                    <a:p>
                      <a:pPr rtl="0"/>
                      <a:r>
                        <a:rPr lang="es" sz="1800" dirty="0"/>
                        <a:t>Aprueba todas las materias</a:t>
                      </a:r>
                    </a:p>
                  </a:txBody>
                  <a:tcPr/>
                </a:tc>
                <a:extLst>
                  <a:ext uri="{0D108BD9-81ED-4DB2-BD59-A6C34878D82A}">
                    <a16:rowId xmlns:a16="http://schemas.microsoft.com/office/drawing/2014/main" val="3387308126"/>
                  </a:ext>
                </a:extLst>
              </a:tr>
            </a:tbl>
          </a:graphicData>
        </a:graphic>
      </p:graphicFrame>
    </p:spTree>
    <p:extLst>
      <p:ext uri="{BB962C8B-B14F-4D97-AF65-F5344CB8AC3E}">
        <p14:creationId xmlns:p14="http://schemas.microsoft.com/office/powerpoint/2010/main" val="3579442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1DF5B-D400-4423-B3DD-A063F0A47B38}"/>
              </a:ext>
            </a:extLst>
          </p:cNvPr>
          <p:cNvSpPr>
            <a:spLocks noGrp="1"/>
          </p:cNvSpPr>
          <p:nvPr>
            <p:ph type="title"/>
          </p:nvPr>
        </p:nvSpPr>
        <p:spPr/>
        <p:txBody>
          <a:bodyPr rtlCol="0"/>
          <a:lstStyle/>
          <a:p>
            <a:pPr rtl="0"/>
            <a:r>
              <a:rPr lang="es"/>
              <a:t>Pruebas y mediciones</a:t>
            </a:r>
          </a:p>
        </p:txBody>
      </p:sp>
      <p:sp>
        <p:nvSpPr>
          <p:cNvPr id="3" name="Content Placeholder 2">
            <a:extLst>
              <a:ext uri="{FF2B5EF4-FFF2-40B4-BE49-F238E27FC236}">
                <a16:creationId xmlns:a16="http://schemas.microsoft.com/office/drawing/2014/main" id="{EB93B89F-A5D8-47ED-BEBA-2759672D6C06}"/>
              </a:ext>
            </a:extLst>
          </p:cNvPr>
          <p:cNvSpPr>
            <a:spLocks noGrp="1"/>
          </p:cNvSpPr>
          <p:nvPr>
            <p:ph idx="1"/>
          </p:nvPr>
        </p:nvSpPr>
        <p:spPr/>
        <p:txBody>
          <a:bodyPr rtlCol="0">
            <a:normAutofit fontScale="85000" lnSpcReduction="10000"/>
          </a:bodyPr>
          <a:lstStyle/>
          <a:p>
            <a:pPr rtl="0"/>
            <a:r>
              <a:rPr lang="es" sz="2800" dirty="0"/>
              <a:t>Puntaje de Inteligencia o cociente intelectual: Escala de Inteligencia Wechsler para niños (WISC), Escala de Inteligencia para Adultos (WAIS), Stanford Binet</a:t>
            </a:r>
          </a:p>
          <a:p>
            <a:pPr rtl="0"/>
            <a:r>
              <a:rPr lang="es" sz="2800" dirty="0"/>
              <a:t>Funcionamiento adaptativo: Vineland, otras listas de verificación</a:t>
            </a:r>
          </a:p>
          <a:p>
            <a:r>
              <a:rPr lang="es" sz="2800" dirty="0"/>
              <a:t>Lectura - WJ,(Woodcock Johnson Tests de logro) WRM (Dominio de la lectura, Woodcock), GORT (Test de lectura oral de Gray)</a:t>
            </a:r>
          </a:p>
          <a:p>
            <a:pPr rtl="0"/>
            <a:r>
              <a:rPr lang="es" sz="2800" dirty="0"/>
              <a:t>Redacción: escritura a mano, tipeo, corrección, redacción de oraciones, redacción de ensayos.</a:t>
            </a:r>
          </a:p>
          <a:p>
            <a:pPr rtl="0"/>
            <a:r>
              <a:rPr lang="es" sz="2800" dirty="0"/>
              <a:t>Matemática cálculo, formación de números, razonamiento matemático</a:t>
            </a:r>
          </a:p>
        </p:txBody>
      </p:sp>
    </p:spTree>
    <p:extLst>
      <p:ext uri="{BB962C8B-B14F-4D97-AF65-F5344CB8AC3E}">
        <p14:creationId xmlns:p14="http://schemas.microsoft.com/office/powerpoint/2010/main" val="4267649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16FDA-1AC5-44D6-915D-9A144EC3FB28}"/>
              </a:ext>
            </a:extLst>
          </p:cNvPr>
          <p:cNvSpPr>
            <a:spLocks noGrp="1"/>
          </p:cNvSpPr>
          <p:nvPr>
            <p:ph type="title"/>
          </p:nvPr>
        </p:nvSpPr>
        <p:spPr/>
        <p:txBody>
          <a:bodyPr rtlCol="0"/>
          <a:lstStyle/>
          <a:p>
            <a:pPr rtl="0"/>
            <a:r>
              <a:rPr lang="es" dirty="0"/>
              <a:t>Pruebas y mediciones</a:t>
            </a:r>
          </a:p>
        </p:txBody>
      </p:sp>
      <p:pic>
        <p:nvPicPr>
          <p:cNvPr id="6" name="Picture 5">
            <a:extLst>
              <a:ext uri="{FF2B5EF4-FFF2-40B4-BE49-F238E27FC236}">
                <a16:creationId xmlns:a16="http://schemas.microsoft.com/office/drawing/2014/main" id="{817F18AC-A3CD-404D-AA89-979D28988DE7}"/>
              </a:ext>
            </a:extLst>
          </p:cNvPr>
          <p:cNvPicPr>
            <a:picLocks noChangeAspect="1"/>
          </p:cNvPicPr>
          <p:nvPr/>
        </p:nvPicPr>
        <p:blipFill rotWithShape="1">
          <a:blip r:embed="rId2"/>
          <a:srcRect l="20309" t="33428" r="49999" b="25526"/>
          <a:stretch/>
        </p:blipFill>
        <p:spPr>
          <a:xfrm>
            <a:off x="2589967" y="1666623"/>
            <a:ext cx="6091312" cy="4734177"/>
          </a:xfrm>
          <a:prstGeom prst="rect">
            <a:avLst/>
          </a:prstGeom>
        </p:spPr>
      </p:pic>
      <p:sp>
        <p:nvSpPr>
          <p:cNvPr id="8" name="Text Box 1">
            <a:extLst>
              <a:ext uri="{FF2B5EF4-FFF2-40B4-BE49-F238E27FC236}">
                <a16:creationId xmlns:a16="http://schemas.microsoft.com/office/drawing/2014/main" id="{F97DFF2D-D69B-4A13-8723-D2528BE2377C}"/>
              </a:ext>
            </a:extLst>
          </p:cNvPr>
          <p:cNvSpPr txBox="1"/>
          <p:nvPr/>
        </p:nvSpPr>
        <p:spPr>
          <a:xfrm>
            <a:off x="2687782" y="2306783"/>
            <a:ext cx="1094510" cy="1046017"/>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6000"/>
              </a:lnSpc>
              <a:spcBef>
                <a:spcPts val="80"/>
              </a:spcBef>
              <a:spcAft>
                <a:spcPts val="800"/>
              </a:spcAft>
            </a:pPr>
            <a:r>
              <a:rPr lang="es-US"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La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6000"/>
              </a:lnSpc>
              <a:spcBef>
                <a:spcPts val="80"/>
              </a:spcBef>
              <a:spcAft>
                <a:spcPts val="800"/>
              </a:spcAft>
            </a:pPr>
            <a:r>
              <a:rPr lang="es-US"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distribución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6000"/>
              </a:lnSpc>
              <a:spcBef>
                <a:spcPts val="80"/>
              </a:spcBef>
              <a:spcAft>
                <a:spcPts val="800"/>
              </a:spcAft>
            </a:pPr>
            <a:r>
              <a:rPr lang="es-US"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normal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90819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A07C1CD8F74F47A6A4419FF7D5ED99" ma:contentTypeVersion="7" ma:contentTypeDescription="Create a new document." ma:contentTypeScope="" ma:versionID="7d02dfb6c019a1f38355034a8656479e">
  <xsd:schema xmlns:xsd="http://www.w3.org/2001/XMLSchema" xmlns:xs="http://www.w3.org/2001/XMLSchema" xmlns:p="http://schemas.microsoft.com/office/2006/metadata/properties" xmlns:ns3="e3c7e945-799b-435f-b5ba-3a8362b8c422" xmlns:ns4="5492be18-a279-48de-baa9-ff67cb3d073c" targetNamespace="http://schemas.microsoft.com/office/2006/metadata/properties" ma:root="true" ma:fieldsID="d009a728403dc7aefd8527c86e2ba758" ns3:_="" ns4:_="">
    <xsd:import namespace="e3c7e945-799b-435f-b5ba-3a8362b8c422"/>
    <xsd:import namespace="5492be18-a279-48de-baa9-ff67cb3d073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7e945-799b-435f-b5ba-3a8362b8c4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492be18-a279-48de-baa9-ff67cb3d073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10769E8-8BAF-4D7E-9B72-318BEC244A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7e945-799b-435f-b5ba-3a8362b8c422"/>
    <ds:schemaRef ds:uri="5492be18-a279-48de-baa9-ff67cb3d07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F54FAD3-A1DB-4508-A457-DF2A86264EDF}">
  <ds:schemaRefs>
    <ds:schemaRef ds:uri="http://schemas.microsoft.com/sharepoint/v3/contenttype/forms"/>
  </ds:schemaRefs>
</ds:datastoreItem>
</file>

<file path=customXml/itemProps3.xml><?xml version="1.0" encoding="utf-8"?>
<ds:datastoreItem xmlns:ds="http://schemas.openxmlformats.org/officeDocument/2006/customXml" ds:itemID="{A6D2D777-F924-45C5-9761-BE4D9DC20E97}">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5492be18-a279-48de-baa9-ff67cb3d073c"/>
    <ds:schemaRef ds:uri="http://schemas.openxmlformats.org/package/2006/metadata/core-properties"/>
    <ds:schemaRef ds:uri="e3c7e945-799b-435f-b5ba-3a8362b8c42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TM03457510[[fn=Savon]]</Template>
  <TotalTime>226</TotalTime>
  <Words>1844</Words>
  <Application>Microsoft Office PowerPoint</Application>
  <PresentationFormat>Widescreen</PresentationFormat>
  <Paragraphs>102</Paragraphs>
  <Slides>18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Century Gothic</vt:lpstr>
      <vt:lpstr>Savon</vt:lpstr>
      <vt:lpstr>preparación para reuniones del Comité de Educación Especial (CSE, por sus siglas en inglés)</vt:lpstr>
      <vt:lpstr>Introducciones</vt:lpstr>
      <vt:lpstr>Orden del día</vt:lpstr>
      <vt:lpstr>De las emociones a la defensa</vt:lpstr>
      <vt:lpstr>Armando "El documento"</vt:lpstr>
      <vt:lpstr>Armando "El documento"</vt:lpstr>
      <vt:lpstr>Ejemplo de lista principal de documentos </vt:lpstr>
      <vt:lpstr>Pruebas y mediciones</vt:lpstr>
      <vt:lpstr>Pruebas y mediciones</vt:lpstr>
      <vt:lpstr>IEPs específicos, mensurables, alcanzables, orientados a resultados y con plazos determinados (SMART IEPS por sus siglas en inglés)</vt:lpstr>
      <vt:lpstr>IEPs específicos, mensurables, alcanzables, orientados a resultados y con plazos determinados (SMART IEPSpor sus siglas en inglés)</vt:lpstr>
      <vt:lpstr>IEPs específicos, mensurables, alcanzables, orientados a resultados y con plazos determinados  (SMART)</vt:lpstr>
      <vt:lpstr>Consejos para resolver problemas</vt:lpstr>
      <vt:lpstr>Red de maDRES especiales</vt:lpstr>
      <vt:lpstr>Preparación para la reunión de CSE - 1</vt:lpstr>
      <vt:lpstr>Preparación para la reunión de CSE - 2</vt:lpstr>
      <vt:lpstr>Preparación para la reunión de CSE - 3</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CSE Meetings</dc:title>
  <dc:creator>Doll, Amanda</dc:creator>
  <cp:lastModifiedBy>Patricia Colleran</cp:lastModifiedBy>
  <cp:revision>46</cp:revision>
  <dcterms:created xsi:type="dcterms:W3CDTF">2019-09-25T17:35:46Z</dcterms:created>
  <dcterms:modified xsi:type="dcterms:W3CDTF">2020-12-03T14:40:04Z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0x0101004DA07C1CD8F74F47A6A4419FF7D5ED99</vt:lpwstr>
  </property>
</Properties>
</file>