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925" r:id="rId1"/>
  </p:sldMasterIdLst>
  <p:notesMasterIdLst>
    <p:notesMasterId r:id="rId12"/>
  </p:notesMasterIdLst>
  <p:handoutMasterIdLst>
    <p:handoutMasterId r:id="rId13"/>
  </p:handoutMasterIdLst>
  <p:sldIdLst>
    <p:sldId id="256" r:id="rId2"/>
    <p:sldId id="395" r:id="rId3"/>
    <p:sldId id="396" r:id="rId4"/>
    <p:sldId id="397" r:id="rId5"/>
    <p:sldId id="345" r:id="rId6"/>
    <p:sldId id="360" r:id="rId7"/>
    <p:sldId id="376" r:id="rId8"/>
    <p:sldId id="378" r:id="rId9"/>
    <p:sldId id="394" r:id="rId10"/>
    <p:sldId id="37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70BEAD6-278F-4C2E-9C65-C5CF73F10524}">
  <a:tblStyle styleId="{C70BEAD6-278F-4C2E-9C65-C5CF73F10524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E6A49FF7-C006-4DBC-9DE5-EA2C121AE346}" styleName="Table_1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71" autoAdjust="0"/>
    <p:restoredTop sz="94582" autoAdjust="0"/>
  </p:normalViewPr>
  <p:slideViewPr>
    <p:cSldViewPr>
      <p:cViewPr>
        <p:scale>
          <a:sx n="75" d="100"/>
          <a:sy n="75" d="100"/>
        </p:scale>
        <p:origin x="-952" y="-5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48" y="2135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02090-549F-4425-AF11-F7C2DFFBE933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BD509-31CE-47F5-985A-4ECF10D97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88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8117636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6" name="Shape 3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6878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Shape 6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4213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7" name="Shape 617"/>
          <p:cNvSpPr txBox="1">
            <a:spLocks noGrp="1"/>
          </p:cNvSpPr>
          <p:nvPr>
            <p:ph type="body" idx="1"/>
          </p:nvPr>
        </p:nvSpPr>
        <p:spPr>
          <a:xfrm>
            <a:off x="685800" y="4343399"/>
            <a:ext cx="5486357" cy="41148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8" name="Shape 618"/>
          <p:cNvSpPr txBox="1">
            <a:spLocks noGrp="1"/>
          </p:cNvSpPr>
          <p:nvPr>
            <p:ph type="sldNum" idx="12"/>
          </p:nvPr>
        </p:nvSpPr>
        <p:spPr>
          <a:xfrm>
            <a:off x="3884613" y="8685212"/>
            <a:ext cx="2971714" cy="457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5549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Shape 1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6" name="Shape 1126"/>
          <p:cNvSpPr txBox="1">
            <a:spLocks noGrp="1"/>
          </p:cNvSpPr>
          <p:nvPr>
            <p:ph type="body" idx="1"/>
          </p:nvPr>
        </p:nvSpPr>
        <p:spPr>
          <a:xfrm>
            <a:off x="685800" y="4343399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8440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D093-16DD-4DF7-BA2F-55CA339D1ECF}" type="datetimeFigureOut">
              <a:rPr lang="en-US" smtClean="0"/>
              <a:pPr/>
              <a:t>12/22/17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62257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D093-16DD-4DF7-BA2F-55CA339D1ECF}" type="datetimeFigureOut">
              <a:rPr lang="en-US" smtClean="0"/>
              <a:pPr/>
              <a:t>12/22/17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49553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D093-16DD-4DF7-BA2F-55CA339D1ECF}" type="datetimeFigureOut">
              <a:rPr lang="en-US" smtClean="0"/>
              <a:pPr/>
              <a:t>12/22/17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712906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D093-16DD-4DF7-BA2F-55CA339D1ECF}" type="datetimeFigureOut">
              <a:rPr lang="en-US" smtClean="0"/>
              <a:pPr/>
              <a:t>12/22/17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79476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D093-16DD-4DF7-BA2F-55CA339D1ECF}" type="datetimeFigureOut">
              <a:rPr lang="en-US" smtClean="0"/>
              <a:pPr/>
              <a:t>12/22/17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561525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D093-16DD-4DF7-BA2F-55CA339D1ECF}" type="datetimeFigureOut">
              <a:rPr lang="en-US" smtClean="0"/>
              <a:pPr/>
              <a:t>12/22/17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18699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D093-16DD-4DF7-BA2F-55CA339D1ECF}" type="datetimeFigureOut">
              <a:rPr lang="en-US" smtClean="0"/>
              <a:pPr/>
              <a:t>12/22/17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78674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D093-16DD-4DF7-BA2F-55CA339D1ECF}" type="datetimeFigureOut">
              <a:rPr lang="en-US" smtClean="0"/>
              <a:pPr/>
              <a:t>12/22/17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155102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8849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D093-16DD-4DF7-BA2F-55CA339D1ECF}" type="datetimeFigureOut">
              <a:rPr lang="en-US" smtClean="0"/>
              <a:pPr/>
              <a:t>12/22/17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76421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D093-16DD-4DF7-BA2F-55CA339D1ECF}" type="datetimeFigureOut">
              <a:rPr lang="en-US" smtClean="0"/>
              <a:pPr/>
              <a:t>12/22/17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92397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D093-16DD-4DF7-BA2F-55CA339D1ECF}" type="datetimeFigureOut">
              <a:rPr lang="en-US" smtClean="0"/>
              <a:pPr/>
              <a:t>12/22/17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16995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D093-16DD-4DF7-BA2F-55CA339D1ECF}" type="datetimeFigureOut">
              <a:rPr lang="en-US" smtClean="0"/>
              <a:pPr/>
              <a:t>12/22/17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64819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D093-16DD-4DF7-BA2F-55CA339D1ECF}" type="datetimeFigureOut">
              <a:rPr lang="en-US" smtClean="0"/>
              <a:pPr/>
              <a:t>12/22/17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5838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D093-16DD-4DF7-BA2F-55CA339D1ECF}" type="datetimeFigureOut">
              <a:rPr lang="en-US" smtClean="0"/>
              <a:pPr/>
              <a:t>12/22/17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0974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D093-16DD-4DF7-BA2F-55CA339D1ECF}" type="datetimeFigureOut">
              <a:rPr lang="en-US" smtClean="0"/>
              <a:pPr/>
              <a:t>12/22/17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59419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D093-16DD-4DF7-BA2F-55CA339D1ECF}" type="datetimeFigureOut">
              <a:rPr lang="en-US" smtClean="0"/>
              <a:pPr/>
              <a:t>12/22/17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55270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0D093-16DD-4DF7-BA2F-55CA339D1ECF}" type="datetimeFigureOut">
              <a:rPr lang="en-US" smtClean="0"/>
              <a:pPr/>
              <a:t>12/22/17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57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  <p:sldLayoutId id="2147483938" r:id="rId13"/>
    <p:sldLayoutId id="2147483939" r:id="rId14"/>
    <p:sldLayoutId id="2147483940" r:id="rId15"/>
    <p:sldLayoutId id="2147483941" r:id="rId16"/>
    <p:sldLayoutId id="2147483942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bit.ly/aacsweetspotthinglink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lFNMky22-U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3iPm2Jripso" TargetMode="External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_g5fs-JQJvQ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https://agrainofsalt1.files.wordpress.com/2017/07/podd.jpg?w=660"/>
          <p:cNvPicPr>
            <a:picLocks noChangeAspect="1" noChangeArrowheads="1"/>
          </p:cNvPicPr>
          <p:nvPr/>
        </p:nvPicPr>
        <p:blipFill>
          <a:blip r:embed="rId3"/>
          <a:srcRect t="8889"/>
          <a:stretch>
            <a:fillRect/>
          </a:stretch>
        </p:blipFill>
        <p:spPr bwMode="auto">
          <a:xfrm>
            <a:off x="2209800" y="209550"/>
            <a:ext cx="4572000" cy="31242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905000" y="2419350"/>
            <a:ext cx="6686549" cy="1697086"/>
          </a:xfrm>
        </p:spPr>
        <p:txBody>
          <a:bodyPr/>
          <a:lstStyle/>
          <a:p>
            <a:r>
              <a:rPr lang="en-US" b="1" dirty="0" smtClean="0"/>
              <a:t>Introduction to PODD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409575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Marnina Allis, M.S. CCC-SLP, ATP</a:t>
            </a:r>
            <a:br>
              <a:rPr lang="en-US" sz="2000" b="1" dirty="0" smtClean="0"/>
            </a:br>
            <a:r>
              <a:rPr lang="en-US" sz="2000" b="1" dirty="0" smtClean="0"/>
              <a:t>Stefanie Blanco, M.S. CCC-SLP, ATP</a:t>
            </a:r>
            <a:endParaRPr lang="en-US" sz="2000" b="1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95400" y="1774950"/>
            <a:ext cx="6686549" cy="1101600"/>
          </a:xfrm>
        </p:spPr>
        <p:txBody>
          <a:bodyPr/>
          <a:lstStyle/>
          <a:p>
            <a:r>
              <a:rPr lang="en-US" b="1" dirty="0" smtClean="0"/>
              <a:t>QUESTIONS?</a:t>
            </a:r>
            <a:endParaRPr lang="en-US" b="1" dirty="0"/>
          </a:p>
        </p:txBody>
      </p:sp>
      <p:pic>
        <p:nvPicPr>
          <p:cNvPr id="3" name="Picture 2" descr="https://s-media-cache-ak0.pinimg.com/736x/9b/8f/65/9b8f65d0c89cbc480c3a4ad32ba4d70a--family-support-podd-bo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742950"/>
            <a:ext cx="4760075" cy="381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8250945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14350"/>
            <a:ext cx="7543800" cy="960668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/>
              <a:t>Before We Start PODD…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28750"/>
            <a:ext cx="7256859" cy="3233267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Presume competence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Follow the Least Dangerous Assumption </a:t>
            </a:r>
            <a:br>
              <a:rPr lang="en-US" sz="1800" b="1" dirty="0" smtClean="0"/>
            </a:br>
            <a:r>
              <a:rPr lang="en-US" sz="1800" b="1" dirty="0" smtClean="0"/>
              <a:t>(e.g. Everyone can and will learn language. It may be difficult. It may take a long time)</a:t>
            </a:r>
          </a:p>
          <a:p>
            <a:endParaRPr lang="en-US" sz="1800" b="1" dirty="0" smtClean="0"/>
          </a:p>
          <a:p>
            <a:r>
              <a:rPr lang="en-US" sz="1800" b="1" u="sng" dirty="0" smtClean="0"/>
              <a:t>Goal of AAC</a:t>
            </a:r>
            <a:r>
              <a:rPr lang="en-US" sz="1800" b="1" dirty="0" smtClean="0"/>
              <a:t>: </a:t>
            </a:r>
            <a:r>
              <a:rPr lang="en" sz="1800" b="1" dirty="0" smtClean="0"/>
              <a:t>The long term goal for anyone learning language is to be able to spontaneously generate novel utterances (SNUG).</a:t>
            </a:r>
            <a:endParaRPr lang="en-US" sz="1800" b="1" dirty="0" smtClean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0" name="Shape 620" descr="Core%2FALS%2FMP VENN - Plain.jpe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0668" y="0"/>
            <a:ext cx="5652199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21" name="Shape 621"/>
          <p:cNvSpPr txBox="1"/>
          <p:nvPr/>
        </p:nvSpPr>
        <p:spPr>
          <a:xfrm>
            <a:off x="4374550" y="4655125"/>
            <a:ext cx="4156500" cy="436500"/>
          </a:xfrm>
          <a:prstGeom prst="rect">
            <a:avLst/>
          </a:prstGeom>
          <a:solidFill>
            <a:srgbClr val="FFFF00"/>
          </a:solidFill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 b="1" u="sng">
                <a:solidFill>
                  <a:schemeClr val="hlink"/>
                </a:solidFill>
                <a:hlinkClick r:id="rId4"/>
              </a:rPr>
              <a:t>http://bit.ly/aacsweetspotthinglink</a:t>
            </a:r>
            <a:r>
              <a:rPr lang="en" sz="1800" b="1"/>
              <a:t> 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Shape 1128"/>
          <p:cNvSpPr txBox="1">
            <a:spLocks noGrp="1"/>
          </p:cNvSpPr>
          <p:nvPr>
            <p:ph type="title"/>
          </p:nvPr>
        </p:nvSpPr>
        <p:spPr>
          <a:xfrm>
            <a:off x="1219200" y="468082"/>
            <a:ext cx="9220200" cy="96066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/>
              <a:t>Aided Language </a:t>
            </a:r>
            <a:r>
              <a:rPr lang="en" b="1" dirty="0" smtClean="0"/>
              <a:t>Stimulation</a:t>
            </a:r>
            <a:endParaRPr lang="en" b="1" dirty="0"/>
          </a:p>
        </p:txBody>
      </p:sp>
      <p:sp>
        <p:nvSpPr>
          <p:cNvPr id="1129" name="Shape 1129"/>
          <p:cNvSpPr txBox="1">
            <a:spLocks noGrp="1"/>
          </p:cNvSpPr>
          <p:nvPr>
            <p:ph type="body" idx="4294967295"/>
          </p:nvPr>
        </p:nvSpPr>
        <p:spPr>
          <a:xfrm>
            <a:off x="762000" y="1581150"/>
            <a:ext cx="3581400" cy="2514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FontTx/>
              <a:buChar char="-"/>
            </a:pPr>
            <a:r>
              <a:rPr lang="en" sz="1800" b="1" dirty="0" smtClean="0"/>
              <a:t>Model </a:t>
            </a:r>
            <a:r>
              <a:rPr lang="en" sz="1800" b="1" dirty="0"/>
              <a:t>language by using </a:t>
            </a:r>
            <a:r>
              <a:rPr lang="en" sz="1800" b="1" dirty="0" smtClean="0"/>
              <a:t>the same </a:t>
            </a:r>
            <a:r>
              <a:rPr lang="en" sz="1800" b="1" dirty="0"/>
              <a:t>expressive communication system the student </a:t>
            </a:r>
            <a:r>
              <a:rPr lang="en" sz="1800" b="1" dirty="0" smtClean="0"/>
              <a:t>uses</a:t>
            </a:r>
          </a:p>
          <a:p>
            <a:pPr lvl="0" rtl="0">
              <a:spcBef>
                <a:spcPts val="0"/>
              </a:spcBef>
              <a:buFontTx/>
              <a:buChar char="-"/>
            </a:pPr>
            <a:r>
              <a:rPr lang="en-US" sz="1800" b="1" dirty="0" smtClean="0"/>
              <a:t>Encourage attention, but don’t demand it</a:t>
            </a:r>
          </a:p>
          <a:p>
            <a:pPr lvl="0" rtl="0">
              <a:spcBef>
                <a:spcPts val="0"/>
              </a:spcBef>
              <a:buFontTx/>
              <a:buChar char="-"/>
            </a:pPr>
            <a:r>
              <a:rPr lang="en-US" sz="1800" b="1" dirty="0" smtClean="0"/>
              <a:t>Continue to model even if child does not appear to be attending</a:t>
            </a:r>
          </a:p>
          <a:p>
            <a:pPr lvl="0" rtl="0">
              <a:spcBef>
                <a:spcPts val="0"/>
              </a:spcBef>
              <a:buFontTx/>
              <a:buChar char="-"/>
            </a:pPr>
            <a:endParaRPr lang="en" sz="1800" b="1" dirty="0" smtClean="0"/>
          </a:p>
          <a:p>
            <a:pPr>
              <a:buNone/>
            </a:pPr>
            <a:r>
              <a:rPr lang="en-US" sz="1800" dirty="0" smtClean="0">
                <a:hlinkClick r:id="rId3"/>
              </a:rPr>
              <a:t>Aided Language Stimulation</a:t>
            </a:r>
            <a:endParaRPr lang="en-US" sz="1800" dirty="0" smtClean="0"/>
          </a:p>
          <a:p>
            <a:pPr lvl="0" rtl="0">
              <a:spcBef>
                <a:spcPts val="0"/>
              </a:spcBef>
              <a:buNone/>
            </a:pPr>
            <a:endParaRPr lang="en" sz="1800" b="1" dirty="0" smtClean="0"/>
          </a:p>
          <a:p>
            <a:pPr lvl="0" rtl="0">
              <a:spcBef>
                <a:spcPts val="0"/>
              </a:spcBef>
              <a:buNone/>
            </a:pPr>
            <a:endParaRPr lang="en" sz="1800" b="1" dirty="0"/>
          </a:p>
        </p:txBody>
      </p:sp>
      <p:pic>
        <p:nvPicPr>
          <p:cNvPr id="1130" name="Shape 1130" descr="SMALL IMAGE (PNG)Public Domain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59800" y="1548187"/>
            <a:ext cx="4163399" cy="3305606"/>
          </a:xfrm>
          <a:prstGeom prst="rect">
            <a:avLst/>
          </a:prstGeom>
          <a:noFill/>
          <a:ln>
            <a:noFill/>
          </a:ln>
        </p:spPr>
      </p:pic>
      <p:sp>
        <p:nvSpPr>
          <p:cNvPr id="1131" name="Shape 1131"/>
          <p:cNvSpPr/>
          <p:nvPr/>
        </p:nvSpPr>
        <p:spPr>
          <a:xfrm>
            <a:off x="6871850" y="3519056"/>
            <a:ext cx="1690499" cy="1517099"/>
          </a:xfrm>
          <a:prstGeom prst="rect">
            <a:avLst/>
          </a:prstGeom>
          <a:solidFill>
            <a:srgbClr val="FFFF00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 b="1"/>
              <a:t>Model one step above</a:t>
            </a:r>
          </a:p>
        </p:txBody>
      </p:sp>
      <p:sp>
        <p:nvSpPr>
          <p:cNvPr id="1132" name="Shape 1132"/>
          <p:cNvSpPr/>
          <p:nvPr/>
        </p:nvSpPr>
        <p:spPr>
          <a:xfrm rot="954029">
            <a:off x="4229565" y="2899691"/>
            <a:ext cx="1787075" cy="800139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FF00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STUDENT</a:t>
            </a:r>
          </a:p>
        </p:txBody>
      </p:sp>
      <p:sp>
        <p:nvSpPr>
          <p:cNvPr id="1133" name="Shape 1133"/>
          <p:cNvSpPr/>
          <p:nvPr/>
        </p:nvSpPr>
        <p:spPr>
          <a:xfrm rot="954009">
            <a:off x="4722510" y="2164536"/>
            <a:ext cx="2087153" cy="800139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00FF00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EDUCATORS</a:t>
            </a:r>
          </a:p>
        </p:txBody>
      </p:sp>
      <p:sp>
        <p:nvSpPr>
          <p:cNvPr id="1134" name="Shape 1134"/>
          <p:cNvSpPr/>
          <p:nvPr/>
        </p:nvSpPr>
        <p:spPr>
          <a:xfrm rot="954009">
            <a:off x="6165676" y="556344"/>
            <a:ext cx="2087153" cy="800139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 dirty="0">
                <a:solidFill>
                  <a:srgbClr val="FFFFFF"/>
                </a:solidFill>
              </a:rPr>
              <a:t>NOT HERE</a:t>
            </a:r>
          </a:p>
        </p:txBody>
      </p:sp>
      <p:sp>
        <p:nvSpPr>
          <p:cNvPr id="1135" name="Shape 1135"/>
          <p:cNvSpPr/>
          <p:nvPr/>
        </p:nvSpPr>
        <p:spPr>
          <a:xfrm>
            <a:off x="5159075" y="4526981"/>
            <a:ext cx="230350" cy="21127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lt2"/>
                </a:solidFill>
                <a:latin typeface="Arial"/>
              </a:rPr>
              <a:t>L</a:t>
            </a:r>
          </a:p>
        </p:txBody>
      </p:sp>
      <p:sp>
        <p:nvSpPr>
          <p:cNvPr id="1136" name="Shape 1136"/>
          <p:cNvSpPr/>
          <p:nvPr/>
        </p:nvSpPr>
        <p:spPr>
          <a:xfrm>
            <a:off x="5524050" y="4109618"/>
            <a:ext cx="192755" cy="2112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lt2"/>
                </a:solidFill>
                <a:latin typeface="Arial"/>
              </a:rPr>
              <a:t>A</a:t>
            </a:r>
          </a:p>
        </p:txBody>
      </p:sp>
      <p:sp>
        <p:nvSpPr>
          <p:cNvPr id="1137" name="Shape 1137"/>
          <p:cNvSpPr/>
          <p:nvPr/>
        </p:nvSpPr>
        <p:spPr>
          <a:xfrm>
            <a:off x="6092100" y="3790962"/>
            <a:ext cx="162259" cy="2112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lt2"/>
                </a:solidFill>
                <a:latin typeface="Arial"/>
              </a:rPr>
              <a:t>N</a:t>
            </a:r>
          </a:p>
        </p:txBody>
      </p:sp>
      <p:sp>
        <p:nvSpPr>
          <p:cNvPr id="1138" name="Shape 1138"/>
          <p:cNvSpPr/>
          <p:nvPr/>
        </p:nvSpPr>
        <p:spPr>
          <a:xfrm>
            <a:off x="6254350" y="3235171"/>
            <a:ext cx="190454" cy="21835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lt2"/>
                </a:solidFill>
                <a:latin typeface="Arial"/>
              </a:rPr>
              <a:t>G</a:t>
            </a:r>
          </a:p>
        </p:txBody>
      </p:sp>
      <p:sp>
        <p:nvSpPr>
          <p:cNvPr id="1139" name="Shape 1139"/>
          <p:cNvSpPr/>
          <p:nvPr/>
        </p:nvSpPr>
        <p:spPr>
          <a:xfrm>
            <a:off x="6871850" y="3093587"/>
            <a:ext cx="161972" cy="21481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lt2"/>
                </a:solidFill>
                <a:latin typeface="Arial"/>
              </a:rPr>
              <a:t>U</a:t>
            </a:r>
          </a:p>
        </p:txBody>
      </p:sp>
      <p:sp>
        <p:nvSpPr>
          <p:cNvPr id="1140" name="Shape 1140"/>
          <p:cNvSpPr/>
          <p:nvPr/>
        </p:nvSpPr>
        <p:spPr>
          <a:xfrm>
            <a:off x="7033825" y="2458921"/>
            <a:ext cx="192755" cy="2112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lt2"/>
                </a:solidFill>
                <a:latin typeface="Arial"/>
              </a:rPr>
              <a:t>A</a:t>
            </a:r>
          </a:p>
        </p:txBody>
      </p:sp>
      <p:sp>
        <p:nvSpPr>
          <p:cNvPr id="1141" name="Shape 1141"/>
          <p:cNvSpPr/>
          <p:nvPr/>
        </p:nvSpPr>
        <p:spPr>
          <a:xfrm>
            <a:off x="7621875" y="2334440"/>
            <a:ext cx="190454" cy="21835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lt2"/>
                </a:solidFill>
                <a:latin typeface="Arial"/>
              </a:rPr>
              <a:t>G</a:t>
            </a:r>
          </a:p>
        </p:txBody>
      </p:sp>
      <p:sp>
        <p:nvSpPr>
          <p:cNvPr id="1142" name="Shape 1142"/>
          <p:cNvSpPr/>
          <p:nvPr/>
        </p:nvSpPr>
        <p:spPr>
          <a:xfrm>
            <a:off x="7812325" y="1714868"/>
            <a:ext cx="153629" cy="2112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19050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lt2"/>
                </a:solidFill>
                <a:latin typeface="Arial"/>
              </a:rPr>
              <a:t>E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" fill="hold"/>
                                        <p:tgtEl>
                                          <p:spTgt spid="1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14350"/>
            <a:ext cx="7543800" cy="960668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/>
              <a:t>Pragmatic Organization Dynamic Display (PODD)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52550"/>
            <a:ext cx="7239000" cy="3352800"/>
          </a:xfrm>
        </p:spPr>
        <p:txBody>
          <a:bodyPr>
            <a:normAutofit/>
          </a:bodyPr>
          <a:lstStyle/>
          <a:p>
            <a:r>
              <a:rPr lang="en-US" sz="1800" dirty="0"/>
              <a:t>D</a:t>
            </a:r>
            <a:r>
              <a:rPr lang="en-US" sz="1800" dirty="0" smtClean="0"/>
              <a:t>eveloped </a:t>
            </a:r>
            <a:r>
              <a:rPr lang="en-US" sz="1800" dirty="0"/>
              <a:t>in Australia by Gayle </a:t>
            </a:r>
            <a:r>
              <a:rPr lang="en-US" sz="1800" dirty="0" smtClean="0"/>
              <a:t>Porter 15 years ago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1800" dirty="0" smtClean="0"/>
              <a:t>PODD is a means of selection and organizing symbols so that people with complex communication needs and their communication partners can communicate more easily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1800" b="1" u="sng" dirty="0" smtClean="0"/>
              <a:t>GOAL</a:t>
            </a:r>
            <a:r>
              <a:rPr lang="en-US" sz="1800" dirty="0" smtClean="0"/>
              <a:t>: to provide vocabulary for continuous communication all the time, for a range of messages across a range of topics, in multiple environments</a:t>
            </a:r>
          </a:p>
          <a:p>
            <a:endParaRPr lang="en-US" sz="1800" dirty="0" smtClean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14350"/>
            <a:ext cx="7543800" cy="960668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/>
              <a:t>Positives of PODD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6350"/>
            <a:ext cx="4572000" cy="35052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Robust Language Organizational system</a:t>
            </a:r>
          </a:p>
          <a:p>
            <a:r>
              <a:rPr lang="en-US" sz="1800" dirty="0" smtClean="0"/>
              <a:t>Offers a full range of communicative functions such as requesting, commenting, greetings, </a:t>
            </a:r>
            <a:r>
              <a:rPr lang="en-US" sz="1800" dirty="0" err="1" smtClean="0"/>
              <a:t>etc</a:t>
            </a:r>
            <a:endParaRPr lang="en-US" sz="1800" dirty="0" smtClean="0"/>
          </a:p>
          <a:p>
            <a:r>
              <a:rPr lang="en-US" sz="1800" dirty="0" smtClean="0"/>
              <a:t>Compatible with Aided Language Stimulation</a:t>
            </a:r>
          </a:p>
          <a:p>
            <a:r>
              <a:rPr lang="en-US" sz="1800" dirty="0" smtClean="0"/>
              <a:t>Contains both core and fringe vocabulary</a:t>
            </a:r>
          </a:p>
        </p:txBody>
      </p:sp>
      <p:pic>
        <p:nvPicPr>
          <p:cNvPr id="1026" name="Picture 2" descr="Screen Shot 2016-02-27 at 7.06.05 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954" y="1428750"/>
            <a:ext cx="3787446" cy="275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1077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76350"/>
            <a:ext cx="4572000" cy="401955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Reduces load on working memory, promotes automaticity</a:t>
            </a:r>
          </a:p>
          <a:p>
            <a:r>
              <a:rPr lang="en-US" sz="1800" dirty="0" smtClean="0"/>
              <a:t>Thousands of repetitions with intent, purpose, and variation</a:t>
            </a:r>
          </a:p>
          <a:p>
            <a:r>
              <a:rPr lang="en-US" sz="1800" dirty="0" smtClean="0"/>
              <a:t>Requires less sophisticated motor skill</a:t>
            </a:r>
          </a:p>
          <a:p>
            <a:r>
              <a:rPr lang="en-US" sz="1800" dirty="0" smtClean="0"/>
              <a:t>Systemized presentation of vocabulary (child learns patterns)</a:t>
            </a:r>
          </a:p>
          <a:p>
            <a:r>
              <a:rPr lang="en-US" sz="1800" dirty="0" smtClean="0"/>
              <a:t>Books/ </a:t>
            </a:r>
            <a:r>
              <a:rPr lang="en-US" sz="1800" dirty="0" smtClean="0">
                <a:hlinkClick r:id="rId2"/>
              </a:rPr>
              <a:t>Video</a:t>
            </a:r>
            <a:r>
              <a:rPr lang="en-US" sz="1800" dirty="0" smtClean="0"/>
              <a:t> (43 sec)</a:t>
            </a:r>
          </a:p>
          <a:p>
            <a:endParaRPr lang="en-US" sz="1800" dirty="0" smtClean="0"/>
          </a:p>
        </p:txBody>
      </p:sp>
      <p:pic>
        <p:nvPicPr>
          <p:cNvPr id="2050" name="Picture 2" descr="https://s-media-cache-ak0.pinimg.com/236x/12/87/2e/12872efb6975c3915fefb8af7ae084e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123950"/>
            <a:ext cx="2667000" cy="35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371600" y="514350"/>
            <a:ext cx="7543800" cy="9606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Positives of PODD continued…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8932987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00150"/>
            <a:ext cx="6686550" cy="3200400"/>
          </a:xfrm>
        </p:spPr>
        <p:txBody>
          <a:bodyPr>
            <a:noAutofit/>
          </a:bodyPr>
          <a:lstStyle/>
          <a:p>
            <a:r>
              <a:rPr lang="en-US" sz="1400" dirty="0" smtClean="0"/>
              <a:t>Teach “typical” movements of a head nod for “yes” and a head shake, or turning head away for “no” whenever possible</a:t>
            </a:r>
          </a:p>
          <a:p>
            <a:endParaRPr lang="en-US" sz="1400" dirty="0" smtClean="0"/>
          </a:p>
          <a:p>
            <a:r>
              <a:rPr lang="en-US" sz="1400" dirty="0" smtClean="0"/>
              <a:t>These movements will be more easily reconigzed by untrained communication partners- especially future partners</a:t>
            </a:r>
          </a:p>
          <a:p>
            <a:endParaRPr lang="en-US" sz="1400" dirty="0" smtClean="0"/>
          </a:p>
          <a:p>
            <a:r>
              <a:rPr lang="en-US" sz="1400" dirty="0" smtClean="0"/>
              <a:t>Doesn’t require a partner to stop and hold up yes/no cards for each scanned item</a:t>
            </a:r>
          </a:p>
          <a:p>
            <a:endParaRPr lang="en-US" sz="1400" dirty="0" smtClean="0"/>
          </a:p>
          <a:p>
            <a:r>
              <a:rPr lang="en-US" sz="1400" dirty="0" smtClean="0"/>
              <a:t>Will allow the child to use intelligible head movement to agree or disagree during a conversational discourse when listening a partner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95400" y="514350"/>
            <a:ext cx="7543800" cy="960668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/>
              <a:t>Partner-Assisted Scanning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4191000" y="4400550"/>
            <a:ext cx="6431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hlinkClick r:id="rId2"/>
              </a:rPr>
              <a:t>Video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211182264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14350"/>
            <a:ext cx="6683765" cy="960668"/>
          </a:xfrm>
        </p:spPr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52550"/>
            <a:ext cx="6686550" cy="2833217"/>
          </a:xfrm>
        </p:spPr>
        <p:txBody>
          <a:bodyPr>
            <a:noAutofit/>
          </a:bodyPr>
          <a:lstStyle/>
          <a:p>
            <a:r>
              <a:rPr lang="en-US" altLang="en-US" sz="2000" dirty="0" smtClean="0">
                <a:solidFill>
                  <a:schemeClr val="tx1"/>
                </a:solidFill>
              </a:rPr>
              <a:t>Binger &amp; Light, 2007</a:t>
            </a:r>
          </a:p>
          <a:p>
            <a:r>
              <a:rPr lang="en-US" altLang="en-US" sz="2000" dirty="0" smtClean="0">
                <a:solidFill>
                  <a:schemeClr val="tx1"/>
                </a:solidFill>
              </a:rPr>
              <a:t>Bruno &amp;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Trembath</a:t>
            </a:r>
            <a:r>
              <a:rPr lang="en-US" altLang="en-US" sz="2000" dirty="0" smtClean="0">
                <a:solidFill>
                  <a:schemeClr val="tx1"/>
                </a:solidFill>
              </a:rPr>
              <a:t>, 2006</a:t>
            </a:r>
          </a:p>
          <a:p>
            <a:r>
              <a:rPr lang="en-US" altLang="en-US" sz="2000" dirty="0" smtClean="0">
                <a:solidFill>
                  <a:schemeClr val="tx1"/>
                </a:solidFill>
              </a:rPr>
              <a:t>Burkhart &amp; Porter, 2016</a:t>
            </a:r>
          </a:p>
          <a:p>
            <a:r>
              <a:rPr lang="en-US" altLang="en-US" sz="2000" dirty="0" err="1" smtClean="0">
                <a:solidFill>
                  <a:schemeClr val="tx1"/>
                </a:solidFill>
              </a:rPr>
              <a:t>Cafiero</a:t>
            </a:r>
            <a:r>
              <a:rPr lang="en-US" altLang="en-US" sz="2000" dirty="0" smtClean="0">
                <a:solidFill>
                  <a:schemeClr val="tx1"/>
                </a:solidFill>
              </a:rPr>
              <a:t>, 2001</a:t>
            </a:r>
          </a:p>
          <a:p>
            <a:r>
              <a:rPr lang="en-US" altLang="en-US" sz="2000" dirty="0" err="1" smtClean="0">
                <a:solidFill>
                  <a:schemeClr val="tx1"/>
                </a:solidFill>
              </a:rPr>
              <a:t>Drager</a:t>
            </a:r>
            <a:r>
              <a:rPr lang="en-US" altLang="en-US" sz="2000" dirty="0" smtClean="0">
                <a:solidFill>
                  <a:schemeClr val="tx1"/>
                </a:solidFill>
              </a:rPr>
              <a:t> et al, 2006</a:t>
            </a:r>
          </a:p>
          <a:p>
            <a:r>
              <a:rPr lang="en-US" altLang="en-US" sz="2000" dirty="0" smtClean="0">
                <a:solidFill>
                  <a:schemeClr val="tx1"/>
                </a:solidFill>
              </a:rPr>
              <a:t>Harris &amp;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Reichle</a:t>
            </a:r>
            <a:r>
              <a:rPr lang="en-US" altLang="en-US" sz="2000" dirty="0" smtClean="0">
                <a:solidFill>
                  <a:schemeClr val="tx1"/>
                </a:solidFill>
              </a:rPr>
              <a:t>, 2004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Light, J &amp; McNaughton, D. (2015)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</TotalTime>
  <Words>303</Words>
  <Application>Microsoft Macintosh PowerPoint</Application>
  <PresentationFormat>On-screen Show (16:9)</PresentationFormat>
  <Paragraphs>67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Wisp</vt:lpstr>
      <vt:lpstr>Introduction to PODD</vt:lpstr>
      <vt:lpstr>Before We Start PODD…</vt:lpstr>
      <vt:lpstr>PowerPoint Presentation</vt:lpstr>
      <vt:lpstr>Aided Language Stimulation</vt:lpstr>
      <vt:lpstr>Pragmatic Organization Dynamic Display (PODD) </vt:lpstr>
      <vt:lpstr>Positives of PODD</vt:lpstr>
      <vt:lpstr>PowerPoint Presentation</vt:lpstr>
      <vt:lpstr>Partner-Assisted Scanning</vt:lpstr>
      <vt:lpstr>References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Than Core: AAC Implementation for Early Childhood and Beyond http://bit.ly/ATIA17AAC</dc:title>
  <dc:creator>Marnina Allis</dc:creator>
  <cp:lastModifiedBy>Amanda Akdemir</cp:lastModifiedBy>
  <cp:revision>59</cp:revision>
  <dcterms:modified xsi:type="dcterms:W3CDTF">2017-12-22T15:34:07Z</dcterms:modified>
</cp:coreProperties>
</file>