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7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9A9367-1997-4BBC-A9DA-0F98A6A64F20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C2AAFC-96C4-46AA-8B35-E158A5C06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682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MYPF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F51C12C-1F69-4FB6-AE80-E7506F5ABCC6}" type="datetime1">
              <a:rPr lang="en-US" altLang="en-US"/>
              <a:pPr eaLnBrk="1" hangingPunct="1"/>
              <a:t>4/14/2015</a:t>
            </a:fld>
            <a:endParaRPr lang="en-US" altLang="en-US"/>
          </a:p>
        </p:txBody>
      </p:sp>
      <p:sp>
        <p:nvSpPr>
          <p:cNvPr id="317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Chapter 11</a:t>
            </a:r>
          </a:p>
        </p:txBody>
      </p:sp>
      <p:sp>
        <p:nvSpPr>
          <p:cNvPr id="317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3040AF5-4472-4E0C-9143-D114EF41F185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B248AF-D484-4009-8649-01EB5D3E781A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3D22E3-8B98-4CD9-BAFC-B6B0FFC9D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305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B248AF-D484-4009-8649-01EB5D3E781A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3D22E3-8B98-4CD9-BAFC-B6B0FFC9D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54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B248AF-D484-4009-8649-01EB5D3E781A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3D22E3-8B98-4CD9-BAFC-B6B0FFC9D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811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B248AF-D484-4009-8649-01EB5D3E781A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3D22E3-8B98-4CD9-BAFC-B6B0FFC9D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031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B248AF-D484-4009-8649-01EB5D3E781A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3D22E3-8B98-4CD9-BAFC-B6B0FFC9D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081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B248AF-D484-4009-8649-01EB5D3E781A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3D22E3-8B98-4CD9-BAFC-B6B0FFC9D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893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B248AF-D484-4009-8649-01EB5D3E781A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3D22E3-8B98-4CD9-BAFC-B6B0FFC9D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414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B248AF-D484-4009-8649-01EB5D3E781A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3D22E3-8B98-4CD9-BAFC-B6B0FFC9D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960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B248AF-D484-4009-8649-01EB5D3E781A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3D22E3-8B98-4CD9-BAFC-B6B0FFC9D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858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B248AF-D484-4009-8649-01EB5D3E781A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3D22E3-8B98-4CD9-BAFC-B6B0FFC9D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006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B248AF-D484-4009-8649-01EB5D3E781A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3D22E3-8B98-4CD9-BAFC-B6B0FFC9D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81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YPA-Banner.jpg"/>
          <p:cNvPicPr/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4076700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C:\Users\bowdenp\Desktop\Patriots_Logo-1.jpg"/>
          <p:cNvPicPr/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844540"/>
            <a:ext cx="1790700" cy="78486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" name="Straight Connector 8"/>
          <p:cNvCxnSpPr/>
          <p:nvPr userDrawn="1"/>
        </p:nvCxnSpPr>
        <p:spPr>
          <a:xfrm>
            <a:off x="457200" y="5715000"/>
            <a:ext cx="84124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1371600" y="1143000"/>
            <a:ext cx="74980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921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vestopedia.com/terms/m/mutualfund.asp" TargetMode="External"/><Relationship Id="rId2" Type="http://schemas.openxmlformats.org/officeDocument/2006/relationships/hyperlink" Target="http://www.investopedia.com/terms/s/stock.as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nvestopedia.com/terms/d/dividend.asp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Ethics and Investing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294947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BC1A9003-1C24-42C1-B98F-BA7B5DBE7AD5}" type="slidenum">
              <a:rPr lang="en-US" altLang="en-US">
                <a:solidFill>
                  <a:schemeClr val="accent1"/>
                </a:solidFill>
              </a:rPr>
              <a:pPr eaLnBrk="1" hangingPunct="1"/>
              <a:t>10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Unethical and Illegal Investing</a:t>
            </a:r>
            <a:endParaRPr lang="en-US" altLang="en-US" dirty="0" smtClean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798637"/>
            <a:ext cx="82296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b="1" dirty="0" smtClean="0">
                <a:solidFill>
                  <a:srgbClr val="800080"/>
                </a:solidFill>
              </a:rPr>
              <a:t>INVESTMENT ADVISERS</a:t>
            </a:r>
            <a:r>
              <a:rPr lang="en-US" dirty="0"/>
              <a:t> </a:t>
            </a:r>
            <a:endParaRPr lang="en-US" dirty="0" smtClean="0"/>
          </a:p>
          <a:p>
            <a:r>
              <a:rPr lang="en-US" dirty="0" smtClean="0"/>
              <a:t>Making </a:t>
            </a:r>
            <a:r>
              <a:rPr lang="en-US" dirty="0"/>
              <a:t>misleading or untrue statements, </a:t>
            </a:r>
            <a:r>
              <a:rPr lang="en-US" dirty="0" err="1"/>
              <a:t>including:Stating</a:t>
            </a:r>
            <a:r>
              <a:rPr lang="en-US" dirty="0"/>
              <a:t> or implying that either the state administrator or the SEC approves or endorses the IA</a:t>
            </a:r>
          </a:p>
          <a:p>
            <a:r>
              <a:rPr lang="en-US" dirty="0" smtClean="0"/>
              <a:t>Making </a:t>
            </a:r>
            <a:r>
              <a:rPr lang="en-US" dirty="0"/>
              <a:t>exaggerated claims about investment performance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497250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BC1A9003-1C24-42C1-B98F-BA7B5DBE7AD5}" type="slidenum">
              <a:rPr lang="en-US" altLang="en-US">
                <a:solidFill>
                  <a:schemeClr val="accent1"/>
                </a:solidFill>
              </a:rPr>
              <a:pPr eaLnBrk="1" hangingPunct="1"/>
              <a:t>11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Unethical and Illegal Investing</a:t>
            </a:r>
            <a:endParaRPr lang="en-US" altLang="en-US" dirty="0" smtClean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798637"/>
            <a:ext cx="82296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b="1" dirty="0" smtClean="0">
                <a:solidFill>
                  <a:srgbClr val="800080"/>
                </a:solidFill>
              </a:rPr>
              <a:t>INVESTMENT ADVISERS</a:t>
            </a:r>
            <a:r>
              <a:rPr lang="en-US" dirty="0"/>
              <a:t> </a:t>
            </a:r>
            <a:endParaRPr lang="en-US" dirty="0" smtClean="0"/>
          </a:p>
          <a:p>
            <a:r>
              <a:rPr lang="en-US" dirty="0" smtClean="0"/>
              <a:t>Stating </a:t>
            </a:r>
            <a:r>
              <a:rPr lang="en-US" dirty="0"/>
              <a:t>or implying that either the administrator or the SEC approves of a specific investment</a:t>
            </a:r>
          </a:p>
          <a:p>
            <a:r>
              <a:rPr lang="en-US" dirty="0"/>
              <a:t>Making inaccurate statements regarding commissions or markups</a:t>
            </a:r>
          </a:p>
          <a:p>
            <a:r>
              <a:rPr lang="en-US" dirty="0"/>
              <a:t>Giving inaccurate market quotations</a:t>
            </a:r>
          </a:p>
          <a:p>
            <a:r>
              <a:rPr lang="en-US" dirty="0"/>
              <a:t>Misrepresenting the client's account status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167081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BC1A9003-1C24-42C1-B98F-BA7B5DBE7AD5}" type="slidenum">
              <a:rPr lang="en-US" altLang="en-US">
                <a:solidFill>
                  <a:schemeClr val="accent1"/>
                </a:solidFill>
              </a:rPr>
              <a:pPr eaLnBrk="1" hangingPunct="1"/>
              <a:t>2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Unethical and Illegal Investing</a:t>
            </a:r>
            <a:endParaRPr lang="en-US" altLang="en-US" dirty="0" smtClean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798637"/>
            <a:ext cx="82296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b="1" dirty="0" smtClean="0">
                <a:solidFill>
                  <a:srgbClr val="800080"/>
                </a:solidFill>
              </a:rPr>
              <a:t>GOALS</a:t>
            </a:r>
          </a:p>
          <a:p>
            <a:pPr eaLnBrk="1" hangingPunct="1"/>
            <a:r>
              <a:rPr lang="en-US" altLang="en-US" dirty="0" smtClean="0"/>
              <a:t>Describe </a:t>
            </a:r>
            <a:r>
              <a:rPr lang="en-US" altLang="en-US" dirty="0" smtClean="0"/>
              <a:t>unethical and illegal investment practices.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225983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BC1A9003-1C24-42C1-B98F-BA7B5DBE7AD5}" type="slidenum">
              <a:rPr lang="en-US" altLang="en-US">
                <a:solidFill>
                  <a:schemeClr val="accent1"/>
                </a:solidFill>
              </a:rPr>
              <a:pPr eaLnBrk="1" hangingPunct="1"/>
              <a:t>3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Unethical and Illegal Investing</a:t>
            </a:r>
            <a:endParaRPr lang="en-US" altLang="en-US" dirty="0" smtClean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798637"/>
            <a:ext cx="82296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b="1" dirty="0" smtClean="0">
                <a:solidFill>
                  <a:srgbClr val="800080"/>
                </a:solidFill>
              </a:rPr>
              <a:t>SPINNING</a:t>
            </a:r>
            <a:endParaRPr lang="en-US" altLang="en-US" b="1" dirty="0" smtClean="0">
              <a:solidFill>
                <a:srgbClr val="800080"/>
              </a:solidFill>
            </a:endParaRPr>
          </a:p>
          <a:p>
            <a:r>
              <a:rPr lang="en-US" dirty="0"/>
              <a:t>The act by a brokerage firm or underwriter of offering shares in an IPO to preferred customers, as a means of retaining or obtaining their business.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95526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BC1A9003-1C24-42C1-B98F-BA7B5DBE7AD5}" type="slidenum">
              <a:rPr lang="en-US" altLang="en-US">
                <a:solidFill>
                  <a:schemeClr val="accent1"/>
                </a:solidFill>
              </a:rPr>
              <a:pPr eaLnBrk="1" hangingPunct="1"/>
              <a:t>4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Unethical and Illegal Investing</a:t>
            </a:r>
            <a:endParaRPr lang="en-US" altLang="en-US" dirty="0" smtClean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798637"/>
            <a:ext cx="82296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b="1" dirty="0" smtClean="0">
                <a:solidFill>
                  <a:srgbClr val="800080"/>
                </a:solidFill>
              </a:rPr>
              <a:t>DIVIDEND SELLING</a:t>
            </a:r>
            <a:endParaRPr lang="en-US" altLang="en-US" b="1" dirty="0" smtClean="0">
              <a:solidFill>
                <a:srgbClr val="800080"/>
              </a:solidFill>
            </a:endParaRPr>
          </a:p>
          <a:p>
            <a:r>
              <a:rPr lang="en-US" dirty="0"/>
              <a:t>When brokers try to convince a customer that purchasing a particular investment such as </a:t>
            </a:r>
            <a:r>
              <a:rPr lang="en-US" dirty="0">
                <a:hlinkClick r:id="rId2"/>
              </a:rPr>
              <a:t>stocks</a:t>
            </a:r>
            <a:r>
              <a:rPr lang="en-US" dirty="0"/>
              <a:t> or </a:t>
            </a:r>
            <a:r>
              <a:rPr lang="en-US" dirty="0">
                <a:hlinkClick r:id="rId3"/>
              </a:rPr>
              <a:t>mutual funds</a:t>
            </a:r>
            <a:r>
              <a:rPr lang="en-US" dirty="0"/>
              <a:t> will be profitable because of an upcoming </a:t>
            </a:r>
            <a:r>
              <a:rPr lang="en-US" dirty="0">
                <a:hlinkClick r:id="rId4"/>
              </a:rPr>
              <a:t>dividend</a:t>
            </a:r>
            <a:r>
              <a:rPr lang="en-US" dirty="0"/>
              <a:t>, this is referred to as dividend selling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073963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BC1A9003-1C24-42C1-B98F-BA7B5DBE7AD5}" type="slidenum">
              <a:rPr lang="en-US" altLang="en-US">
                <a:solidFill>
                  <a:schemeClr val="accent1"/>
                </a:solidFill>
              </a:rPr>
              <a:pPr eaLnBrk="1" hangingPunct="1"/>
              <a:t>5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Unethical and Illegal Investing</a:t>
            </a:r>
            <a:endParaRPr lang="en-US" altLang="en-US" dirty="0" smtClean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798637"/>
            <a:ext cx="82296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b="1" dirty="0" smtClean="0">
                <a:solidFill>
                  <a:srgbClr val="800080"/>
                </a:solidFill>
              </a:rPr>
              <a:t>CHURNING</a:t>
            </a:r>
            <a:endParaRPr lang="en-US" altLang="en-US" b="1" dirty="0" smtClean="0">
              <a:solidFill>
                <a:srgbClr val="800080"/>
              </a:solidFill>
            </a:endParaRPr>
          </a:p>
          <a:p>
            <a:r>
              <a:rPr lang="en-US" dirty="0"/>
              <a:t>Excessive trading by a broker in a client's account largely to generate commissions. Churning is an illegal and unethical practice that violates SEC rules and securities laws.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98616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BC1A9003-1C24-42C1-B98F-BA7B5DBE7AD5}" type="slidenum">
              <a:rPr lang="en-US" altLang="en-US">
                <a:solidFill>
                  <a:schemeClr val="accent1"/>
                </a:solidFill>
              </a:rPr>
              <a:pPr eaLnBrk="1" hangingPunct="1"/>
              <a:t>6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Unethical and Illegal Investing</a:t>
            </a:r>
            <a:endParaRPr lang="en-US" altLang="en-US" dirty="0" smtClean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798637"/>
            <a:ext cx="82296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b="1" dirty="0" smtClean="0">
                <a:solidFill>
                  <a:srgbClr val="800080"/>
                </a:solidFill>
              </a:rPr>
              <a:t>INSIDER TRADING</a:t>
            </a:r>
            <a:endParaRPr lang="en-US" altLang="en-US" b="1" dirty="0" smtClean="0">
              <a:solidFill>
                <a:srgbClr val="800080"/>
              </a:solidFill>
            </a:endParaRPr>
          </a:p>
          <a:p>
            <a:r>
              <a:rPr lang="en-US" dirty="0"/>
              <a:t>The buying or selling of a security by someone who has access to material, nonpublic information about the security.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429613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BC1A9003-1C24-42C1-B98F-BA7B5DBE7AD5}" type="slidenum">
              <a:rPr lang="en-US" altLang="en-US">
                <a:solidFill>
                  <a:schemeClr val="accent1"/>
                </a:solidFill>
              </a:rPr>
              <a:pPr eaLnBrk="1" hangingPunct="1"/>
              <a:t>7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Unethical and Illegal Investing</a:t>
            </a:r>
            <a:endParaRPr lang="en-US" altLang="en-US" dirty="0" smtClean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798637"/>
            <a:ext cx="82296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b="1" dirty="0" smtClean="0">
                <a:solidFill>
                  <a:srgbClr val="800080"/>
                </a:solidFill>
              </a:rPr>
              <a:t>FRONT RUNNING</a:t>
            </a:r>
            <a:endParaRPr lang="en-US" altLang="en-US" b="1" dirty="0" smtClean="0">
              <a:solidFill>
                <a:srgbClr val="800080"/>
              </a:solidFill>
            </a:endParaRPr>
          </a:p>
          <a:p>
            <a:r>
              <a:rPr lang="en-US" dirty="0"/>
              <a:t>Trading equities based on information from the analyst department before his or her clients have been given the information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7038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BC1A9003-1C24-42C1-B98F-BA7B5DBE7AD5}" type="slidenum">
              <a:rPr lang="en-US" altLang="en-US">
                <a:solidFill>
                  <a:schemeClr val="accent1"/>
                </a:solidFill>
              </a:rPr>
              <a:pPr eaLnBrk="1" hangingPunct="1"/>
              <a:t>8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Unethical and Illegal Investing</a:t>
            </a:r>
            <a:endParaRPr lang="en-US" altLang="en-US" dirty="0" smtClean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798637"/>
            <a:ext cx="82296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b="1" dirty="0" smtClean="0">
                <a:solidFill>
                  <a:srgbClr val="800080"/>
                </a:solidFill>
              </a:rPr>
              <a:t>INVESTMENT ADVISERS</a:t>
            </a:r>
            <a:endParaRPr lang="en-US" altLang="en-US" b="1" dirty="0" smtClean="0">
              <a:solidFill>
                <a:srgbClr val="800080"/>
              </a:solidFill>
            </a:endParaRPr>
          </a:p>
          <a:p>
            <a:r>
              <a:rPr lang="en-US" u="sng" dirty="0"/>
              <a:t>Misrepresentations</a:t>
            </a:r>
            <a:r>
              <a:rPr lang="en-US" dirty="0"/>
              <a:t> - IA cannot misrepresent his/her qualifications, services, or fees to clients or potential clients </a:t>
            </a:r>
            <a:endParaRPr lang="en-US" dirty="0" smtClean="0"/>
          </a:p>
          <a:p>
            <a:r>
              <a:rPr lang="en-US" u="sng" dirty="0" smtClean="0"/>
              <a:t>Third-party </a:t>
            </a:r>
            <a:r>
              <a:rPr lang="en-US" u="sng" dirty="0"/>
              <a:t>research</a:t>
            </a:r>
            <a:r>
              <a:rPr lang="en-US" dirty="0"/>
              <a:t> - IA cannot use or rely on third-party research for investment recommendations or reports without disclosing this fact to the client 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355261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BC1A9003-1C24-42C1-B98F-BA7B5DBE7AD5}" type="slidenum">
              <a:rPr lang="en-US" altLang="en-US">
                <a:solidFill>
                  <a:schemeClr val="accent1"/>
                </a:solidFill>
              </a:rPr>
              <a:pPr eaLnBrk="1" hangingPunct="1"/>
              <a:t>9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Unethical and Illegal Investing</a:t>
            </a:r>
            <a:endParaRPr lang="en-US" altLang="en-US" dirty="0" smtClean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798637"/>
            <a:ext cx="82296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b="1" dirty="0" smtClean="0">
                <a:solidFill>
                  <a:srgbClr val="800080"/>
                </a:solidFill>
              </a:rPr>
              <a:t>INVESTMENT ADVISERS</a:t>
            </a:r>
            <a:r>
              <a:rPr lang="en-US" dirty="0"/>
              <a:t> </a:t>
            </a:r>
            <a:endParaRPr lang="en-US" dirty="0" smtClean="0"/>
          </a:p>
          <a:p>
            <a:r>
              <a:rPr lang="en-US" u="sng" dirty="0" smtClean="0"/>
              <a:t>Advertisements</a:t>
            </a:r>
            <a:r>
              <a:rPr lang="en-US" dirty="0"/>
              <a:t> - IA cannot use an advertisement that does not comply with the guidelines of the Investment Advisers Act of 1940 </a:t>
            </a:r>
            <a:endParaRPr lang="en-US" dirty="0" smtClean="0"/>
          </a:p>
          <a:p>
            <a:r>
              <a:rPr lang="en-US" dirty="0" smtClean="0"/>
              <a:t>Failure </a:t>
            </a:r>
            <a:r>
              <a:rPr lang="en-US" dirty="0"/>
              <a:t>to state important facts - such as failing to state the tax implication of a transaction </a:t>
            </a:r>
            <a:endParaRPr lang="en-US" dirty="0" smtClean="0"/>
          </a:p>
          <a:p>
            <a:r>
              <a:rPr lang="en-US" dirty="0" smtClean="0"/>
              <a:t>Failing </a:t>
            </a:r>
            <a:r>
              <a:rPr lang="en-US" dirty="0"/>
              <a:t>to follow a client's instructions 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718185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1434</TotalTime>
  <Words>204</Words>
  <Application>Microsoft Office PowerPoint</Application>
  <PresentationFormat>On-screen Show (4:3)</PresentationFormat>
  <Paragraphs>54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Ethics and Investing</vt:lpstr>
      <vt:lpstr>Unethical and Illegal Investing</vt:lpstr>
      <vt:lpstr>Unethical and Illegal Investing</vt:lpstr>
      <vt:lpstr>Unethical and Illegal Investing</vt:lpstr>
      <vt:lpstr>Unethical and Illegal Investing</vt:lpstr>
      <vt:lpstr>Unethical and Illegal Investing</vt:lpstr>
      <vt:lpstr>Unethical and Illegal Investing</vt:lpstr>
      <vt:lpstr>Unethical and Illegal Investing</vt:lpstr>
      <vt:lpstr>Unethical and Illegal Investing</vt:lpstr>
      <vt:lpstr>Unethical and Illegal Investing</vt:lpstr>
      <vt:lpstr>Unethical and Illegal Investing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Page Bowden</dc:creator>
  <cp:lastModifiedBy>Page Bowden</cp:lastModifiedBy>
  <cp:revision>11</cp:revision>
  <dcterms:created xsi:type="dcterms:W3CDTF">2015-04-06T14:05:44Z</dcterms:created>
  <dcterms:modified xsi:type="dcterms:W3CDTF">2015-04-14T13:04:37Z</dcterms:modified>
</cp:coreProperties>
</file>