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50" r:id="rId2"/>
  </p:sldMasterIdLst>
  <p:notesMasterIdLst>
    <p:notesMasterId r:id="rId36"/>
  </p:notesMasterIdLst>
  <p:sldIdLst>
    <p:sldId id="260" r:id="rId3"/>
    <p:sldId id="283" r:id="rId4"/>
    <p:sldId id="295" r:id="rId5"/>
    <p:sldId id="259" r:id="rId6"/>
    <p:sldId id="258" r:id="rId7"/>
    <p:sldId id="284" r:id="rId8"/>
    <p:sldId id="271" r:id="rId9"/>
    <p:sldId id="257" r:id="rId10"/>
    <p:sldId id="276" r:id="rId11"/>
    <p:sldId id="292" r:id="rId12"/>
    <p:sldId id="294" r:id="rId13"/>
    <p:sldId id="275" r:id="rId14"/>
    <p:sldId id="273" r:id="rId15"/>
    <p:sldId id="293" r:id="rId16"/>
    <p:sldId id="272" r:id="rId17"/>
    <p:sldId id="270" r:id="rId18"/>
    <p:sldId id="285" r:id="rId19"/>
    <p:sldId id="265" r:id="rId20"/>
    <p:sldId id="264" r:id="rId21"/>
    <p:sldId id="266" r:id="rId22"/>
    <p:sldId id="262" r:id="rId23"/>
    <p:sldId id="261" r:id="rId24"/>
    <p:sldId id="280" r:id="rId25"/>
    <p:sldId id="279" r:id="rId26"/>
    <p:sldId id="278" r:id="rId27"/>
    <p:sldId id="263" r:id="rId28"/>
    <p:sldId id="286" r:id="rId29"/>
    <p:sldId id="287" r:id="rId30"/>
    <p:sldId id="290" r:id="rId31"/>
    <p:sldId id="288" r:id="rId32"/>
    <p:sldId id="289" r:id="rId33"/>
    <p:sldId id="291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18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EDDDA-E1BE-1033-9CC1-89BA841F63B3}" v="14" dt="2023-08-28T17:45:52.366"/>
    <p1510:client id="{97C79A28-C97C-78BB-8BB6-8E8583255421}" v="20" dt="2023-09-13T13:33:14.038"/>
    <p1510:client id="{B29199AF-D250-E474-849A-F302FA176C18}" v="27" dt="2023-08-29T13:17:57.499"/>
    <p1510:client id="{E17B6F58-132C-5B46-83B5-EC7CC65D3EE6}" v="181" dt="2023-09-12T14:49:51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296E5-E8E5-481C-BEB4-C907FED7C3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85113F-DAD2-42C3-9977-7CCA6C8E5EED}">
      <dgm:prSet/>
      <dgm:spPr/>
      <dgm:t>
        <a:bodyPr/>
        <a:lstStyle/>
        <a:p>
          <a:r>
            <a:rPr lang="en-US"/>
            <a:t>Early </a:t>
          </a:r>
          <a:r>
            <a:rPr lang="en-US">
              <a:latin typeface="Century Schoolbook" panose="02040604050505020304"/>
            </a:rPr>
            <a:t>Decision</a:t>
          </a:r>
          <a:endParaRPr lang="en-US"/>
        </a:p>
      </dgm:t>
    </dgm:pt>
    <dgm:pt modelId="{A2348595-D76B-45A2-A004-F282FB747789}" type="parTrans" cxnId="{95E8D937-B633-44F3-B131-740B0780BAC2}">
      <dgm:prSet/>
      <dgm:spPr/>
      <dgm:t>
        <a:bodyPr/>
        <a:lstStyle/>
        <a:p>
          <a:endParaRPr lang="en-US"/>
        </a:p>
      </dgm:t>
    </dgm:pt>
    <dgm:pt modelId="{F625E25D-14CC-4656-9285-509176020B2B}" type="sibTrans" cxnId="{95E8D937-B633-44F3-B131-740B0780BAC2}">
      <dgm:prSet/>
      <dgm:spPr/>
      <dgm:t>
        <a:bodyPr/>
        <a:lstStyle/>
        <a:p>
          <a:endParaRPr lang="en-US"/>
        </a:p>
      </dgm:t>
    </dgm:pt>
    <dgm:pt modelId="{1F61CA56-4CDF-4E9B-BE3F-09DBA8873E6C}">
      <dgm:prSet/>
      <dgm:spPr/>
      <dgm:t>
        <a:bodyPr/>
        <a:lstStyle/>
        <a:p>
          <a:r>
            <a:rPr lang="en-US"/>
            <a:t>Early Action</a:t>
          </a:r>
        </a:p>
      </dgm:t>
    </dgm:pt>
    <dgm:pt modelId="{B5F9CEA4-D8AC-40D6-8677-A61913719765}" type="parTrans" cxnId="{121BB445-FE63-4ED3-87B7-3B045FF649D2}">
      <dgm:prSet/>
      <dgm:spPr/>
      <dgm:t>
        <a:bodyPr/>
        <a:lstStyle/>
        <a:p>
          <a:endParaRPr lang="en-US"/>
        </a:p>
      </dgm:t>
    </dgm:pt>
    <dgm:pt modelId="{60119A4D-596A-44CE-B5B0-5EBCF1377335}" type="sibTrans" cxnId="{121BB445-FE63-4ED3-87B7-3B045FF649D2}">
      <dgm:prSet/>
      <dgm:spPr/>
      <dgm:t>
        <a:bodyPr/>
        <a:lstStyle/>
        <a:p>
          <a:endParaRPr lang="en-US"/>
        </a:p>
      </dgm:t>
    </dgm:pt>
    <dgm:pt modelId="{0830504D-FA23-4BC5-AD19-7F5EB3D26C13}">
      <dgm:prSet/>
      <dgm:spPr/>
      <dgm:t>
        <a:bodyPr/>
        <a:lstStyle/>
        <a:p>
          <a:r>
            <a:rPr lang="en-US"/>
            <a:t>Rolling Admission</a:t>
          </a:r>
        </a:p>
      </dgm:t>
    </dgm:pt>
    <dgm:pt modelId="{4206187F-9CEA-40C4-84AC-9547D45B65CD}" type="parTrans" cxnId="{8F8108CC-ACA5-4579-BFED-FC842A2B9274}">
      <dgm:prSet/>
      <dgm:spPr/>
      <dgm:t>
        <a:bodyPr/>
        <a:lstStyle/>
        <a:p>
          <a:endParaRPr lang="en-US"/>
        </a:p>
      </dgm:t>
    </dgm:pt>
    <dgm:pt modelId="{8CFB2C29-C555-41B5-AF48-508D4AF96DD1}" type="sibTrans" cxnId="{8F8108CC-ACA5-4579-BFED-FC842A2B9274}">
      <dgm:prSet/>
      <dgm:spPr/>
      <dgm:t>
        <a:bodyPr/>
        <a:lstStyle/>
        <a:p>
          <a:endParaRPr lang="en-US"/>
        </a:p>
      </dgm:t>
    </dgm:pt>
    <dgm:pt modelId="{0A6D7E7F-B65C-4D5B-B0EB-7E9E619954A6}">
      <dgm:prSet/>
      <dgm:spPr/>
      <dgm:t>
        <a:bodyPr/>
        <a:lstStyle/>
        <a:p>
          <a:r>
            <a:rPr lang="en-US"/>
            <a:t>Regular Admission</a:t>
          </a:r>
        </a:p>
      </dgm:t>
    </dgm:pt>
    <dgm:pt modelId="{B2537960-2260-47A1-9479-485608E7749C}" type="parTrans" cxnId="{9CDB2105-BD1A-424C-8E8F-69C10D022A4F}">
      <dgm:prSet/>
      <dgm:spPr/>
      <dgm:t>
        <a:bodyPr/>
        <a:lstStyle/>
        <a:p>
          <a:endParaRPr lang="en-US"/>
        </a:p>
      </dgm:t>
    </dgm:pt>
    <dgm:pt modelId="{34472FD2-910D-4981-84E3-1691E63AAF82}" type="sibTrans" cxnId="{9CDB2105-BD1A-424C-8E8F-69C10D022A4F}">
      <dgm:prSet/>
      <dgm:spPr/>
      <dgm:t>
        <a:bodyPr/>
        <a:lstStyle/>
        <a:p>
          <a:endParaRPr lang="en-US"/>
        </a:p>
      </dgm:t>
    </dgm:pt>
    <dgm:pt modelId="{A811228D-4B03-4FBC-8F77-DB8254D699E3}">
      <dgm:prSet/>
      <dgm:spPr/>
      <dgm:t>
        <a:bodyPr/>
        <a:lstStyle/>
        <a:p>
          <a:r>
            <a:rPr lang="en-US"/>
            <a:t>Score Choice/Test Optional</a:t>
          </a:r>
        </a:p>
      </dgm:t>
    </dgm:pt>
    <dgm:pt modelId="{5F326892-0770-455D-99C4-6F22D770A3D6}" type="parTrans" cxnId="{78FB3AE3-F4F4-455B-8D90-4183005492CF}">
      <dgm:prSet/>
      <dgm:spPr/>
      <dgm:t>
        <a:bodyPr/>
        <a:lstStyle/>
        <a:p>
          <a:endParaRPr lang="en-US"/>
        </a:p>
      </dgm:t>
    </dgm:pt>
    <dgm:pt modelId="{176409BC-9D5D-49B1-BC30-1233C53E16AE}" type="sibTrans" cxnId="{78FB3AE3-F4F4-455B-8D90-4183005492CF}">
      <dgm:prSet/>
      <dgm:spPr/>
      <dgm:t>
        <a:bodyPr/>
        <a:lstStyle/>
        <a:p>
          <a:endParaRPr lang="en-US"/>
        </a:p>
      </dgm:t>
    </dgm:pt>
    <dgm:pt modelId="{1449EF77-316A-4B46-AE23-238B34EC865F}">
      <dgm:prSet/>
      <dgm:spPr/>
      <dgm:t>
        <a:bodyPr/>
        <a:lstStyle/>
        <a:p>
          <a:r>
            <a:rPr lang="en-US"/>
            <a:t>Waitlisted vs. Deferred</a:t>
          </a:r>
        </a:p>
      </dgm:t>
    </dgm:pt>
    <dgm:pt modelId="{A9D4834A-7989-4625-91D1-AEDC5220E8D2}" type="parTrans" cxnId="{202C5448-39D5-4E6A-A2AB-F7212C3C9A62}">
      <dgm:prSet/>
      <dgm:spPr/>
      <dgm:t>
        <a:bodyPr/>
        <a:lstStyle/>
        <a:p>
          <a:endParaRPr lang="en-US"/>
        </a:p>
      </dgm:t>
    </dgm:pt>
    <dgm:pt modelId="{56AB2063-ADCD-42C6-93AD-26550991A439}" type="sibTrans" cxnId="{202C5448-39D5-4E6A-A2AB-F7212C3C9A62}">
      <dgm:prSet/>
      <dgm:spPr/>
      <dgm:t>
        <a:bodyPr/>
        <a:lstStyle/>
        <a:p>
          <a:endParaRPr lang="en-US"/>
        </a:p>
      </dgm:t>
    </dgm:pt>
    <dgm:pt modelId="{F82160C2-F36C-4BA1-A8A7-175054B922B1}">
      <dgm:prSet/>
      <dgm:spPr/>
      <dgm:t>
        <a:bodyPr/>
        <a:lstStyle/>
        <a:p>
          <a:r>
            <a:rPr lang="en-US"/>
            <a:t>The Common Application</a:t>
          </a:r>
        </a:p>
      </dgm:t>
    </dgm:pt>
    <dgm:pt modelId="{63A73DCF-8161-4625-95F9-376008BF0B76}" type="parTrans" cxnId="{7D6CFBC5-F9AD-419A-B20C-E39DDBC697DD}">
      <dgm:prSet/>
      <dgm:spPr/>
      <dgm:t>
        <a:bodyPr/>
        <a:lstStyle/>
        <a:p>
          <a:endParaRPr lang="en-US"/>
        </a:p>
      </dgm:t>
    </dgm:pt>
    <dgm:pt modelId="{A1DD3B7D-88D1-457F-8A82-F7982CB3B5F4}" type="sibTrans" cxnId="{7D6CFBC5-F9AD-419A-B20C-E39DDBC697DD}">
      <dgm:prSet/>
      <dgm:spPr/>
      <dgm:t>
        <a:bodyPr/>
        <a:lstStyle/>
        <a:p>
          <a:endParaRPr lang="en-US"/>
        </a:p>
      </dgm:t>
    </dgm:pt>
    <dgm:pt modelId="{D3297910-6E74-46F9-BC07-1392E7F5D49D}">
      <dgm:prSet/>
      <dgm:spPr/>
      <dgm:t>
        <a:bodyPr/>
        <a:lstStyle/>
        <a:p>
          <a:r>
            <a:rPr lang="en-US"/>
            <a:t>SUNY &amp; CUNY</a:t>
          </a:r>
        </a:p>
      </dgm:t>
    </dgm:pt>
    <dgm:pt modelId="{34B9237E-2D5F-420F-8BCB-8B403395D124}" type="parTrans" cxnId="{790AF50C-ED3F-481B-A2B3-9FAEC92F37CE}">
      <dgm:prSet/>
      <dgm:spPr/>
      <dgm:t>
        <a:bodyPr/>
        <a:lstStyle/>
        <a:p>
          <a:endParaRPr lang="en-US"/>
        </a:p>
      </dgm:t>
    </dgm:pt>
    <dgm:pt modelId="{B68CEB39-0DE5-49B0-A2A8-D64CE39DD107}" type="sibTrans" cxnId="{790AF50C-ED3F-481B-A2B3-9FAEC92F37CE}">
      <dgm:prSet/>
      <dgm:spPr/>
      <dgm:t>
        <a:bodyPr/>
        <a:lstStyle/>
        <a:p>
          <a:endParaRPr lang="en-US"/>
        </a:p>
      </dgm:t>
    </dgm:pt>
    <dgm:pt modelId="{65E90137-2F4D-4C0E-8AD4-80EDC9738791}" type="pres">
      <dgm:prSet presAssocID="{EB1296E5-E8E5-481C-BEB4-C907FED7C34E}" presName="diagram" presStyleCnt="0">
        <dgm:presLayoutVars>
          <dgm:dir/>
          <dgm:resizeHandles val="exact"/>
        </dgm:presLayoutVars>
      </dgm:prSet>
      <dgm:spPr/>
    </dgm:pt>
    <dgm:pt modelId="{98F73EC1-DF4D-4BB0-991F-6339BB96CA99}" type="pres">
      <dgm:prSet presAssocID="{2085113F-DAD2-42C3-9977-7CCA6C8E5EED}" presName="node" presStyleLbl="node1" presStyleIdx="0" presStyleCnt="8">
        <dgm:presLayoutVars>
          <dgm:bulletEnabled val="1"/>
        </dgm:presLayoutVars>
      </dgm:prSet>
      <dgm:spPr/>
    </dgm:pt>
    <dgm:pt modelId="{27DD1C97-39A3-4750-83F7-014CF37DFFF9}" type="pres">
      <dgm:prSet presAssocID="{F625E25D-14CC-4656-9285-509176020B2B}" presName="sibTrans" presStyleCnt="0"/>
      <dgm:spPr/>
    </dgm:pt>
    <dgm:pt modelId="{1A351EF2-3169-4D79-BC21-D8BE4AE9A413}" type="pres">
      <dgm:prSet presAssocID="{1F61CA56-4CDF-4E9B-BE3F-09DBA8873E6C}" presName="node" presStyleLbl="node1" presStyleIdx="1" presStyleCnt="8">
        <dgm:presLayoutVars>
          <dgm:bulletEnabled val="1"/>
        </dgm:presLayoutVars>
      </dgm:prSet>
      <dgm:spPr/>
    </dgm:pt>
    <dgm:pt modelId="{D7264CA8-4E5B-4BE5-A329-6A81443A8A5D}" type="pres">
      <dgm:prSet presAssocID="{60119A4D-596A-44CE-B5B0-5EBCF1377335}" presName="sibTrans" presStyleCnt="0"/>
      <dgm:spPr/>
    </dgm:pt>
    <dgm:pt modelId="{22CE20BF-88C4-4B48-B931-7095326897BF}" type="pres">
      <dgm:prSet presAssocID="{0830504D-FA23-4BC5-AD19-7F5EB3D26C13}" presName="node" presStyleLbl="node1" presStyleIdx="2" presStyleCnt="8">
        <dgm:presLayoutVars>
          <dgm:bulletEnabled val="1"/>
        </dgm:presLayoutVars>
      </dgm:prSet>
      <dgm:spPr/>
    </dgm:pt>
    <dgm:pt modelId="{365AEBD7-C4C7-43EB-8115-FC9078E655C6}" type="pres">
      <dgm:prSet presAssocID="{8CFB2C29-C555-41B5-AF48-508D4AF96DD1}" presName="sibTrans" presStyleCnt="0"/>
      <dgm:spPr/>
    </dgm:pt>
    <dgm:pt modelId="{75E0DEDE-0326-4C73-B699-A882A0959905}" type="pres">
      <dgm:prSet presAssocID="{0A6D7E7F-B65C-4D5B-B0EB-7E9E619954A6}" presName="node" presStyleLbl="node1" presStyleIdx="3" presStyleCnt="8">
        <dgm:presLayoutVars>
          <dgm:bulletEnabled val="1"/>
        </dgm:presLayoutVars>
      </dgm:prSet>
      <dgm:spPr/>
    </dgm:pt>
    <dgm:pt modelId="{59F85684-ED53-41C0-A584-C3563810AD26}" type="pres">
      <dgm:prSet presAssocID="{34472FD2-910D-4981-84E3-1691E63AAF82}" presName="sibTrans" presStyleCnt="0"/>
      <dgm:spPr/>
    </dgm:pt>
    <dgm:pt modelId="{62B8F388-3D5E-44FE-9712-8B650D3D67F6}" type="pres">
      <dgm:prSet presAssocID="{A811228D-4B03-4FBC-8F77-DB8254D699E3}" presName="node" presStyleLbl="node1" presStyleIdx="4" presStyleCnt="8">
        <dgm:presLayoutVars>
          <dgm:bulletEnabled val="1"/>
        </dgm:presLayoutVars>
      </dgm:prSet>
      <dgm:spPr/>
    </dgm:pt>
    <dgm:pt modelId="{FE078963-86A6-4582-8BD0-854C5BC32343}" type="pres">
      <dgm:prSet presAssocID="{176409BC-9D5D-49B1-BC30-1233C53E16AE}" presName="sibTrans" presStyleCnt="0"/>
      <dgm:spPr/>
    </dgm:pt>
    <dgm:pt modelId="{E19993E2-6D4D-4A55-87F1-141E4C3C9B39}" type="pres">
      <dgm:prSet presAssocID="{1449EF77-316A-4B46-AE23-238B34EC865F}" presName="node" presStyleLbl="node1" presStyleIdx="5" presStyleCnt="8">
        <dgm:presLayoutVars>
          <dgm:bulletEnabled val="1"/>
        </dgm:presLayoutVars>
      </dgm:prSet>
      <dgm:spPr/>
    </dgm:pt>
    <dgm:pt modelId="{C6271CF6-44FE-4366-A30D-44078D0CE0B8}" type="pres">
      <dgm:prSet presAssocID="{56AB2063-ADCD-42C6-93AD-26550991A439}" presName="sibTrans" presStyleCnt="0"/>
      <dgm:spPr/>
    </dgm:pt>
    <dgm:pt modelId="{A82EBA4A-DCEA-44B7-82AC-7EB5CEC133E9}" type="pres">
      <dgm:prSet presAssocID="{F82160C2-F36C-4BA1-A8A7-175054B922B1}" presName="node" presStyleLbl="node1" presStyleIdx="6" presStyleCnt="8">
        <dgm:presLayoutVars>
          <dgm:bulletEnabled val="1"/>
        </dgm:presLayoutVars>
      </dgm:prSet>
      <dgm:spPr/>
    </dgm:pt>
    <dgm:pt modelId="{AEDAA641-BCCD-4A20-AEF4-6FC55F4684F2}" type="pres">
      <dgm:prSet presAssocID="{A1DD3B7D-88D1-457F-8A82-F7982CB3B5F4}" presName="sibTrans" presStyleCnt="0"/>
      <dgm:spPr/>
    </dgm:pt>
    <dgm:pt modelId="{0D7D5F18-C652-49A2-8484-2DB5B7844302}" type="pres">
      <dgm:prSet presAssocID="{D3297910-6E74-46F9-BC07-1392E7F5D49D}" presName="node" presStyleLbl="node1" presStyleIdx="7" presStyleCnt="8">
        <dgm:presLayoutVars>
          <dgm:bulletEnabled val="1"/>
        </dgm:presLayoutVars>
      </dgm:prSet>
      <dgm:spPr/>
    </dgm:pt>
  </dgm:ptLst>
  <dgm:cxnLst>
    <dgm:cxn modelId="{F713FC01-5A7B-41F0-83F1-B30A98BEBE4F}" type="presOf" srcId="{0830504D-FA23-4BC5-AD19-7F5EB3D26C13}" destId="{22CE20BF-88C4-4B48-B931-7095326897BF}" srcOrd="0" destOrd="0" presId="urn:microsoft.com/office/officeart/2005/8/layout/default"/>
    <dgm:cxn modelId="{9CDB2105-BD1A-424C-8E8F-69C10D022A4F}" srcId="{EB1296E5-E8E5-481C-BEB4-C907FED7C34E}" destId="{0A6D7E7F-B65C-4D5B-B0EB-7E9E619954A6}" srcOrd="3" destOrd="0" parTransId="{B2537960-2260-47A1-9479-485608E7749C}" sibTransId="{34472FD2-910D-4981-84E3-1691E63AAF82}"/>
    <dgm:cxn modelId="{790AF50C-ED3F-481B-A2B3-9FAEC92F37CE}" srcId="{EB1296E5-E8E5-481C-BEB4-C907FED7C34E}" destId="{D3297910-6E74-46F9-BC07-1392E7F5D49D}" srcOrd="7" destOrd="0" parTransId="{34B9237E-2D5F-420F-8BCB-8B403395D124}" sibTransId="{B68CEB39-0DE5-49B0-A2A8-D64CE39DD107}"/>
    <dgm:cxn modelId="{FDBC1732-4D70-4042-9A96-B2B332823EC3}" type="presOf" srcId="{D3297910-6E74-46F9-BC07-1392E7F5D49D}" destId="{0D7D5F18-C652-49A2-8484-2DB5B7844302}" srcOrd="0" destOrd="0" presId="urn:microsoft.com/office/officeart/2005/8/layout/default"/>
    <dgm:cxn modelId="{95E8D937-B633-44F3-B131-740B0780BAC2}" srcId="{EB1296E5-E8E5-481C-BEB4-C907FED7C34E}" destId="{2085113F-DAD2-42C3-9977-7CCA6C8E5EED}" srcOrd="0" destOrd="0" parTransId="{A2348595-D76B-45A2-A004-F282FB747789}" sibTransId="{F625E25D-14CC-4656-9285-509176020B2B}"/>
    <dgm:cxn modelId="{E85ED43A-61FD-4E04-858B-918EE1EDE4D6}" type="presOf" srcId="{2085113F-DAD2-42C3-9977-7CCA6C8E5EED}" destId="{98F73EC1-DF4D-4BB0-991F-6339BB96CA99}" srcOrd="0" destOrd="0" presId="urn:microsoft.com/office/officeart/2005/8/layout/default"/>
    <dgm:cxn modelId="{121BB445-FE63-4ED3-87B7-3B045FF649D2}" srcId="{EB1296E5-E8E5-481C-BEB4-C907FED7C34E}" destId="{1F61CA56-4CDF-4E9B-BE3F-09DBA8873E6C}" srcOrd="1" destOrd="0" parTransId="{B5F9CEA4-D8AC-40D6-8677-A61913719765}" sibTransId="{60119A4D-596A-44CE-B5B0-5EBCF1377335}"/>
    <dgm:cxn modelId="{202C5448-39D5-4E6A-A2AB-F7212C3C9A62}" srcId="{EB1296E5-E8E5-481C-BEB4-C907FED7C34E}" destId="{1449EF77-316A-4B46-AE23-238B34EC865F}" srcOrd="5" destOrd="0" parTransId="{A9D4834A-7989-4625-91D1-AEDC5220E8D2}" sibTransId="{56AB2063-ADCD-42C6-93AD-26550991A439}"/>
    <dgm:cxn modelId="{B5CC5690-F1FD-4E91-B32C-8F17443B6601}" type="presOf" srcId="{1449EF77-316A-4B46-AE23-238B34EC865F}" destId="{E19993E2-6D4D-4A55-87F1-141E4C3C9B39}" srcOrd="0" destOrd="0" presId="urn:microsoft.com/office/officeart/2005/8/layout/default"/>
    <dgm:cxn modelId="{E49F2CA0-9449-4DFE-A3DA-C7DB8BCA47B4}" type="presOf" srcId="{A811228D-4B03-4FBC-8F77-DB8254D699E3}" destId="{62B8F388-3D5E-44FE-9712-8B650D3D67F6}" srcOrd="0" destOrd="0" presId="urn:microsoft.com/office/officeart/2005/8/layout/default"/>
    <dgm:cxn modelId="{C73E0BBC-44C0-4828-A94E-B4171F0D1059}" type="presOf" srcId="{0A6D7E7F-B65C-4D5B-B0EB-7E9E619954A6}" destId="{75E0DEDE-0326-4C73-B699-A882A0959905}" srcOrd="0" destOrd="0" presId="urn:microsoft.com/office/officeart/2005/8/layout/default"/>
    <dgm:cxn modelId="{7D6CFBC5-F9AD-419A-B20C-E39DDBC697DD}" srcId="{EB1296E5-E8E5-481C-BEB4-C907FED7C34E}" destId="{F82160C2-F36C-4BA1-A8A7-175054B922B1}" srcOrd="6" destOrd="0" parTransId="{63A73DCF-8161-4625-95F9-376008BF0B76}" sibTransId="{A1DD3B7D-88D1-457F-8A82-F7982CB3B5F4}"/>
    <dgm:cxn modelId="{8F8108CC-ACA5-4579-BFED-FC842A2B9274}" srcId="{EB1296E5-E8E5-481C-BEB4-C907FED7C34E}" destId="{0830504D-FA23-4BC5-AD19-7F5EB3D26C13}" srcOrd="2" destOrd="0" parTransId="{4206187F-9CEA-40C4-84AC-9547D45B65CD}" sibTransId="{8CFB2C29-C555-41B5-AF48-508D4AF96DD1}"/>
    <dgm:cxn modelId="{78FB3AE3-F4F4-455B-8D90-4183005492CF}" srcId="{EB1296E5-E8E5-481C-BEB4-C907FED7C34E}" destId="{A811228D-4B03-4FBC-8F77-DB8254D699E3}" srcOrd="4" destOrd="0" parTransId="{5F326892-0770-455D-99C4-6F22D770A3D6}" sibTransId="{176409BC-9D5D-49B1-BC30-1233C53E16AE}"/>
    <dgm:cxn modelId="{C6FF1EEB-6DBD-4461-9E09-BCAA13130415}" type="presOf" srcId="{1F61CA56-4CDF-4E9B-BE3F-09DBA8873E6C}" destId="{1A351EF2-3169-4D79-BC21-D8BE4AE9A413}" srcOrd="0" destOrd="0" presId="urn:microsoft.com/office/officeart/2005/8/layout/default"/>
    <dgm:cxn modelId="{1297ADF4-AD96-4560-A1C4-F818F6DE34C0}" type="presOf" srcId="{F82160C2-F36C-4BA1-A8A7-175054B922B1}" destId="{A82EBA4A-DCEA-44B7-82AC-7EB5CEC133E9}" srcOrd="0" destOrd="0" presId="urn:microsoft.com/office/officeart/2005/8/layout/default"/>
    <dgm:cxn modelId="{27F4B6F4-B174-46F6-AF0D-C1B0F4999576}" type="presOf" srcId="{EB1296E5-E8E5-481C-BEB4-C907FED7C34E}" destId="{65E90137-2F4D-4C0E-8AD4-80EDC9738791}" srcOrd="0" destOrd="0" presId="urn:microsoft.com/office/officeart/2005/8/layout/default"/>
    <dgm:cxn modelId="{9987382D-C3B5-42EA-A509-87A91A94E38C}" type="presParOf" srcId="{65E90137-2F4D-4C0E-8AD4-80EDC9738791}" destId="{98F73EC1-DF4D-4BB0-991F-6339BB96CA99}" srcOrd="0" destOrd="0" presId="urn:microsoft.com/office/officeart/2005/8/layout/default"/>
    <dgm:cxn modelId="{64EDA075-DA1A-41E4-AE10-EE453D217FD4}" type="presParOf" srcId="{65E90137-2F4D-4C0E-8AD4-80EDC9738791}" destId="{27DD1C97-39A3-4750-83F7-014CF37DFFF9}" srcOrd="1" destOrd="0" presId="urn:microsoft.com/office/officeart/2005/8/layout/default"/>
    <dgm:cxn modelId="{2920AD82-F3A9-47DC-9B10-C9E9AFCF3BA8}" type="presParOf" srcId="{65E90137-2F4D-4C0E-8AD4-80EDC9738791}" destId="{1A351EF2-3169-4D79-BC21-D8BE4AE9A413}" srcOrd="2" destOrd="0" presId="urn:microsoft.com/office/officeart/2005/8/layout/default"/>
    <dgm:cxn modelId="{784AB178-2EC5-4EB8-83D2-3AAE17B2202E}" type="presParOf" srcId="{65E90137-2F4D-4C0E-8AD4-80EDC9738791}" destId="{D7264CA8-4E5B-4BE5-A329-6A81443A8A5D}" srcOrd="3" destOrd="0" presId="urn:microsoft.com/office/officeart/2005/8/layout/default"/>
    <dgm:cxn modelId="{2E54A80C-5B98-4470-A423-FD4BB52E98B1}" type="presParOf" srcId="{65E90137-2F4D-4C0E-8AD4-80EDC9738791}" destId="{22CE20BF-88C4-4B48-B931-7095326897BF}" srcOrd="4" destOrd="0" presId="urn:microsoft.com/office/officeart/2005/8/layout/default"/>
    <dgm:cxn modelId="{449DFEE9-B27B-413C-ACAE-E247EAFD3E5B}" type="presParOf" srcId="{65E90137-2F4D-4C0E-8AD4-80EDC9738791}" destId="{365AEBD7-C4C7-43EB-8115-FC9078E655C6}" srcOrd="5" destOrd="0" presId="urn:microsoft.com/office/officeart/2005/8/layout/default"/>
    <dgm:cxn modelId="{2C4FF3DD-F608-4159-AA65-5961C875869A}" type="presParOf" srcId="{65E90137-2F4D-4C0E-8AD4-80EDC9738791}" destId="{75E0DEDE-0326-4C73-B699-A882A0959905}" srcOrd="6" destOrd="0" presId="urn:microsoft.com/office/officeart/2005/8/layout/default"/>
    <dgm:cxn modelId="{75E36C74-3FF9-478F-B763-8265A96FFFD3}" type="presParOf" srcId="{65E90137-2F4D-4C0E-8AD4-80EDC9738791}" destId="{59F85684-ED53-41C0-A584-C3563810AD26}" srcOrd="7" destOrd="0" presId="urn:microsoft.com/office/officeart/2005/8/layout/default"/>
    <dgm:cxn modelId="{8FC7B877-A59F-4973-BCEE-ABE019939D19}" type="presParOf" srcId="{65E90137-2F4D-4C0E-8AD4-80EDC9738791}" destId="{62B8F388-3D5E-44FE-9712-8B650D3D67F6}" srcOrd="8" destOrd="0" presId="urn:microsoft.com/office/officeart/2005/8/layout/default"/>
    <dgm:cxn modelId="{24B1722C-14EF-4967-B93A-5C8A1F8273EF}" type="presParOf" srcId="{65E90137-2F4D-4C0E-8AD4-80EDC9738791}" destId="{FE078963-86A6-4582-8BD0-854C5BC32343}" srcOrd="9" destOrd="0" presId="urn:microsoft.com/office/officeart/2005/8/layout/default"/>
    <dgm:cxn modelId="{F7EDF131-F0BE-4C7C-8755-A9B5AFA22A6C}" type="presParOf" srcId="{65E90137-2F4D-4C0E-8AD4-80EDC9738791}" destId="{E19993E2-6D4D-4A55-87F1-141E4C3C9B39}" srcOrd="10" destOrd="0" presId="urn:microsoft.com/office/officeart/2005/8/layout/default"/>
    <dgm:cxn modelId="{1DC5F9D5-B2D4-4DAC-9099-CF8159FA9C62}" type="presParOf" srcId="{65E90137-2F4D-4C0E-8AD4-80EDC9738791}" destId="{C6271CF6-44FE-4366-A30D-44078D0CE0B8}" srcOrd="11" destOrd="0" presId="urn:microsoft.com/office/officeart/2005/8/layout/default"/>
    <dgm:cxn modelId="{5853407D-EC37-4631-B36E-B53FCEFB27A2}" type="presParOf" srcId="{65E90137-2F4D-4C0E-8AD4-80EDC9738791}" destId="{A82EBA4A-DCEA-44B7-82AC-7EB5CEC133E9}" srcOrd="12" destOrd="0" presId="urn:microsoft.com/office/officeart/2005/8/layout/default"/>
    <dgm:cxn modelId="{67A8001D-8C96-4ACF-B5EC-6438758B65C9}" type="presParOf" srcId="{65E90137-2F4D-4C0E-8AD4-80EDC9738791}" destId="{AEDAA641-BCCD-4A20-AEF4-6FC55F4684F2}" srcOrd="13" destOrd="0" presId="urn:microsoft.com/office/officeart/2005/8/layout/default"/>
    <dgm:cxn modelId="{65B3261B-F0A7-407F-8CDA-28BD24435C31}" type="presParOf" srcId="{65E90137-2F4D-4C0E-8AD4-80EDC9738791}" destId="{0D7D5F18-C652-49A2-8484-2DB5B784430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7A34D-6292-4AF1-9AB4-A8F3A40DB233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AC90F7A-4F88-44BA-BCC9-6FD9D2F6E0DA}">
      <dgm:prSet/>
      <dgm:spPr/>
      <dgm:t>
        <a:bodyPr/>
        <a:lstStyle/>
        <a:p>
          <a:r>
            <a:rPr lang="en-US" b="1" baseline="0"/>
            <a:t>Identify &amp; Research Scholarship Sources</a:t>
          </a:r>
          <a:endParaRPr lang="en-US"/>
        </a:p>
      </dgm:t>
    </dgm:pt>
    <dgm:pt modelId="{1D5EA462-1046-4F8C-B0BF-E914C8595650}" type="parTrans" cxnId="{76CC1EA2-43F5-4B0D-87F0-CDDF056F0A1E}">
      <dgm:prSet/>
      <dgm:spPr/>
      <dgm:t>
        <a:bodyPr/>
        <a:lstStyle/>
        <a:p>
          <a:endParaRPr lang="en-US"/>
        </a:p>
      </dgm:t>
    </dgm:pt>
    <dgm:pt modelId="{2BE4BE59-B98E-481A-8208-56A205667F72}" type="sibTrans" cxnId="{76CC1EA2-43F5-4B0D-87F0-CDDF056F0A1E}">
      <dgm:prSet/>
      <dgm:spPr/>
      <dgm:t>
        <a:bodyPr/>
        <a:lstStyle/>
        <a:p>
          <a:endParaRPr lang="en-US"/>
        </a:p>
      </dgm:t>
    </dgm:pt>
    <dgm:pt modelId="{559833B9-5DFE-410A-AF8F-5E9D794F4B3F}">
      <dgm:prSet/>
      <dgm:spPr/>
      <dgm:t>
        <a:bodyPr/>
        <a:lstStyle/>
        <a:p>
          <a:r>
            <a:rPr lang="en-US" baseline="0"/>
            <a:t>College-specific Scholarships</a:t>
          </a:r>
          <a:endParaRPr lang="en-US"/>
        </a:p>
      </dgm:t>
    </dgm:pt>
    <dgm:pt modelId="{00C2F54D-4D01-4864-A9EC-246E7348E195}" type="parTrans" cxnId="{F43572CA-299F-4D00-B312-A11DF255456B}">
      <dgm:prSet/>
      <dgm:spPr/>
      <dgm:t>
        <a:bodyPr/>
        <a:lstStyle/>
        <a:p>
          <a:endParaRPr lang="en-US"/>
        </a:p>
      </dgm:t>
    </dgm:pt>
    <dgm:pt modelId="{CEC7881F-4905-4A93-AB0F-9CF04344F1B3}" type="sibTrans" cxnId="{F43572CA-299F-4D00-B312-A11DF255456B}">
      <dgm:prSet/>
      <dgm:spPr/>
      <dgm:t>
        <a:bodyPr/>
        <a:lstStyle/>
        <a:p>
          <a:endParaRPr lang="en-US"/>
        </a:p>
      </dgm:t>
    </dgm:pt>
    <dgm:pt modelId="{3F8CBE7B-737D-4A48-8CD4-F57C3D978DBB}">
      <dgm:prSet/>
      <dgm:spPr/>
      <dgm:t>
        <a:bodyPr/>
        <a:lstStyle/>
        <a:p>
          <a:r>
            <a:rPr lang="en-US" baseline="0"/>
            <a:t>NY State Scholarships (Excelsior/STEM)</a:t>
          </a:r>
          <a:endParaRPr lang="en-US"/>
        </a:p>
      </dgm:t>
    </dgm:pt>
    <dgm:pt modelId="{886A4ED6-DCF1-45CA-9251-C526CA5B35B5}" type="parTrans" cxnId="{9D3C726B-8A09-4475-9F1A-C2C4FDB402F4}">
      <dgm:prSet/>
      <dgm:spPr/>
      <dgm:t>
        <a:bodyPr/>
        <a:lstStyle/>
        <a:p>
          <a:endParaRPr lang="en-US"/>
        </a:p>
      </dgm:t>
    </dgm:pt>
    <dgm:pt modelId="{12ED05B8-049C-4841-8BA8-368B61FE8C06}" type="sibTrans" cxnId="{9D3C726B-8A09-4475-9F1A-C2C4FDB402F4}">
      <dgm:prSet/>
      <dgm:spPr/>
      <dgm:t>
        <a:bodyPr/>
        <a:lstStyle/>
        <a:p>
          <a:endParaRPr lang="en-US"/>
        </a:p>
      </dgm:t>
    </dgm:pt>
    <dgm:pt modelId="{7E08BB65-ACF7-4FB6-9B06-D0F4D2F0DB4A}">
      <dgm:prSet/>
      <dgm:spPr/>
      <dgm:t>
        <a:bodyPr/>
        <a:lstStyle/>
        <a:p>
          <a:r>
            <a:rPr lang="en-US" baseline="0"/>
            <a:t>Employer scholarships (student &amp; parent)</a:t>
          </a:r>
          <a:endParaRPr lang="en-US"/>
        </a:p>
      </dgm:t>
    </dgm:pt>
    <dgm:pt modelId="{E8A35173-669B-4946-AF19-7D135AEB2B80}" type="parTrans" cxnId="{4F3FE752-95B6-43F7-BFAB-C604E74FBD59}">
      <dgm:prSet/>
      <dgm:spPr/>
      <dgm:t>
        <a:bodyPr/>
        <a:lstStyle/>
        <a:p>
          <a:endParaRPr lang="en-US"/>
        </a:p>
      </dgm:t>
    </dgm:pt>
    <dgm:pt modelId="{C50C63B9-E626-41B5-9647-3E97C4C4531B}" type="sibTrans" cxnId="{4F3FE752-95B6-43F7-BFAB-C604E74FBD59}">
      <dgm:prSet/>
      <dgm:spPr/>
      <dgm:t>
        <a:bodyPr/>
        <a:lstStyle/>
        <a:p>
          <a:endParaRPr lang="en-US"/>
        </a:p>
      </dgm:t>
    </dgm:pt>
    <dgm:pt modelId="{FF0919A2-9E6F-403D-B79F-AFA12EDB7A58}">
      <dgm:prSet/>
      <dgm:spPr/>
      <dgm:t>
        <a:bodyPr/>
        <a:lstStyle/>
        <a:p>
          <a:r>
            <a:rPr lang="en-US" baseline="0"/>
            <a:t>Local/Community Scholarships</a:t>
          </a:r>
          <a:endParaRPr lang="en-US"/>
        </a:p>
      </dgm:t>
    </dgm:pt>
    <dgm:pt modelId="{8D215CCE-0DD5-46BE-AEA7-8196D74908BB}" type="parTrans" cxnId="{26B1BFE3-D342-4F8E-A223-5C686D8C74D3}">
      <dgm:prSet/>
      <dgm:spPr/>
      <dgm:t>
        <a:bodyPr/>
        <a:lstStyle/>
        <a:p>
          <a:endParaRPr lang="en-US"/>
        </a:p>
      </dgm:t>
    </dgm:pt>
    <dgm:pt modelId="{D87BFF49-61E3-4C2B-A57C-B869C067C8E6}" type="sibTrans" cxnId="{26B1BFE3-D342-4F8E-A223-5C686D8C74D3}">
      <dgm:prSet/>
      <dgm:spPr/>
      <dgm:t>
        <a:bodyPr/>
        <a:lstStyle/>
        <a:p>
          <a:endParaRPr lang="en-US"/>
        </a:p>
      </dgm:t>
    </dgm:pt>
    <dgm:pt modelId="{A5C456BA-0A4E-48F3-AB86-4D848117D649}">
      <dgm:prSet/>
      <dgm:spPr/>
      <dgm:t>
        <a:bodyPr/>
        <a:lstStyle/>
        <a:p>
          <a:r>
            <a:rPr lang="en-US" baseline="0"/>
            <a:t>Scholarship Search Database</a:t>
          </a:r>
          <a:endParaRPr lang="en-US"/>
        </a:p>
      </dgm:t>
    </dgm:pt>
    <dgm:pt modelId="{CE443A2C-AFF7-4AE3-8DC1-CA3F84DDD79B}" type="parTrans" cxnId="{28139B32-4A1F-499C-903F-B2004AD361BD}">
      <dgm:prSet/>
      <dgm:spPr/>
      <dgm:t>
        <a:bodyPr/>
        <a:lstStyle/>
        <a:p>
          <a:endParaRPr lang="en-US"/>
        </a:p>
      </dgm:t>
    </dgm:pt>
    <dgm:pt modelId="{080EDC70-7FE2-427D-9F46-AB1709D5DC65}" type="sibTrans" cxnId="{28139B32-4A1F-499C-903F-B2004AD361BD}">
      <dgm:prSet/>
      <dgm:spPr/>
      <dgm:t>
        <a:bodyPr/>
        <a:lstStyle/>
        <a:p>
          <a:endParaRPr lang="en-US"/>
        </a:p>
      </dgm:t>
    </dgm:pt>
    <dgm:pt modelId="{22346CB9-EF81-40DC-ABBE-53BC85F8165D}" type="pres">
      <dgm:prSet presAssocID="{FC77A34D-6292-4AF1-9AB4-A8F3A40DB233}" presName="Name0" presStyleCnt="0">
        <dgm:presLayoutVars>
          <dgm:dir/>
          <dgm:animLvl val="lvl"/>
          <dgm:resizeHandles val="exact"/>
        </dgm:presLayoutVars>
      </dgm:prSet>
      <dgm:spPr/>
    </dgm:pt>
    <dgm:pt modelId="{294E1756-E120-4F7C-936F-653138580E93}" type="pres">
      <dgm:prSet presAssocID="{9AC90F7A-4F88-44BA-BCC9-6FD9D2F6E0DA}" presName="linNode" presStyleCnt="0"/>
      <dgm:spPr/>
    </dgm:pt>
    <dgm:pt modelId="{E540EA0F-42A8-40A6-B22E-8F218280687A}" type="pres">
      <dgm:prSet presAssocID="{9AC90F7A-4F88-44BA-BCC9-6FD9D2F6E0DA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49693FA1-E035-40F8-AC58-2ADA7DC1E443}" type="pres">
      <dgm:prSet presAssocID="{9AC90F7A-4F88-44BA-BCC9-6FD9D2F6E0DA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8139B32-4A1F-499C-903F-B2004AD361BD}" srcId="{9AC90F7A-4F88-44BA-BCC9-6FD9D2F6E0DA}" destId="{A5C456BA-0A4E-48F3-AB86-4D848117D649}" srcOrd="4" destOrd="0" parTransId="{CE443A2C-AFF7-4AE3-8DC1-CA3F84DDD79B}" sibTransId="{080EDC70-7FE2-427D-9F46-AB1709D5DC65}"/>
    <dgm:cxn modelId="{89C9A13F-B800-4A62-8A16-AD890C462088}" type="presOf" srcId="{3F8CBE7B-737D-4A48-8CD4-F57C3D978DBB}" destId="{49693FA1-E035-40F8-AC58-2ADA7DC1E443}" srcOrd="0" destOrd="1" presId="urn:microsoft.com/office/officeart/2005/8/layout/vList5"/>
    <dgm:cxn modelId="{9D3C726B-8A09-4475-9F1A-C2C4FDB402F4}" srcId="{9AC90F7A-4F88-44BA-BCC9-6FD9D2F6E0DA}" destId="{3F8CBE7B-737D-4A48-8CD4-F57C3D978DBB}" srcOrd="1" destOrd="0" parTransId="{886A4ED6-DCF1-45CA-9251-C526CA5B35B5}" sibTransId="{12ED05B8-049C-4841-8BA8-368B61FE8C06}"/>
    <dgm:cxn modelId="{4F3FE752-95B6-43F7-BFAB-C604E74FBD59}" srcId="{9AC90F7A-4F88-44BA-BCC9-6FD9D2F6E0DA}" destId="{7E08BB65-ACF7-4FB6-9B06-D0F4D2F0DB4A}" srcOrd="2" destOrd="0" parTransId="{E8A35173-669B-4946-AF19-7D135AEB2B80}" sibTransId="{C50C63B9-E626-41B5-9647-3E97C4C4531B}"/>
    <dgm:cxn modelId="{1ED8437A-37E8-4480-AB56-CE03905CE973}" type="presOf" srcId="{9AC90F7A-4F88-44BA-BCC9-6FD9D2F6E0DA}" destId="{E540EA0F-42A8-40A6-B22E-8F218280687A}" srcOrd="0" destOrd="0" presId="urn:microsoft.com/office/officeart/2005/8/layout/vList5"/>
    <dgm:cxn modelId="{5CB9BE7A-FBBA-4948-BEDC-21FEEB0351F2}" type="presOf" srcId="{559833B9-5DFE-410A-AF8F-5E9D794F4B3F}" destId="{49693FA1-E035-40F8-AC58-2ADA7DC1E443}" srcOrd="0" destOrd="0" presId="urn:microsoft.com/office/officeart/2005/8/layout/vList5"/>
    <dgm:cxn modelId="{DA334885-8DD1-426A-9F3A-ED7010593496}" type="presOf" srcId="{FF0919A2-9E6F-403D-B79F-AFA12EDB7A58}" destId="{49693FA1-E035-40F8-AC58-2ADA7DC1E443}" srcOrd="0" destOrd="3" presId="urn:microsoft.com/office/officeart/2005/8/layout/vList5"/>
    <dgm:cxn modelId="{76CC1EA2-43F5-4B0D-87F0-CDDF056F0A1E}" srcId="{FC77A34D-6292-4AF1-9AB4-A8F3A40DB233}" destId="{9AC90F7A-4F88-44BA-BCC9-6FD9D2F6E0DA}" srcOrd="0" destOrd="0" parTransId="{1D5EA462-1046-4F8C-B0BF-E914C8595650}" sibTransId="{2BE4BE59-B98E-481A-8208-56A205667F72}"/>
    <dgm:cxn modelId="{4C5059A4-7F94-4BD6-9140-F919E7E94BFF}" type="presOf" srcId="{A5C456BA-0A4E-48F3-AB86-4D848117D649}" destId="{49693FA1-E035-40F8-AC58-2ADA7DC1E443}" srcOrd="0" destOrd="4" presId="urn:microsoft.com/office/officeart/2005/8/layout/vList5"/>
    <dgm:cxn modelId="{743CE1B9-EFD2-4158-9845-FCA7BE995278}" type="presOf" srcId="{FC77A34D-6292-4AF1-9AB4-A8F3A40DB233}" destId="{22346CB9-EF81-40DC-ABBE-53BC85F8165D}" srcOrd="0" destOrd="0" presId="urn:microsoft.com/office/officeart/2005/8/layout/vList5"/>
    <dgm:cxn modelId="{F43572CA-299F-4D00-B312-A11DF255456B}" srcId="{9AC90F7A-4F88-44BA-BCC9-6FD9D2F6E0DA}" destId="{559833B9-5DFE-410A-AF8F-5E9D794F4B3F}" srcOrd="0" destOrd="0" parTransId="{00C2F54D-4D01-4864-A9EC-246E7348E195}" sibTransId="{CEC7881F-4905-4A93-AB0F-9CF04344F1B3}"/>
    <dgm:cxn modelId="{26B1BFE3-D342-4F8E-A223-5C686D8C74D3}" srcId="{9AC90F7A-4F88-44BA-BCC9-6FD9D2F6E0DA}" destId="{FF0919A2-9E6F-403D-B79F-AFA12EDB7A58}" srcOrd="3" destOrd="0" parTransId="{8D215CCE-0DD5-46BE-AEA7-8196D74908BB}" sibTransId="{D87BFF49-61E3-4C2B-A57C-B869C067C8E6}"/>
    <dgm:cxn modelId="{324F66EB-DA44-44E8-B03C-B4B2B81EDF7A}" type="presOf" srcId="{7E08BB65-ACF7-4FB6-9B06-D0F4D2F0DB4A}" destId="{49693FA1-E035-40F8-AC58-2ADA7DC1E443}" srcOrd="0" destOrd="2" presId="urn:microsoft.com/office/officeart/2005/8/layout/vList5"/>
    <dgm:cxn modelId="{BCDD2F07-5FC5-4479-9168-7F75315C7BF4}" type="presParOf" srcId="{22346CB9-EF81-40DC-ABBE-53BC85F8165D}" destId="{294E1756-E120-4F7C-936F-653138580E93}" srcOrd="0" destOrd="0" presId="urn:microsoft.com/office/officeart/2005/8/layout/vList5"/>
    <dgm:cxn modelId="{4A2E59EA-AABE-4E82-BBA0-A587DB243702}" type="presParOf" srcId="{294E1756-E120-4F7C-936F-653138580E93}" destId="{E540EA0F-42A8-40A6-B22E-8F218280687A}" srcOrd="0" destOrd="0" presId="urn:microsoft.com/office/officeart/2005/8/layout/vList5"/>
    <dgm:cxn modelId="{9240EDEF-2B3B-4611-9420-5C9391533DB4}" type="presParOf" srcId="{294E1756-E120-4F7C-936F-653138580E93}" destId="{49693FA1-E035-40F8-AC58-2ADA7DC1E4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73EC1-DF4D-4BB0-991F-6339BB96CA99}">
      <dsp:nvSpPr>
        <dsp:cNvPr id="0" name=""/>
        <dsp:cNvSpPr/>
      </dsp:nvSpPr>
      <dsp:spPr>
        <a:xfrm>
          <a:off x="819245" y="1646"/>
          <a:ext cx="2174021" cy="130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Early </a:t>
          </a:r>
          <a:r>
            <a:rPr lang="en-US" sz="2600" kern="1200">
              <a:latin typeface="Century Schoolbook" panose="02040604050505020304"/>
            </a:rPr>
            <a:t>Decision</a:t>
          </a:r>
          <a:endParaRPr lang="en-US" sz="2600" kern="1200"/>
        </a:p>
      </dsp:txBody>
      <dsp:txXfrm>
        <a:off x="819245" y="1646"/>
        <a:ext cx="2174021" cy="1304413"/>
      </dsp:txXfrm>
    </dsp:sp>
    <dsp:sp modelId="{1A351EF2-3169-4D79-BC21-D8BE4AE9A413}">
      <dsp:nvSpPr>
        <dsp:cNvPr id="0" name=""/>
        <dsp:cNvSpPr/>
      </dsp:nvSpPr>
      <dsp:spPr>
        <a:xfrm>
          <a:off x="3210669" y="1646"/>
          <a:ext cx="2174021" cy="130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Early Action</a:t>
          </a:r>
        </a:p>
      </dsp:txBody>
      <dsp:txXfrm>
        <a:off x="3210669" y="1646"/>
        <a:ext cx="2174021" cy="1304413"/>
      </dsp:txXfrm>
    </dsp:sp>
    <dsp:sp modelId="{22CE20BF-88C4-4B48-B931-7095326897BF}">
      <dsp:nvSpPr>
        <dsp:cNvPr id="0" name=""/>
        <dsp:cNvSpPr/>
      </dsp:nvSpPr>
      <dsp:spPr>
        <a:xfrm>
          <a:off x="5602093" y="1646"/>
          <a:ext cx="2174021" cy="130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Rolling Admission</a:t>
          </a:r>
        </a:p>
      </dsp:txBody>
      <dsp:txXfrm>
        <a:off x="5602093" y="1646"/>
        <a:ext cx="2174021" cy="1304413"/>
      </dsp:txXfrm>
    </dsp:sp>
    <dsp:sp modelId="{75E0DEDE-0326-4C73-B699-A882A0959905}">
      <dsp:nvSpPr>
        <dsp:cNvPr id="0" name=""/>
        <dsp:cNvSpPr/>
      </dsp:nvSpPr>
      <dsp:spPr>
        <a:xfrm>
          <a:off x="819245" y="1523461"/>
          <a:ext cx="2174021" cy="130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Regular Admission</a:t>
          </a:r>
        </a:p>
      </dsp:txBody>
      <dsp:txXfrm>
        <a:off x="819245" y="1523461"/>
        <a:ext cx="2174021" cy="1304413"/>
      </dsp:txXfrm>
    </dsp:sp>
    <dsp:sp modelId="{62B8F388-3D5E-44FE-9712-8B650D3D67F6}">
      <dsp:nvSpPr>
        <dsp:cNvPr id="0" name=""/>
        <dsp:cNvSpPr/>
      </dsp:nvSpPr>
      <dsp:spPr>
        <a:xfrm>
          <a:off x="3210669" y="1523461"/>
          <a:ext cx="2174021" cy="130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Score Choice/Test Optional</a:t>
          </a:r>
        </a:p>
      </dsp:txBody>
      <dsp:txXfrm>
        <a:off x="3210669" y="1523461"/>
        <a:ext cx="2174021" cy="1304413"/>
      </dsp:txXfrm>
    </dsp:sp>
    <dsp:sp modelId="{E19993E2-6D4D-4A55-87F1-141E4C3C9B39}">
      <dsp:nvSpPr>
        <dsp:cNvPr id="0" name=""/>
        <dsp:cNvSpPr/>
      </dsp:nvSpPr>
      <dsp:spPr>
        <a:xfrm>
          <a:off x="5602093" y="1523461"/>
          <a:ext cx="2174021" cy="130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Waitlisted vs. Deferred</a:t>
          </a:r>
        </a:p>
      </dsp:txBody>
      <dsp:txXfrm>
        <a:off x="5602093" y="1523461"/>
        <a:ext cx="2174021" cy="1304413"/>
      </dsp:txXfrm>
    </dsp:sp>
    <dsp:sp modelId="{A82EBA4A-DCEA-44B7-82AC-7EB5CEC133E9}">
      <dsp:nvSpPr>
        <dsp:cNvPr id="0" name=""/>
        <dsp:cNvSpPr/>
      </dsp:nvSpPr>
      <dsp:spPr>
        <a:xfrm>
          <a:off x="2014957" y="3045277"/>
          <a:ext cx="2174021" cy="130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Common Application</a:t>
          </a:r>
        </a:p>
      </dsp:txBody>
      <dsp:txXfrm>
        <a:off x="2014957" y="3045277"/>
        <a:ext cx="2174021" cy="1304413"/>
      </dsp:txXfrm>
    </dsp:sp>
    <dsp:sp modelId="{0D7D5F18-C652-49A2-8484-2DB5B7844302}">
      <dsp:nvSpPr>
        <dsp:cNvPr id="0" name=""/>
        <dsp:cNvSpPr/>
      </dsp:nvSpPr>
      <dsp:spPr>
        <a:xfrm>
          <a:off x="4406381" y="3045277"/>
          <a:ext cx="2174021" cy="1304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SUNY &amp; CUNY</a:t>
          </a:r>
        </a:p>
      </dsp:txBody>
      <dsp:txXfrm>
        <a:off x="4406381" y="3045277"/>
        <a:ext cx="2174021" cy="1304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93FA1-E035-40F8-AC58-2ADA7DC1E443}">
      <dsp:nvSpPr>
        <dsp:cNvPr id="0" name=""/>
        <dsp:cNvSpPr/>
      </dsp:nvSpPr>
      <dsp:spPr>
        <a:xfrm rot="5400000">
          <a:off x="4293708" y="-710696"/>
          <a:ext cx="3361182" cy="562287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0"/>
            <a:t>College-specific Scholarships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0"/>
            <a:t>NY State Scholarships (Excelsior/STEM)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0"/>
            <a:t>Employer scholarships (student &amp; parent)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0"/>
            <a:t>Local/Community Scholarships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baseline="0"/>
            <a:t>Scholarship Search Database</a:t>
          </a:r>
          <a:endParaRPr lang="en-US" sz="2700" kern="1200"/>
        </a:p>
      </dsp:txBody>
      <dsp:txXfrm rot="-5400000">
        <a:off x="3162865" y="584226"/>
        <a:ext cx="5458791" cy="3033024"/>
      </dsp:txXfrm>
    </dsp:sp>
    <dsp:sp modelId="{E540EA0F-42A8-40A6-B22E-8F218280687A}">
      <dsp:nvSpPr>
        <dsp:cNvPr id="0" name=""/>
        <dsp:cNvSpPr/>
      </dsp:nvSpPr>
      <dsp:spPr>
        <a:xfrm>
          <a:off x="0" y="0"/>
          <a:ext cx="3162864" cy="42014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baseline="0"/>
            <a:t>Identify &amp; Research Scholarship Sources</a:t>
          </a:r>
          <a:endParaRPr lang="en-US" sz="3200" kern="1200"/>
        </a:p>
      </dsp:txBody>
      <dsp:txXfrm>
        <a:off x="154398" y="154398"/>
        <a:ext cx="2854068" cy="3892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2452E-A64A-442A-8275-9D42E338DBED}" type="datetimeFigureOut"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9F2EF-FB99-4850-98B7-0748DC806D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3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9F41-91B5-48A4-B8E0-1010B361ED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0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9F41-91B5-48A4-B8E0-1010B361ED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79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9F41-91B5-48A4-B8E0-1010B361ED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5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9F41-91B5-48A4-B8E0-1010B361ED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9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9F41-91B5-48A4-B8E0-1010B361ED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40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9F41-91B5-48A4-B8E0-1010B361ED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50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9F41-91B5-48A4-B8E0-1010B361ED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8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2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3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09DEBE2B-C8BD-4641-9004-6215CC652489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0285A63-4142-428E-80D6-0731D79A22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22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92A84-7605-4C54-8147-EDBDA96614C8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9D02F-567F-4DDB-9BDA-4F1860351A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7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C991E-1459-41D4-BC1D-2A95BA896E74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58A3B-A4D0-4012-8FB8-EE9175BA8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598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06570-B58C-4E9D-BB7E-6066F3F085EB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E648B-33C7-4F69-B73F-24C69D292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47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18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32576" y="1717185"/>
            <a:ext cx="4486656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3C808-A97B-412F-BD95-0DF2D2784C93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447A4-AED1-4504-9B84-314AB5AD1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30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ADAAE-B524-4CE6-9D06-2555061DCC87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23D92-5E95-4D70-8A5C-80272F0FC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6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1EF1D-89CB-4886-AF66-3AD2FB9C7115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CA1F8-3F58-4C02-8251-BEEFC91834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4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6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F00EF-0E44-49B4-BBA4-F54103C5996B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9002F-DB29-4FF7-9A77-07D1D24BBE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6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26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1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7426F-C20E-45C2-9F7D-97FDB8FED7B8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1A0D9-A713-4991-B575-3E813A07C0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33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879EE9-E209-4CD4-B2A8-733FDA2B37F3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81FAD-E0FD-4327-AC4B-30DF03B034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12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D7833-260A-4406-BAFA-63782126E502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C88CD-06E2-4A95-9ADF-1BE64E7226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4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9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0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5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7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24260" y="0"/>
            <a:ext cx="9753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2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8373C808-A97B-412F-BD95-0DF2D2784C93}" type="datetimeFigureOut">
              <a:rPr lang="en-US" smtClean="0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21240" y="4046538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ED447A4-AED1-4504-9B84-314AB5AD1F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urldefense.proofpoint.com%2Fv2%2Furl%3Fu%3Dhttp-3A__www.ncrfoundation.org%26d%3DDwMFaQ%26c%3DOX75XE6Ovbuivb5ZMs_UO0wD4Fwo3w1FbacarYwBPog%26r%3DbZCXL9b8o5SIKjT7STRl7o8uW03y5kuqj0iwva0PtSA%26m%3DQ1yldrcKlURh0Y9CpHxa5HMqRDLrcHTFCxWQMG-7WIiubLSbu8A0RQcQy_kuxCbv%26s%3DywQau2VSQi0ZmCMn-oIuogiQ6tFsEQWUYuxXuo9gYV8%26e%3D&amp;data=05%7C01%7Ckmancini%40carmelschools.org%7C37b404bbfd574c592b1a08dbafb88252%7Ca7128decf40f43f5ba84fe7426cefef9%7C0%7C0%7C638296979314785257%7CUnknown%7CTWFpbGZsb3d8eyJWIjoiMC4wLjAwMDAiLCJQIjoiV2luMzIiLCJBTiI6Ik1haWwiLCJXVCI6Mn0%3D%7C3000%7C%7C%7C&amp;sdata=6iqyE882ItwYYFOCL1K5ujeK4E71b3lQirYgeiD8QFs%3D&amp;reserved=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wpccc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pccc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y.edu/smarttrack/net-price-calculator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gibilitycenter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virtualcollegefairs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127">
            <a:extLst>
              <a:ext uri="{FF2B5EF4-FFF2-40B4-BE49-F238E27FC236}">
                <a16:creationId xmlns:a16="http://schemas.microsoft.com/office/drawing/2014/main" id="{7466C88B-B170-4C69-85D3-FD6AD975F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080FE256-DF37-4639-8CB7-2E2F1897A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522600" y="758952"/>
            <a:ext cx="5157591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6100" b="1">
                <a:solidFill>
                  <a:srgbClr val="FFFFFF"/>
                </a:solidFill>
              </a:rPr>
              <a:t>The College Application Process Overview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522600" y="4153619"/>
            <a:ext cx="5919592" cy="23386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800" b="1" i="1" dirty="0">
                <a:solidFill>
                  <a:srgbClr val="D9D9D9"/>
                </a:solidFill>
              </a:rPr>
              <a:t>Guiding Your Student Through </a:t>
            </a:r>
            <a:endParaRPr lang="en-US" sz="2800" i="1" dirty="0">
              <a:solidFill>
                <a:srgbClr val="D9D9D9"/>
              </a:solidFill>
            </a:endParaRPr>
          </a:p>
          <a:p>
            <a:r>
              <a:rPr lang="en-US" sz="2800" b="1" i="1" dirty="0">
                <a:solidFill>
                  <a:srgbClr val="D9D9D9"/>
                </a:solidFill>
              </a:rPr>
              <a:t>The Senior Year</a:t>
            </a:r>
            <a:endParaRPr lang="en-US" sz="2800" i="1" dirty="0">
              <a:solidFill>
                <a:srgbClr val="D9D9D9"/>
              </a:solidFill>
            </a:endParaRPr>
          </a:p>
          <a:p>
            <a:endParaRPr lang="en-US" sz="1000">
              <a:solidFill>
                <a:srgbClr val="D9D9D9"/>
              </a:solidFill>
            </a:endParaRPr>
          </a:p>
          <a:p>
            <a:endParaRPr lang="en-US" sz="1000">
              <a:solidFill>
                <a:srgbClr val="D9D9D9"/>
              </a:solidFill>
            </a:endParaRPr>
          </a:p>
          <a:p>
            <a:r>
              <a:rPr lang="en-US" dirty="0">
                <a:solidFill>
                  <a:srgbClr val="D9D9D9"/>
                </a:solidFill>
              </a:rPr>
              <a:t>September 2023</a:t>
            </a:r>
          </a:p>
        </p:txBody>
      </p:sp>
      <p:sp useBgFill="1">
        <p:nvSpPr>
          <p:cNvPr id="5132" name="Rectangle 5131">
            <a:extLst>
              <a:ext uri="{FF2B5EF4-FFF2-40B4-BE49-F238E27FC236}">
                <a16:creationId xmlns:a16="http://schemas.microsoft.com/office/drawing/2014/main" id="{FDD1039A-772C-4213-A092-0D8A9EF4A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4" y="0"/>
            <a:ext cx="46199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0B39728D-66CA-4175-956D-FE26F3225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C5E7C7C1-7120-42A1-E40B-B51B4B04B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87" y="1566474"/>
            <a:ext cx="3718563" cy="37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7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60BD94-3B65-4647-9A77-94C40F25A870}"/>
              </a:ext>
            </a:extLst>
          </p:cNvPr>
          <p:cNvSpPr txBox="1"/>
          <p:nvPr/>
        </p:nvSpPr>
        <p:spPr>
          <a:xfrm>
            <a:off x="1884761" y="3671888"/>
            <a:ext cx="2468165" cy="183951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725">
                <a:solidFill>
                  <a:prstClr val="black"/>
                </a:solidFill>
                <a:latin typeface="Calibri Light" panose="020F0302020204030204"/>
              </a:rPr>
              <a:t>   </a:t>
            </a:r>
            <a:endParaRPr lang="en-US" sz="172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E580-31DA-45EA-A30A-0710219B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223" y="3650323"/>
            <a:ext cx="4493825" cy="214143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en-US" sz="1800">
              <a:latin typeface="Times New Roman"/>
              <a:ea typeface="+mn-lt"/>
              <a:cs typeface="Times New Roman"/>
            </a:endParaRPr>
          </a:p>
          <a:p>
            <a:pPr marL="0"/>
            <a:endParaRPr lang="en-US" sz="825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  <a:p>
            <a:pPr marL="0" indent="0">
              <a:buNone/>
            </a:pPr>
            <a:endParaRPr lang="en-US" sz="825" baseline="30000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538AF-C8A7-45FA-B982-C97D850F90B3}"/>
              </a:ext>
            </a:extLst>
          </p:cNvPr>
          <p:cNvSpPr txBox="1"/>
          <p:nvPr/>
        </p:nvSpPr>
        <p:spPr>
          <a:xfrm>
            <a:off x="1546726" y="2356321"/>
            <a:ext cx="86413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endParaRPr lang="en-US" sz="3600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6BEEE-54C8-458B-BCA1-820A782DFD46}"/>
              </a:ext>
            </a:extLst>
          </p:cNvPr>
          <p:cNvSpPr txBox="1"/>
          <p:nvPr/>
        </p:nvSpPr>
        <p:spPr>
          <a:xfrm>
            <a:off x="3719966" y="3852770"/>
            <a:ext cx="462547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 fontAlgn="base"/>
            <a:endParaRPr lang="en-US" sz="2400" b="1">
              <a:solidFill>
                <a:prstClr val="white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2" name="Picture 1" descr="A group of people in graduation caps&#10;&#10;Description automatically generated">
            <a:extLst>
              <a:ext uri="{FF2B5EF4-FFF2-40B4-BE49-F238E27FC236}">
                <a16:creationId xmlns:a16="http://schemas.microsoft.com/office/drawing/2014/main" id="{A462ECCC-8A0F-AED2-3D7B-B879A4A2A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060" y="427008"/>
            <a:ext cx="6012611" cy="6012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8C456-C8AD-3F07-2255-65F984593AF4}"/>
              </a:ext>
            </a:extLst>
          </p:cNvPr>
          <p:cNvSpPr txBox="1"/>
          <p:nvPr/>
        </p:nvSpPr>
        <p:spPr>
          <a:xfrm>
            <a:off x="644162" y="1799424"/>
            <a:ext cx="4701959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cs typeface="Calibri"/>
              </a:rPr>
              <a:t>New York Black College Expo 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pPr algn="ctr"/>
            <a:endParaRPr lang="en-US" sz="2400" b="1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2800" b="1">
                <a:solidFill>
                  <a:srgbClr val="FFFFFF"/>
                </a:solidFill>
                <a:cs typeface="Calibri"/>
              </a:rPr>
              <a:t>Saturday, September 23, 2023</a:t>
            </a:r>
          </a:p>
          <a:p>
            <a:pPr algn="ctr"/>
            <a:r>
              <a:rPr lang="en-US" sz="2800" b="1">
                <a:solidFill>
                  <a:srgbClr val="FFFFFF"/>
                </a:solidFill>
                <a:cs typeface="Calibri"/>
              </a:rPr>
              <a:t>10:00am - 4:00 PM</a:t>
            </a:r>
            <a:endParaRPr lang="en-US" sz="280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2800">
                <a:solidFill>
                  <a:srgbClr val="FFFFFF"/>
                </a:solidFill>
                <a:cs typeface="Calibri"/>
              </a:rPr>
              <a:t>Medgar Evers College</a:t>
            </a:r>
          </a:p>
          <a:p>
            <a:pPr algn="ctr"/>
            <a:r>
              <a:rPr lang="en-US" sz="2800">
                <a:solidFill>
                  <a:srgbClr val="FFFFFF"/>
                </a:solidFill>
                <a:cs typeface="Calibri"/>
              </a:rPr>
              <a:t>Brooklyn, NY</a:t>
            </a:r>
          </a:p>
          <a:p>
            <a:pPr algn="ctr"/>
            <a:endParaRPr lang="en-US" sz="2400">
              <a:solidFill>
                <a:srgbClr val="FFFFFF"/>
              </a:solidFill>
              <a:cs typeface="Calibri"/>
            </a:endParaRPr>
          </a:p>
          <a:p>
            <a:pPr algn="ctr"/>
            <a:r>
              <a:rPr lang="en-US" sz="3200" u="sng">
                <a:solidFill>
                  <a:schemeClr val="bg1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www.ncrfoundation.org</a:t>
            </a:r>
            <a:r>
              <a:rPr lang="en-US" sz="3200">
                <a:solidFill>
                  <a:schemeClr val="bg1"/>
                </a:solidFill>
                <a:cs typeface="Calibri"/>
              </a:rPr>
              <a:t> 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97118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60BD94-3B65-4647-9A77-94C40F25A870}"/>
              </a:ext>
            </a:extLst>
          </p:cNvPr>
          <p:cNvSpPr txBox="1"/>
          <p:nvPr/>
        </p:nvSpPr>
        <p:spPr>
          <a:xfrm>
            <a:off x="1884761" y="3671888"/>
            <a:ext cx="2468165" cy="183951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725">
                <a:solidFill>
                  <a:prstClr val="black"/>
                </a:solidFill>
                <a:latin typeface="Calibri Light" panose="020F0302020204030204"/>
              </a:rPr>
              <a:t>   </a:t>
            </a:r>
            <a:endParaRPr lang="en-US" sz="172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E580-31DA-45EA-A30A-0710219B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223" y="3650323"/>
            <a:ext cx="4493825" cy="214143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en-US" sz="1800">
              <a:latin typeface="Times New Roman"/>
              <a:ea typeface="+mn-lt"/>
              <a:cs typeface="Times New Roman"/>
            </a:endParaRPr>
          </a:p>
          <a:p>
            <a:pPr marL="0"/>
            <a:endParaRPr lang="en-US" sz="825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  <a:p>
            <a:pPr marL="0" indent="0">
              <a:buNone/>
            </a:pPr>
            <a:endParaRPr lang="en-US" sz="825" baseline="30000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538AF-C8A7-45FA-B982-C97D850F90B3}"/>
              </a:ext>
            </a:extLst>
          </p:cNvPr>
          <p:cNvSpPr txBox="1"/>
          <p:nvPr/>
        </p:nvSpPr>
        <p:spPr>
          <a:xfrm>
            <a:off x="1546726" y="2356321"/>
            <a:ext cx="864135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>
                <a:solidFill>
                  <a:prstClr val="white"/>
                </a:solidFill>
                <a:latin typeface="Calibri" panose="020F0502020204030204"/>
              </a:rPr>
              <a:t>Local In-Person College Fairs</a:t>
            </a:r>
          </a:p>
          <a:p>
            <a:pPr algn="ctr" defTabSz="685800"/>
            <a:r>
              <a:rPr lang="en-US" sz="2700">
                <a:solidFill>
                  <a:prstClr val="white"/>
                </a:solidFill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www.nysacac.org</a:t>
            </a:r>
            <a:r>
              <a:rPr lang="en-US" sz="270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6BEEE-54C8-458B-BCA1-820A782DFD46}"/>
              </a:ext>
            </a:extLst>
          </p:cNvPr>
          <p:cNvSpPr txBox="1"/>
          <p:nvPr/>
        </p:nvSpPr>
        <p:spPr>
          <a:xfrm>
            <a:off x="3719966" y="3852770"/>
            <a:ext cx="46254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NYSACAC College Fair</a:t>
            </a:r>
          </a:p>
          <a:p>
            <a:pPr algn="ctr" defTabSz="685800" fontAlgn="base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Wednesday, September 27, 2023</a:t>
            </a:r>
          </a:p>
          <a:p>
            <a:pPr algn="ctr" defTabSz="685800" fontAlgn="base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6:30 - 8:30 PM</a:t>
            </a:r>
          </a:p>
          <a:p>
            <a:pPr algn="ctr" defTabSz="685800" fontAlgn="base"/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Sarah Lawrence College</a:t>
            </a:r>
          </a:p>
          <a:p>
            <a:pPr algn="ctr" defTabSz="685800" fontAlgn="base"/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Bronxville, 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96817-046A-9FE4-C959-BA6F96EF8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54" y="160086"/>
            <a:ext cx="3975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9628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60BD94-3B65-4647-9A77-94C40F25A870}"/>
              </a:ext>
            </a:extLst>
          </p:cNvPr>
          <p:cNvSpPr txBox="1"/>
          <p:nvPr/>
        </p:nvSpPr>
        <p:spPr>
          <a:xfrm>
            <a:off x="1884761" y="3671888"/>
            <a:ext cx="2468165" cy="183951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725">
                <a:solidFill>
                  <a:prstClr val="black"/>
                </a:solidFill>
                <a:latin typeface="Calibri Light" panose="020F0302020204030204"/>
              </a:rPr>
              <a:t>   </a:t>
            </a:r>
            <a:endParaRPr lang="en-US" sz="172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E580-31DA-45EA-A30A-0710219B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632" y="2887792"/>
            <a:ext cx="4493825" cy="214143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en-US" sz="1800">
              <a:latin typeface="Times New Roman"/>
              <a:ea typeface="+mn-lt"/>
              <a:cs typeface="Times New Roman"/>
            </a:endParaRPr>
          </a:p>
          <a:p>
            <a:pPr marL="0"/>
            <a:endParaRPr lang="en-US" sz="825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  <a:p>
            <a:pPr marL="0" indent="0">
              <a:buNone/>
            </a:pPr>
            <a:endParaRPr lang="en-US" sz="825" baseline="30000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B1A4B-33A7-47B3-959E-7B7A2DAED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24" y="132323"/>
            <a:ext cx="9144000" cy="2507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9BA056-2A75-4161-8A08-328EA95210ED}"/>
              </a:ext>
            </a:extLst>
          </p:cNvPr>
          <p:cNvSpPr txBox="1"/>
          <p:nvPr/>
        </p:nvSpPr>
        <p:spPr>
          <a:xfrm>
            <a:off x="475316" y="5179137"/>
            <a:ext cx="1112863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sz="2800">
                <a:latin typeface="Calibri" panose="020F0502020204030204"/>
              </a:rPr>
              <a:t>SUNY College Fairs:</a:t>
            </a:r>
            <a:endParaRPr lang="en-US" sz="2800">
              <a:latin typeface="Calibri" panose="020F0502020204030204"/>
              <a:cs typeface="Calibri"/>
            </a:endParaRPr>
          </a:p>
          <a:p>
            <a:pPr algn="ctr" defTabSz="685800"/>
            <a:r>
              <a:rPr lang="en-US" sz="2800">
                <a:ea typeface="Calibri"/>
                <a:cs typeface="Calibri"/>
              </a:rPr>
              <a:t>https://</a:t>
            </a:r>
            <a:r>
              <a:rPr lang="en-US" sz="2800" err="1">
                <a:ea typeface="Calibri"/>
                <a:cs typeface="Calibri"/>
              </a:rPr>
              <a:t>engage.suny.edu</a:t>
            </a:r>
            <a:r>
              <a:rPr lang="en-US" sz="2800">
                <a:ea typeface="Calibri"/>
                <a:cs typeface="Calibri"/>
              </a:rPr>
              <a:t>/portal/</a:t>
            </a:r>
            <a:r>
              <a:rPr lang="en-US" sz="2800" err="1">
                <a:ea typeface="Calibri"/>
                <a:cs typeface="Calibri"/>
              </a:rPr>
              <a:t>suny_college_fairs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AA314-1782-C8DE-3F7E-FFBC93277CED}"/>
              </a:ext>
            </a:extLst>
          </p:cNvPr>
          <p:cNvSpPr txBox="1"/>
          <p:nvPr/>
        </p:nvSpPr>
        <p:spPr>
          <a:xfrm>
            <a:off x="1153615" y="3049424"/>
            <a:ext cx="4974609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685800" fontAlgn="base"/>
            <a:r>
              <a:rPr lang="en-US" sz="2000" b="1" dirty="0">
                <a:latin typeface="Calibri" panose="020F0502020204030204"/>
              </a:rPr>
              <a:t>Long Island SUNY College Fair</a:t>
            </a:r>
          </a:p>
          <a:p>
            <a:pPr algn="ctr" defTabSz="685800" fontAlgn="base"/>
            <a:r>
              <a:rPr lang="en-US" sz="2000" b="1" dirty="0">
                <a:latin typeface="Calibri" panose="020F0502020204030204"/>
              </a:rPr>
              <a:t>October 1, 2023</a:t>
            </a:r>
            <a:endParaRPr lang="en-US" sz="2000" b="1" dirty="0">
              <a:latin typeface="Calibri" panose="020F0502020204030204"/>
              <a:cs typeface="Calibri"/>
            </a:endParaRPr>
          </a:p>
          <a:p>
            <a:pPr algn="ctr" defTabSz="685800" fontAlgn="base"/>
            <a:r>
              <a:rPr lang="en-US" sz="2000" b="1" dirty="0">
                <a:latin typeface="Calibri" panose="020F0502020204030204"/>
              </a:rPr>
              <a:t>12:00 - 5:00 PM</a:t>
            </a:r>
            <a:endParaRPr lang="en-US" sz="2000" b="1" dirty="0">
              <a:latin typeface="Calibri" panose="020F0502020204030204"/>
              <a:cs typeface="Calibri"/>
            </a:endParaRPr>
          </a:p>
          <a:p>
            <a:pPr algn="ctr" defTabSz="685800" fontAlgn="base"/>
            <a:r>
              <a:rPr lang="en-US" sz="2000" dirty="0">
                <a:latin typeface="Calibri" panose="020F0502020204030204"/>
              </a:rPr>
              <a:t>Farmingdale State College</a:t>
            </a:r>
            <a:endParaRPr lang="en-US" sz="2000" dirty="0">
              <a:latin typeface="Calibri" panose="020F0502020204030204"/>
              <a:cs typeface="Calibri"/>
            </a:endParaRPr>
          </a:p>
          <a:p>
            <a:pPr algn="ctr" defTabSz="685800" fontAlgn="base"/>
            <a:r>
              <a:rPr lang="en-US" sz="2000" dirty="0">
                <a:latin typeface="Calibri" panose="020F0502020204030204"/>
              </a:rPr>
              <a:t>Nold Athletic Complex</a:t>
            </a:r>
            <a:endParaRPr lang="en-US" sz="2000" dirty="0">
              <a:latin typeface="Calibri" panose="020F0502020204030204"/>
              <a:cs typeface="Calibri"/>
            </a:endParaRPr>
          </a:p>
          <a:p>
            <a:pPr algn="ctr" defTabSz="685800" fontAlgn="base"/>
            <a:r>
              <a:rPr lang="en-US" sz="2000" dirty="0">
                <a:latin typeface="Calibri" panose="020F0502020204030204"/>
              </a:rPr>
              <a:t>Farmingdale, NY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8149F1-EECA-44DC-F864-4747AB199F4F}"/>
              </a:ext>
            </a:extLst>
          </p:cNvPr>
          <p:cNvSpPr txBox="1"/>
          <p:nvPr/>
        </p:nvSpPr>
        <p:spPr>
          <a:xfrm>
            <a:off x="5602786" y="3078513"/>
            <a:ext cx="5097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/>
            <a:r>
              <a:rPr lang="en-US" sz="2000" b="1">
                <a:latin typeface="Calibri" panose="020F0502020204030204"/>
              </a:rPr>
              <a:t>New York City SUNY College Fair</a:t>
            </a:r>
          </a:p>
          <a:p>
            <a:pPr algn="ctr" defTabSz="685800" fontAlgn="base"/>
            <a:r>
              <a:rPr lang="en-US" sz="2000" b="1">
                <a:latin typeface="Calibri" panose="020F0502020204030204"/>
              </a:rPr>
              <a:t>October 5, 2023</a:t>
            </a:r>
          </a:p>
          <a:p>
            <a:pPr algn="ctr" defTabSz="685800" fontAlgn="base"/>
            <a:r>
              <a:rPr lang="en-US" sz="2000" b="1">
                <a:latin typeface="Calibri" panose="020F0502020204030204"/>
              </a:rPr>
              <a:t>4:00 - 7:00 PM</a:t>
            </a:r>
          </a:p>
          <a:p>
            <a:pPr algn="ctr" defTabSz="685800" fontAlgn="base"/>
            <a:r>
              <a:rPr lang="en-US" sz="2000">
                <a:latin typeface="Calibri" panose="020F0502020204030204"/>
              </a:rPr>
              <a:t>Jacob Javits Convention Center</a:t>
            </a:r>
          </a:p>
          <a:p>
            <a:pPr algn="ctr" defTabSz="685800" fontAlgn="base"/>
            <a:r>
              <a:rPr lang="en-US" sz="2000">
                <a:latin typeface="Calibri" panose="020F0502020204030204"/>
              </a:rPr>
              <a:t>Exhibit Hall 1E</a:t>
            </a:r>
          </a:p>
        </p:txBody>
      </p:sp>
    </p:spTree>
    <p:extLst>
      <p:ext uri="{BB962C8B-B14F-4D97-AF65-F5344CB8AC3E}">
        <p14:creationId xmlns:p14="http://schemas.microsoft.com/office/powerpoint/2010/main" val="29839087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60BD94-3B65-4647-9A77-94C40F25A870}"/>
              </a:ext>
            </a:extLst>
          </p:cNvPr>
          <p:cNvSpPr txBox="1"/>
          <p:nvPr/>
        </p:nvSpPr>
        <p:spPr>
          <a:xfrm>
            <a:off x="1884761" y="3671888"/>
            <a:ext cx="2468165" cy="183951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725">
                <a:solidFill>
                  <a:prstClr val="black"/>
                </a:solidFill>
                <a:latin typeface="Calibri Light" panose="020F0302020204030204"/>
              </a:rPr>
              <a:t>   </a:t>
            </a:r>
            <a:endParaRPr lang="en-US" sz="172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E580-31DA-45EA-A30A-0710219B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223" y="3650323"/>
            <a:ext cx="4493825" cy="214143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en-US" sz="1800">
              <a:latin typeface="Times New Roman"/>
              <a:ea typeface="+mn-lt"/>
              <a:cs typeface="Times New Roman"/>
            </a:endParaRPr>
          </a:p>
          <a:p>
            <a:pPr marL="0"/>
            <a:endParaRPr lang="en-US" sz="825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  <a:p>
            <a:pPr marL="0" indent="0">
              <a:buNone/>
            </a:pPr>
            <a:endParaRPr lang="en-US" sz="825" baseline="30000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538AF-C8A7-45FA-B982-C97D850F90B3}"/>
              </a:ext>
            </a:extLst>
          </p:cNvPr>
          <p:cNvSpPr txBox="1"/>
          <p:nvPr/>
        </p:nvSpPr>
        <p:spPr>
          <a:xfrm>
            <a:off x="1546726" y="2356321"/>
            <a:ext cx="864135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>
                <a:solidFill>
                  <a:prstClr val="white"/>
                </a:solidFill>
                <a:latin typeface="Calibri" panose="020F0502020204030204"/>
              </a:rPr>
              <a:t>Local In-Person College Fairs</a:t>
            </a:r>
          </a:p>
          <a:p>
            <a:pPr algn="ctr" defTabSz="685800"/>
            <a:r>
              <a:rPr lang="en-US" sz="2700">
                <a:solidFill>
                  <a:prstClr val="white"/>
                </a:solidFill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www.wpccc.org</a:t>
            </a:r>
            <a:r>
              <a:rPr lang="en-US" sz="270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63BD9A-DA10-4EC9-B533-11C4C2F47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37" y="317351"/>
            <a:ext cx="8340134" cy="1720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F6BEEE-54C8-458B-BCA1-820A782DFD46}"/>
              </a:ext>
            </a:extLst>
          </p:cNvPr>
          <p:cNvSpPr txBox="1"/>
          <p:nvPr/>
        </p:nvSpPr>
        <p:spPr>
          <a:xfrm>
            <a:off x="1546724" y="3810000"/>
            <a:ext cx="46254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Southern Westchester College Conference</a:t>
            </a:r>
          </a:p>
          <a:p>
            <a:pPr algn="ctr" defTabSz="685800" fontAlgn="base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Tuesday, October 24, 2023</a:t>
            </a:r>
          </a:p>
          <a:p>
            <a:pPr algn="ctr" defTabSz="685800" fontAlgn="base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6:00 - 8:30 PM</a:t>
            </a:r>
          </a:p>
          <a:p>
            <a:pPr algn="ctr" defTabSz="685800" fontAlgn="base"/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Westchester County Center</a:t>
            </a:r>
          </a:p>
          <a:p>
            <a:pPr algn="ctr" defTabSz="685800" fontAlgn="base"/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White Plains, 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7D069-A0CB-4C0E-8303-F2DF9220C617}"/>
              </a:ext>
            </a:extLst>
          </p:cNvPr>
          <p:cNvSpPr txBox="1"/>
          <p:nvPr/>
        </p:nvSpPr>
        <p:spPr>
          <a:xfrm>
            <a:off x="6110697" y="3841701"/>
            <a:ext cx="4092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Northern Westchester College Conference</a:t>
            </a:r>
          </a:p>
          <a:p>
            <a:pPr algn="ctr" defTabSz="685800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Wednesday, October 25, 2023</a:t>
            </a:r>
          </a:p>
          <a:p>
            <a:pPr algn="ctr" defTabSz="685800"/>
            <a:r>
              <a:rPr lang="en-US" sz="2400" b="1">
                <a:solidFill>
                  <a:prstClr val="white"/>
                </a:solidFill>
                <a:latin typeface="Calibri" panose="020F0502020204030204"/>
              </a:rPr>
              <a:t>6:00 - 8:30 PM</a:t>
            </a:r>
          </a:p>
          <a:p>
            <a:pPr algn="ctr" defTabSz="685800"/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Jefferson Valley Mall</a:t>
            </a:r>
          </a:p>
          <a:p>
            <a:pPr algn="ctr" defTabSz="685800"/>
            <a:r>
              <a:rPr lang="en-US" sz="2400">
                <a:solidFill>
                  <a:prstClr val="white"/>
                </a:solidFill>
                <a:latin typeface="Calibri" panose="020F0502020204030204"/>
              </a:rPr>
              <a:t>Yorktown Heights, NY</a:t>
            </a:r>
          </a:p>
        </p:txBody>
      </p:sp>
    </p:spTree>
    <p:extLst>
      <p:ext uri="{BB962C8B-B14F-4D97-AF65-F5344CB8AC3E}">
        <p14:creationId xmlns:p14="http://schemas.microsoft.com/office/powerpoint/2010/main" val="68414657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60BD94-3B65-4647-9A77-94C40F25A870}"/>
              </a:ext>
            </a:extLst>
          </p:cNvPr>
          <p:cNvSpPr txBox="1"/>
          <p:nvPr/>
        </p:nvSpPr>
        <p:spPr>
          <a:xfrm>
            <a:off x="1884761" y="3671888"/>
            <a:ext cx="2468165" cy="183951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725">
                <a:solidFill>
                  <a:prstClr val="black"/>
                </a:solidFill>
                <a:latin typeface="Calibri Light" panose="020F0302020204030204"/>
              </a:rPr>
              <a:t>   </a:t>
            </a:r>
            <a:endParaRPr lang="en-US" sz="172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E580-31DA-45EA-A30A-0710219B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223" y="3650323"/>
            <a:ext cx="4493825" cy="214143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en-US" sz="1800">
              <a:latin typeface="Times New Roman"/>
              <a:ea typeface="+mn-lt"/>
              <a:cs typeface="Times New Roman"/>
            </a:endParaRPr>
          </a:p>
          <a:p>
            <a:pPr marL="0"/>
            <a:endParaRPr lang="en-US" sz="825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  <a:p>
            <a:pPr marL="0" indent="0">
              <a:buNone/>
            </a:pPr>
            <a:endParaRPr lang="en-US" sz="825" baseline="30000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538AF-C8A7-45FA-B982-C97D850F90B3}"/>
              </a:ext>
            </a:extLst>
          </p:cNvPr>
          <p:cNvSpPr txBox="1"/>
          <p:nvPr/>
        </p:nvSpPr>
        <p:spPr>
          <a:xfrm>
            <a:off x="2583955" y="1868504"/>
            <a:ext cx="864135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>
                <a:solidFill>
                  <a:prstClr val="white"/>
                </a:solidFill>
                <a:latin typeface="Calibri" panose="020F0502020204030204"/>
              </a:rPr>
              <a:t>Local In-Person College Fairs</a:t>
            </a:r>
          </a:p>
          <a:p>
            <a:pPr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E7D069-A0CB-4C0E-8303-F2DF9220C617}"/>
              </a:ext>
            </a:extLst>
          </p:cNvPr>
          <p:cNvSpPr txBox="1"/>
          <p:nvPr/>
        </p:nvSpPr>
        <p:spPr>
          <a:xfrm>
            <a:off x="4113663" y="3042312"/>
            <a:ext cx="5581934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sz="3200" b="1">
                <a:solidFill>
                  <a:schemeClr val="bg1"/>
                </a:solidFill>
                <a:latin typeface="Calibri" panose="020F0502020204030204"/>
              </a:rPr>
              <a:t>CASDA College Fair</a:t>
            </a:r>
            <a:endParaRPr lang="en-US" sz="3200" b="1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algn="ctr" defTabSz="685800"/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Carmel High School </a:t>
            </a:r>
            <a:endParaRPr lang="en-US"/>
          </a:p>
          <a:p>
            <a:pPr algn="ctr" defTabSz="685800"/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Thursday, October 26, 2023</a:t>
            </a:r>
          </a:p>
          <a:p>
            <a:pPr algn="ctr" defTabSz="685800"/>
            <a:r>
              <a:rPr lang="en-US" sz="3200" b="1">
                <a:solidFill>
                  <a:schemeClr val="bg1"/>
                </a:solidFill>
                <a:latin typeface="Calibri" panose="020F0502020204030204"/>
              </a:rPr>
              <a:t>6:30 - 8:00 PM</a:t>
            </a:r>
            <a:endParaRPr lang="en-US" sz="3200" b="1">
              <a:solidFill>
                <a:schemeClr val="bg1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C73977AD-FCA1-94C3-D1DE-B3F1665EA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16" y="1749147"/>
            <a:ext cx="3215906" cy="321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7078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F532-CA4A-496A-A022-0BB43B9A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5691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Times New Roman"/>
                <a:cs typeface="Times New Roman"/>
              </a:rPr>
              <a:t> College Visits</a:t>
            </a:r>
            <a:endParaRPr lang="en-US" sz="54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489D0-DC0A-446D-89E5-091F4D9AF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131" y="1665752"/>
            <a:ext cx="7886700" cy="3263504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CHS strongly encourages visiting a campus when possible</a:t>
            </a:r>
          </a:p>
          <a:p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Visits can be in-person or virtual (depending on the college)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Information can typically be found right on each school's Admission website</a:t>
            </a:r>
          </a:p>
          <a:p>
            <a:endParaRPr lang="en-US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College Fairs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4" descr="A screenshot of a person&#10;&#10;Description automatically generated">
            <a:extLst>
              <a:ext uri="{FF2B5EF4-FFF2-40B4-BE49-F238E27FC236}">
                <a16:creationId xmlns:a16="http://schemas.microsoft.com/office/drawing/2014/main" id="{21E48AC6-7E06-4512-9739-F5D351412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69" y="2819400"/>
            <a:ext cx="7963004" cy="2871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0E23A-123C-406E-B316-038B3D96F09C}"/>
              </a:ext>
            </a:extLst>
          </p:cNvPr>
          <p:cNvSpPr txBox="1"/>
          <p:nvPr/>
        </p:nvSpPr>
        <p:spPr>
          <a:xfrm>
            <a:off x="7467599" y="6235305"/>
            <a:ext cx="330999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/>
            <a:r>
              <a:rPr lang="en-US" sz="1350" i="1" err="1">
                <a:solidFill>
                  <a:schemeClr val="bg1"/>
                </a:solidFill>
                <a:latin typeface="Calibri" panose="020F0502020204030204"/>
              </a:rPr>
              <a:t>www.marist.edu</a:t>
            </a:r>
            <a:r>
              <a:rPr lang="en-US" sz="1350" i="1">
                <a:solidFill>
                  <a:schemeClr val="bg1"/>
                </a:solidFill>
                <a:latin typeface="Calibri" panose="020F0502020204030204"/>
              </a:rPr>
              <a:t>/admission/visit (7.21.23)</a:t>
            </a:r>
            <a:endParaRPr lang="en-US" sz="1350" i="1">
              <a:solidFill>
                <a:schemeClr val="bg1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35135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14250" y="470535"/>
            <a:ext cx="4650533" cy="20635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sz="3400" b="1"/>
              <a:t>Student Responsibility:</a:t>
            </a:r>
            <a:br>
              <a:rPr lang="en-US" sz="3400" b="1"/>
            </a:br>
            <a:r>
              <a:rPr lang="en-US" sz="3400" b="1"/>
              <a:t>The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88" y="2352613"/>
            <a:ext cx="4642998" cy="41910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93700" lvl="1" indent="0" algn="ctr">
              <a:buNone/>
            </a:pPr>
            <a:r>
              <a:rPr lang="en-US" sz="2400" b="1"/>
              <a:t>Application Types:</a:t>
            </a:r>
          </a:p>
          <a:p>
            <a:pPr marL="393700" lvl="1" indent="0">
              <a:buNone/>
            </a:pPr>
            <a:r>
              <a:rPr lang="en-US" sz="2000"/>
              <a:t>Common App, SUNY App, CUNY App, Universal App, Coalition App, or an application for a specific college</a:t>
            </a:r>
          </a:p>
          <a:p>
            <a:pPr marL="914400" lvl="1" indent="-514350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/>
          </a:p>
          <a:p>
            <a:pPr marL="400050" lvl="1" indent="0">
              <a:spcAft>
                <a:spcPts val="0"/>
              </a:spcAft>
              <a:buNone/>
              <a:defRPr/>
            </a:pPr>
            <a:r>
              <a:rPr lang="en-US" sz="2000"/>
              <a:t>Many applications also require a </a:t>
            </a:r>
            <a:r>
              <a:rPr lang="en-US" sz="2000" b="1"/>
              <a:t>SUPPLEMENT</a:t>
            </a:r>
            <a:r>
              <a:rPr lang="en-US" sz="2000"/>
              <a:t> (school specific) application.  </a:t>
            </a:r>
          </a:p>
          <a:p>
            <a:pPr marL="400050" lvl="1" indent="0">
              <a:spcAft>
                <a:spcPts val="0"/>
              </a:spcAft>
              <a:buNone/>
              <a:defRPr/>
            </a:pPr>
            <a:r>
              <a:rPr lang="en-US" sz="2000"/>
              <a:t>Think of this as a “part 2” </a:t>
            </a:r>
          </a:p>
          <a:p>
            <a:pPr marL="400050" lvl="1" indent="0">
              <a:spcAft>
                <a:spcPts val="0"/>
              </a:spcAft>
              <a:buNone/>
              <a:defRPr/>
            </a:pPr>
            <a:endParaRPr lang="en-US" b="1"/>
          </a:p>
          <a:p>
            <a:pPr marL="400050" lvl="1" indent="0">
              <a:spcAft>
                <a:spcPts val="0"/>
              </a:spcAft>
              <a:buNone/>
              <a:defRPr/>
            </a:pPr>
            <a:endParaRPr lang="en-US"/>
          </a:p>
        </p:txBody>
      </p:sp>
      <p:sp>
        <p:nvSpPr>
          <p:cNvPr id="6151" name="Rectangle 6150">
            <a:extLst>
              <a:ext uri="{FF2B5EF4-FFF2-40B4-BE49-F238E27FC236}">
                <a16:creationId xmlns:a16="http://schemas.microsoft.com/office/drawing/2014/main" id="{B9C655CB-AA1F-4349-ABB4-980B8591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103" y="733410"/>
            <a:ext cx="2369900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E48A6-2F31-4D0F-92F9-9D2F0600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789" y="1459277"/>
            <a:ext cx="1938528" cy="1114484"/>
          </a:xfrm>
          <a:prstGeom prst="rect">
            <a:avLst/>
          </a:prstGeom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2352D320-0280-41F6-B398-08C78FE47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5145" y="733410"/>
            <a:ext cx="2369900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8C30A-13F2-4225-B4F9-EE481B50D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831" y="1497105"/>
            <a:ext cx="1938528" cy="1038828"/>
          </a:xfrm>
          <a:prstGeom prst="rect">
            <a:avLst/>
          </a:prstGeom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4C87BAB3-F535-453A-BE0D-E5BD8D4B0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103" y="3502828"/>
            <a:ext cx="2369900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5A85AB-C466-44E8-B49F-1D2782D94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789" y="4340963"/>
            <a:ext cx="1938528" cy="861568"/>
          </a:xfrm>
          <a:prstGeom prst="rect">
            <a:avLst/>
          </a:prstGeom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D7475AAA-7F7C-467B-BF5D-93FE15D1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5146" y="3488638"/>
            <a:ext cx="2369900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7FB33-7465-45CD-944A-92D12908B7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832" y="4470405"/>
            <a:ext cx="1938528" cy="6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5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AC353-1C5C-660C-0529-57FE337A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360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/>
              <a:t>What is </a:t>
            </a:r>
            <a:r>
              <a:rPr lang="en-US" err="1"/>
              <a:t>Scoir</a:t>
            </a:r>
            <a:r>
              <a:rPr lang="en-US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ACEAE-CEE9-D25B-5DB0-9F7FD963A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50" y="1253708"/>
            <a:ext cx="10363774" cy="49551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 err="1">
                <a:ea typeface="+mn-lt"/>
                <a:cs typeface="+mn-lt"/>
              </a:rPr>
              <a:t>Scoir</a:t>
            </a:r>
            <a:r>
              <a:rPr lang="en-US" sz="2000">
                <a:ea typeface="+mn-lt"/>
                <a:cs typeface="+mn-lt"/>
              </a:rPr>
              <a:t> is a customized, secure website that supports post-secondary, college and career planning. It is designed to assist students and their parents/guardians in making informed decisions about college opportunities and career choices. </a:t>
            </a:r>
          </a:p>
          <a:p>
            <a:pPr marL="0" indent="0" algn="ctr">
              <a:buNone/>
            </a:pPr>
            <a:endParaRPr lang="en-US" sz="2000" b="1"/>
          </a:p>
          <a:p>
            <a:pPr marL="0" indent="0" algn="ctr">
              <a:buNone/>
            </a:pPr>
            <a:r>
              <a:rPr lang="en-US" sz="2000" b="1"/>
              <a:t>SCOIR includes:</a:t>
            </a:r>
            <a:endParaRPr lang="en-US"/>
          </a:p>
          <a:p>
            <a:pPr marL="0" indent="0">
              <a:buNone/>
            </a:pPr>
            <a:r>
              <a:rPr lang="en-US" sz="2200"/>
              <a:t>Tool to search for and review colleges</a:t>
            </a:r>
          </a:p>
          <a:p>
            <a:pPr marL="0" indent="0">
              <a:buNone/>
            </a:pPr>
            <a:r>
              <a:rPr lang="en-US" sz="2200"/>
              <a:t>Provides historical (anonymous) data from CHS applicants</a:t>
            </a:r>
          </a:p>
          <a:p>
            <a:pPr marL="0" indent="0">
              <a:buNone/>
            </a:pPr>
            <a:r>
              <a:rPr lang="en-US" sz="2200"/>
              <a:t>Career exploration inventory</a:t>
            </a:r>
          </a:p>
          <a:p>
            <a:pPr marL="0" indent="0">
              <a:buNone/>
            </a:pPr>
            <a:r>
              <a:rPr lang="en-US" sz="2200"/>
              <a:t>Resources to design/build a student resume</a:t>
            </a:r>
          </a:p>
          <a:p>
            <a:pPr marL="0" indent="0">
              <a:buNone/>
            </a:pPr>
            <a:r>
              <a:rPr lang="en-US" sz="2200"/>
              <a:t>Provides schedule of all college representatives visiting CHS</a:t>
            </a:r>
          </a:p>
          <a:p>
            <a:pPr marL="0" indent="0">
              <a:buNone/>
            </a:pPr>
            <a:r>
              <a:rPr lang="en-US" sz="2200"/>
              <a:t>Secure platform for electronic submission of application documents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9797A9-F360-C024-3B46-63A2DBBB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67" y="365517"/>
            <a:ext cx="2743200" cy="6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1297D-6718-4E29-AF9A-2BA843B0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532438"/>
            <a:ext cx="726948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Drag &amp; Drop from “Applying” to “Applied” (in </a:t>
            </a:r>
            <a:r>
              <a:rPr lang="en-US" b="1" err="1">
                <a:solidFill>
                  <a:schemeClr val="bg1"/>
                </a:solidFill>
              </a:rPr>
              <a:t>Scoir</a:t>
            </a:r>
            <a:r>
              <a:rPr lang="en-US" b="1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B0B0F1-CF1C-4235-93B1-CDB48AE4A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911581"/>
            <a:ext cx="6446838" cy="3034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536597-08A2-4467-9944-0AAFF41A063F}"/>
              </a:ext>
            </a:extLst>
          </p:cNvPr>
          <p:cNvSpPr txBox="1"/>
          <p:nvPr/>
        </p:nvSpPr>
        <p:spPr>
          <a:xfrm>
            <a:off x="310552" y="331817"/>
            <a:ext cx="1094117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ea typeface="+mn-lt"/>
                <a:cs typeface="+mn-lt"/>
              </a:rPr>
              <a:t>How does CHS know to send my student's transcript?</a:t>
            </a:r>
            <a:endParaRPr lang="en-US" sz="400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B87BC-6C2C-4EEC-9849-A388BF51B61C}"/>
              </a:ext>
            </a:extLst>
          </p:cNvPr>
          <p:cNvSpPr txBox="1"/>
          <p:nvPr/>
        </p:nvSpPr>
        <p:spPr>
          <a:xfrm>
            <a:off x="2590800" y="5181600"/>
            <a:ext cx="621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>
                <a:solidFill>
                  <a:schemeClr val="bg1"/>
                </a:solidFill>
              </a:rPr>
              <a:t>**AFTER you SUBMIT your application**</a:t>
            </a:r>
          </a:p>
        </p:txBody>
      </p:sp>
    </p:spTree>
    <p:extLst>
      <p:ext uri="{BB962C8B-B14F-4D97-AF65-F5344CB8AC3E}">
        <p14:creationId xmlns:p14="http://schemas.microsoft.com/office/powerpoint/2010/main" val="388192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9C45-8B98-42AA-9D85-35BD7C4E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143000"/>
          </a:xfrm>
        </p:spPr>
        <p:txBody>
          <a:bodyPr/>
          <a:lstStyle/>
          <a:p>
            <a:r>
              <a:rPr lang="en-US">
                <a:highlight>
                  <a:srgbClr val="FF00FF"/>
                </a:highlight>
              </a:rPr>
              <a:t>Release of Records Form (purple)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0C09-F661-4EB3-8582-7503DDFBDADF}"/>
              </a:ext>
            </a:extLst>
          </p:cNvPr>
          <p:cNvSpPr txBox="1"/>
          <p:nvPr/>
        </p:nvSpPr>
        <p:spPr>
          <a:xfrm>
            <a:off x="1524000" y="6324601"/>
            <a:ext cx="9220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highlight>
                  <a:srgbClr val="FF00FF"/>
                </a:highlight>
              </a:rPr>
              <a:t>We cannot send a transcript without this form on file or completed electronically on </a:t>
            </a:r>
            <a:r>
              <a:rPr lang="en-US" sz="1700" err="1">
                <a:highlight>
                  <a:srgbClr val="FF00FF"/>
                </a:highlight>
              </a:rPr>
              <a:t>Scoir</a:t>
            </a:r>
            <a:endParaRPr lang="en-US" sz="1700">
              <a:highlight>
                <a:srgbClr val="FF00FF"/>
              </a:highlight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D1CFC7-EA40-8893-908A-476C6DB30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3"/>
          <a:stretch/>
        </p:blipFill>
        <p:spPr>
          <a:xfrm>
            <a:off x="2480942" y="652924"/>
            <a:ext cx="5842975" cy="6205076"/>
          </a:xfrm>
        </p:spPr>
      </p:pic>
    </p:spTree>
    <p:extLst>
      <p:ext uri="{BB962C8B-B14F-4D97-AF65-F5344CB8AC3E}">
        <p14:creationId xmlns:p14="http://schemas.microsoft.com/office/powerpoint/2010/main" val="2676609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B714-F63E-1EB6-79D9-DF271E0A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08" y="365760"/>
            <a:ext cx="10540904" cy="13399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/>
              <a:t>Counseling Office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E0E33-C48F-A17D-07A9-DB35F9E1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57" y="1830239"/>
            <a:ext cx="4849569" cy="4365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COUNSELORS</a:t>
            </a:r>
            <a:endParaRPr lang="en-US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Ms. Heather Jaffe, </a:t>
            </a:r>
            <a:r>
              <a:rPr lang="en-US" sz="2400" i="1"/>
              <a:t>chairperson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Mr. Tom </a:t>
            </a:r>
            <a:r>
              <a:rPr lang="en-US" sz="2400" err="1"/>
              <a:t>Feliciotto</a:t>
            </a:r>
            <a:endParaRPr lang="en-US" sz="2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Mr. Tim Mahon</a:t>
            </a:r>
            <a:endParaRPr lang="en-US" sz="2400" i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Mrs. Kristen Mancini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Ms. Juliet Powers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Mr. Nick </a:t>
            </a:r>
            <a:r>
              <a:rPr lang="en-US" sz="2400" err="1"/>
              <a:t>Ruotolo</a:t>
            </a:r>
            <a:endParaRPr lang="en-US" sz="240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Mrs. Danielle Schulman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4038CD-5D5C-9468-A21F-870B4FAD4F22}"/>
              </a:ext>
            </a:extLst>
          </p:cNvPr>
          <p:cNvSpPr txBox="1">
            <a:spLocks/>
          </p:cNvSpPr>
          <p:nvPr/>
        </p:nvSpPr>
        <p:spPr>
          <a:xfrm>
            <a:off x="5827593" y="1823051"/>
            <a:ext cx="5174075" cy="43800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SUPPORT STAFF</a:t>
            </a:r>
            <a:endParaRPr lang="en-US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Mrs. </a:t>
            </a:r>
            <a:r>
              <a:rPr lang="en-US" sz="2400" err="1"/>
              <a:t>Liso</a:t>
            </a:r>
            <a:r>
              <a:rPr lang="en-US" sz="2400"/>
              <a:t>, T</a:t>
            </a:r>
            <a:r>
              <a:rPr lang="en-US" sz="2400" i="1"/>
              <a:t>ranscript Coordinator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/>
              <a:t>Mrs. Harrison, </a:t>
            </a:r>
            <a:r>
              <a:rPr lang="en-US" sz="2400" i="1"/>
              <a:t>Administrative Assistant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950530B-BC7B-2DDB-D9BA-647890AB9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556" y="392626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91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977" y="1866153"/>
            <a:ext cx="8229600" cy="4389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2800">
              <a:solidFill>
                <a:schemeClr val="tx2">
                  <a:lumMod val="75000"/>
                </a:schemeClr>
              </a:solidFill>
            </a:endParaRPr>
          </a:p>
          <a:p>
            <a:pPr marL="914400" lvl="1" indent="-514350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/>
          </a:p>
          <a:p>
            <a:pPr marL="914400" lvl="1" indent="-514350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/>
          </a:p>
          <a:p>
            <a:pPr marL="0" indent="0">
              <a:buNone/>
              <a:defRPr/>
            </a:pP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79D8CF-AC38-AD0B-47BE-4640D31D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85" y="1142137"/>
            <a:ext cx="10785319" cy="1339939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The SRAR &amp; SSAR  </a:t>
            </a:r>
            <a:r>
              <a:rPr lang="en-US" sz="3000">
                <a:solidFill>
                  <a:srgbClr val="002060"/>
                </a:solidFill>
              </a:rPr>
              <a:t>(Self-Reported Academic Record)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99E8A3-7397-B2C4-08E3-1D0AC856F197}"/>
              </a:ext>
            </a:extLst>
          </p:cNvPr>
          <p:cNvSpPr txBox="1"/>
          <p:nvPr/>
        </p:nvSpPr>
        <p:spPr>
          <a:xfrm>
            <a:off x="430264" y="2648182"/>
            <a:ext cx="1042738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/>
              <a:t>A self-reported listing of your academic record which </a:t>
            </a:r>
            <a:r>
              <a:rPr lang="en-US" sz="3200" b="1" i="1"/>
              <a:t>REPLACES </a:t>
            </a:r>
            <a:r>
              <a:rPr lang="en-US" sz="3200" i="1"/>
              <a:t>CHS sending a transcript.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8B4F35D-CAC1-8F12-4412-B50F4BC2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240" y="4140859"/>
            <a:ext cx="2200275" cy="819150"/>
          </a:xfrm>
          <a:prstGeom prst="rect">
            <a:avLst/>
          </a:prstGeom>
        </p:spPr>
      </p:pic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40B52CD6-4BB7-5057-E1F1-923779A99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878" y="4145891"/>
            <a:ext cx="2066925" cy="895350"/>
          </a:xfrm>
          <a:prstGeom prst="rect">
            <a:avLst/>
          </a:prstGeom>
        </p:spPr>
      </p:pic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9C758F33-670D-D598-896D-7A3451249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43" y="4140679"/>
            <a:ext cx="2171700" cy="762000"/>
          </a:xfrm>
          <a:prstGeom prst="rect">
            <a:avLst/>
          </a:prstGeom>
        </p:spPr>
      </p:pic>
      <p:pic>
        <p:nvPicPr>
          <p:cNvPr id="12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3D30E3-F6EC-C578-B513-FC4731A1C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574" y="5415862"/>
            <a:ext cx="1302588" cy="1245258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AFAA85E-3B8E-E8A5-56E7-7FF4EFF3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334" y="5726772"/>
            <a:ext cx="2362200" cy="695325"/>
          </a:xfrm>
          <a:prstGeom prst="rect">
            <a:avLst/>
          </a:prstGeom>
        </p:spPr>
      </p:pic>
      <p:pic>
        <p:nvPicPr>
          <p:cNvPr id="2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011BAE3-16BB-C2EA-0FD1-CC566D03A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118" y="623169"/>
            <a:ext cx="2419350" cy="809625"/>
          </a:xfrm>
          <a:prstGeom prst="rect">
            <a:avLst/>
          </a:prstGeom>
        </p:spPr>
      </p:pic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DA71506F-550A-3691-7487-DAEB166AFB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545" y="623169"/>
            <a:ext cx="25431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47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69835" y="365760"/>
            <a:ext cx="10684677" cy="13399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3700" b="1"/>
              <a:t>Letters of Recommendation From Teachers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6740" y="1933575"/>
            <a:ext cx="5451056" cy="42465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400"/>
              <a:t>**Students should SPEAK to the teacher they wish to have a recommendation from.  After they say YES….</a:t>
            </a:r>
            <a:endParaRPr lang="en-US"/>
          </a:p>
          <a:p>
            <a:pPr marL="971550" lvl="1" indent="-514350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/>
              <a:t>They may ask for a blue form (available in "My Drive" in </a:t>
            </a:r>
            <a:r>
              <a:rPr lang="en-US" sz="2000" err="1"/>
              <a:t>Scoir</a:t>
            </a:r>
            <a:r>
              <a:rPr lang="en-US" sz="2000"/>
              <a:t>)</a:t>
            </a:r>
          </a:p>
          <a:p>
            <a:pPr marL="971550" lvl="1" indent="-514350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/>
              <a:t>Students will need make a request in SCOIR</a:t>
            </a:r>
          </a:p>
          <a:p>
            <a:pPr marL="971550" lvl="1" indent="-514350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/>
              <a:t>CHS will send the letter directly to schools</a:t>
            </a:r>
          </a:p>
          <a:p>
            <a:pPr marL="971550" lvl="1" indent="-514350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/>
          </a:p>
          <a:p>
            <a:pPr marL="971550" lvl="1" indent="-514350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000" i="1">
                <a:highlight>
                  <a:srgbClr val="FFFF00"/>
                </a:highlight>
              </a:rPr>
              <a:t>Students should check if a letter is required and if there is a maximum number of recs allowed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399B4-8DFF-46D4-B835-59047A795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98" y="1933575"/>
            <a:ext cx="4122888" cy="36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73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737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</a:rPr>
              <a:t>Teacher Recommendation Form (blue):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5410200"/>
            <a:ext cx="2057400" cy="5334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962400"/>
            <a:ext cx="2590800" cy="609600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229FF-4314-4133-91E2-36623F1C2390}"/>
              </a:ext>
            </a:extLst>
          </p:cNvPr>
          <p:cNvSpPr txBox="1"/>
          <p:nvPr/>
        </p:nvSpPr>
        <p:spPr>
          <a:xfrm>
            <a:off x="3390900" y="131203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chemeClr val="bg1"/>
                </a:solidFill>
              </a:rPr>
              <a:t>Some teachers may ask for this form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0BCE56-29C4-5BF6-765E-7A25F974C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694" y="1828800"/>
            <a:ext cx="5843463" cy="4351338"/>
          </a:xfrm>
        </p:spPr>
      </p:pic>
    </p:spTree>
    <p:extLst>
      <p:ext uri="{BB962C8B-B14F-4D97-AF65-F5344CB8AC3E}">
        <p14:creationId xmlns:p14="http://schemas.microsoft.com/office/powerpoint/2010/main" val="1672961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420464" y="645106"/>
            <a:ext cx="4534047" cy="142253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700" b="1"/>
              <a:t>Counselor Recommendation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1AB22A-31AF-45BE-B3EA-07C104886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r="6028" b="-1"/>
          <a:stretch/>
        </p:blipFill>
        <p:spPr>
          <a:xfrm>
            <a:off x="643192" y="645106"/>
            <a:ext cx="5451627" cy="5535031"/>
          </a:xfrm>
          <a:prstGeom prst="rect">
            <a:avLst/>
          </a:prstGeom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420463" y="2455332"/>
            <a:ext cx="4572002" cy="42136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Students submit “</a:t>
            </a:r>
            <a:r>
              <a:rPr lang="en-US" b="1"/>
              <a:t>Senior Autobiography</a:t>
            </a:r>
            <a:r>
              <a:rPr lang="en-US"/>
              <a:t>” &amp; “</a:t>
            </a:r>
            <a:r>
              <a:rPr lang="en-US" b="1"/>
              <a:t>Parent Brag Sheet</a:t>
            </a:r>
            <a:r>
              <a:rPr lang="en-US"/>
              <a:t>” to their counselor. (Documents are available in your “Drive” on </a:t>
            </a:r>
            <a:r>
              <a:rPr lang="en-US" err="1"/>
              <a:t>Scoir</a:t>
            </a:r>
            <a:r>
              <a:rPr lang="en-US"/>
              <a:t>)</a:t>
            </a:r>
          </a:p>
          <a:p>
            <a:pPr eaLnBrk="1" hangingPunct="1"/>
            <a:r>
              <a:rPr lang="en-US"/>
              <a:t>The deadline to request a letter of recommendation from your counselor is </a:t>
            </a:r>
            <a:r>
              <a:rPr lang="en-US" b="1">
                <a:highlight>
                  <a:srgbClr val="FFFF00"/>
                </a:highlight>
              </a:rPr>
              <a:t>October 13</a:t>
            </a:r>
            <a:r>
              <a:rPr lang="en-US" b="1" baseline="30000">
                <a:highlight>
                  <a:srgbClr val="FFFF00"/>
                </a:highlight>
              </a:rPr>
              <a:t>th</a:t>
            </a:r>
            <a:endParaRPr lang="en-US" b="1">
              <a:highlight>
                <a:srgbClr val="FFFF00"/>
              </a:highlight>
            </a:endParaRPr>
          </a:p>
          <a:p>
            <a:r>
              <a:rPr lang="en-US"/>
              <a:t>Counselor recommendations are sent directly to colleges. </a:t>
            </a:r>
          </a:p>
          <a:p>
            <a:r>
              <a:rPr lang="en-US"/>
              <a:t>Please check to see if a counselor recommendation is required by the college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82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57F2-3B76-47EE-906C-1014739E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84582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Senior Autobiography (</a:t>
            </a:r>
            <a:r>
              <a:rPr lang="en-US" b="1">
                <a:solidFill>
                  <a:srgbClr val="FFC000"/>
                </a:solidFill>
              </a:rPr>
              <a:t>orange</a:t>
            </a:r>
            <a:r>
              <a:rPr lang="en-US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21B9E-531B-4789-90B6-8DBB2823289B}"/>
              </a:ext>
            </a:extLst>
          </p:cNvPr>
          <p:cNvSpPr txBox="1"/>
          <p:nvPr/>
        </p:nvSpPr>
        <p:spPr>
          <a:xfrm>
            <a:off x="6477000" y="6200055"/>
            <a:ext cx="41148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DUE OCTOBER 13th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B5F17B-239A-FC3C-9AFE-B080E66A3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49" y="1254416"/>
            <a:ext cx="6651166" cy="4834223"/>
          </a:xfrm>
        </p:spPr>
      </p:pic>
    </p:spTree>
    <p:extLst>
      <p:ext uri="{BB962C8B-B14F-4D97-AF65-F5344CB8AC3E}">
        <p14:creationId xmlns:p14="http://schemas.microsoft.com/office/powerpoint/2010/main" val="268526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B7D04-95CB-413E-8383-FE990A6B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6889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Parent Brag Sheet (</a:t>
            </a:r>
            <a:r>
              <a:rPr lang="en-US" sz="2800">
                <a:solidFill>
                  <a:srgbClr val="92D050"/>
                </a:solidFill>
                <a:latin typeface="+mn-lt"/>
                <a:ea typeface="+mn-ea"/>
                <a:cs typeface="+mn-cs"/>
              </a:rPr>
              <a:t>green</a:t>
            </a:r>
            <a:r>
              <a:rPr lang="en-US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EBFCF-0A48-4ACA-AA31-4372148C6D8C}"/>
              </a:ext>
            </a:extLst>
          </p:cNvPr>
          <p:cNvSpPr txBox="1"/>
          <p:nvPr/>
        </p:nvSpPr>
        <p:spPr>
          <a:xfrm>
            <a:off x="6324600" y="6200055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DUE OCTOBER 13th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1FB26-2253-4B3C-BB02-6472AC67E021}"/>
              </a:ext>
            </a:extLst>
          </p:cNvPr>
          <p:cNvSpPr txBox="1"/>
          <p:nvPr/>
        </p:nvSpPr>
        <p:spPr>
          <a:xfrm>
            <a:off x="7848600" y="3124200"/>
            <a:ext cx="76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116AAB-86E6-0F10-6B70-9AD784BF5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99" y="1428157"/>
            <a:ext cx="6053909" cy="4853630"/>
          </a:xfrm>
        </p:spPr>
      </p:pic>
    </p:spTree>
    <p:extLst>
      <p:ext uri="{BB962C8B-B14F-4D97-AF65-F5344CB8AC3E}">
        <p14:creationId xmlns:p14="http://schemas.microsoft.com/office/powerpoint/2010/main" val="404685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54295" y="295024"/>
            <a:ext cx="5655429" cy="16069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How does a college receive Test Scores?</a:t>
            </a:r>
            <a:endParaRPr lang="en-US"/>
          </a:p>
        </p:txBody>
      </p:sp>
      <p:sp>
        <p:nvSpPr>
          <p:cNvPr id="17416" name="Rectangle 17415">
            <a:extLst>
              <a:ext uri="{FF2B5EF4-FFF2-40B4-BE49-F238E27FC236}">
                <a16:creationId xmlns:a16="http://schemas.microsoft.com/office/drawing/2014/main" id="{E2A53059-D7B9-4249-ACFA-426AA0C6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525" y="599768"/>
            <a:ext cx="3047841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96ABF6-0597-4E2C-898A-82F61FB82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67" y="923131"/>
            <a:ext cx="2611556" cy="1919493"/>
          </a:xfrm>
          <a:prstGeom prst="rect">
            <a:avLst/>
          </a:prstGeom>
        </p:spPr>
      </p:pic>
      <p:sp>
        <p:nvSpPr>
          <p:cNvPr id="17418" name="Rectangle 17417">
            <a:extLst>
              <a:ext uri="{FF2B5EF4-FFF2-40B4-BE49-F238E27FC236}">
                <a16:creationId xmlns:a16="http://schemas.microsoft.com/office/drawing/2014/main" id="{F230AD75-6717-4566-9CA9-25308C05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525" y="3688130"/>
            <a:ext cx="3047841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FB157-6C21-495A-9CBE-C0E71EA50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68" y="4632924"/>
            <a:ext cx="2611556" cy="676630"/>
          </a:xfrm>
          <a:prstGeom prst="rect">
            <a:avLst/>
          </a:prstGeom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654295" y="1884370"/>
            <a:ext cx="5655429" cy="4486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0"/>
              </a:spcAft>
              <a:buClr>
                <a:schemeClr val="accent3"/>
              </a:buClr>
              <a:buFont typeface="Wingdings" pitchFamily="34" charset="0"/>
              <a:buChar char="v"/>
              <a:defRPr/>
            </a:pPr>
            <a:r>
              <a:rPr lang="en-US" sz="2400"/>
              <a:t>SAT &amp; ACT Scores are NOT on your transcript. CHS does NOT send SAT or ACT scores.</a:t>
            </a:r>
          </a:p>
          <a:p>
            <a:pPr marL="342900" indent="-342900">
              <a:spcAft>
                <a:spcPts val="0"/>
              </a:spcAft>
              <a:buClr>
                <a:schemeClr val="accent3"/>
              </a:buClr>
              <a:buFont typeface="Wingdings" pitchFamily="34" charset="0"/>
              <a:buChar char="v"/>
              <a:defRPr/>
            </a:pPr>
            <a:r>
              <a:rPr lang="en-US" sz="2400"/>
              <a:t>Students may need to submit official scores or may be able to self-report scores.</a:t>
            </a:r>
          </a:p>
          <a:p>
            <a:pPr marL="342900" indent="-342900">
              <a:spcAft>
                <a:spcPts val="0"/>
              </a:spcAft>
              <a:buClr>
                <a:schemeClr val="accent3"/>
              </a:buClr>
              <a:buFont typeface="Wingdings" pitchFamily="34" charset="0"/>
              <a:buChar char="v"/>
              <a:defRPr/>
            </a:pPr>
            <a:r>
              <a:rPr lang="en-US" sz="2400"/>
              <a:t>PLEASE be aware of each school’s Standardized Test Policy.  </a:t>
            </a:r>
            <a:r>
              <a:rPr lang="en-US" sz="2400" i="1"/>
              <a:t>Many are TEST OPTIONAL </a:t>
            </a:r>
          </a:p>
          <a:p>
            <a:pPr marL="342900" indent="-342900">
              <a:spcAft>
                <a:spcPts val="0"/>
              </a:spcAft>
              <a:buClr>
                <a:schemeClr val="accent3"/>
              </a:buClr>
              <a:buFont typeface="Wingdings" pitchFamily="34" charset="0"/>
              <a:buChar char="v"/>
              <a:defRPr/>
            </a:pPr>
            <a:r>
              <a:rPr lang="en-US" sz="2000"/>
              <a:t> </a:t>
            </a:r>
            <a:r>
              <a:rPr lang="en-US" sz="2400"/>
              <a:t>Score Choice: Do I send???</a:t>
            </a:r>
          </a:p>
        </p:txBody>
      </p:sp>
    </p:spTree>
    <p:extLst>
      <p:ext uri="{BB962C8B-B14F-4D97-AF65-F5344CB8AC3E}">
        <p14:creationId xmlns:p14="http://schemas.microsoft.com/office/powerpoint/2010/main" val="4400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DED2-95A1-ADF5-7925-56ADEF5F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/>
              <a:t>Financial Aid &amp;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0B14-A93E-6BBE-A21D-620FDC38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18" y="1828802"/>
            <a:ext cx="6654416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500" b="1">
                <a:solidFill>
                  <a:srgbClr val="00B050"/>
                </a:solidFill>
              </a:rPr>
              <a:t>Financial Aid Night</a:t>
            </a:r>
            <a:r>
              <a:rPr lang="en-US" sz="4000" b="1">
                <a:solidFill>
                  <a:srgbClr val="00B050"/>
                </a:solidFill>
              </a:rPr>
              <a:t>: </a:t>
            </a:r>
            <a:endParaRPr lang="en-US"/>
          </a:p>
          <a:p>
            <a:pPr marL="0" indent="0">
              <a:buNone/>
            </a:pPr>
            <a:r>
              <a:rPr lang="en-US" sz="4000" b="1">
                <a:solidFill>
                  <a:srgbClr val="00B050"/>
                </a:solidFill>
              </a:rPr>
              <a:t>October 16</a:t>
            </a:r>
            <a:r>
              <a:rPr lang="en-US" sz="4000" b="1" baseline="30000">
                <a:solidFill>
                  <a:srgbClr val="00B050"/>
                </a:solidFill>
              </a:rPr>
              <a:t>th</a:t>
            </a:r>
            <a:r>
              <a:rPr lang="en-US" sz="4000" b="1">
                <a:solidFill>
                  <a:srgbClr val="00B050"/>
                </a:solidFill>
              </a:rPr>
              <a:t>  @7pm </a:t>
            </a: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b="1">
                <a:solidFill>
                  <a:srgbClr val="00B050"/>
                </a:solidFill>
              </a:rPr>
              <a:t>Casey Hall (CHS)</a:t>
            </a:r>
            <a:endParaRPr lang="en-US"/>
          </a:p>
          <a:p>
            <a:endParaRPr lang="en-US" sz="4000" b="1">
              <a:solidFill>
                <a:srgbClr val="00B050"/>
              </a:solidFill>
            </a:endParaRPr>
          </a:p>
        </p:txBody>
      </p:sp>
      <p:pic>
        <p:nvPicPr>
          <p:cNvPr id="4" name="Picture 4" descr="A picture containing arrow&#10;&#10;Description automatically generated">
            <a:extLst>
              <a:ext uri="{FF2B5EF4-FFF2-40B4-BE49-F238E27FC236}">
                <a16:creationId xmlns:a16="http://schemas.microsoft.com/office/drawing/2014/main" id="{B528284B-58B7-2F17-E011-627D8528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174" y="3620220"/>
            <a:ext cx="5144218" cy="25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6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DED2-95A1-ADF5-7925-56ADEF5F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/>
              <a:t>Financial Aid &amp; Scholarships</a:t>
            </a:r>
            <a:br>
              <a:rPr lang="en-US" b="1"/>
            </a:br>
            <a:r>
              <a:rPr lang="en-US" i="1"/>
              <a:t>What You Can 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0B14-A93E-6BBE-A21D-620FDC38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27" y="1828802"/>
            <a:ext cx="9328605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/>
              <a:t>Obtain your FSA ID:</a:t>
            </a:r>
          </a:p>
          <a:p>
            <a:pPr>
              <a:buFont typeface="Wingdings" pitchFamily="34" charset="0"/>
              <a:buChar char="ü"/>
            </a:pPr>
            <a:r>
              <a:rPr lang="en-US" sz="3200"/>
              <a:t>Faster processing of FAFSA</a:t>
            </a:r>
          </a:p>
          <a:p>
            <a:pPr>
              <a:buFont typeface="Wingdings" pitchFamily="34" charset="0"/>
              <a:buChar char="ü"/>
            </a:pPr>
            <a:r>
              <a:rPr lang="en-US" sz="3200"/>
              <a:t>Ability to correct info online </a:t>
            </a:r>
          </a:p>
          <a:p>
            <a:pPr marL="0" indent="0">
              <a:buNone/>
            </a:pPr>
            <a:r>
              <a:rPr lang="en-US" sz="2800"/>
              <a:t>Student &amp; Parent(s) need FSA ID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r>
              <a:rPr lang="en-US" sz="4000" i="1"/>
              <a:t>www.StudentAid.Gov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CB057BE-FE3C-EC95-AC81-654C6CC2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38" y="1911741"/>
            <a:ext cx="4170332" cy="41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79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DED2-95A1-ADF5-7925-56ADEF5F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b="1"/>
              <a:t>Financial Aid &amp; Scholarships</a:t>
            </a:r>
            <a:br>
              <a:rPr lang="en-US" b="1"/>
            </a:br>
            <a:r>
              <a:rPr lang="en-US" i="1"/>
              <a:t>What You Can Do Now: Net Price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0B14-A93E-6BBE-A21D-620FDC38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457" y="1699407"/>
            <a:ext cx="9874944" cy="4480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SUNY Binghamton (family of 4, 100k+, 1 student in college)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BF8052B-720E-135C-E7C6-91EC43DE6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0" y="2257848"/>
            <a:ext cx="8939839" cy="3794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7E4E23-16D8-A6D4-4223-F484BFBD037B}"/>
              </a:ext>
            </a:extLst>
          </p:cNvPr>
          <p:cNvSpPr txBox="1"/>
          <p:nvPr/>
        </p:nvSpPr>
        <p:spPr>
          <a:xfrm>
            <a:off x="6345115" y="6359769"/>
            <a:ext cx="45426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67AAB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 Price Calculator - SUNY</a:t>
            </a:r>
            <a:r>
              <a:rPr lang="en-US">
                <a:solidFill>
                  <a:srgbClr val="67AAB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  </a:t>
            </a:r>
            <a:r>
              <a:rPr lang="en-US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7.20.2</a:t>
            </a:r>
            <a:r>
              <a:rPr lang="en-US">
                <a:solidFill>
                  <a:srgbClr val="00B0F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10019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87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B714-F63E-1EB6-79D9-DF271E0A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08" y="365760"/>
            <a:ext cx="10540904" cy="13399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b="1"/>
          </a:p>
        </p:txBody>
      </p:sp>
      <p:pic>
        <p:nvPicPr>
          <p:cNvPr id="4" name="Picture 3" descr="A blue background with a logo&#10;&#10;Description automatically generated">
            <a:extLst>
              <a:ext uri="{FF2B5EF4-FFF2-40B4-BE49-F238E27FC236}">
                <a16:creationId xmlns:a16="http://schemas.microsoft.com/office/drawing/2014/main" id="{FAB0860E-865A-D29E-8D84-B993FAF5E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929" y="1438"/>
            <a:ext cx="6898256" cy="68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8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DED2-95A1-ADF5-7925-56ADEF5F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99" y="365760"/>
            <a:ext cx="10598413" cy="1339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/>
              <a:t>Financial Aid &amp; Scholarships</a:t>
            </a:r>
            <a:br>
              <a:rPr lang="en-US" b="1"/>
            </a:br>
            <a:r>
              <a:rPr lang="en-US" i="1">
                <a:ea typeface="+mj-lt"/>
                <a:cs typeface="+mj-lt"/>
              </a:rPr>
              <a:t>What You Can Do Now: Net Price Calculator</a:t>
            </a:r>
            <a:endParaRPr lang="en-US">
              <a:ea typeface="+mj-lt"/>
              <a:cs typeface="+mj-lt"/>
            </a:endParaRPr>
          </a:p>
          <a:p>
            <a:pPr algn="ctr"/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0B14-A93E-6BBE-A21D-620FDC38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37" y="1828802"/>
            <a:ext cx="9918076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>
                <a:ea typeface="+mn-lt"/>
                <a:cs typeface="+mn-lt"/>
              </a:rPr>
              <a:t>Sacred Heart University (family of 4, 99k+, 1 student in college)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5B6C3C4-DD77-2528-5344-4D3A861C4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15" y="2197233"/>
            <a:ext cx="7171425" cy="44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3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19E647-F6F0-4ABE-B7B9-F27F45A45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4DED2-95A1-ADF5-7925-56ADEF5F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9" y="599768"/>
            <a:ext cx="3863778" cy="2566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 b="1"/>
              <a:t>Financial Aid &amp; Scholarships</a:t>
            </a:r>
            <a:br>
              <a:rPr lang="en-US" sz="3700" b="1"/>
            </a:br>
            <a:r>
              <a:rPr lang="en-US" sz="3700" i="1"/>
              <a:t>What You Can Do Now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BFA6EF-C8B5-4562-9718-3167CB1C9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3153" y="1242796"/>
            <a:ext cx="0" cy="12801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0B14-A93E-6BBE-A21D-620FDC38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037" y="599768"/>
            <a:ext cx="5559269" cy="2566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/>
              <a:t>Identify What Financial Forms Will Be Required</a:t>
            </a:r>
          </a:p>
          <a:p>
            <a:pPr>
              <a:buFont typeface="Wingdings" pitchFamily="34" charset="0"/>
              <a:buChar char="ü"/>
            </a:pPr>
            <a:r>
              <a:rPr lang="en-US" sz="2400"/>
              <a:t>FAFSA</a:t>
            </a:r>
          </a:p>
          <a:p>
            <a:pPr>
              <a:buFont typeface="Wingdings" pitchFamily="34" charset="0"/>
              <a:buChar char="ü"/>
            </a:pPr>
            <a:r>
              <a:rPr lang="en-US" sz="2400"/>
              <a:t>TAP (NY specific)</a:t>
            </a:r>
          </a:p>
          <a:p>
            <a:pPr>
              <a:buFont typeface="Wingdings" pitchFamily="34" charset="0"/>
              <a:buChar char="ü"/>
            </a:pPr>
            <a:r>
              <a:rPr lang="en-US" sz="2400"/>
              <a:t>CSS/Profile</a:t>
            </a:r>
          </a:p>
          <a:p>
            <a:pPr>
              <a:buFont typeface="Wingdings" pitchFamily="34" charset="0"/>
              <a:buChar char="ü"/>
            </a:pPr>
            <a:endParaRPr lang="en-US"/>
          </a:p>
          <a:p>
            <a:pPr>
              <a:buFont typeface="Wingdings" pitchFamily="34" charset="0"/>
              <a:buChar char="ü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2289DB-F4F2-44AA-8ED3-0141E331B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1018" y="3541594"/>
            <a:ext cx="3047841" cy="2868525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8BF4E0-7543-7E55-6D3E-A9F33E3E4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" y="4256332"/>
            <a:ext cx="2611556" cy="14624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4C115A1-A2B9-496D-8FC5-3B6AA2BC9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3888" y="3541594"/>
            <a:ext cx="3047841" cy="2871939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CDEF4C-0CD9-3B0F-020E-32E9AA8A8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30" y="4355951"/>
            <a:ext cx="2611556" cy="12709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9FA7D49-FB1E-4C96-AD88-49252278D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6757" y="3541594"/>
            <a:ext cx="3047841" cy="2871939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9384A3-8C7C-65B5-53AC-AF52326DE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899" y="4792134"/>
            <a:ext cx="2611556" cy="40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77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DED2-95A1-ADF5-7925-56ADEF5F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/>
              <a:t>Financial Aid &amp; Scholarships</a:t>
            </a:r>
            <a:br>
              <a:rPr lang="en-US" b="1"/>
            </a:br>
            <a:r>
              <a:rPr lang="en-US" i="1"/>
              <a:t>What You Can Do Now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533BE7-6881-FB9F-18F5-4F3F5FC80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501248"/>
              </p:ext>
            </p:extLst>
          </p:nvPr>
        </p:nvGraphicFramePr>
        <p:xfrm>
          <a:off x="1262063" y="2013055"/>
          <a:ext cx="8785735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639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189" y="2657546"/>
            <a:ext cx="7269480" cy="1325562"/>
          </a:xfrm>
        </p:spPr>
        <p:txBody>
          <a:bodyPr/>
          <a:lstStyle/>
          <a:p>
            <a:pPr algn="ctr"/>
            <a:r>
              <a:rPr lang="en-US" b="1"/>
              <a:t>Questions?</a:t>
            </a:r>
          </a:p>
        </p:txBody>
      </p:sp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69E2F755-D22B-4E7C-EBA1-5A84F6DB5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721" y="1843464"/>
            <a:ext cx="5532227" cy="3286843"/>
          </a:xfrm>
        </p:spPr>
      </p:pic>
    </p:spTree>
    <p:extLst>
      <p:ext uri="{BB962C8B-B14F-4D97-AF65-F5344CB8AC3E}">
        <p14:creationId xmlns:p14="http://schemas.microsoft.com/office/powerpoint/2010/main" val="403364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AE62-5ADE-481C-BD46-0A5E356F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290" y="365760"/>
            <a:ext cx="5997678" cy="1325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Topics for tonight: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5BB52-0213-407D-93C9-41433E730C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8" r="9720" b="-1"/>
          <a:stretch/>
        </p:blipFill>
        <p:spPr>
          <a:xfrm>
            <a:off x="20" y="10"/>
            <a:ext cx="4653291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BD78C-6B53-4E1F-A172-0CC8B5967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875" y="1085589"/>
            <a:ext cx="7266401" cy="5037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/>
              <a:t>Application Timeline</a:t>
            </a:r>
          </a:p>
          <a:p>
            <a:r>
              <a:rPr lang="en-US" sz="2200"/>
              <a:t>Admission Lingo/Terms</a:t>
            </a:r>
          </a:p>
          <a:p>
            <a:r>
              <a:rPr lang="en-US" sz="2200"/>
              <a:t>College Visits to CHS</a:t>
            </a:r>
          </a:p>
          <a:p>
            <a:r>
              <a:rPr lang="en-US" sz="2200"/>
              <a:t>College Fairs/College Visits</a:t>
            </a:r>
          </a:p>
          <a:p>
            <a:r>
              <a:rPr lang="en-US" sz="2200"/>
              <a:t> Applications (Common App &amp; Others)</a:t>
            </a:r>
          </a:p>
          <a:p>
            <a:r>
              <a:rPr lang="en-US" sz="2200" err="1"/>
              <a:t>Scoir</a:t>
            </a:r>
            <a:endParaRPr lang="en-US" sz="2200"/>
          </a:p>
          <a:p>
            <a:r>
              <a:rPr lang="en-US" sz="2200"/>
              <a:t>Transcript Requests</a:t>
            </a:r>
          </a:p>
          <a:p>
            <a:r>
              <a:rPr lang="en-US" sz="2200"/>
              <a:t>Teacher/Counselor Recommendations</a:t>
            </a:r>
          </a:p>
          <a:p>
            <a:r>
              <a:rPr lang="en-US" sz="2200"/>
              <a:t>SAT and ACT scores (optional)</a:t>
            </a:r>
          </a:p>
          <a:p>
            <a:r>
              <a:rPr lang="en-US" sz="2200"/>
              <a:t>Financial Aid/Scholarships Overview &amp; Terms</a:t>
            </a:r>
          </a:p>
          <a:p>
            <a:r>
              <a:rPr lang="en-US" sz="2200"/>
              <a:t>Question &amp; Answer time</a:t>
            </a:r>
          </a:p>
        </p:txBody>
      </p:sp>
    </p:spTree>
    <p:extLst>
      <p:ext uri="{BB962C8B-B14F-4D97-AF65-F5344CB8AC3E}">
        <p14:creationId xmlns:p14="http://schemas.microsoft.com/office/powerpoint/2010/main" val="4294841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99" y="152400"/>
            <a:ext cx="9307901" cy="1143000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Timeline-Important Dates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52" y="1355785"/>
            <a:ext cx="9969259" cy="54044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000" b="1"/>
              <a:t>NOW --- FALL</a:t>
            </a:r>
          </a:p>
          <a:p>
            <a:pPr lvl="2"/>
            <a:r>
              <a:rPr lang="en-US" sz="1800"/>
              <a:t>Review high school transcript</a:t>
            </a:r>
          </a:p>
          <a:p>
            <a:pPr lvl="2"/>
            <a:r>
              <a:rPr lang="en-US" sz="1700"/>
              <a:t>Students meet with their counselor to review/revise college list, answer questions, etc.</a:t>
            </a:r>
          </a:p>
          <a:p>
            <a:pPr lvl="2"/>
            <a:r>
              <a:rPr lang="en-US" sz="1800"/>
              <a:t>Students ask teachers (2 max) to write letters of recommendation</a:t>
            </a:r>
          </a:p>
          <a:p>
            <a:pPr lvl="2"/>
            <a:r>
              <a:rPr lang="en-US" sz="1800"/>
              <a:t>Students finalize college essays/supplementals </a:t>
            </a:r>
          </a:p>
          <a:p>
            <a:pPr lvl="2"/>
            <a:r>
              <a:rPr lang="en-US" sz="1800"/>
              <a:t>Student-Athletes (planning to play in college): register with NCAA Clearinghouse </a:t>
            </a:r>
            <a:r>
              <a:rPr lang="en-US" sz="1800">
                <a:hlinkClick r:id="rId3"/>
              </a:rPr>
              <a:t>www.eligibilitycenter.org</a:t>
            </a:r>
            <a:r>
              <a:rPr lang="en-US" sz="1800"/>
              <a:t> and see Mrs. </a:t>
            </a:r>
            <a:r>
              <a:rPr lang="en-US" sz="1800" err="1"/>
              <a:t>Liso</a:t>
            </a:r>
            <a:r>
              <a:rPr lang="en-US" sz="1800"/>
              <a:t> in Guidance</a:t>
            </a:r>
          </a:p>
          <a:p>
            <a:r>
              <a:rPr lang="en-US" b="1" i="1"/>
              <a:t>OCTOBER 13</a:t>
            </a:r>
            <a:r>
              <a:rPr lang="en-US" b="1" i="1" baseline="30000"/>
              <a:t>th</a:t>
            </a:r>
            <a:r>
              <a:rPr lang="en-US" b="1" i="1"/>
              <a:t>:</a:t>
            </a:r>
          </a:p>
          <a:p>
            <a:pPr lvl="1"/>
            <a:r>
              <a:rPr lang="en-US" b="1"/>
              <a:t>Inform your counselor of intent to apply Early Action/Early Decision</a:t>
            </a:r>
          </a:p>
          <a:p>
            <a:r>
              <a:rPr lang="en-US" b="1" i="1"/>
              <a:t>OCTOBER 13</a:t>
            </a:r>
            <a:r>
              <a:rPr lang="en-US" b="1" i="1" baseline="30000"/>
              <a:t>th</a:t>
            </a:r>
            <a:r>
              <a:rPr lang="en-US" b="1" i="1"/>
              <a:t>:</a:t>
            </a:r>
          </a:p>
          <a:p>
            <a:pPr lvl="1"/>
            <a:r>
              <a:rPr lang="en-US" b="1"/>
              <a:t>Complete Senior Autobiography packet &amp; Parent Brag Sheet (if you would like your counselor to write you a college recommendation.)</a:t>
            </a:r>
          </a:p>
          <a:p>
            <a:r>
              <a:rPr lang="en-US" b="1"/>
              <a:t>THANKSGIVING</a:t>
            </a:r>
            <a:r>
              <a:rPr lang="en-US"/>
              <a:t>:</a:t>
            </a:r>
          </a:p>
          <a:p>
            <a:pPr lvl="1"/>
            <a:r>
              <a:rPr lang="en-US"/>
              <a:t>Plan to have all applications complete by Thanksgiving and request your transcript in SCOIR. (move college to “applied”=transcript request)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3418-617F-D3AD-3D49-50CBAEF4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Terms in College Admissions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4FEC3B7-C87E-7DD3-28FF-C15F4E00C0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872" y="1828802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39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188" y="982533"/>
            <a:ext cx="8229600" cy="899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College Visits to CHS:</a:t>
            </a:r>
            <a:r>
              <a:rPr lang="en-US" b="1">
                <a:solidFill>
                  <a:schemeClr val="bg1"/>
                </a:solidFill>
              </a:rPr>
              <a:t> 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sz="3000">
                <a:solidFill>
                  <a:schemeClr val="bg1"/>
                </a:solidFill>
              </a:rPr>
              <a:t>on </a:t>
            </a:r>
            <a:r>
              <a:rPr lang="en-US" sz="3000" err="1">
                <a:solidFill>
                  <a:schemeClr val="bg1"/>
                </a:solidFill>
              </a:rPr>
              <a:t>Scoir</a:t>
            </a:r>
            <a:r>
              <a:rPr lang="en-US" sz="3000">
                <a:solidFill>
                  <a:schemeClr val="bg1"/>
                </a:solidFill>
              </a:rPr>
              <a:t> dashboard, under “me” click “Visits/Deadlines: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82423-25B1-4E46-9E05-B24B19E87ED4}"/>
              </a:ext>
            </a:extLst>
          </p:cNvPr>
          <p:cNvSpPr txBox="1"/>
          <p:nvPr/>
        </p:nvSpPr>
        <p:spPr>
          <a:xfrm>
            <a:off x="306238" y="6009173"/>
            <a:ext cx="1043077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If your student plans to attend, please have them REGISTER on SCOIR so we have a head count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FFBD2C-D223-4621-14C3-1E70E0E34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26" y="3185990"/>
            <a:ext cx="8594725" cy="1785199"/>
          </a:xfr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DF818E51-C813-40B5-8016-FA6125841E3E}"/>
              </a:ext>
            </a:extLst>
          </p:cNvPr>
          <p:cNvSpPr/>
          <p:nvPr/>
        </p:nvSpPr>
        <p:spPr>
          <a:xfrm>
            <a:off x="516148" y="3754648"/>
            <a:ext cx="1397479" cy="544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DB6F97-0E3C-4C7F-B11B-5C1FDCB42681}"/>
              </a:ext>
            </a:extLst>
          </p:cNvPr>
          <p:cNvSpPr/>
          <p:nvPr/>
        </p:nvSpPr>
        <p:spPr>
          <a:xfrm>
            <a:off x="5106838" y="3344174"/>
            <a:ext cx="1853520" cy="1678202"/>
          </a:xfrm>
          <a:prstGeom prst="rect">
            <a:avLst/>
          </a:prstGeom>
          <a:noFill/>
          <a:ln>
            <a:solidFill>
              <a:srgbClr val="FF0000">
                <a:alpha val="8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5BEBE8-FC1D-4B45-83EC-B34569B72F73}"/>
              </a:ext>
            </a:extLst>
          </p:cNvPr>
          <p:cNvSpPr/>
          <p:nvPr/>
        </p:nvSpPr>
        <p:spPr>
          <a:xfrm>
            <a:off x="8733509" y="3575113"/>
            <a:ext cx="1247280" cy="121632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0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C8711-F533-447D-9E59-4FEE3222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963" y="937934"/>
            <a:ext cx="8784291" cy="4992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Fairs:</a:t>
            </a:r>
          </a:p>
          <a:p>
            <a:pPr marL="0" indent="0">
              <a:buNone/>
            </a:pPr>
            <a:endParaRPr lang="en-US" sz="4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and In-Person Options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ED173-4F09-493F-9B8A-DC920C30A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46" y="1861085"/>
            <a:ext cx="5240781" cy="294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7163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60BD94-3B65-4647-9A77-94C40F25A870}"/>
              </a:ext>
            </a:extLst>
          </p:cNvPr>
          <p:cNvSpPr txBox="1"/>
          <p:nvPr/>
        </p:nvSpPr>
        <p:spPr>
          <a:xfrm>
            <a:off x="1884761" y="3671888"/>
            <a:ext cx="2468165" cy="183951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1725">
                <a:solidFill>
                  <a:prstClr val="black"/>
                </a:solidFill>
                <a:latin typeface="Calibri Light" panose="020F0302020204030204"/>
              </a:rPr>
              <a:t>   </a:t>
            </a:r>
            <a:endParaRPr lang="en-US" sz="172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E580-31DA-45EA-A30A-0710219B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223" y="3650323"/>
            <a:ext cx="4493825" cy="214143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endParaRPr lang="en-US" sz="1800">
              <a:latin typeface="Times New Roman"/>
              <a:ea typeface="+mn-lt"/>
              <a:cs typeface="Times New Roman"/>
            </a:endParaRPr>
          </a:p>
          <a:p>
            <a:pPr marL="0"/>
            <a:endParaRPr lang="en-US" sz="825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  <a:p>
            <a:pPr marL="0" indent="0">
              <a:buNone/>
            </a:pPr>
            <a:endParaRPr lang="en-US" sz="825" baseline="30000">
              <a:cs typeface="Calibri" panose="020F0502020204030204"/>
            </a:endParaRPr>
          </a:p>
          <a:p>
            <a:pPr marL="0"/>
            <a:endParaRPr lang="en-US" sz="825" baseline="30000"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538AF-C8A7-45FA-B982-C97D850F90B3}"/>
              </a:ext>
            </a:extLst>
          </p:cNvPr>
          <p:cNvSpPr txBox="1"/>
          <p:nvPr/>
        </p:nvSpPr>
        <p:spPr>
          <a:xfrm>
            <a:off x="6976080" y="482615"/>
            <a:ext cx="5045277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800"/>
            <a:r>
              <a:rPr lang="en-US" sz="4400">
                <a:latin typeface="Calibri" panose="020F0502020204030204"/>
              </a:rPr>
              <a:t>NACAC Virtual College Fairs</a:t>
            </a:r>
            <a:endParaRPr lang="en-US" sz="4400">
              <a:latin typeface="Calibri" panose="020F0502020204030204"/>
              <a:cs typeface="Calibri"/>
            </a:endParaRPr>
          </a:p>
          <a:p>
            <a:pPr algn="ctr" defTabSz="685800"/>
            <a:endParaRPr lang="en-US" sz="4400">
              <a:latin typeface="Calibri" panose="020F0502020204030204"/>
            </a:endParaRPr>
          </a:p>
          <a:p>
            <a:pPr algn="ctr" defTabSz="685800"/>
            <a:r>
              <a:rPr lang="en-US" sz="3200">
                <a:latin typeface="Calibri" panose="020F0502020204030204"/>
                <a:hlinkClick r:id="rId2"/>
              </a:rPr>
              <a:t>www.virtualcollegefairs.org</a:t>
            </a:r>
            <a:r>
              <a:rPr lang="en-US" sz="3200">
                <a:latin typeface="Calibri" panose="020F0502020204030204"/>
              </a:rPr>
              <a:t> </a:t>
            </a:r>
            <a:endParaRPr lang="en-US" sz="3200">
              <a:latin typeface="Calibri" panose="020F0502020204030204"/>
              <a:ea typeface="Calibri"/>
              <a:cs typeface="Calibri"/>
            </a:endParaRPr>
          </a:p>
          <a:p>
            <a:pPr defTabSz="685800"/>
            <a:endParaRPr lang="en-US" sz="2400">
              <a:latin typeface="Calibri" panose="020F0502020204030204"/>
              <a:cs typeface="Calibri"/>
            </a:endParaRPr>
          </a:p>
          <a:p>
            <a:pPr defTabSz="685800"/>
            <a:endParaRPr lang="en-US" sz="2400" i="1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2400" i="1"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F6FD0-A7A8-C864-60FE-B62F904AB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81" y="0"/>
            <a:ext cx="6576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531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1218</Words>
  <Application>Microsoft Office PowerPoint</Application>
  <PresentationFormat>Widescreen</PresentationFormat>
  <Paragraphs>228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Office Theme</vt:lpstr>
      <vt:lpstr>View</vt:lpstr>
      <vt:lpstr>The College Application Process Overview</vt:lpstr>
      <vt:lpstr>Counseling Office Staff</vt:lpstr>
      <vt:lpstr>PowerPoint Presentation</vt:lpstr>
      <vt:lpstr>Topics for tonight:</vt:lpstr>
      <vt:lpstr>Timeline-Important Dates</vt:lpstr>
      <vt:lpstr>Common Terms in College Admissions</vt:lpstr>
      <vt:lpstr>College Visits to CHS:  on Scoir dashboard, under “me” click “Visits/Deadlines: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College Visits</vt:lpstr>
      <vt:lpstr>Student Responsibility: The Application</vt:lpstr>
      <vt:lpstr>What is Scoir?</vt:lpstr>
      <vt:lpstr>Drag &amp; Drop from “Applying” to “Applied” (in Scoir)</vt:lpstr>
      <vt:lpstr>Release of Records Form (purple)</vt:lpstr>
      <vt:lpstr>The SRAR &amp; SSAR  (Self-Reported Academic Record)</vt:lpstr>
      <vt:lpstr>Letters of Recommendation From Teachers</vt:lpstr>
      <vt:lpstr>Teacher Recommendation Form (blue):</vt:lpstr>
      <vt:lpstr>Counselor Recommendation</vt:lpstr>
      <vt:lpstr>Senior Autobiography (orange)</vt:lpstr>
      <vt:lpstr>Parent Brag Sheet (green)</vt:lpstr>
      <vt:lpstr>How does a college receive Test Scores?</vt:lpstr>
      <vt:lpstr>Financial Aid &amp; Scholarships</vt:lpstr>
      <vt:lpstr>Financial Aid &amp; Scholarships What You Can Do Now</vt:lpstr>
      <vt:lpstr>Financial Aid &amp; Scholarships What You Can Do Now: Net Price Calculator</vt:lpstr>
      <vt:lpstr>Financial Aid &amp; Scholarships What You Can Do Now: Net Price Calculator </vt:lpstr>
      <vt:lpstr>Financial Aid &amp; Scholarships What You Can Do Now</vt:lpstr>
      <vt:lpstr>Financial Aid &amp; Scholarships What You Can Do Now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Liso, Miriam</dc:creator>
  <cp:lastModifiedBy>Liso, Miriam</cp:lastModifiedBy>
  <cp:revision>8</cp:revision>
  <dcterms:created xsi:type="dcterms:W3CDTF">2022-09-07T15:33:34Z</dcterms:created>
  <dcterms:modified xsi:type="dcterms:W3CDTF">2023-09-13T17:23:19Z</dcterms:modified>
</cp:coreProperties>
</file>