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6" r:id="rId2"/>
    <p:sldId id="306" r:id="rId3"/>
    <p:sldId id="288" r:id="rId4"/>
    <p:sldId id="302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304" r:id="rId17"/>
    <p:sldId id="289" r:id="rId18"/>
    <p:sldId id="290" r:id="rId19"/>
    <p:sldId id="305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20E5B-B6F3-4BF7-B3AD-064DE8EE9F7F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E6185-2C77-4BD8-8D2D-950AC2502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93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A9367-1997-4BBC-A9DA-0F98A6A64F20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2AAFC-96C4-46AA-8B35-E158A5C06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MYPF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DBE3A5-3F88-4EF9-8D30-36EB753666D6}" type="datetime1">
              <a:rPr lang="en-US" altLang="en-US"/>
              <a:pPr/>
              <a:t>1/29/2016</a:t>
            </a:fld>
            <a:endParaRPr lang="en-US" altLang="en-US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Chapter 2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0BA80E-864D-4D85-9B39-4F39BD8A193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4708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MYPF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4448BA-8C6F-499F-A1D4-99D7C911EEAA}" type="datetime1">
              <a:rPr lang="en-US" altLang="en-US"/>
              <a:pPr/>
              <a:t>1/29/2016</a:t>
            </a:fld>
            <a:endParaRPr lang="en-US" altLang="en-US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Chapter 2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8C4F87-B880-4413-94AD-FD9621D3356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797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0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9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1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5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0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B248AF-D484-4009-8649-01EB5D3E781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D22E3-8B98-4CD9-BAFC-B6B0FFC9D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1152" y="2057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Personal Finance</a:t>
            </a:r>
          </a:p>
          <a:p>
            <a:r>
              <a:rPr lang="en-US" sz="2800" dirty="0" smtClean="0"/>
              <a:t>Planning Your Career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800" i="1" dirty="0" smtClean="0"/>
              <a:t>Presented By</a:t>
            </a:r>
          </a:p>
          <a:p>
            <a:r>
              <a:rPr lang="en-US" sz="1800" i="1" dirty="0" smtClean="0"/>
              <a:t>Mrs. Bowden</a:t>
            </a:r>
          </a:p>
        </p:txBody>
      </p:sp>
    </p:spTree>
    <p:extLst>
      <p:ext uri="{BB962C8B-B14F-4D97-AF65-F5344CB8AC3E}">
        <p14:creationId xmlns:p14="http://schemas.microsoft.com/office/powerpoint/2010/main" val="280284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B5D5E594-3EBC-4D8E-A72D-761E34329E86}" type="slidenum">
              <a:rPr lang="en-US" altLang="en-US">
                <a:solidFill>
                  <a:schemeClr val="accent1"/>
                </a:solidFill>
              </a:rPr>
              <a:pPr/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11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Aptitudes and Interests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An </a:t>
            </a:r>
            <a:r>
              <a:rPr lang="en-US" altLang="en-US" b="1" smtClean="0">
                <a:solidFill>
                  <a:schemeClr val="hlink"/>
                </a:solidFill>
              </a:rPr>
              <a:t>aptitude</a:t>
            </a:r>
            <a:r>
              <a:rPr lang="en-US" altLang="en-US" smtClean="0"/>
              <a:t> is a natural physical or mental ability that allows you to do certain tasks well.</a:t>
            </a:r>
          </a:p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Interests</a:t>
            </a:r>
            <a:r>
              <a:rPr lang="en-US" altLang="en-US" smtClean="0"/>
              <a:t> are the things you like to do.</a:t>
            </a:r>
          </a:p>
        </p:txBody>
      </p:sp>
    </p:spTree>
    <p:extLst>
      <p:ext uri="{BB962C8B-B14F-4D97-AF65-F5344CB8AC3E}">
        <p14:creationId xmlns:p14="http://schemas.microsoft.com/office/powerpoint/2010/main" val="372044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2EC8A5F3-D53C-41FF-ADBE-5723B47FF0F4}" type="slidenum">
              <a:rPr lang="en-US" altLang="en-US">
                <a:solidFill>
                  <a:schemeClr val="accent1"/>
                </a:solidFill>
              </a:rPr>
              <a:pPr/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Personal Qualities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Your </a:t>
            </a:r>
            <a:r>
              <a:rPr lang="en-US" altLang="en-US" b="1" smtClean="0">
                <a:solidFill>
                  <a:schemeClr val="hlink"/>
                </a:solidFill>
              </a:rPr>
              <a:t>personality</a:t>
            </a:r>
            <a:r>
              <a:rPr lang="en-US" altLang="en-US" smtClean="0"/>
              <a:t> is made up of the many individual qualities that make you unique. </a:t>
            </a:r>
          </a:p>
          <a:p>
            <a:pPr eaLnBrk="1" hangingPunct="1"/>
            <a:r>
              <a:rPr lang="en-US" altLang="en-US" smtClean="0"/>
              <a:t>Personal qualities include such things as your intelligence, creativity, sense of humor, and general attitude.</a:t>
            </a:r>
          </a:p>
        </p:txBody>
      </p:sp>
    </p:spTree>
    <p:extLst>
      <p:ext uri="{BB962C8B-B14F-4D97-AF65-F5344CB8AC3E}">
        <p14:creationId xmlns:p14="http://schemas.microsoft.com/office/powerpoint/2010/main" val="7102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94C1B35E-62DE-4E10-8870-8CA09155AEAE}" type="slidenum">
              <a:rPr lang="en-US" altLang="en-US">
                <a:solidFill>
                  <a:schemeClr val="accent1"/>
                </a:solidFill>
              </a:rPr>
              <a:pPr/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63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Career Planning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9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Important task</a:t>
            </a:r>
          </a:p>
          <a:p>
            <a:pPr eaLnBrk="1" hangingPunct="1"/>
            <a:r>
              <a:rPr lang="en-US" altLang="en-US" smtClean="0"/>
              <a:t>Consider the total time spent working</a:t>
            </a:r>
          </a:p>
        </p:txBody>
      </p:sp>
    </p:spTree>
    <p:extLst>
      <p:ext uri="{BB962C8B-B14F-4D97-AF65-F5344CB8AC3E}">
        <p14:creationId xmlns:p14="http://schemas.microsoft.com/office/powerpoint/2010/main" val="300910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452C4921-77DF-47BB-AD5C-D86BC0632C9C}" type="slidenum">
              <a:rPr lang="en-US" altLang="en-US">
                <a:solidFill>
                  <a:schemeClr val="accent1"/>
                </a:solidFill>
              </a:rPr>
              <a:pPr/>
              <a:t>13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4340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Types of Work Activities</a:t>
            </a:r>
          </a:p>
        </p:txBody>
      </p:sp>
      <p:sp>
        <p:nvSpPr>
          <p:cNvPr id="14341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Analyzing and recording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Creating and designing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Following directions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Helping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Indoor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Managing people and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Manual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Outdoor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Physically active work</a:t>
            </a:r>
          </a:p>
        </p:txBody>
      </p:sp>
      <p:sp>
        <p:nvSpPr>
          <p:cNvPr id="14342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Physically inactive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Presenting or speaking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Repetitive tasks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Self-motivated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Thinking and problem solving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Variety of tasks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Working alone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Working on a computer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Working with machines</a:t>
            </a:r>
          </a:p>
        </p:txBody>
      </p:sp>
    </p:spTree>
    <p:extLst>
      <p:ext uri="{BB962C8B-B14F-4D97-AF65-F5344CB8AC3E}">
        <p14:creationId xmlns:p14="http://schemas.microsoft.com/office/powerpoint/2010/main" val="55236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DE8EBF97-F369-4697-B8B9-28DCFD65F44E}" type="slidenum">
              <a:rPr lang="en-US" altLang="en-US">
                <a:solidFill>
                  <a:schemeClr val="accent1"/>
                </a:solidFill>
              </a:rPr>
              <a:pPr/>
              <a:t>14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536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2350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Personal Qualities</a:t>
            </a:r>
          </a:p>
        </p:txBody>
      </p:sp>
      <p:sp>
        <p:nvSpPr>
          <p:cNvPr id="1536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2560637"/>
            <a:ext cx="8229600" cy="4525963"/>
          </a:xfrm>
        </p:spPr>
        <p:txBody>
          <a:bodyPr/>
          <a:lstStyle/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1.	</a:t>
            </a:r>
            <a:r>
              <a:rPr lang="en-US" altLang="en-US" sz="2400" smtClean="0"/>
              <a:t>I am ambitious and willing to work hard to reach my goals.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2.	</a:t>
            </a:r>
            <a:r>
              <a:rPr lang="en-US" altLang="en-US" sz="2400" smtClean="0"/>
              <a:t>I prefer a low-stress work environment.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3.	</a:t>
            </a:r>
            <a:r>
              <a:rPr lang="en-US" altLang="en-US" sz="2400" smtClean="0"/>
              <a:t>I am happiest working alone.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4.	</a:t>
            </a:r>
            <a:r>
              <a:rPr lang="en-US" altLang="en-US" sz="2400" smtClean="0"/>
              <a:t>I enjoy working with a group to achieve goals.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5.	</a:t>
            </a:r>
            <a:r>
              <a:rPr lang="en-US" altLang="en-US" sz="2400" smtClean="0"/>
              <a:t>I am friendly and outgoing.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6.	</a:t>
            </a:r>
            <a:r>
              <a:rPr lang="en-US" altLang="en-US" sz="2400" smtClean="0"/>
              <a:t>I am shy, and meeting new people is difficult for me.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7.	</a:t>
            </a:r>
            <a:r>
              <a:rPr lang="en-US" altLang="en-US" sz="2400" smtClean="0"/>
              <a:t>I like to lead group activities.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8.	</a:t>
            </a:r>
            <a:r>
              <a:rPr lang="en-US" altLang="en-US" sz="2400" smtClean="0"/>
              <a:t>I am more of a follower than a leader.</a:t>
            </a:r>
          </a:p>
        </p:txBody>
      </p:sp>
    </p:spTree>
    <p:extLst>
      <p:ext uri="{BB962C8B-B14F-4D97-AF65-F5344CB8AC3E}">
        <p14:creationId xmlns:p14="http://schemas.microsoft.com/office/powerpoint/2010/main" val="330429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0156C8B7-EDC3-4AF7-A5BC-B63CCF96CD6B}" type="slidenum">
              <a:rPr lang="en-US" altLang="en-US">
                <a:solidFill>
                  <a:schemeClr val="accent1"/>
                </a:solidFill>
              </a:rPr>
              <a:pPr/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11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Personal Qualities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7"/>
            <a:ext cx="8229600" cy="4525963"/>
          </a:xfrm>
        </p:spPr>
        <p:txBody>
          <a:bodyPr/>
          <a:lstStyle/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b="1" smtClean="0">
                <a:solidFill>
                  <a:srgbClr val="800080"/>
                </a:solidFill>
              </a:rPr>
              <a:t>	9.	</a:t>
            </a:r>
            <a:r>
              <a:rPr lang="en-US" altLang="en-US" sz="2400" smtClean="0"/>
              <a:t>I am a high-energy person who must be constantly on the move.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smtClean="0"/>
              <a:t>	</a:t>
            </a:r>
            <a:r>
              <a:rPr lang="en-US" altLang="en-US" sz="2400" b="1" smtClean="0">
                <a:solidFill>
                  <a:srgbClr val="800080"/>
                </a:solidFill>
              </a:rPr>
              <a:t>10.	</a:t>
            </a:r>
            <a:r>
              <a:rPr lang="en-US" altLang="en-US" sz="2400" smtClean="0"/>
              <a:t>I enjoy sitting quietly and reading for long periods of time.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smtClean="0"/>
              <a:t>	</a:t>
            </a:r>
            <a:r>
              <a:rPr lang="en-US" altLang="en-US" sz="2400" b="1" smtClean="0">
                <a:solidFill>
                  <a:srgbClr val="800080"/>
                </a:solidFill>
              </a:rPr>
              <a:t>11.	</a:t>
            </a:r>
            <a:r>
              <a:rPr lang="en-US" altLang="en-US" sz="2400" smtClean="0"/>
              <a:t>I like my activities to vary a lot.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smtClean="0"/>
              <a:t>	</a:t>
            </a:r>
            <a:r>
              <a:rPr lang="en-US" altLang="en-US" sz="2400" b="1" smtClean="0">
                <a:solidFill>
                  <a:srgbClr val="800080"/>
                </a:solidFill>
              </a:rPr>
              <a:t>12.	</a:t>
            </a:r>
            <a:r>
              <a:rPr lang="en-US" altLang="en-US" sz="2400" smtClean="0"/>
              <a:t>I am most comfortable when I follow a regular routine.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smtClean="0"/>
              <a:t>	</a:t>
            </a:r>
            <a:r>
              <a:rPr lang="en-US" altLang="en-US" sz="2400" b="1" smtClean="0">
                <a:solidFill>
                  <a:srgbClr val="800080"/>
                </a:solidFill>
              </a:rPr>
              <a:t>13.	</a:t>
            </a:r>
            <a:r>
              <a:rPr lang="en-US" altLang="en-US" sz="2400" smtClean="0"/>
              <a:t>I like to be in a setting where I can help others.</a:t>
            </a:r>
          </a:p>
          <a:p>
            <a:pPr marL="566738" indent="-566738" eaLnBrk="1" hangingPunct="1">
              <a:buFont typeface="Wingdings" panose="05000000000000000000" pitchFamily="2" charset="2"/>
              <a:buNone/>
              <a:tabLst>
                <a:tab pos="347663" algn="dec"/>
              </a:tabLst>
            </a:pPr>
            <a:r>
              <a:rPr lang="en-US" altLang="en-US" sz="2400" smtClean="0"/>
              <a:t>	</a:t>
            </a:r>
            <a:r>
              <a:rPr lang="en-US" altLang="en-US" sz="2400" b="1" smtClean="0">
                <a:solidFill>
                  <a:srgbClr val="800080"/>
                </a:solidFill>
              </a:rPr>
              <a:t>14.	</a:t>
            </a:r>
            <a:r>
              <a:rPr lang="en-US" altLang="en-US" sz="2400" smtClean="0"/>
              <a:t>I like working in a setting where I can meet personal goals.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97258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self analysis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004A75CA-E6DA-48C5-A374-AB768076D206}" type="slidenum">
              <a:rPr lang="en-US" altLang="en-US">
                <a:solidFill>
                  <a:schemeClr val="accent1"/>
                </a:solidFill>
              </a:rPr>
              <a:pPr/>
              <a:t>17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Importance of Goals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goal</a:t>
            </a:r>
            <a:r>
              <a:rPr lang="en-US" altLang="en-US" sz="2800" dirty="0" smtClean="0"/>
              <a:t> is a desired end toward which efforts are directed. Goals provide a sense of direction and purpose in life. </a:t>
            </a:r>
          </a:p>
          <a:p>
            <a:pPr eaLnBrk="1" hangingPunct="1"/>
            <a:r>
              <a:rPr lang="en-US" altLang="en-US" sz="2800" dirty="0" smtClean="0"/>
              <a:t>There are three types of goals: </a:t>
            </a:r>
          </a:p>
          <a:p>
            <a:pPr lvl="1" eaLnBrk="1" hangingPunct="1"/>
            <a:r>
              <a:rPr lang="en-US" altLang="en-US" sz="2400" dirty="0" smtClean="0"/>
              <a:t>Short-term goals are one you expect to reach with in 1 year</a:t>
            </a:r>
          </a:p>
          <a:p>
            <a:pPr lvl="1" eaLnBrk="1" hangingPunct="1"/>
            <a:r>
              <a:rPr lang="en-US" altLang="en-US" sz="2400" dirty="0" smtClean="0"/>
              <a:t>Intermediate goals are those you wish to accomplish in the 3-5 years</a:t>
            </a:r>
          </a:p>
          <a:p>
            <a:pPr lvl="1" eaLnBrk="1" hangingPunct="1"/>
            <a:r>
              <a:rPr lang="en-US" altLang="en-US" sz="2400" dirty="0" smtClean="0"/>
              <a:t>Long-term goals are those you wish to achieve in five to ten years or longer.</a:t>
            </a:r>
          </a:p>
        </p:txBody>
      </p:sp>
    </p:spTree>
    <p:extLst>
      <p:ext uri="{BB962C8B-B14F-4D97-AF65-F5344CB8AC3E}">
        <p14:creationId xmlns:p14="http://schemas.microsoft.com/office/powerpoint/2010/main" val="132464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233D6067-B682-46D8-AE46-0A7BE2384A6D}" type="slidenum">
              <a:rPr lang="en-US" altLang="en-US">
                <a:solidFill>
                  <a:schemeClr val="accent1"/>
                </a:solidFill>
              </a:rPr>
              <a:pPr/>
              <a:t>18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130300" y="1373188"/>
            <a:ext cx="7313613" cy="4662487"/>
          </a:xfrm>
          <a:prstGeom prst="rect">
            <a:avLst/>
          </a:prstGeom>
          <a:solidFill>
            <a:srgbClr val="FFE3AB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137160" rIns="137160" bIns="137160"/>
          <a:lstStyle>
            <a:lvl1pPr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00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altLang="en-US" sz="1600" b="1"/>
              <a:t>GOALS CHECKLIST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600" i="1"/>
              <a:t>Week of</a:t>
            </a:r>
            <a:r>
              <a:rPr lang="en-US" altLang="en-US" sz="1600"/>
              <a:t> 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	Accomplished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1600" b="1"/>
              <a:t>Short-term goals (today/this week):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1. Buy birthday gift for mom	 </a:t>
            </a:r>
            <a:r>
              <a:rPr lang="en-US" altLang="en-US" i="1"/>
              <a:t>_______________</a:t>
            </a:r>
            <a:endParaRPr lang="en-US" altLang="en-US" sz="1400" i="1"/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2. Get haircut (Saturday)	 </a:t>
            </a:r>
            <a:r>
              <a:rPr lang="en-US" altLang="en-US" i="1"/>
              <a:t>_______________</a:t>
            </a:r>
            <a:endParaRPr lang="en-US" altLang="en-US" sz="1400" i="1"/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3. See counselor about chemistry class	 </a:t>
            </a:r>
            <a:r>
              <a:rPr lang="en-US" altLang="en-US" i="1"/>
              <a:t>_______________</a:t>
            </a:r>
            <a:endParaRPr lang="en-US" altLang="en-US" sz="1400" i="1"/>
          </a:p>
          <a:p>
            <a:pPr eaLnBrk="1" hangingPunct="1">
              <a:spcBef>
                <a:spcPct val="25000"/>
              </a:spcBef>
            </a:pPr>
            <a:r>
              <a:rPr lang="en-US" altLang="en-US" sz="1600" b="1"/>
              <a:t>Intermediate goals (next month/year)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1. Get a C or better in Chemistry	 </a:t>
            </a:r>
            <a:r>
              <a:rPr lang="en-US" altLang="en-US" i="1"/>
              <a:t>_______________</a:t>
            </a:r>
            <a:r>
              <a:rPr lang="en-US" altLang="en-US" sz="1400" i="1"/>
              <a:t> 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2. Prepare for SAT (test in May) 	 </a:t>
            </a:r>
            <a:r>
              <a:rPr lang="en-US" altLang="en-US" i="1"/>
              <a:t>_______________</a:t>
            </a:r>
            <a:r>
              <a:rPr lang="en-US" altLang="en-US" sz="1400" i="1"/>
              <a:t> 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3. Finish term report (due December 14)	 </a:t>
            </a:r>
            <a:r>
              <a:rPr lang="en-US" altLang="en-US" i="1"/>
              <a:t>_______________</a:t>
            </a:r>
            <a:endParaRPr lang="en-US" altLang="en-US" sz="1400"/>
          </a:p>
          <a:p>
            <a:pPr eaLnBrk="1" hangingPunct="1">
              <a:spcBef>
                <a:spcPct val="25000"/>
              </a:spcBef>
            </a:pPr>
            <a:r>
              <a:rPr lang="en-US" altLang="en-US" sz="1600" b="1"/>
              <a:t>Long-term goals (future)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1. Graduate from college	 </a:t>
            </a:r>
            <a:r>
              <a:rPr lang="en-US" altLang="en-US" i="1"/>
              <a:t>_______________</a:t>
            </a:r>
            <a:endParaRPr lang="en-US" altLang="en-US" sz="1400" i="1"/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2. Buy a car 	 </a:t>
            </a:r>
            <a:r>
              <a:rPr lang="en-US" altLang="en-US" i="1"/>
              <a:t>_______________</a:t>
            </a:r>
            <a:endParaRPr lang="en-US" altLang="en-US" sz="1400" i="1"/>
          </a:p>
          <a:p>
            <a:pPr eaLnBrk="1" hangingPunct="1">
              <a:spcBef>
                <a:spcPct val="5000"/>
              </a:spcBef>
            </a:pPr>
            <a:r>
              <a:rPr lang="en-US" altLang="en-US" sz="1400" i="1"/>
              <a:t>   3. Get a full-time job	 </a:t>
            </a:r>
            <a:r>
              <a:rPr lang="en-US" altLang="en-US" i="1"/>
              <a:t>_______________</a:t>
            </a:r>
          </a:p>
        </p:txBody>
      </p:sp>
      <p:sp>
        <p:nvSpPr>
          <p:cNvPr id="1946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Goals Checklist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678363" y="2803525"/>
            <a:ext cx="1381125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</a:rPr>
              <a:t>Short-term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572000" y="3984625"/>
            <a:ext cx="1593850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</a:rPr>
              <a:t>Intermediate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699000" y="5029200"/>
            <a:ext cx="1339850" cy="396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</a:rPr>
              <a:t>Long-term</a:t>
            </a:r>
          </a:p>
        </p:txBody>
      </p:sp>
    </p:spTree>
    <p:extLst>
      <p:ext uri="{BB962C8B-B14F-4D97-AF65-F5344CB8AC3E}">
        <p14:creationId xmlns:p14="http://schemas.microsoft.com/office/powerpoint/2010/main" val="276779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  <p:bldP spid="97287" grpId="0" animBg="1"/>
      <p:bldP spid="972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career goals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70E792B5-432F-4C5D-AA07-E4E0BC5DE522}" type="slidenum">
              <a:rPr lang="en-US" altLang="en-US">
                <a:solidFill>
                  <a:schemeClr val="accent1"/>
                </a:solidFill>
              </a:rPr>
              <a:pPr/>
              <a:t>20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Role of Experience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Experience</a:t>
            </a:r>
            <a:r>
              <a:rPr lang="en-US" altLang="en-US" smtClean="0"/>
              <a:t> is the knowledge and skills acquired from working in a career field.</a:t>
            </a:r>
          </a:p>
          <a:p>
            <a:pPr eaLnBrk="1" hangingPunct="1"/>
            <a:r>
              <a:rPr lang="en-US" altLang="en-US" smtClean="0"/>
              <a:t>Lack of experience may mean a lower salary.</a:t>
            </a:r>
          </a:p>
        </p:txBody>
      </p:sp>
    </p:spTree>
    <p:extLst>
      <p:ext uri="{BB962C8B-B14F-4D97-AF65-F5344CB8AC3E}">
        <p14:creationId xmlns:p14="http://schemas.microsoft.com/office/powerpoint/2010/main" val="310492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70F884CC-81FD-4021-B103-0C8B1934092B}" type="slidenum">
              <a:rPr lang="en-US" altLang="en-US">
                <a:solidFill>
                  <a:schemeClr val="accent1"/>
                </a:solidFill>
              </a:rPr>
              <a:pPr/>
              <a:t>21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hlink"/>
                </a:solidFill>
              </a:rPr>
              <a:t>Lesson 2.2</a:t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Finding Career Opportunities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smtClean="0"/>
              <a:t>List sources of job opportunity information.</a:t>
            </a:r>
          </a:p>
          <a:p>
            <a:pPr eaLnBrk="1" hangingPunct="1"/>
            <a:r>
              <a:rPr lang="en-US" altLang="en-US" smtClean="0"/>
              <a:t>Itemize job search techniques and design a plan to get the job you want.</a:t>
            </a:r>
          </a:p>
        </p:txBody>
      </p:sp>
    </p:spTree>
    <p:extLst>
      <p:ext uri="{BB962C8B-B14F-4D97-AF65-F5344CB8AC3E}">
        <p14:creationId xmlns:p14="http://schemas.microsoft.com/office/powerpoint/2010/main" val="19680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76185B68-8DAC-42FB-8595-B6DD97660B2B}" type="slidenum">
              <a:rPr lang="en-US" altLang="en-US">
                <a:solidFill>
                  <a:schemeClr val="accent1"/>
                </a:solidFill>
              </a:rPr>
              <a:pPr/>
              <a:t>22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311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Sources of Job Opportunity Information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Word of mouth from personal contacts</a:t>
            </a:r>
          </a:p>
          <a:p>
            <a:pPr eaLnBrk="1" hangingPunct="1"/>
            <a:r>
              <a:rPr lang="en-US" altLang="en-US" sz="2800" smtClean="0"/>
              <a:t>School counseling and placement services</a:t>
            </a:r>
          </a:p>
          <a:p>
            <a:pPr eaLnBrk="1" hangingPunct="1"/>
            <a:r>
              <a:rPr lang="en-US" altLang="en-US" sz="2800" smtClean="0"/>
              <a:t>Periodicals, books, and other publications</a:t>
            </a:r>
          </a:p>
          <a:p>
            <a:pPr eaLnBrk="1" hangingPunct="1"/>
            <a:r>
              <a:rPr lang="en-US" altLang="en-US" sz="2800" smtClean="0"/>
              <a:t>Public and private employment agencies</a:t>
            </a:r>
          </a:p>
          <a:p>
            <a:pPr eaLnBrk="1" hangingPunct="1"/>
            <a:r>
              <a:rPr lang="en-US" altLang="en-US" sz="2800" smtClean="0"/>
              <a:t>Newspaper, business telephone directory, and private job listings</a:t>
            </a:r>
          </a:p>
          <a:p>
            <a:pPr eaLnBrk="1" hangingPunct="1"/>
            <a:r>
              <a:rPr lang="en-US" altLang="en-US" sz="2800" smtClean="0"/>
              <a:t>The Internet</a:t>
            </a:r>
          </a:p>
        </p:txBody>
      </p:sp>
    </p:spTree>
    <p:extLst>
      <p:ext uri="{BB962C8B-B14F-4D97-AF65-F5344CB8AC3E}">
        <p14:creationId xmlns:p14="http://schemas.microsoft.com/office/powerpoint/2010/main" val="373339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5627BFDF-78CC-46CF-A8DE-726430845C5B}" type="slidenum">
              <a:rPr lang="en-US" altLang="en-US">
                <a:solidFill>
                  <a:schemeClr val="accent1"/>
                </a:solidFill>
              </a:rPr>
              <a:pPr/>
              <a:t>23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Contacts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hlink"/>
                </a:solidFill>
              </a:rPr>
              <a:t>contact</a:t>
            </a:r>
            <a:r>
              <a:rPr lang="en-US" altLang="en-US" smtClean="0"/>
              <a:t> is a member of your network. </a:t>
            </a:r>
          </a:p>
          <a:p>
            <a:pPr lvl="1" eaLnBrk="1" hangingPunct="1"/>
            <a:r>
              <a:rPr lang="en-US" altLang="en-US" smtClean="0"/>
              <a:t>Many job openings are never advertised. </a:t>
            </a:r>
          </a:p>
          <a:p>
            <a:pPr lvl="1" eaLnBrk="1" hangingPunct="1"/>
            <a:r>
              <a:rPr lang="en-US" altLang="en-US" smtClean="0"/>
              <a:t>Contacts can provide you with inside information on job openings. </a:t>
            </a:r>
          </a:p>
        </p:txBody>
      </p:sp>
    </p:spTree>
    <p:extLst>
      <p:ext uri="{BB962C8B-B14F-4D97-AF65-F5344CB8AC3E}">
        <p14:creationId xmlns:p14="http://schemas.microsoft.com/office/powerpoint/2010/main" val="187027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FA89E6EB-8A2C-428F-B3E7-A64C75412F64}" type="slidenum">
              <a:rPr lang="en-US" altLang="en-US">
                <a:solidFill>
                  <a:schemeClr val="accent1"/>
                </a:solidFill>
              </a:rPr>
              <a:pPr/>
              <a:t>24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Job Shadowing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Job shadowing</a:t>
            </a:r>
            <a:r>
              <a:rPr lang="en-US" altLang="en-US" smtClean="0"/>
              <a:t> is spending a morning or afternoon with a worker in the type of job that interests you. </a:t>
            </a:r>
          </a:p>
          <a:p>
            <a:pPr lvl="1" eaLnBrk="1" hangingPunct="1"/>
            <a:r>
              <a:rPr lang="en-US" altLang="en-US" smtClean="0"/>
              <a:t>You can see how activities are performed in a typical day firsthand. </a:t>
            </a:r>
          </a:p>
          <a:p>
            <a:pPr lvl="1" eaLnBrk="1" hangingPunct="1"/>
            <a:r>
              <a:rPr lang="en-US" altLang="en-US" smtClean="0"/>
              <a:t>Job shadowing can give you an inside track on finding out about future job openings.</a:t>
            </a:r>
          </a:p>
        </p:txBody>
      </p:sp>
    </p:spTree>
    <p:extLst>
      <p:ext uri="{BB962C8B-B14F-4D97-AF65-F5344CB8AC3E}">
        <p14:creationId xmlns:p14="http://schemas.microsoft.com/office/powerpoint/2010/main" val="406975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45F8172B-564F-4F98-BC80-D0BE2F4D9B0A}" type="slidenum">
              <a:rPr lang="en-US" altLang="en-US">
                <a:solidFill>
                  <a:schemeClr val="accent1"/>
                </a:solidFill>
              </a:rPr>
              <a:pPr/>
              <a:t>25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50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School Counseling and</a:t>
            </a:r>
            <a:br>
              <a:rPr lang="en-US" altLang="en-US" sz="4000" dirty="0" smtClean="0"/>
            </a:br>
            <a:r>
              <a:rPr lang="en-US" altLang="en-US" sz="4000" dirty="0" smtClean="0"/>
              <a:t>Placement Services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0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Assist students in making career choices</a:t>
            </a:r>
          </a:p>
          <a:p>
            <a:pPr eaLnBrk="1" hangingPunct="1"/>
            <a:r>
              <a:rPr lang="en-US" altLang="en-US" smtClean="0"/>
              <a:t>Guide students as they prepare for careers</a:t>
            </a:r>
          </a:p>
          <a:p>
            <a:pPr eaLnBrk="1" hangingPunct="1"/>
            <a:r>
              <a:rPr lang="en-US" altLang="en-US" smtClean="0"/>
              <a:t>Help students get part- or full-time work</a:t>
            </a:r>
          </a:p>
          <a:p>
            <a:pPr lvl="1" eaLnBrk="1" hangingPunct="1"/>
            <a:r>
              <a:rPr lang="en-US" altLang="en-US" b="1" smtClean="0">
                <a:solidFill>
                  <a:schemeClr val="hlink"/>
                </a:solidFill>
              </a:rPr>
              <a:t>Cooperative education</a:t>
            </a:r>
            <a:r>
              <a:rPr lang="en-US" altLang="en-US" smtClean="0"/>
              <a:t> is a program where students attend classes part of the day and then go to a job that provides supervised field experience.</a:t>
            </a:r>
          </a:p>
        </p:txBody>
      </p:sp>
    </p:spTree>
    <p:extLst>
      <p:ext uri="{BB962C8B-B14F-4D97-AF65-F5344CB8AC3E}">
        <p14:creationId xmlns:p14="http://schemas.microsoft.com/office/powerpoint/2010/main" val="170039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1D731B03-EE3E-4BFA-94D4-57C78E9C5EC3}" type="slidenum">
              <a:rPr lang="en-US" altLang="en-US">
                <a:solidFill>
                  <a:schemeClr val="accent1"/>
                </a:solidFill>
              </a:rPr>
              <a:pPr/>
              <a:t>26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02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Public and Private </a:t>
            </a:r>
            <a:br>
              <a:rPr lang="en-US" altLang="en-US" sz="4000" dirty="0" smtClean="0"/>
            </a:br>
            <a:r>
              <a:rPr lang="en-US" altLang="en-US" sz="4000" dirty="0" smtClean="0"/>
              <a:t>Employment Agencies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Employment agency</a:t>
            </a:r>
          </a:p>
          <a:p>
            <a:pPr lvl="1" eaLnBrk="1" hangingPunct="1"/>
            <a:r>
              <a:rPr lang="en-US" altLang="en-US" sz="2400" b="1" smtClean="0">
                <a:solidFill>
                  <a:schemeClr val="hlink"/>
                </a:solidFill>
              </a:rPr>
              <a:t>Employment agencies</a:t>
            </a:r>
            <a:r>
              <a:rPr lang="en-US" altLang="en-US" sz="2400" smtClean="0"/>
              <a:t> help job seekers find a job for which they are qualified. </a:t>
            </a:r>
          </a:p>
          <a:p>
            <a:pPr lvl="1" eaLnBrk="1" hangingPunct="1"/>
            <a:r>
              <a:rPr lang="en-US" altLang="en-US" sz="2400" smtClean="0"/>
              <a:t>They also help employers locate the best applicants for job openings. </a:t>
            </a:r>
          </a:p>
          <a:p>
            <a:pPr eaLnBrk="1" hangingPunct="1"/>
            <a:r>
              <a:rPr lang="en-US" altLang="en-US" sz="2800" smtClean="0"/>
              <a:t>Headhunter</a:t>
            </a:r>
          </a:p>
          <a:p>
            <a:pPr lvl="1" eaLnBrk="1" hangingPunct="1"/>
            <a:r>
              <a:rPr lang="en-US" altLang="en-US" sz="2400" smtClean="0"/>
              <a:t>A </a:t>
            </a:r>
            <a:r>
              <a:rPr lang="en-US" altLang="en-US" sz="2400" b="1" smtClean="0">
                <a:solidFill>
                  <a:schemeClr val="hlink"/>
                </a:solidFill>
              </a:rPr>
              <a:t>headhunter</a:t>
            </a:r>
            <a:r>
              <a:rPr lang="en-US" altLang="en-US" sz="2400" smtClean="0"/>
              <a:t> is a type of employment agency that seeks out highly qualified people to fill important positions for an employer. </a:t>
            </a:r>
          </a:p>
        </p:txBody>
      </p:sp>
    </p:spTree>
    <p:extLst>
      <p:ext uri="{BB962C8B-B14F-4D97-AF65-F5344CB8AC3E}">
        <p14:creationId xmlns:p14="http://schemas.microsoft.com/office/powerpoint/2010/main" val="73997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A0E3CA15-25B1-4EA2-8953-EDA8C532E532}" type="slidenum">
              <a:rPr lang="en-US" altLang="en-US">
                <a:solidFill>
                  <a:schemeClr val="accent1"/>
                </a:solidFill>
              </a:rPr>
              <a:pPr/>
              <a:t>27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50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Public and Private </a:t>
            </a:r>
            <a:br>
              <a:rPr lang="en-US" altLang="en-US" sz="4000" dirty="0" smtClean="0"/>
            </a:br>
            <a:r>
              <a:rPr lang="en-US" altLang="en-US" sz="4000" dirty="0" smtClean="0"/>
              <a:t>Employment Agencies</a:t>
            </a:r>
            <a:endParaRPr lang="en-US" altLang="en-US" sz="2400" i="1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89237"/>
            <a:ext cx="7772400" cy="4297363"/>
          </a:xfrm>
        </p:spPr>
        <p:txBody>
          <a:bodyPr/>
          <a:lstStyle/>
          <a:p>
            <a:pPr eaLnBrk="1" hangingPunct="1"/>
            <a:r>
              <a:rPr lang="en-US" altLang="en-US" smtClean="0"/>
              <a:t>State employment office</a:t>
            </a:r>
          </a:p>
          <a:p>
            <a:pPr eaLnBrk="1" hangingPunct="1"/>
            <a:r>
              <a:rPr lang="en-US" altLang="en-US" smtClean="0"/>
              <a:t>Temporary agency</a:t>
            </a:r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hlink"/>
                </a:solidFill>
              </a:rPr>
              <a:t>temporary agency</a:t>
            </a:r>
            <a:r>
              <a:rPr lang="en-US" altLang="en-US" smtClean="0"/>
              <a:t>, commonly referred to as a “temp agency,” provides part- or full-time temporary job placement.</a:t>
            </a: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65296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B9927D1D-B25D-4C3B-A3F7-5400F1BBE29C}" type="slidenum">
              <a:rPr lang="en-US" altLang="en-US">
                <a:solidFill>
                  <a:schemeClr val="accent1"/>
                </a:solidFill>
              </a:rPr>
              <a:pPr/>
              <a:t>28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87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Newspaper, Yellow Pages, and Private Job Listings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13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Help wanted ads</a:t>
            </a:r>
          </a:p>
          <a:p>
            <a:pPr eaLnBrk="1" hangingPunct="1"/>
            <a:r>
              <a:rPr lang="en-US" altLang="en-US" smtClean="0"/>
              <a:t>Unsolicited letter of application</a:t>
            </a:r>
          </a:p>
          <a:p>
            <a:pPr eaLnBrk="1" hangingPunct="1"/>
            <a:r>
              <a:rPr lang="en-US" altLang="en-US" smtClean="0"/>
              <a:t>Job opening announcements</a:t>
            </a:r>
          </a:p>
        </p:txBody>
      </p:sp>
    </p:spTree>
    <p:extLst>
      <p:ext uri="{BB962C8B-B14F-4D97-AF65-F5344CB8AC3E}">
        <p14:creationId xmlns:p14="http://schemas.microsoft.com/office/powerpoint/2010/main" val="89011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F7EB29D1-78AC-4E83-9D58-E202DF2C4560}" type="slidenum">
              <a:rPr lang="en-US" altLang="en-US">
                <a:solidFill>
                  <a:schemeClr val="accent1"/>
                </a:solidFill>
              </a:rPr>
              <a:pPr/>
              <a:t>29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Online Job Information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Online career and employment sites</a:t>
            </a:r>
          </a:p>
          <a:p>
            <a:pPr eaLnBrk="1" hangingPunct="1"/>
            <a:r>
              <a:rPr lang="en-US" altLang="en-US" smtClean="0"/>
              <a:t>Newspaper web sites</a:t>
            </a:r>
          </a:p>
          <a:p>
            <a:pPr eaLnBrk="1" hangingPunct="1"/>
            <a:r>
              <a:rPr lang="en-US" altLang="en-US" smtClean="0"/>
              <a:t>Company web sites</a:t>
            </a:r>
          </a:p>
          <a:p>
            <a:pPr eaLnBrk="1" hangingPunct="1"/>
            <a:r>
              <a:rPr lang="en-US" altLang="en-US" smtClean="0"/>
              <a:t>Professional association web sites</a:t>
            </a:r>
          </a:p>
        </p:txBody>
      </p:sp>
    </p:spTree>
    <p:extLst>
      <p:ext uri="{BB962C8B-B14F-4D97-AF65-F5344CB8AC3E}">
        <p14:creationId xmlns:p14="http://schemas.microsoft.com/office/powerpoint/2010/main" val="303290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BB2F6214-7BAE-4597-80AD-D91F502947A5}" type="slidenum">
              <a:rPr lang="en-US" altLang="en-US">
                <a:solidFill>
                  <a:schemeClr val="accent1"/>
                </a:solidFill>
              </a:rPr>
              <a:pPr/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Steps in Career Planning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Self-analysis</a:t>
            </a:r>
          </a:p>
          <a:p>
            <a:pPr eaLnBrk="1" hangingPunct="1"/>
            <a:r>
              <a:rPr lang="en-US" altLang="en-US" smtClean="0"/>
              <a:t>Research</a:t>
            </a:r>
          </a:p>
          <a:p>
            <a:pPr eaLnBrk="1" hangingPunct="1"/>
            <a:r>
              <a:rPr lang="en-US" altLang="en-US" smtClean="0"/>
              <a:t>Plan of action</a:t>
            </a:r>
          </a:p>
          <a:p>
            <a:pPr eaLnBrk="1" hangingPunct="1"/>
            <a:r>
              <a:rPr lang="en-US" altLang="en-US" smtClean="0"/>
              <a:t>Re-evaluation</a:t>
            </a:r>
          </a:p>
        </p:txBody>
      </p:sp>
    </p:spTree>
    <p:extLst>
      <p:ext uri="{BB962C8B-B14F-4D97-AF65-F5344CB8AC3E}">
        <p14:creationId xmlns:p14="http://schemas.microsoft.com/office/powerpoint/2010/main" val="208791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2A7DBDF4-B48A-41F7-A180-B80FE560A549}" type="slidenum">
              <a:rPr lang="en-US" altLang="en-US">
                <a:solidFill>
                  <a:schemeClr val="accent1"/>
                </a:solidFill>
              </a:rPr>
              <a:pPr/>
              <a:t>30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Job Search Techniques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careful search can land you a job you will enjoy for many years.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Your </a:t>
            </a:r>
            <a:r>
              <a:rPr lang="en-US" altLang="en-US" b="1" smtClean="0">
                <a:solidFill>
                  <a:schemeClr val="hlink"/>
                </a:solidFill>
              </a:rPr>
              <a:t>work history</a:t>
            </a:r>
            <a:r>
              <a:rPr lang="en-US" altLang="en-US" smtClean="0"/>
              <a:t> is a record of the jobs you have held and how long you stayed with each employer.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Employers will evaluate your work history when you apply for a job.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Take time to do what is necessary to find the job that is the right fit for you.</a:t>
            </a:r>
          </a:p>
        </p:txBody>
      </p:sp>
    </p:spTree>
    <p:extLst>
      <p:ext uri="{BB962C8B-B14F-4D97-AF65-F5344CB8AC3E}">
        <p14:creationId xmlns:p14="http://schemas.microsoft.com/office/powerpoint/2010/main" val="266776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in three DIFFERENT examples of job postings or job offerings.</a:t>
            </a:r>
          </a:p>
          <a:p>
            <a:r>
              <a:rPr lang="en-US" dirty="0" smtClean="0"/>
              <a:t>Be prepared to tell/show where you found them at </a:t>
            </a:r>
          </a:p>
          <a:p>
            <a:r>
              <a:rPr lang="en-US" dirty="0" smtClean="0"/>
              <a:t>You must use three different sources – IOW they can not all be from the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3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B42A5D9F-A726-4B75-AEC9-76D6C03149C7}" type="slidenum">
              <a:rPr lang="en-US" altLang="en-US">
                <a:solidFill>
                  <a:schemeClr val="accent1"/>
                </a:solidFill>
              </a:rPr>
              <a:pPr/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Finding the Right Job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Get organized.</a:t>
            </a:r>
          </a:p>
          <a:p>
            <a:pPr eaLnBrk="1" hangingPunct="1"/>
            <a:r>
              <a:rPr lang="en-US" altLang="en-US" smtClean="0"/>
              <a:t>Make a plan.</a:t>
            </a:r>
          </a:p>
          <a:p>
            <a:pPr eaLnBrk="1" hangingPunct="1"/>
            <a:r>
              <a:rPr lang="en-US" altLang="en-US" smtClean="0"/>
              <a:t>Follow up.</a:t>
            </a:r>
          </a:p>
          <a:p>
            <a:pPr eaLnBrk="1" hangingPunct="1"/>
            <a:r>
              <a:rPr lang="en-US" altLang="en-US" smtClean="0"/>
              <a:t>Don’t give up.</a:t>
            </a:r>
          </a:p>
        </p:txBody>
      </p:sp>
    </p:spTree>
    <p:extLst>
      <p:ext uri="{BB962C8B-B14F-4D97-AF65-F5344CB8AC3E}">
        <p14:creationId xmlns:p14="http://schemas.microsoft.com/office/powerpoint/2010/main" val="310942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Planning Your Career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93738" indent="-693738" eaLnBrk="1" hangingPunct="1">
              <a:defRPr/>
            </a:pPr>
            <a:r>
              <a:rPr lang="en-US" alt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2.1</a:t>
            </a:r>
            <a:r>
              <a:rPr lang="en-US" altLang="en-US" smtClean="0"/>
              <a:t>	Finding the Right Career Fit</a:t>
            </a:r>
          </a:p>
          <a:p>
            <a:pPr marL="693738" indent="-693738" eaLnBrk="1" hangingPunct="1">
              <a:defRPr/>
            </a:pPr>
            <a:r>
              <a:rPr lang="en-US" alt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2.2</a:t>
            </a:r>
            <a:r>
              <a:rPr lang="en-US" altLang="en-US" smtClean="0"/>
              <a:t>	Finding Career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19957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EA01570C-4814-4357-9EFB-D582987869D4}" type="slidenum">
              <a:rPr lang="en-US" altLang="en-US">
                <a:solidFill>
                  <a:schemeClr val="accent1"/>
                </a:solidFill>
              </a:rPr>
              <a:pPr/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hlink"/>
                </a:solidFill>
              </a:rPr>
              <a:t>Lesson 2.1</a:t>
            </a:r>
            <a:br>
              <a:rPr lang="en-US" altLang="en-US" sz="2400" b="1" dirty="0" smtClean="0">
                <a:solidFill>
                  <a:schemeClr val="hlink"/>
                </a:solidFill>
              </a:rPr>
            </a:br>
            <a:r>
              <a:rPr lang="en-US" altLang="en-US" dirty="0" smtClean="0"/>
              <a:t>Finding the Right Career Fit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dirty="0" smtClean="0"/>
              <a:t>List reasons why people work.</a:t>
            </a:r>
          </a:p>
          <a:p>
            <a:pPr eaLnBrk="1" hangingPunct="1"/>
            <a:r>
              <a:rPr lang="en-US" altLang="en-US" dirty="0" smtClean="0"/>
              <a:t>Discuss factors that affect career choices.</a:t>
            </a:r>
          </a:p>
          <a:p>
            <a:pPr eaLnBrk="1" hangingPunct="1"/>
            <a:r>
              <a:rPr lang="en-US" altLang="en-US" dirty="0" smtClean="0"/>
              <a:t>Identify and describe good career planning techniques.</a:t>
            </a:r>
          </a:p>
        </p:txBody>
      </p:sp>
    </p:spTree>
    <p:extLst>
      <p:ext uri="{BB962C8B-B14F-4D97-AF65-F5344CB8AC3E}">
        <p14:creationId xmlns:p14="http://schemas.microsoft.com/office/powerpoint/2010/main" val="386044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1F62080E-7CBC-49F6-AC16-35A55E697248}" type="slidenum">
              <a:rPr lang="en-US" altLang="en-US">
                <a:solidFill>
                  <a:schemeClr val="accent1"/>
                </a:solidFill>
              </a:rPr>
              <a:pPr/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Why People Work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Needs, wants, and goals</a:t>
            </a:r>
          </a:p>
          <a:p>
            <a:pPr eaLnBrk="1" hangingPunct="1"/>
            <a:r>
              <a:rPr lang="en-US" altLang="en-US" dirty="0" smtClean="0"/>
              <a:t>Sense of purpose</a:t>
            </a:r>
          </a:p>
          <a:p>
            <a:pPr eaLnBrk="1" hangingPunct="1"/>
            <a:r>
              <a:rPr lang="en-US" altLang="en-US" dirty="0" smtClean="0"/>
              <a:t>Sense of </a:t>
            </a:r>
            <a:r>
              <a:rPr lang="en-US" altLang="en-US" b="1" dirty="0" smtClean="0">
                <a:solidFill>
                  <a:schemeClr val="hlink"/>
                </a:solidFill>
              </a:rPr>
              <a:t>identity</a:t>
            </a:r>
            <a:r>
              <a:rPr lang="en-US" altLang="en-US" dirty="0" smtClean="0"/>
              <a:t>—of who they are and how they fit in</a:t>
            </a:r>
          </a:p>
        </p:txBody>
      </p:sp>
    </p:spTree>
    <p:extLst>
      <p:ext uri="{BB962C8B-B14F-4D97-AF65-F5344CB8AC3E}">
        <p14:creationId xmlns:p14="http://schemas.microsoft.com/office/powerpoint/2010/main" val="398064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14EC7DEE-D307-4F27-9F33-712F8F66E812}" type="slidenum">
              <a:rPr lang="en-US" altLang="en-US">
                <a:solidFill>
                  <a:schemeClr val="accent1"/>
                </a:solidFill>
              </a:rPr>
              <a:pPr/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350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Factors Affecting Career Choice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560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Values and lifestyle</a:t>
            </a:r>
          </a:p>
          <a:p>
            <a:pPr eaLnBrk="1" hangingPunct="1"/>
            <a:r>
              <a:rPr lang="en-US" altLang="en-US" smtClean="0"/>
              <a:t>Aptitudes and interests</a:t>
            </a:r>
          </a:p>
          <a:p>
            <a:pPr eaLnBrk="1" hangingPunct="1"/>
            <a:r>
              <a:rPr lang="en-US" altLang="en-US" smtClean="0"/>
              <a:t>Personal qualities</a:t>
            </a:r>
          </a:p>
        </p:txBody>
      </p:sp>
    </p:spTree>
    <p:extLst>
      <p:ext uri="{BB962C8B-B14F-4D97-AF65-F5344CB8AC3E}">
        <p14:creationId xmlns:p14="http://schemas.microsoft.com/office/powerpoint/2010/main" val="325457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SLIDE </a:t>
            </a:r>
            <a:fld id="{29277B24-E24F-425E-9874-9D5F04C9278D}" type="slidenum">
              <a:rPr lang="en-US" altLang="en-US">
                <a:solidFill>
                  <a:schemeClr val="accent1"/>
                </a:solidFill>
              </a:rPr>
              <a:pPr/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Values and Lifestyle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Values</a:t>
            </a:r>
            <a:r>
              <a:rPr lang="en-US" altLang="en-US" smtClean="0"/>
              <a:t> are the ideals in life that are important to you.</a:t>
            </a:r>
          </a:p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Lifestyle</a:t>
            </a:r>
            <a:r>
              <a:rPr lang="en-US" altLang="en-US" smtClean="0"/>
              <a:t> is the way people choose to live their lives, based on the values they have chosen.</a:t>
            </a:r>
          </a:p>
        </p:txBody>
      </p:sp>
    </p:spTree>
    <p:extLst>
      <p:ext uri="{BB962C8B-B14F-4D97-AF65-F5344CB8AC3E}">
        <p14:creationId xmlns:p14="http://schemas.microsoft.com/office/powerpoint/2010/main" val="417515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8528</TotalTime>
  <Words>931</Words>
  <Application>Microsoft Office PowerPoint</Application>
  <PresentationFormat>On-screen Show (4:3)</PresentationFormat>
  <Paragraphs>229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Office Theme</vt:lpstr>
      <vt:lpstr>PowerPoint Presentation</vt:lpstr>
      <vt:lpstr>Warm Up</vt:lpstr>
      <vt:lpstr>Steps in Career Planning</vt:lpstr>
      <vt:lpstr>Finding the Right Job</vt:lpstr>
      <vt:lpstr>Planning Your Career</vt:lpstr>
      <vt:lpstr>Lesson 2.1 Finding the Right Career Fit</vt:lpstr>
      <vt:lpstr>Why People Work</vt:lpstr>
      <vt:lpstr>Factors Affecting Career Choice</vt:lpstr>
      <vt:lpstr>Values and Lifestyle</vt:lpstr>
      <vt:lpstr>Aptitudes and Interests</vt:lpstr>
      <vt:lpstr>Personal Qualities</vt:lpstr>
      <vt:lpstr>Career Planning</vt:lpstr>
      <vt:lpstr>Types of Work Activities</vt:lpstr>
      <vt:lpstr>Personal Qualities</vt:lpstr>
      <vt:lpstr>Personal Qualities</vt:lpstr>
      <vt:lpstr>Activity</vt:lpstr>
      <vt:lpstr>The Importance of Goals</vt:lpstr>
      <vt:lpstr>Goals Checklist</vt:lpstr>
      <vt:lpstr>Activity</vt:lpstr>
      <vt:lpstr>The Role of Experience</vt:lpstr>
      <vt:lpstr>Lesson 2.2 Finding Career Opportunities</vt:lpstr>
      <vt:lpstr>Sources of Job Opportunity Information</vt:lpstr>
      <vt:lpstr>Contacts</vt:lpstr>
      <vt:lpstr>Job Shadowing</vt:lpstr>
      <vt:lpstr>School Counseling and Placement Services</vt:lpstr>
      <vt:lpstr>Public and Private  Employment Agencies</vt:lpstr>
      <vt:lpstr>Public and Private  Employment Agencies</vt:lpstr>
      <vt:lpstr>Newspaper, Yellow Pages, and Private Job Listings</vt:lpstr>
      <vt:lpstr>Online Job Information</vt:lpstr>
      <vt:lpstr>Job Search Techniques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22</cp:revision>
  <dcterms:created xsi:type="dcterms:W3CDTF">2015-04-06T14:05:44Z</dcterms:created>
  <dcterms:modified xsi:type="dcterms:W3CDTF">2016-02-01T14:57:46Z</dcterms:modified>
</cp:coreProperties>
</file>