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33"/>
  </p:normalViewPr>
  <p:slideViewPr>
    <p:cSldViewPr snapToGrid="0">
      <p:cViewPr varScale="1">
        <p:scale>
          <a:sx n="84" d="100"/>
          <a:sy n="84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7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9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6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8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3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6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8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6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1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6D9C9-D703-BB43-A591-2F09570D41E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CB064-51E8-9047-9DED-3946A9FDD3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4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" Type="http://schemas.openxmlformats.org/officeDocument/2006/relationships/image" Target="../media/image2.jpeg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10" Type="http://schemas.openxmlformats.org/officeDocument/2006/relationships/image" Target="../media/image10.jpeg"/><Relationship Id="rId19" Type="http://schemas.openxmlformats.org/officeDocument/2006/relationships/image" Target="../media/image1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rientation - Lucero Elementary School">
            <a:extLst>
              <a:ext uri="{FF2B5EF4-FFF2-40B4-BE49-F238E27FC236}">
                <a16:creationId xmlns:a16="http://schemas.microsoft.com/office/drawing/2014/main" id="{F060BACA-027F-7793-5222-B08F72815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8" t="14132" r="16315" b="32222"/>
          <a:stretch/>
        </p:blipFill>
        <p:spPr bwMode="auto">
          <a:xfrm>
            <a:off x="177445" y="1509526"/>
            <a:ext cx="6222134" cy="730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e 6">
            <a:extLst>
              <a:ext uri="{FF2B5EF4-FFF2-40B4-BE49-F238E27FC236}">
                <a16:creationId xmlns:a16="http://schemas.microsoft.com/office/drawing/2014/main" id="{D8681613-3F07-2C21-8159-3A71CC8474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41789"/>
              </p:ext>
            </p:extLst>
          </p:nvPr>
        </p:nvGraphicFramePr>
        <p:xfrm>
          <a:off x="222765" y="1504155"/>
          <a:ext cx="2997840" cy="7540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969">
                  <a:extLst>
                    <a:ext uri="{9D8B030D-6E8A-4147-A177-3AD203B41FA5}">
                      <a16:colId xmlns:a16="http://schemas.microsoft.com/office/drawing/2014/main" val="1492349118"/>
                    </a:ext>
                  </a:extLst>
                </a:gridCol>
                <a:gridCol w="1850871">
                  <a:extLst>
                    <a:ext uri="{9D8B030D-6E8A-4147-A177-3AD203B41FA5}">
                      <a16:colId xmlns:a16="http://schemas.microsoft.com/office/drawing/2014/main" val="2597290541"/>
                    </a:ext>
                  </a:extLst>
                </a:gridCol>
              </a:tblGrid>
              <a:tr h="875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backpack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(without wheels)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 Mochila (sin ruedas)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62131"/>
                  </a:ext>
                </a:extLst>
              </a:tr>
              <a:tr h="12916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4- Primary composition notebook K-2</a:t>
                      </a:r>
                      <a:r>
                        <a:rPr lang="en-US" sz="10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with drawing space at the top and lines at the bottom.</a:t>
                      </a:r>
                    </a:p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4- Cuadernos de composición K-2</a:t>
                      </a:r>
                      <a:r>
                        <a:rPr lang="en-US" sz="10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con espacio para dibujar arriba y lineas abajo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67359"/>
                  </a:ext>
                </a:extLst>
              </a:tr>
              <a:tr h="64933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 Red Pocket Plastic Folder with Prongs </a:t>
                      </a:r>
                    </a:p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01501"/>
                  </a:ext>
                </a:extLst>
              </a:tr>
              <a:tr h="8757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1-box of 24, #2 pencils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(12  to keep at home)</a:t>
                      </a:r>
                    </a:p>
                    <a:p>
                      <a:r>
                        <a:rPr lang="en-US" sz="1000" dirty="0">
                          <a:latin typeface="Century Gothic" panose="020B0502020202020204" pitchFamily="34" charset="0"/>
                        </a:rPr>
                        <a:t>1-caja de 24 lápices #2 (!2 para dejar en casa)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09573"/>
                  </a:ext>
                </a:extLst>
              </a:tr>
              <a:tr h="75848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2- large (flat)Elmer’s glue sticks (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2 to keep at home)</a:t>
                      </a:r>
                    </a:p>
                    <a:p>
                      <a:r>
                        <a:rPr lang="en-US" sz="1000" dirty="0">
                          <a:latin typeface="Century Gothic" panose="020B0502020202020204" pitchFamily="34" charset="0"/>
                        </a:rPr>
                        <a:t>4- Barras de goma Elmer’s (2 para la casa)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47576"/>
                  </a:ext>
                </a:extLst>
              </a:tr>
              <a:tr h="99126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2-Elmer’s glue 4oz. 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(1 to keep at home)</a:t>
                      </a:r>
                    </a:p>
                    <a:p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2- </a:t>
                      </a:r>
                      <a:r>
                        <a:rPr lang="en-US" sz="1200" b="0" dirty="0" err="1">
                          <a:latin typeface="Century Gothic" panose="020B0502020202020204" pitchFamily="34" charset="0"/>
                        </a:rPr>
                        <a:t>pegamentos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 Elmer’s (Uno para casa)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79552"/>
                  </a:ext>
                </a:extLst>
              </a:tr>
              <a:tr h="11714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1-index card binder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1-folder de index cards with index cards.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1-binder para index cards, con las tarjetas.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29589"/>
                  </a:ext>
                </a:extLst>
              </a:tr>
              <a:tr h="8757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supply plastic box</a:t>
                      </a:r>
                    </a:p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35011"/>
                  </a:ext>
                </a:extLst>
              </a:tr>
            </a:tbl>
          </a:graphicData>
        </a:graphic>
      </p:graphicFrame>
      <p:pic>
        <p:nvPicPr>
          <p:cNvPr id="1044" name="Picture 20" descr="Mead Primary Composition Book, K-2 Creative Story Illustration/Manuscript  Format, 9.5 x 7.5, 100 Sheets 09956/09554 | Zoro">
            <a:extLst>
              <a:ext uri="{FF2B5EF4-FFF2-40B4-BE49-F238E27FC236}">
                <a16:creationId xmlns:a16="http://schemas.microsoft.com/office/drawing/2014/main" id="{8C4B14F8-878E-51F5-5FC7-50C3BDC8B3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8" t="12578" r="8194" b="28370"/>
          <a:stretch/>
        </p:blipFill>
        <p:spPr bwMode="auto">
          <a:xfrm>
            <a:off x="841643" y="2451385"/>
            <a:ext cx="473511" cy="6465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CE328ED4-A1AF-22EF-2B0A-2BD6211ED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692415"/>
              </p:ext>
            </p:extLst>
          </p:nvPr>
        </p:nvGraphicFramePr>
        <p:xfrm>
          <a:off x="3536171" y="1643062"/>
          <a:ext cx="2997840" cy="72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969">
                  <a:extLst>
                    <a:ext uri="{9D8B030D-6E8A-4147-A177-3AD203B41FA5}">
                      <a16:colId xmlns:a16="http://schemas.microsoft.com/office/drawing/2014/main" val="1492349118"/>
                    </a:ext>
                  </a:extLst>
                </a:gridCol>
                <a:gridCol w="1850871">
                  <a:extLst>
                    <a:ext uri="{9D8B030D-6E8A-4147-A177-3AD203B41FA5}">
                      <a16:colId xmlns:a16="http://schemas.microsoft.com/office/drawing/2014/main" val="2597290541"/>
                    </a:ext>
                  </a:extLst>
                </a:gridCol>
              </a:tblGrid>
              <a:tr h="7004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1-pais of safety scissors</a:t>
                      </a:r>
                    </a:p>
                    <a:p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 tijeras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62131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 Erasers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2-gomas para borrar.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67359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1- 64 crayon box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 caja de crayolas por 64</a:t>
                      </a:r>
                    </a:p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01501"/>
                  </a:ext>
                </a:extLst>
              </a:tr>
              <a:tr h="1039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1-pack of white copy paper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1-paquete de papel blanco para impresora.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09573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2-rolls of bounty</a:t>
                      </a:r>
                    </a:p>
                    <a:p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2- rollos de bounty.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47576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1-packet of wipes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1-paquetre de toallitas humedas.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79552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2-boxes of tissues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2-cajas de pañuelos desechables.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29589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1-change of clothes (in case of accident)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1-cambio de ropa (en caso de accidente).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35011"/>
                  </a:ext>
                </a:extLst>
              </a:tr>
            </a:tbl>
          </a:graphicData>
        </a:graphic>
      </p:graphicFrame>
      <p:pic>
        <p:nvPicPr>
          <p:cNvPr id="1028" name="Picture 4" descr="Oxford Poly Index Card Binder, 3&amp;#034;x5&amp;#034;, Includes 50 Cards, (Pick  Your Color) | eBay">
            <a:extLst>
              <a:ext uri="{FF2B5EF4-FFF2-40B4-BE49-F238E27FC236}">
                <a16:creationId xmlns:a16="http://schemas.microsoft.com/office/drawing/2014/main" id="{5DA43A82-4520-F2F7-7F4C-D30423D43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4" y="7176449"/>
            <a:ext cx="954294" cy="796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164F41-F2FA-684F-1811-F9FFD6D79999}"/>
              </a:ext>
            </a:extLst>
          </p:cNvPr>
          <p:cNvSpPr txBox="1"/>
          <p:nvPr/>
        </p:nvSpPr>
        <p:spPr>
          <a:xfrm>
            <a:off x="2300078" y="150528"/>
            <a:ext cx="288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KINDERGARTEN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036030-3B84-24AB-83C4-A3C27373D785}"/>
              </a:ext>
            </a:extLst>
          </p:cNvPr>
          <p:cNvSpPr txBox="1"/>
          <p:nvPr/>
        </p:nvSpPr>
        <p:spPr>
          <a:xfrm>
            <a:off x="527276" y="918196"/>
            <a:ext cx="5803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Lucero Elementary School   1425 Walton Avenue  Bronx NY 10452  Angela Tolano Principal</a:t>
            </a:r>
          </a:p>
        </p:txBody>
      </p:sp>
      <p:pic>
        <p:nvPicPr>
          <p:cNvPr id="1032" name="Picture 8" descr="The Best 5 Backpacks for College and High School Students of 2023 | Reviews  by Wirecutter">
            <a:extLst>
              <a:ext uri="{FF2B5EF4-FFF2-40B4-BE49-F238E27FC236}">
                <a16:creationId xmlns:a16="http://schemas.microsoft.com/office/drawing/2014/main" id="{F932B119-19C7-2B92-D998-B7D72A772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6756" r="29880" b="3873"/>
          <a:stretch/>
        </p:blipFill>
        <p:spPr bwMode="auto">
          <a:xfrm>
            <a:off x="629902" y="1739323"/>
            <a:ext cx="423483" cy="62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mazon.com: Crayons, 64 Crayons Per Box, Classic Colors, Built In  Sharpener, Crayons For Kids, School Crayons, Assorted Colors - 1 Box : Toys  &amp; Games">
            <a:extLst>
              <a:ext uri="{FF2B5EF4-FFF2-40B4-BE49-F238E27FC236}">
                <a16:creationId xmlns:a16="http://schemas.microsoft.com/office/drawing/2014/main" id="{5DFB54C0-7F83-04D4-D461-971DF532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036" y="3343084"/>
            <a:ext cx="754984" cy="78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lmer's® Washable Purple School Glue Stick - 0.77 oz. | Hot Glue Guns &amp;  Sticks | Glue, Tape &amp; Adhesives | Art Supplies | Art Supplies &amp; Crafts |  Nasco">
            <a:extLst>
              <a:ext uri="{FF2B5EF4-FFF2-40B4-BE49-F238E27FC236}">
                <a16:creationId xmlns:a16="http://schemas.microsoft.com/office/drawing/2014/main" id="{3F4CC328-1F2F-4882-3C3A-9216FF0C5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84" y="5268254"/>
            <a:ext cx="683688" cy="683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lmer's Liquid School Glue, White, Washable, 8 oz - Walmart.com">
            <a:extLst>
              <a:ext uri="{FF2B5EF4-FFF2-40B4-BE49-F238E27FC236}">
                <a16:creationId xmlns:a16="http://schemas.microsoft.com/office/drawing/2014/main" id="{3F427A20-BC9A-0FDF-FB22-BD5273A5DB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" t="3807" r="-950" b="5810"/>
          <a:stretch/>
        </p:blipFill>
        <p:spPr bwMode="auto">
          <a:xfrm>
            <a:off x="257912" y="5976111"/>
            <a:ext cx="1069421" cy="966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mazon.com : Westcott 15968 Right-Handed Scissors, Kids' Scissors, Ages  4-8, 5-Inch Blunt Tip, Blue : Toys &amp; Games">
            <a:extLst>
              <a:ext uri="{FF2B5EF4-FFF2-40B4-BE49-F238E27FC236}">
                <a16:creationId xmlns:a16="http://schemas.microsoft.com/office/drawing/2014/main" id="{4C9FBA3A-E965-8D2A-0D25-B81AF2C03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74" y="1809690"/>
            <a:ext cx="961828" cy="4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aples® Composition Notebooks, 7.5&quot; x 9.75&quot;, Specialty Ruled, 100 Sheets,  Multicolor, 12/Carton (42079CT) | Staples">
            <a:extLst>
              <a:ext uri="{FF2B5EF4-FFF2-40B4-BE49-F238E27FC236}">
                <a16:creationId xmlns:a16="http://schemas.microsoft.com/office/drawing/2014/main" id="{6408DACB-B19D-E5F8-4C44-5E6D829B7E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2" t="10464" r="21213" b="14389"/>
          <a:stretch/>
        </p:blipFill>
        <p:spPr bwMode="auto">
          <a:xfrm rot="10377411">
            <a:off x="303793" y="2613150"/>
            <a:ext cx="779076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0277B011-AEAB-2147-47D7-EE0DA4C1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21" y="4413038"/>
            <a:ext cx="683687" cy="68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mazon.com: Mr. Pen- Pencil Box, 2 Pack, Assorted Color for Kids, Plastic  Hard Pencil Case, School Supply Crayon Small Storage Box : Office Products">
            <a:extLst>
              <a:ext uri="{FF2B5EF4-FFF2-40B4-BE49-F238E27FC236}">
                <a16:creationId xmlns:a16="http://schemas.microsoft.com/office/drawing/2014/main" id="{781C18D4-F170-4855-7BE8-E0B583F38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09" y="8265575"/>
            <a:ext cx="961828" cy="58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Plastic Folders with Pockets and Prongs,2 Pocket Folders with 3 Metal.  Prongs,Letter Size Sheets (Orange) : Office Products - Amazon.com">
            <a:extLst>
              <a:ext uri="{FF2B5EF4-FFF2-40B4-BE49-F238E27FC236}">
                <a16:creationId xmlns:a16="http://schemas.microsoft.com/office/drawing/2014/main" id="{4B91CCB6-6365-5611-5956-F2267336C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8"/>
          <a:stretch/>
        </p:blipFill>
        <p:spPr bwMode="auto">
          <a:xfrm>
            <a:off x="458421" y="3749775"/>
            <a:ext cx="594964" cy="559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Paseo Facial Tissues, 2-Ply | Facial Tissue | Superlo Foods">
            <a:extLst>
              <a:ext uri="{FF2B5EF4-FFF2-40B4-BE49-F238E27FC236}">
                <a16:creationId xmlns:a16="http://schemas.microsoft.com/office/drawing/2014/main" id="{167C5EEF-EAEE-C063-DD91-4A49A7B87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1" b="12454"/>
          <a:stretch/>
        </p:blipFill>
        <p:spPr bwMode="auto">
          <a:xfrm>
            <a:off x="3623535" y="7078702"/>
            <a:ext cx="961558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Bounty Select-A-Size Paper Towels, White, 1 Double Roll = 2 Regular Rolls,  1 Count | Pick Up In Store TODAY at CVS">
            <a:extLst>
              <a:ext uri="{FF2B5EF4-FFF2-40B4-BE49-F238E27FC236}">
                <a16:creationId xmlns:a16="http://schemas.microsoft.com/office/drawing/2014/main" id="{2DAC9D1B-BE61-1C81-7A4D-04E76F357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r="24043"/>
          <a:stretch/>
        </p:blipFill>
        <p:spPr bwMode="auto">
          <a:xfrm>
            <a:off x="3645141" y="5269300"/>
            <a:ext cx="444787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6" descr="Bounty Select-A-Size Paper Towels, White, 1 Double Roll = 2 Regular Rolls,  1 Count | Pick Up In Store TODAY at CVS">
            <a:extLst>
              <a:ext uri="{FF2B5EF4-FFF2-40B4-BE49-F238E27FC236}">
                <a16:creationId xmlns:a16="http://schemas.microsoft.com/office/drawing/2014/main" id="{881DA34E-2B67-35CD-BE74-11FFC2647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r="24043"/>
          <a:stretch/>
        </p:blipFill>
        <p:spPr bwMode="auto">
          <a:xfrm>
            <a:off x="4173714" y="5269300"/>
            <a:ext cx="444787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Amazon.com: Baby Wipes, Unscented, Huggies Simply Clean Fragrance-Free Baby  Diaper Wipes, 1 Flip-Top Pack (64 Wipes Total) : Baby">
            <a:extLst>
              <a:ext uri="{FF2B5EF4-FFF2-40B4-BE49-F238E27FC236}">
                <a16:creationId xmlns:a16="http://schemas.microsoft.com/office/drawing/2014/main" id="{47E81F0C-0B55-BF6A-F05D-3B9A30EBB2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0" b="17256"/>
          <a:stretch/>
        </p:blipFill>
        <p:spPr bwMode="auto">
          <a:xfrm>
            <a:off x="3595974" y="6186723"/>
            <a:ext cx="962622" cy="69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Eraser - Wikipedia">
            <a:extLst>
              <a:ext uri="{FF2B5EF4-FFF2-40B4-BE49-F238E27FC236}">
                <a16:creationId xmlns:a16="http://schemas.microsoft.com/office/drawing/2014/main" id="{982F03F3-40FC-9765-5B93-81002F5BB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077" y="2413869"/>
            <a:ext cx="1025366" cy="71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365 Kids from Garanimals Boys 4-10 Long Sleeve T-Shirt &amp; Jogger Sweatpants,  2-Piece Outfit Set - Walmart.com">
            <a:extLst>
              <a:ext uri="{FF2B5EF4-FFF2-40B4-BE49-F238E27FC236}">
                <a16:creationId xmlns:a16="http://schemas.microsoft.com/office/drawing/2014/main" id="{3503B686-F575-5896-9E41-78D259B0F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62" y="8028088"/>
            <a:ext cx="548851" cy="73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TRU RED™ 8.5&quot; x 11&quot; Copy Paper, 20 lbs., 92 Brightness, 500 Sheets/Ream  (TR56957) | Staples">
            <a:extLst>
              <a:ext uri="{FF2B5EF4-FFF2-40B4-BE49-F238E27FC236}">
                <a16:creationId xmlns:a16="http://schemas.microsoft.com/office/drawing/2014/main" id="{66D7B276-B166-FBDB-792C-D1D921BB0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36" y="4284054"/>
            <a:ext cx="875966" cy="87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DC06B18-4E86-6958-F233-27FFA8F52D90}"/>
              </a:ext>
            </a:extLst>
          </p:cNvPr>
          <p:cNvSpPr txBox="1"/>
          <p:nvPr/>
        </p:nvSpPr>
        <p:spPr>
          <a:xfrm>
            <a:off x="2200747" y="1197824"/>
            <a:ext cx="2483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="1" dirty="0"/>
              <a:t>UPPLY LIST 2023 - 2024</a:t>
            </a:r>
          </a:p>
        </p:txBody>
      </p:sp>
    </p:spTree>
    <p:extLst>
      <p:ext uri="{BB962C8B-B14F-4D97-AF65-F5344CB8AC3E}">
        <p14:creationId xmlns:p14="http://schemas.microsoft.com/office/powerpoint/2010/main" val="1744946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Mead Primary Composition Book, K-2 Creative Story Illustration/Manuscript  Format, 9.5 x 7.5, 100 Sheets 09956/09554 | Zoro">
            <a:extLst>
              <a:ext uri="{FF2B5EF4-FFF2-40B4-BE49-F238E27FC236}">
                <a16:creationId xmlns:a16="http://schemas.microsoft.com/office/drawing/2014/main" id="{8C4B14F8-878E-51F5-5FC7-50C3BDC8B3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58" t="12578" r="8194" b="28370"/>
          <a:stretch/>
        </p:blipFill>
        <p:spPr bwMode="auto">
          <a:xfrm>
            <a:off x="834807" y="2606474"/>
            <a:ext cx="473511" cy="6465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CE328ED4-A1AF-22EF-2B0A-2BD6211ED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524518"/>
              </p:ext>
            </p:extLst>
          </p:nvPr>
        </p:nvGraphicFramePr>
        <p:xfrm>
          <a:off x="3536171" y="1643062"/>
          <a:ext cx="2997840" cy="7250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969">
                  <a:extLst>
                    <a:ext uri="{9D8B030D-6E8A-4147-A177-3AD203B41FA5}">
                      <a16:colId xmlns:a16="http://schemas.microsoft.com/office/drawing/2014/main" val="1492349118"/>
                    </a:ext>
                  </a:extLst>
                </a:gridCol>
                <a:gridCol w="1850871">
                  <a:extLst>
                    <a:ext uri="{9D8B030D-6E8A-4147-A177-3AD203B41FA5}">
                      <a16:colId xmlns:a16="http://schemas.microsoft.com/office/drawing/2014/main" val="2597290541"/>
                    </a:ext>
                  </a:extLst>
                </a:gridCol>
              </a:tblGrid>
              <a:tr h="7004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1-pais of safety scissors</a:t>
                      </a:r>
                    </a:p>
                    <a:p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 tijeras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62131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 Erasers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2-gomas para borrar.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67359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1- 64 crayon box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 caja de crayolas por 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01501"/>
                  </a:ext>
                </a:extLst>
              </a:tr>
              <a:tr h="103958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1-pack of white copy paper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1-paquete de papel blanco para impresora.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09573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2-rolls of bounty</a:t>
                      </a:r>
                    </a:p>
                    <a:p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2- rollos de bounty.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47576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1-packet of wipes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1-paquetre de toallitas humedas.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79552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2-boxes of tissues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2-cajas de pañuelos desechables.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29589"/>
                  </a:ext>
                </a:extLst>
              </a:tr>
              <a:tr h="91839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1-change of clothes (in case of accident)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1-cambio de ropa (en caso de accidente).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35011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BA85AE6-437B-ED8A-AA4C-41453BE76C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570744"/>
              </p:ext>
            </p:extLst>
          </p:nvPr>
        </p:nvGraphicFramePr>
        <p:xfrm>
          <a:off x="206707" y="1576260"/>
          <a:ext cx="2997840" cy="74301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6969">
                  <a:extLst>
                    <a:ext uri="{9D8B030D-6E8A-4147-A177-3AD203B41FA5}">
                      <a16:colId xmlns:a16="http://schemas.microsoft.com/office/drawing/2014/main" val="1492349118"/>
                    </a:ext>
                  </a:extLst>
                </a:gridCol>
                <a:gridCol w="1850871">
                  <a:extLst>
                    <a:ext uri="{9D8B030D-6E8A-4147-A177-3AD203B41FA5}">
                      <a16:colId xmlns:a16="http://schemas.microsoft.com/office/drawing/2014/main" val="2597290541"/>
                    </a:ext>
                  </a:extLst>
                </a:gridCol>
              </a:tblGrid>
              <a:tr h="8885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backpack </a:t>
                      </a: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(without wheels)</a:t>
                      </a:r>
                    </a:p>
                    <a:p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1- Mochila (sin ruedas)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9262131"/>
                  </a:ext>
                </a:extLst>
              </a:tr>
              <a:tr h="8885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4- Primary composition notebook K-2</a:t>
                      </a:r>
                      <a:r>
                        <a:rPr lang="en-US" sz="10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with drawing space at the top and lines at the bottom.</a:t>
                      </a:r>
                    </a:p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4- Cuadernos de composición K-2</a:t>
                      </a:r>
                      <a:r>
                        <a:rPr lang="en-US" sz="1000" b="1" baseline="30000" dirty="0">
                          <a:latin typeface="Century Gothic" panose="020B0502020202020204" pitchFamily="34" charset="0"/>
                        </a:rPr>
                        <a:t>nd</a:t>
                      </a:r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con espacio para dibujar arriba y lineas abajo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3567359"/>
                  </a:ext>
                </a:extLst>
              </a:tr>
              <a:tr h="6588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 Red Pocket Plastic Folder with Prongs </a:t>
                      </a:r>
                    </a:p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701501"/>
                  </a:ext>
                </a:extLst>
              </a:tr>
              <a:tr h="88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1-box of 24, #2 pencils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(12  to keep at home)</a:t>
                      </a:r>
                    </a:p>
                    <a:p>
                      <a:r>
                        <a:rPr lang="en-US" sz="1000" dirty="0">
                          <a:latin typeface="Century Gothic" panose="020B0502020202020204" pitchFamily="34" charset="0"/>
                        </a:rPr>
                        <a:t>1-caja de 24 lápices #2 (!2 para dejar en casa)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109573"/>
                  </a:ext>
                </a:extLst>
              </a:tr>
              <a:tr h="88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1" dirty="0">
                          <a:latin typeface="Century Gothic" panose="020B0502020202020204" pitchFamily="34" charset="0"/>
                        </a:rPr>
                        <a:t>2- large (flat)Elmer’s glue sticks (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2 to keep at home)</a:t>
                      </a:r>
                    </a:p>
                    <a:p>
                      <a:r>
                        <a:rPr lang="en-US" sz="1000" dirty="0">
                          <a:latin typeface="Century Gothic" panose="020B0502020202020204" pitchFamily="34" charset="0"/>
                        </a:rPr>
                        <a:t>4- Barras de goma Elmer’s (2 para la casa)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847576"/>
                  </a:ext>
                </a:extLst>
              </a:tr>
              <a:tr h="7607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2-Elmer’s glue 4oz. 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(1 to keep at home)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2- </a:t>
                      </a:r>
                      <a:r>
                        <a:rPr lang="en-US" sz="1200" b="0" dirty="0" err="1">
                          <a:latin typeface="Century Gothic" panose="020B0502020202020204" pitchFamily="34" charset="0"/>
                        </a:rPr>
                        <a:t>pegamentos</a:t>
                      </a: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 Elmer’s (Uno para casa)</a:t>
                      </a:r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2379552"/>
                  </a:ext>
                </a:extLst>
              </a:tr>
              <a:tr h="8885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1-index card binder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1-folder de index cards with index cards.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1-binder para index cards, con las tarjetas.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529589"/>
                  </a:ext>
                </a:extLst>
              </a:tr>
              <a:tr h="60036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Century Gothic" panose="020B0502020202020204" pitchFamily="34" charset="0"/>
                        </a:rPr>
                        <a:t>1- supply plastic box</a:t>
                      </a:r>
                    </a:p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35011"/>
                  </a:ext>
                </a:extLst>
              </a:tr>
            </a:tbl>
          </a:graphicData>
        </a:graphic>
      </p:graphicFrame>
      <p:pic>
        <p:nvPicPr>
          <p:cNvPr id="1028" name="Picture 4" descr="Oxford Poly Index Card Binder, 3&amp;#034;x5&amp;#034;, Includes 50 Cards, (Pick  Your Color) | eBay">
            <a:extLst>
              <a:ext uri="{FF2B5EF4-FFF2-40B4-BE49-F238E27FC236}">
                <a16:creationId xmlns:a16="http://schemas.microsoft.com/office/drawing/2014/main" id="{5DA43A82-4520-F2F7-7F4C-D30423D43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28" y="7263693"/>
            <a:ext cx="1072338" cy="110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5164F41-F2FA-684F-1811-F9FFD6D79999}"/>
              </a:ext>
            </a:extLst>
          </p:cNvPr>
          <p:cNvSpPr txBox="1"/>
          <p:nvPr/>
        </p:nvSpPr>
        <p:spPr>
          <a:xfrm>
            <a:off x="2300078" y="150528"/>
            <a:ext cx="288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KINDERGARTEN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036030-3B84-24AB-83C4-A3C27373D785}"/>
              </a:ext>
            </a:extLst>
          </p:cNvPr>
          <p:cNvSpPr txBox="1"/>
          <p:nvPr/>
        </p:nvSpPr>
        <p:spPr>
          <a:xfrm>
            <a:off x="527276" y="918196"/>
            <a:ext cx="58034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Lucero Elementary School   1425 Walton Avenue  Bronx NY 10452  Angela Tolano Principal</a:t>
            </a:r>
          </a:p>
        </p:txBody>
      </p:sp>
      <p:pic>
        <p:nvPicPr>
          <p:cNvPr id="1032" name="Picture 8" descr="The Best 5 Backpacks for College and High School Students of 2023 | Reviews  by Wirecutter">
            <a:extLst>
              <a:ext uri="{FF2B5EF4-FFF2-40B4-BE49-F238E27FC236}">
                <a16:creationId xmlns:a16="http://schemas.microsoft.com/office/drawing/2014/main" id="{F932B119-19C7-2B92-D998-B7D72A772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6756" r="29880" b="3873"/>
          <a:stretch/>
        </p:blipFill>
        <p:spPr bwMode="auto">
          <a:xfrm>
            <a:off x="629902" y="1739323"/>
            <a:ext cx="423483" cy="628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mazon.com: Crayons, 64 Crayons Per Box, Classic Colors, Built In  Sharpener, Crayons For Kids, School Crayons, Assorted Colors - 1 Box : Toys  &amp; Games">
            <a:extLst>
              <a:ext uri="{FF2B5EF4-FFF2-40B4-BE49-F238E27FC236}">
                <a16:creationId xmlns:a16="http://schemas.microsoft.com/office/drawing/2014/main" id="{5DFB54C0-7F83-04D4-D461-971DF532D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036" y="3343084"/>
            <a:ext cx="754984" cy="78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lmer's® Washable Purple School Glue Stick - 0.77 oz. | Hot Glue Guns &amp;  Sticks | Glue, Tape &amp; Adhesives | Art Supplies | Art Supplies &amp; Crafts |  Nasco">
            <a:extLst>
              <a:ext uri="{FF2B5EF4-FFF2-40B4-BE49-F238E27FC236}">
                <a16:creationId xmlns:a16="http://schemas.microsoft.com/office/drawing/2014/main" id="{3F4CC328-1F2F-4882-3C3A-9216FF0C54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1" y="5401640"/>
            <a:ext cx="780385" cy="78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Elmer's Liquid School Glue, White, Washable, 8 oz - Walmart.com">
            <a:extLst>
              <a:ext uri="{FF2B5EF4-FFF2-40B4-BE49-F238E27FC236}">
                <a16:creationId xmlns:a16="http://schemas.microsoft.com/office/drawing/2014/main" id="{3F427A20-BC9A-0FDF-FB22-BD5273A5DB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" t="3807" r="-950" b="5810"/>
          <a:stretch/>
        </p:blipFill>
        <p:spPr bwMode="auto">
          <a:xfrm>
            <a:off x="323989" y="6234975"/>
            <a:ext cx="951925" cy="94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Amazon.com : Westcott 15968 Right-Handed Scissors, Kids' Scissors, Ages  4-8, 5-Inch Blunt Tip, Blue : Toys &amp; Games">
            <a:extLst>
              <a:ext uri="{FF2B5EF4-FFF2-40B4-BE49-F238E27FC236}">
                <a16:creationId xmlns:a16="http://schemas.microsoft.com/office/drawing/2014/main" id="{4C9FBA3A-E965-8D2A-0D25-B81AF2C03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974" y="1809690"/>
            <a:ext cx="961828" cy="43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Staples® Composition Notebooks, 7.5&quot; x 9.75&quot;, Specialty Ruled, 100 Sheets,  Multicolor, 12/Carton (42079CT) | Staples">
            <a:extLst>
              <a:ext uri="{FF2B5EF4-FFF2-40B4-BE49-F238E27FC236}">
                <a16:creationId xmlns:a16="http://schemas.microsoft.com/office/drawing/2014/main" id="{6408DACB-B19D-E5F8-4C44-5E6D829B7E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62" t="10464" r="21213" b="14389"/>
          <a:stretch/>
        </p:blipFill>
        <p:spPr bwMode="auto">
          <a:xfrm rot="10377411">
            <a:off x="309459" y="2695034"/>
            <a:ext cx="779076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>
            <a:extLst>
              <a:ext uri="{FF2B5EF4-FFF2-40B4-BE49-F238E27FC236}">
                <a16:creationId xmlns:a16="http://schemas.microsoft.com/office/drawing/2014/main" id="{0277B011-AEAB-2147-47D7-EE0DA4C1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76" y="4523937"/>
            <a:ext cx="794171" cy="794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Amazon.com: Mr. Pen- Pencil Box, 2 Pack, Assorted Color for Kids, Plastic  Hard Pencil Case, School Supply Crayon Small Storage Box : Office Products">
            <a:extLst>
              <a:ext uri="{FF2B5EF4-FFF2-40B4-BE49-F238E27FC236}">
                <a16:creationId xmlns:a16="http://schemas.microsoft.com/office/drawing/2014/main" id="{781C18D4-F170-4855-7BE8-E0B583F38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15" y="8451993"/>
            <a:ext cx="706895" cy="5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Plastic Folders with Pockets and Prongs,2 Pocket Folders with 3 Metal.  Prongs,Letter Size Sheets (Orange) : Office Products - Amazon.com">
            <a:extLst>
              <a:ext uri="{FF2B5EF4-FFF2-40B4-BE49-F238E27FC236}">
                <a16:creationId xmlns:a16="http://schemas.microsoft.com/office/drawing/2014/main" id="{4B91CCB6-6365-5611-5956-F2267336C1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08"/>
          <a:stretch/>
        </p:blipFill>
        <p:spPr bwMode="auto">
          <a:xfrm>
            <a:off x="410071" y="3786240"/>
            <a:ext cx="683687" cy="64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Paseo Facial Tissues, 2-Ply | Facial Tissue | Superlo Foods">
            <a:extLst>
              <a:ext uri="{FF2B5EF4-FFF2-40B4-BE49-F238E27FC236}">
                <a16:creationId xmlns:a16="http://schemas.microsoft.com/office/drawing/2014/main" id="{167C5EEF-EAEE-C063-DD91-4A49A7B870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01" b="12454"/>
          <a:stretch/>
        </p:blipFill>
        <p:spPr bwMode="auto">
          <a:xfrm>
            <a:off x="3623535" y="7078702"/>
            <a:ext cx="961558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Bounty Select-A-Size Paper Towels, White, 1 Double Roll = 2 Regular Rolls,  1 Count | Pick Up In Store TODAY at CVS">
            <a:extLst>
              <a:ext uri="{FF2B5EF4-FFF2-40B4-BE49-F238E27FC236}">
                <a16:creationId xmlns:a16="http://schemas.microsoft.com/office/drawing/2014/main" id="{2DAC9D1B-BE61-1C81-7A4D-04E76F357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r="24043"/>
          <a:stretch/>
        </p:blipFill>
        <p:spPr bwMode="auto">
          <a:xfrm>
            <a:off x="3645141" y="5269300"/>
            <a:ext cx="444787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6" descr="Bounty Select-A-Size Paper Towels, White, 1 Double Roll = 2 Regular Rolls,  1 Count | Pick Up In Store TODAY at CVS">
            <a:extLst>
              <a:ext uri="{FF2B5EF4-FFF2-40B4-BE49-F238E27FC236}">
                <a16:creationId xmlns:a16="http://schemas.microsoft.com/office/drawing/2014/main" id="{881DA34E-2B67-35CD-BE74-11FFC26479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69" r="24043"/>
          <a:stretch/>
        </p:blipFill>
        <p:spPr bwMode="auto">
          <a:xfrm>
            <a:off x="4173714" y="5269300"/>
            <a:ext cx="444787" cy="850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 descr="Amazon.com: Baby Wipes, Unscented, Huggies Simply Clean Fragrance-Free Baby  Diaper Wipes, 1 Flip-Top Pack (64 Wipes Total) : Baby">
            <a:extLst>
              <a:ext uri="{FF2B5EF4-FFF2-40B4-BE49-F238E27FC236}">
                <a16:creationId xmlns:a16="http://schemas.microsoft.com/office/drawing/2014/main" id="{47E81F0C-0B55-BF6A-F05D-3B9A30EBB2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0" b="17256"/>
          <a:stretch/>
        </p:blipFill>
        <p:spPr bwMode="auto">
          <a:xfrm>
            <a:off x="3595974" y="6186723"/>
            <a:ext cx="962622" cy="69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4" name="Picture 40" descr="Eraser - Wikipedia">
            <a:extLst>
              <a:ext uri="{FF2B5EF4-FFF2-40B4-BE49-F238E27FC236}">
                <a16:creationId xmlns:a16="http://schemas.microsoft.com/office/drawing/2014/main" id="{982F03F3-40FC-9765-5B93-81002F5BBF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79" b="8577"/>
          <a:stretch/>
        </p:blipFill>
        <p:spPr bwMode="auto">
          <a:xfrm>
            <a:off x="3591631" y="2378996"/>
            <a:ext cx="1025366" cy="82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6" name="Picture 42" descr="365 Kids from Garanimals Boys 4-10 Long Sleeve T-Shirt &amp; Jogger Sweatpants,  2-Piece Outfit Set - Walmart.com">
            <a:extLst>
              <a:ext uri="{FF2B5EF4-FFF2-40B4-BE49-F238E27FC236}">
                <a16:creationId xmlns:a16="http://schemas.microsoft.com/office/drawing/2014/main" id="{3503B686-F575-5896-9E41-78D259B0FF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462" y="8028088"/>
            <a:ext cx="548851" cy="73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TRU RED™ 8.5&quot; x 11&quot; Copy Paper, 20 lbs., 92 Brightness, 500 Sheets/Ream  (TR56957) | Staples">
            <a:extLst>
              <a:ext uri="{FF2B5EF4-FFF2-40B4-BE49-F238E27FC236}">
                <a16:creationId xmlns:a16="http://schemas.microsoft.com/office/drawing/2014/main" id="{66D7B276-B166-FBDB-792C-D1D921BB0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836" y="4284054"/>
            <a:ext cx="875966" cy="875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DC06B18-4E86-6958-F233-27FFA8F52D90}"/>
              </a:ext>
            </a:extLst>
          </p:cNvPr>
          <p:cNvSpPr txBox="1"/>
          <p:nvPr/>
        </p:nvSpPr>
        <p:spPr>
          <a:xfrm>
            <a:off x="2200747" y="1197824"/>
            <a:ext cx="2483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b="1" dirty="0"/>
              <a:t>UPPLY LIST 2023 - 2024</a:t>
            </a:r>
          </a:p>
        </p:txBody>
      </p:sp>
      <p:pic>
        <p:nvPicPr>
          <p:cNvPr id="1030" name="Picture 6" descr="Orientation - Lucero Elementary School">
            <a:extLst>
              <a:ext uri="{FF2B5EF4-FFF2-40B4-BE49-F238E27FC236}">
                <a16:creationId xmlns:a16="http://schemas.microsoft.com/office/drawing/2014/main" id="{F060BACA-027F-7793-5222-B08F728157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18" t="14132" r="16315" b="32222"/>
          <a:stretch/>
        </p:blipFill>
        <p:spPr bwMode="auto">
          <a:xfrm>
            <a:off x="323989" y="51397"/>
            <a:ext cx="667327" cy="783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08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227</TotalTime>
  <Words>470</Words>
  <Application>Microsoft Office PowerPoint</Application>
  <PresentationFormat>On-screen Show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Valdiri Maria</dc:creator>
  <cp:lastModifiedBy>Garcia Nidia</cp:lastModifiedBy>
  <cp:revision>3</cp:revision>
  <dcterms:created xsi:type="dcterms:W3CDTF">2023-06-09T12:34:06Z</dcterms:created>
  <dcterms:modified xsi:type="dcterms:W3CDTF">2023-06-12T12:45:25Z</dcterms:modified>
</cp:coreProperties>
</file>