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13"/>
  </p:handoutMasterIdLst>
  <p:sldIdLst>
    <p:sldId id="256" r:id="rId2"/>
    <p:sldId id="262" r:id="rId3"/>
    <p:sldId id="263" r:id="rId4"/>
    <p:sldId id="264" r:id="rId5"/>
    <p:sldId id="265" r:id="rId6"/>
    <p:sldId id="266" r:id="rId7"/>
    <p:sldId id="267" r:id="rId8"/>
    <p:sldId id="268" r:id="rId9"/>
    <p:sldId id="269" r:id="rId10"/>
    <p:sldId id="270" r:id="rId11"/>
    <p:sldId id="27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6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A2A685C-16E8-5547-9387-A6F93B417F9C}" type="datetimeFigureOut">
              <a:rPr lang="en-US" smtClean="0"/>
              <a:t>11/16/2015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FD67482-9941-0246-A9AC-E2DAF9BCE90F}" type="slidenum">
              <a:rPr lang="en-US" smtClean="0"/>
              <a:t>‹#›</a:t>
            </a:fld>
            <a:endParaRPr lang="en-US"/>
          </a:p>
        </p:txBody>
      </p:sp>
    </p:spTree>
    <p:extLst>
      <p:ext uri="{BB962C8B-B14F-4D97-AF65-F5344CB8AC3E}">
        <p14:creationId xmlns:p14="http://schemas.microsoft.com/office/powerpoint/2010/main" val="54027836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5E3CC3-F58C-45D0-88F9-6B3FEE1FBC2C}"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E4640-E434-49A6-A075-A1619CDF81D3}" type="slidenum">
              <a:rPr lang="en-US" smtClean="0"/>
              <a:t>‹#›</a:t>
            </a:fld>
            <a:endParaRPr lang="en-US"/>
          </a:p>
        </p:txBody>
      </p:sp>
    </p:spTree>
    <p:extLst>
      <p:ext uri="{BB962C8B-B14F-4D97-AF65-F5344CB8AC3E}">
        <p14:creationId xmlns:p14="http://schemas.microsoft.com/office/powerpoint/2010/main" val="3491549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5E3CC3-F58C-45D0-88F9-6B3FEE1FBC2C}"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E4640-E434-49A6-A075-A1619CDF81D3}" type="slidenum">
              <a:rPr lang="en-US" smtClean="0"/>
              <a:t>‹#›</a:t>
            </a:fld>
            <a:endParaRPr lang="en-US"/>
          </a:p>
        </p:txBody>
      </p:sp>
    </p:spTree>
    <p:extLst>
      <p:ext uri="{BB962C8B-B14F-4D97-AF65-F5344CB8AC3E}">
        <p14:creationId xmlns:p14="http://schemas.microsoft.com/office/powerpoint/2010/main" val="3907835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5E3CC3-F58C-45D0-88F9-6B3FEE1FBC2C}"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E4640-E434-49A6-A075-A1619CDF81D3}" type="slidenum">
              <a:rPr lang="en-US" smtClean="0"/>
              <a:t>‹#›</a:t>
            </a:fld>
            <a:endParaRPr lang="en-US"/>
          </a:p>
        </p:txBody>
      </p:sp>
    </p:spTree>
    <p:extLst>
      <p:ext uri="{BB962C8B-B14F-4D97-AF65-F5344CB8AC3E}">
        <p14:creationId xmlns:p14="http://schemas.microsoft.com/office/powerpoint/2010/main" val="265467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5E3CC3-F58C-45D0-88F9-6B3FEE1FBC2C}"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E4640-E434-49A6-A075-A1619CDF81D3}" type="slidenum">
              <a:rPr lang="en-US" smtClean="0"/>
              <a:t>‹#›</a:t>
            </a:fld>
            <a:endParaRPr lang="en-US"/>
          </a:p>
        </p:txBody>
      </p:sp>
    </p:spTree>
    <p:extLst>
      <p:ext uri="{BB962C8B-B14F-4D97-AF65-F5344CB8AC3E}">
        <p14:creationId xmlns:p14="http://schemas.microsoft.com/office/powerpoint/2010/main" val="520570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5E3CC3-F58C-45D0-88F9-6B3FEE1FBC2C}"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E4640-E434-49A6-A075-A1619CDF81D3}" type="slidenum">
              <a:rPr lang="en-US" smtClean="0"/>
              <a:t>‹#›</a:t>
            </a:fld>
            <a:endParaRPr lang="en-US"/>
          </a:p>
        </p:txBody>
      </p:sp>
    </p:spTree>
    <p:extLst>
      <p:ext uri="{BB962C8B-B14F-4D97-AF65-F5344CB8AC3E}">
        <p14:creationId xmlns:p14="http://schemas.microsoft.com/office/powerpoint/2010/main" val="1925972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5E3CC3-F58C-45D0-88F9-6B3FEE1FBC2C}"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0E4640-E434-49A6-A075-A1619CDF81D3}" type="slidenum">
              <a:rPr lang="en-US" smtClean="0"/>
              <a:t>‹#›</a:t>
            </a:fld>
            <a:endParaRPr lang="en-US"/>
          </a:p>
        </p:txBody>
      </p:sp>
    </p:spTree>
    <p:extLst>
      <p:ext uri="{BB962C8B-B14F-4D97-AF65-F5344CB8AC3E}">
        <p14:creationId xmlns:p14="http://schemas.microsoft.com/office/powerpoint/2010/main" val="681517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5E3CC3-F58C-45D0-88F9-6B3FEE1FBC2C}" type="datetimeFigureOut">
              <a:rPr lang="en-US" smtClean="0"/>
              <a:t>11/16/2015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0E4640-E434-49A6-A075-A1619CDF81D3}" type="slidenum">
              <a:rPr lang="en-US" smtClean="0"/>
              <a:t>‹#›</a:t>
            </a:fld>
            <a:endParaRPr lang="en-US"/>
          </a:p>
        </p:txBody>
      </p:sp>
    </p:spTree>
    <p:extLst>
      <p:ext uri="{BB962C8B-B14F-4D97-AF65-F5344CB8AC3E}">
        <p14:creationId xmlns:p14="http://schemas.microsoft.com/office/powerpoint/2010/main" val="1765864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5E3CC3-F58C-45D0-88F9-6B3FEE1FBC2C}" type="datetimeFigureOut">
              <a:rPr lang="en-US" smtClean="0"/>
              <a:t>11/16/2015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0E4640-E434-49A6-A075-A1619CDF81D3}" type="slidenum">
              <a:rPr lang="en-US" smtClean="0"/>
              <a:t>‹#›</a:t>
            </a:fld>
            <a:endParaRPr lang="en-US"/>
          </a:p>
        </p:txBody>
      </p:sp>
    </p:spTree>
    <p:extLst>
      <p:ext uri="{BB962C8B-B14F-4D97-AF65-F5344CB8AC3E}">
        <p14:creationId xmlns:p14="http://schemas.microsoft.com/office/powerpoint/2010/main" val="2161896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5E3CC3-F58C-45D0-88F9-6B3FEE1FBC2C}" type="datetimeFigureOut">
              <a:rPr lang="en-US" smtClean="0"/>
              <a:t>11/16/2015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0E4640-E434-49A6-A075-A1619CDF81D3}" type="slidenum">
              <a:rPr lang="en-US" smtClean="0"/>
              <a:t>‹#›</a:t>
            </a:fld>
            <a:endParaRPr lang="en-US"/>
          </a:p>
        </p:txBody>
      </p:sp>
    </p:spTree>
    <p:extLst>
      <p:ext uri="{BB962C8B-B14F-4D97-AF65-F5344CB8AC3E}">
        <p14:creationId xmlns:p14="http://schemas.microsoft.com/office/powerpoint/2010/main" val="3840124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5E3CC3-F58C-45D0-88F9-6B3FEE1FBC2C}"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0E4640-E434-49A6-A075-A1619CDF81D3}" type="slidenum">
              <a:rPr lang="en-US" smtClean="0"/>
              <a:t>‹#›</a:t>
            </a:fld>
            <a:endParaRPr lang="en-US"/>
          </a:p>
        </p:txBody>
      </p:sp>
    </p:spTree>
    <p:extLst>
      <p:ext uri="{BB962C8B-B14F-4D97-AF65-F5344CB8AC3E}">
        <p14:creationId xmlns:p14="http://schemas.microsoft.com/office/powerpoint/2010/main" val="159878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5E3CC3-F58C-45D0-88F9-6B3FEE1FBC2C}"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0E4640-E434-49A6-A075-A1619CDF81D3}" type="slidenum">
              <a:rPr lang="en-US" smtClean="0"/>
              <a:t>‹#›</a:t>
            </a:fld>
            <a:endParaRPr lang="en-US"/>
          </a:p>
        </p:txBody>
      </p:sp>
    </p:spTree>
    <p:extLst>
      <p:ext uri="{BB962C8B-B14F-4D97-AF65-F5344CB8AC3E}">
        <p14:creationId xmlns:p14="http://schemas.microsoft.com/office/powerpoint/2010/main" val="285209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5E3CC3-F58C-45D0-88F9-6B3FEE1FBC2C}" type="datetimeFigureOut">
              <a:rPr lang="en-US" smtClean="0"/>
              <a:t>11/16/2015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0E4640-E434-49A6-A075-A1619CDF81D3}" type="slidenum">
              <a:rPr lang="en-US" smtClean="0"/>
              <a:t>‹#›</a:t>
            </a:fld>
            <a:endParaRPr lang="en-US"/>
          </a:p>
        </p:txBody>
      </p:sp>
    </p:spTree>
    <p:extLst>
      <p:ext uri="{BB962C8B-B14F-4D97-AF65-F5344CB8AC3E}">
        <p14:creationId xmlns:p14="http://schemas.microsoft.com/office/powerpoint/2010/main" val="301506495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YPA-Banner.jpg"/>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4076700" cy="1162050"/>
          </a:xfrm>
          <a:prstGeom prst="rect">
            <a:avLst/>
          </a:prstGeom>
          <a:noFill/>
          <a:ln>
            <a:noFill/>
          </a:ln>
        </p:spPr>
      </p:pic>
      <p:pic>
        <p:nvPicPr>
          <p:cNvPr id="5" name="Picture 4" descr="C:\Users\bowdenp\Desktop\Patriots_Logo-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5844540"/>
            <a:ext cx="1790700" cy="784860"/>
          </a:xfrm>
          <a:prstGeom prst="rect">
            <a:avLst/>
          </a:prstGeom>
          <a:noFill/>
          <a:ln>
            <a:noFill/>
          </a:ln>
        </p:spPr>
      </p:pic>
      <p:cxnSp>
        <p:nvCxnSpPr>
          <p:cNvPr id="7" name="Straight Connector 6"/>
          <p:cNvCxnSpPr/>
          <p:nvPr/>
        </p:nvCxnSpPr>
        <p:spPr>
          <a:xfrm>
            <a:off x="457200" y="5715000"/>
            <a:ext cx="84124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71600" y="1143000"/>
            <a:ext cx="749808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283197" y="2057400"/>
            <a:ext cx="3246081" cy="523220"/>
          </a:xfrm>
          <a:prstGeom prst="rect">
            <a:avLst/>
          </a:prstGeom>
          <a:noFill/>
        </p:spPr>
        <p:txBody>
          <a:bodyPr wrap="none" rtlCol="0">
            <a:spAutoFit/>
          </a:bodyPr>
          <a:lstStyle/>
          <a:p>
            <a:r>
              <a:rPr lang="en-US" sz="2800" b="1" dirty="0" smtClean="0"/>
              <a:t>ENTREPRENEURSHIP</a:t>
            </a:r>
            <a:endParaRPr lang="en-US" sz="2800" b="1" dirty="0"/>
          </a:p>
        </p:txBody>
      </p:sp>
      <p:sp>
        <p:nvSpPr>
          <p:cNvPr id="12" name="TextBox 11"/>
          <p:cNvSpPr txBox="1"/>
          <p:nvPr/>
        </p:nvSpPr>
        <p:spPr>
          <a:xfrm>
            <a:off x="3667776" y="2819400"/>
            <a:ext cx="1837683" cy="400110"/>
          </a:xfrm>
          <a:prstGeom prst="rect">
            <a:avLst/>
          </a:prstGeom>
          <a:noFill/>
        </p:spPr>
        <p:txBody>
          <a:bodyPr wrap="none" rtlCol="0">
            <a:spAutoFit/>
          </a:bodyPr>
          <a:lstStyle/>
          <a:p>
            <a:pPr algn="ctr"/>
            <a:r>
              <a:rPr lang="en-US" sz="2000" dirty="0" smtClean="0"/>
              <a:t>Communication</a:t>
            </a:r>
            <a:endParaRPr lang="en-US" sz="2000" dirty="0"/>
          </a:p>
        </p:txBody>
      </p:sp>
      <p:sp>
        <p:nvSpPr>
          <p:cNvPr id="13" name="TextBox 12"/>
          <p:cNvSpPr txBox="1"/>
          <p:nvPr/>
        </p:nvSpPr>
        <p:spPr>
          <a:xfrm>
            <a:off x="3644546" y="3983115"/>
            <a:ext cx="1872884" cy="738664"/>
          </a:xfrm>
          <a:prstGeom prst="rect">
            <a:avLst/>
          </a:prstGeom>
          <a:noFill/>
        </p:spPr>
        <p:txBody>
          <a:bodyPr wrap="none" rtlCol="0">
            <a:spAutoFit/>
          </a:bodyPr>
          <a:lstStyle/>
          <a:p>
            <a:pPr algn="ctr"/>
            <a:r>
              <a:rPr lang="en-US" i="1" dirty="0" smtClean="0"/>
              <a:t>Presented By</a:t>
            </a:r>
          </a:p>
          <a:p>
            <a:pPr algn="ctr"/>
            <a:r>
              <a:rPr lang="en-US" sz="2400" b="1" i="1" dirty="0" smtClean="0"/>
              <a:t>Mrs. </a:t>
            </a:r>
            <a:r>
              <a:rPr lang="en-US" sz="2400" b="1" i="1" dirty="0" smtClean="0"/>
              <a:t>Bowden</a:t>
            </a:r>
            <a:endParaRPr lang="en-US" sz="2400" b="1" i="1" dirty="0" smtClean="0"/>
          </a:p>
        </p:txBody>
      </p:sp>
    </p:spTree>
    <p:extLst>
      <p:ext uri="{BB962C8B-B14F-4D97-AF65-F5344CB8AC3E}">
        <p14:creationId xmlns:p14="http://schemas.microsoft.com/office/powerpoint/2010/main" val="15340651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YPA-Banner.jpg"/>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4076700" cy="1162050"/>
          </a:xfrm>
          <a:prstGeom prst="rect">
            <a:avLst/>
          </a:prstGeom>
          <a:noFill/>
          <a:ln>
            <a:noFill/>
          </a:ln>
        </p:spPr>
      </p:pic>
      <p:pic>
        <p:nvPicPr>
          <p:cNvPr id="5" name="Picture 4" descr="C:\Users\bowdenp\Desktop\Patriots_Logo-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5844540"/>
            <a:ext cx="1790700" cy="784860"/>
          </a:xfrm>
          <a:prstGeom prst="rect">
            <a:avLst/>
          </a:prstGeom>
          <a:noFill/>
          <a:ln>
            <a:noFill/>
          </a:ln>
        </p:spPr>
      </p:pic>
      <p:cxnSp>
        <p:nvCxnSpPr>
          <p:cNvPr id="7" name="Straight Connector 6"/>
          <p:cNvCxnSpPr/>
          <p:nvPr/>
        </p:nvCxnSpPr>
        <p:spPr>
          <a:xfrm>
            <a:off x="457200" y="5715000"/>
            <a:ext cx="84124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71600" y="1143000"/>
            <a:ext cx="749808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33206" y="1371600"/>
            <a:ext cx="1859805" cy="523220"/>
          </a:xfrm>
          <a:prstGeom prst="rect">
            <a:avLst/>
          </a:prstGeom>
          <a:noFill/>
        </p:spPr>
        <p:txBody>
          <a:bodyPr wrap="none" rtlCol="0">
            <a:spAutoFit/>
          </a:bodyPr>
          <a:lstStyle/>
          <a:p>
            <a:r>
              <a:rPr lang="en-US" sz="2800" b="1" dirty="0" err="1" smtClean="0"/>
              <a:t>Delegative</a:t>
            </a:r>
            <a:r>
              <a:rPr lang="en-US" sz="2800" b="1" dirty="0" smtClean="0"/>
              <a:t>:</a:t>
            </a:r>
            <a:endParaRPr lang="en-US" sz="2800" b="1" dirty="0"/>
          </a:p>
        </p:txBody>
      </p:sp>
      <p:sp>
        <p:nvSpPr>
          <p:cNvPr id="2" name="TextBox 1"/>
          <p:cNvSpPr txBox="1"/>
          <p:nvPr/>
        </p:nvSpPr>
        <p:spPr>
          <a:xfrm>
            <a:off x="762000" y="1905000"/>
            <a:ext cx="7772400" cy="3108543"/>
          </a:xfrm>
          <a:prstGeom prst="rect">
            <a:avLst/>
          </a:prstGeom>
          <a:noFill/>
        </p:spPr>
        <p:txBody>
          <a:bodyPr wrap="square" rtlCol="0">
            <a:spAutoFit/>
          </a:bodyPr>
          <a:lstStyle/>
          <a:p>
            <a:r>
              <a:rPr lang="en-US" sz="2000" dirty="0">
                <a:ea typeface="ＭＳ Ｐゴシック" pitchFamily="34" charset="-128"/>
              </a:rPr>
              <a:t>The leader allows the employees to make the decisions. However, the leader is still responsible for the decisions that are made. This is used when employees are able to analyze the situation and determine what needs to be done and how to do it. Leaders cannot do everything; they must set priorities and delegate certain tasks. </a:t>
            </a:r>
          </a:p>
          <a:p>
            <a:endParaRPr lang="en-US" sz="2000" dirty="0">
              <a:ea typeface="ＭＳ Ｐゴシック" pitchFamily="34" charset="-128"/>
            </a:endParaRPr>
          </a:p>
          <a:p>
            <a:pPr>
              <a:lnSpc>
                <a:spcPct val="200000"/>
              </a:lnSpc>
            </a:pPr>
            <a:endParaRPr lang="en-US" sz="2000" dirty="0" smtClean="0"/>
          </a:p>
          <a:p>
            <a:pPr marL="285750" indent="-285750">
              <a:lnSpc>
                <a:spcPct val="200000"/>
              </a:lnSpc>
              <a:buFont typeface="Wingdings" panose="05000000000000000000" pitchFamily="2" charset="2"/>
              <a:buChar char="§"/>
            </a:pPr>
            <a:endParaRPr lang="en-US" dirty="0"/>
          </a:p>
        </p:txBody>
      </p:sp>
    </p:spTree>
    <p:extLst>
      <p:ext uri="{BB962C8B-B14F-4D97-AF65-F5344CB8AC3E}">
        <p14:creationId xmlns:p14="http://schemas.microsoft.com/office/powerpoint/2010/main" val="28376399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YPA-Banner.jpg"/>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4076700" cy="1162050"/>
          </a:xfrm>
          <a:prstGeom prst="rect">
            <a:avLst/>
          </a:prstGeom>
          <a:noFill/>
          <a:ln>
            <a:noFill/>
          </a:ln>
        </p:spPr>
      </p:pic>
      <p:pic>
        <p:nvPicPr>
          <p:cNvPr id="5" name="Picture 4" descr="C:\Users\bowdenp\Desktop\Patriots_Logo-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5844540"/>
            <a:ext cx="1790700" cy="784860"/>
          </a:xfrm>
          <a:prstGeom prst="rect">
            <a:avLst/>
          </a:prstGeom>
          <a:noFill/>
          <a:ln>
            <a:noFill/>
          </a:ln>
        </p:spPr>
      </p:pic>
      <p:cxnSp>
        <p:nvCxnSpPr>
          <p:cNvPr id="7" name="Straight Connector 6"/>
          <p:cNvCxnSpPr/>
          <p:nvPr/>
        </p:nvCxnSpPr>
        <p:spPr>
          <a:xfrm>
            <a:off x="457200" y="5715000"/>
            <a:ext cx="84124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71600" y="1143000"/>
            <a:ext cx="749808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33206" y="1371600"/>
            <a:ext cx="6899005" cy="523220"/>
          </a:xfrm>
          <a:prstGeom prst="rect">
            <a:avLst/>
          </a:prstGeom>
          <a:noFill/>
        </p:spPr>
        <p:txBody>
          <a:bodyPr wrap="none" rtlCol="0">
            <a:spAutoFit/>
          </a:bodyPr>
          <a:lstStyle/>
          <a:p>
            <a:r>
              <a:rPr lang="en-US" sz="2800" b="1" dirty="0" smtClean="0"/>
              <a:t>How do we communicate with each of these:</a:t>
            </a:r>
            <a:endParaRPr lang="en-US" sz="2800" b="1" dirty="0"/>
          </a:p>
        </p:txBody>
      </p:sp>
      <p:sp>
        <p:nvSpPr>
          <p:cNvPr id="2" name="TextBox 1"/>
          <p:cNvSpPr txBox="1"/>
          <p:nvPr/>
        </p:nvSpPr>
        <p:spPr>
          <a:xfrm>
            <a:off x="762000" y="1905000"/>
            <a:ext cx="7772400" cy="4031873"/>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ea typeface="ＭＳ Ｐゴシック" pitchFamily="34" charset="-128"/>
              </a:rPr>
              <a:t>Which leadership style do you think you are? Why?</a:t>
            </a:r>
          </a:p>
          <a:p>
            <a:endParaRPr lang="en-US" sz="2000" dirty="0" smtClean="0">
              <a:ea typeface="ＭＳ Ｐゴシック" pitchFamily="34" charset="-128"/>
            </a:endParaRPr>
          </a:p>
          <a:p>
            <a:pPr marL="342900" indent="-342900">
              <a:buFont typeface="Arial" panose="020B0604020202020204" pitchFamily="34" charset="0"/>
              <a:buChar char="•"/>
            </a:pPr>
            <a:r>
              <a:rPr lang="en-US" sz="2000" dirty="0" smtClean="0">
                <a:ea typeface="ＭＳ Ｐゴシック" pitchFamily="34" charset="-128"/>
              </a:rPr>
              <a:t>Which leadership style do you think receives the most respect? Why?</a:t>
            </a:r>
          </a:p>
          <a:p>
            <a:endParaRPr lang="en-US" sz="2000" dirty="0">
              <a:ea typeface="ＭＳ Ｐゴシック" pitchFamily="34" charset="-128"/>
            </a:endParaRPr>
          </a:p>
          <a:p>
            <a:pPr marL="342900" indent="-342900">
              <a:buFont typeface="Arial" panose="020B0604020202020204" pitchFamily="34" charset="0"/>
              <a:buChar char="•"/>
            </a:pPr>
            <a:r>
              <a:rPr lang="en-US" sz="2000" dirty="0">
                <a:ea typeface="ＭＳ Ｐゴシック" pitchFamily="34" charset="-128"/>
              </a:rPr>
              <a:t>Which leadership style do you think is easier to communicate with? </a:t>
            </a:r>
            <a:r>
              <a:rPr lang="en-US" sz="2000">
                <a:ea typeface="ＭＳ Ｐゴシック" pitchFamily="34" charset="-128"/>
              </a:rPr>
              <a:t>Why</a:t>
            </a:r>
            <a:r>
              <a:rPr lang="en-US" sz="2000" smtClean="0">
                <a:ea typeface="ＭＳ Ｐゴシック" pitchFamily="34" charset="-128"/>
              </a:rPr>
              <a:t>?</a:t>
            </a:r>
          </a:p>
          <a:p>
            <a:endParaRPr lang="en-US" sz="2000" dirty="0" smtClean="0">
              <a:ea typeface="ＭＳ Ｐゴシック" pitchFamily="34" charset="-128"/>
            </a:endParaRPr>
          </a:p>
          <a:p>
            <a:pPr marL="342900" indent="-342900">
              <a:buFont typeface="Arial" panose="020B0604020202020204" pitchFamily="34" charset="0"/>
              <a:buChar char="•"/>
            </a:pPr>
            <a:r>
              <a:rPr lang="en-US" sz="2000" dirty="0" smtClean="0">
                <a:ea typeface="ＭＳ Ｐゴシック" pitchFamily="34" charset="-128"/>
              </a:rPr>
              <a:t>What type of leader would you rather work for? Why?</a:t>
            </a:r>
            <a:endParaRPr lang="en-US" sz="2000" dirty="0">
              <a:ea typeface="ＭＳ Ｐゴシック" pitchFamily="34" charset="-128"/>
            </a:endParaRPr>
          </a:p>
          <a:p>
            <a:endParaRPr lang="en-US" sz="2000" dirty="0">
              <a:ea typeface="ＭＳ Ｐゴシック" pitchFamily="34" charset="-128"/>
            </a:endParaRPr>
          </a:p>
          <a:p>
            <a:pPr>
              <a:lnSpc>
                <a:spcPct val="200000"/>
              </a:lnSpc>
            </a:pPr>
            <a:endParaRPr lang="en-US" sz="2000" dirty="0" smtClean="0"/>
          </a:p>
          <a:p>
            <a:pPr marL="285750" indent="-285750">
              <a:lnSpc>
                <a:spcPct val="200000"/>
              </a:lnSpc>
              <a:buFont typeface="Wingdings" panose="05000000000000000000" pitchFamily="2" charset="2"/>
              <a:buChar char="§"/>
            </a:pPr>
            <a:endParaRPr lang="en-US" dirty="0"/>
          </a:p>
        </p:txBody>
      </p:sp>
    </p:spTree>
    <p:extLst>
      <p:ext uri="{BB962C8B-B14F-4D97-AF65-F5344CB8AC3E}">
        <p14:creationId xmlns:p14="http://schemas.microsoft.com/office/powerpoint/2010/main" val="4736308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YPA-Banner.jpg"/>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4076700" cy="1162050"/>
          </a:xfrm>
          <a:prstGeom prst="rect">
            <a:avLst/>
          </a:prstGeom>
          <a:noFill/>
          <a:ln>
            <a:noFill/>
          </a:ln>
        </p:spPr>
      </p:pic>
      <p:pic>
        <p:nvPicPr>
          <p:cNvPr id="5" name="Picture 4" descr="C:\Users\bowdenp\Desktop\Patriots_Logo-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5844540"/>
            <a:ext cx="1790700" cy="784860"/>
          </a:xfrm>
          <a:prstGeom prst="rect">
            <a:avLst/>
          </a:prstGeom>
          <a:noFill/>
          <a:ln>
            <a:noFill/>
          </a:ln>
        </p:spPr>
      </p:pic>
      <p:cxnSp>
        <p:nvCxnSpPr>
          <p:cNvPr id="7" name="Straight Connector 6"/>
          <p:cNvCxnSpPr/>
          <p:nvPr/>
        </p:nvCxnSpPr>
        <p:spPr>
          <a:xfrm>
            <a:off x="457200" y="5715000"/>
            <a:ext cx="84124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71600" y="1143000"/>
            <a:ext cx="749808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33206" y="1371600"/>
            <a:ext cx="5699958" cy="523220"/>
          </a:xfrm>
          <a:prstGeom prst="rect">
            <a:avLst/>
          </a:prstGeom>
          <a:noFill/>
        </p:spPr>
        <p:txBody>
          <a:bodyPr wrap="none" rtlCol="0">
            <a:spAutoFit/>
          </a:bodyPr>
          <a:lstStyle/>
          <a:p>
            <a:r>
              <a:rPr lang="en-US" sz="2800" b="1" smtClean="0"/>
              <a:t>Part 2 - Professional </a:t>
            </a:r>
            <a:r>
              <a:rPr lang="en-US" sz="2800" b="1" dirty="0" smtClean="0"/>
              <a:t>Communication:</a:t>
            </a:r>
            <a:endParaRPr lang="en-US" sz="2800" b="1" dirty="0"/>
          </a:p>
        </p:txBody>
      </p:sp>
      <p:sp>
        <p:nvSpPr>
          <p:cNvPr id="2" name="TextBox 1"/>
          <p:cNvSpPr txBox="1"/>
          <p:nvPr/>
        </p:nvSpPr>
        <p:spPr>
          <a:xfrm>
            <a:off x="762000" y="1905000"/>
            <a:ext cx="7772400" cy="2492990"/>
          </a:xfrm>
          <a:prstGeom prst="rect">
            <a:avLst/>
          </a:prstGeom>
          <a:noFill/>
        </p:spPr>
        <p:txBody>
          <a:bodyPr wrap="square" rtlCol="0">
            <a:spAutoFit/>
          </a:bodyPr>
          <a:lstStyle/>
          <a:p>
            <a:pPr marL="285750" indent="-285750">
              <a:lnSpc>
                <a:spcPct val="200000"/>
              </a:lnSpc>
              <a:buFont typeface="Wingdings" panose="05000000000000000000" pitchFamily="2" charset="2"/>
              <a:buChar char="§"/>
            </a:pPr>
            <a:r>
              <a:rPr lang="en-US" sz="2000" dirty="0" smtClean="0"/>
              <a:t>Communication on the job or any communication related to your career.	</a:t>
            </a:r>
          </a:p>
          <a:p>
            <a:pPr>
              <a:lnSpc>
                <a:spcPct val="200000"/>
              </a:lnSpc>
            </a:pPr>
            <a:endParaRPr lang="en-US" sz="2000" dirty="0" smtClean="0"/>
          </a:p>
          <a:p>
            <a:pPr marL="285750" indent="-285750">
              <a:lnSpc>
                <a:spcPct val="200000"/>
              </a:lnSpc>
              <a:buFont typeface="Wingdings" panose="05000000000000000000" pitchFamily="2" charset="2"/>
              <a:buChar char="§"/>
            </a:pPr>
            <a:endParaRPr lang="en-US" dirty="0"/>
          </a:p>
        </p:txBody>
      </p:sp>
    </p:spTree>
    <p:extLst>
      <p:ext uri="{BB962C8B-B14F-4D97-AF65-F5344CB8AC3E}">
        <p14:creationId xmlns:p14="http://schemas.microsoft.com/office/powerpoint/2010/main" val="3735409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YPA-Banner.jpg"/>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4076700" cy="1162050"/>
          </a:xfrm>
          <a:prstGeom prst="rect">
            <a:avLst/>
          </a:prstGeom>
          <a:noFill/>
          <a:ln>
            <a:noFill/>
          </a:ln>
        </p:spPr>
      </p:pic>
      <p:pic>
        <p:nvPicPr>
          <p:cNvPr id="5" name="Picture 4" descr="C:\Users\bowdenp\Desktop\Patriots_Logo-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5844540"/>
            <a:ext cx="1790700" cy="784860"/>
          </a:xfrm>
          <a:prstGeom prst="rect">
            <a:avLst/>
          </a:prstGeom>
          <a:noFill/>
          <a:ln>
            <a:noFill/>
          </a:ln>
        </p:spPr>
      </p:pic>
      <p:cxnSp>
        <p:nvCxnSpPr>
          <p:cNvPr id="7" name="Straight Connector 6"/>
          <p:cNvCxnSpPr/>
          <p:nvPr/>
        </p:nvCxnSpPr>
        <p:spPr>
          <a:xfrm>
            <a:off x="457200" y="5715000"/>
            <a:ext cx="84124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71600" y="1143000"/>
            <a:ext cx="749808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33206" y="1371600"/>
            <a:ext cx="4546373" cy="523220"/>
          </a:xfrm>
          <a:prstGeom prst="rect">
            <a:avLst/>
          </a:prstGeom>
          <a:noFill/>
        </p:spPr>
        <p:txBody>
          <a:bodyPr wrap="none" rtlCol="0">
            <a:spAutoFit/>
          </a:bodyPr>
          <a:lstStyle/>
          <a:p>
            <a:r>
              <a:rPr lang="en-US" sz="2800" b="1" dirty="0" smtClean="0"/>
              <a:t>Professional Communication:</a:t>
            </a:r>
            <a:endParaRPr lang="en-US" sz="2800" b="1" dirty="0"/>
          </a:p>
        </p:txBody>
      </p:sp>
      <p:sp>
        <p:nvSpPr>
          <p:cNvPr id="2" name="TextBox 1"/>
          <p:cNvSpPr txBox="1"/>
          <p:nvPr/>
        </p:nvSpPr>
        <p:spPr>
          <a:xfrm>
            <a:off x="762000" y="1905000"/>
            <a:ext cx="7772400" cy="3724096"/>
          </a:xfrm>
          <a:prstGeom prst="rect">
            <a:avLst/>
          </a:prstGeom>
          <a:noFill/>
        </p:spPr>
        <p:txBody>
          <a:bodyPr wrap="square" rtlCol="0">
            <a:spAutoFit/>
          </a:bodyPr>
          <a:lstStyle/>
          <a:p>
            <a:pPr marL="285750" indent="-285750">
              <a:lnSpc>
                <a:spcPct val="200000"/>
              </a:lnSpc>
              <a:buFont typeface="Wingdings" panose="05000000000000000000" pitchFamily="2" charset="2"/>
              <a:buChar char="§"/>
            </a:pPr>
            <a:r>
              <a:rPr lang="en-US" sz="2000" dirty="0" smtClean="0"/>
              <a:t>Who will you communicate with?</a:t>
            </a:r>
          </a:p>
          <a:p>
            <a:pPr marL="742950" lvl="1" indent="-285750">
              <a:lnSpc>
                <a:spcPct val="200000"/>
              </a:lnSpc>
              <a:buFont typeface="Wingdings" panose="05000000000000000000" pitchFamily="2" charset="2"/>
              <a:buChar char="§"/>
            </a:pPr>
            <a:r>
              <a:rPr lang="en-US" sz="2000" dirty="0" smtClean="0"/>
              <a:t>Your boss</a:t>
            </a:r>
          </a:p>
          <a:p>
            <a:pPr marL="742950" lvl="1" indent="-285750">
              <a:lnSpc>
                <a:spcPct val="200000"/>
              </a:lnSpc>
              <a:buFont typeface="Wingdings" panose="05000000000000000000" pitchFamily="2" charset="2"/>
              <a:buChar char="§"/>
            </a:pPr>
            <a:r>
              <a:rPr lang="en-US" sz="2000" dirty="0" smtClean="0"/>
              <a:t>Coworkers</a:t>
            </a:r>
          </a:p>
          <a:p>
            <a:pPr marL="742950" lvl="1" indent="-285750">
              <a:lnSpc>
                <a:spcPct val="200000"/>
              </a:lnSpc>
              <a:buFont typeface="Wingdings" panose="05000000000000000000" pitchFamily="2" charset="2"/>
              <a:buChar char="§"/>
            </a:pPr>
            <a:r>
              <a:rPr lang="en-US" sz="2000" dirty="0" smtClean="0"/>
              <a:t>Customers	</a:t>
            </a:r>
          </a:p>
          <a:p>
            <a:pPr>
              <a:lnSpc>
                <a:spcPct val="200000"/>
              </a:lnSpc>
            </a:pPr>
            <a:endParaRPr lang="en-US" sz="2000" dirty="0" smtClean="0"/>
          </a:p>
          <a:p>
            <a:pPr marL="285750" indent="-285750">
              <a:lnSpc>
                <a:spcPct val="200000"/>
              </a:lnSpc>
              <a:buFont typeface="Wingdings" panose="05000000000000000000" pitchFamily="2" charset="2"/>
              <a:buChar char="§"/>
            </a:pPr>
            <a:endParaRPr lang="en-US" dirty="0"/>
          </a:p>
        </p:txBody>
      </p:sp>
    </p:spTree>
    <p:extLst>
      <p:ext uri="{BB962C8B-B14F-4D97-AF65-F5344CB8AC3E}">
        <p14:creationId xmlns:p14="http://schemas.microsoft.com/office/powerpoint/2010/main" val="35949534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YPA-Banner.jpg"/>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4076700" cy="1162050"/>
          </a:xfrm>
          <a:prstGeom prst="rect">
            <a:avLst/>
          </a:prstGeom>
          <a:noFill/>
          <a:ln>
            <a:noFill/>
          </a:ln>
        </p:spPr>
      </p:pic>
      <p:pic>
        <p:nvPicPr>
          <p:cNvPr id="5" name="Picture 4" descr="C:\Users\bowdenp\Desktop\Patriots_Logo-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5844540"/>
            <a:ext cx="1790700" cy="784860"/>
          </a:xfrm>
          <a:prstGeom prst="rect">
            <a:avLst/>
          </a:prstGeom>
          <a:noFill/>
          <a:ln>
            <a:noFill/>
          </a:ln>
        </p:spPr>
      </p:pic>
      <p:cxnSp>
        <p:nvCxnSpPr>
          <p:cNvPr id="7" name="Straight Connector 6"/>
          <p:cNvCxnSpPr/>
          <p:nvPr/>
        </p:nvCxnSpPr>
        <p:spPr>
          <a:xfrm>
            <a:off x="457200" y="5715000"/>
            <a:ext cx="84124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71600" y="1143000"/>
            <a:ext cx="749808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33206" y="1371600"/>
            <a:ext cx="4546373" cy="523220"/>
          </a:xfrm>
          <a:prstGeom prst="rect">
            <a:avLst/>
          </a:prstGeom>
          <a:noFill/>
        </p:spPr>
        <p:txBody>
          <a:bodyPr wrap="none" rtlCol="0">
            <a:spAutoFit/>
          </a:bodyPr>
          <a:lstStyle/>
          <a:p>
            <a:r>
              <a:rPr lang="en-US" sz="2800" b="1" dirty="0" smtClean="0"/>
              <a:t>Professional Communication:</a:t>
            </a:r>
            <a:endParaRPr lang="en-US" sz="2800" b="1" dirty="0"/>
          </a:p>
        </p:txBody>
      </p:sp>
      <p:sp>
        <p:nvSpPr>
          <p:cNvPr id="2" name="TextBox 1"/>
          <p:cNvSpPr txBox="1"/>
          <p:nvPr/>
        </p:nvSpPr>
        <p:spPr>
          <a:xfrm>
            <a:off x="762000" y="1905000"/>
            <a:ext cx="7772400" cy="4339650"/>
          </a:xfrm>
          <a:prstGeom prst="rect">
            <a:avLst/>
          </a:prstGeom>
          <a:noFill/>
        </p:spPr>
        <p:txBody>
          <a:bodyPr wrap="square" rtlCol="0">
            <a:spAutoFit/>
          </a:bodyPr>
          <a:lstStyle/>
          <a:p>
            <a:pPr marL="285750" indent="-285750">
              <a:lnSpc>
                <a:spcPct val="200000"/>
              </a:lnSpc>
              <a:buFont typeface="Wingdings" panose="05000000000000000000" pitchFamily="2" charset="2"/>
              <a:buChar char="§"/>
            </a:pPr>
            <a:r>
              <a:rPr lang="en-US" sz="2000" dirty="0" smtClean="0"/>
              <a:t>Requires you to have a respect for authority</a:t>
            </a:r>
          </a:p>
          <a:p>
            <a:pPr marL="742950" lvl="1" indent="-285750">
              <a:lnSpc>
                <a:spcPct val="200000"/>
              </a:lnSpc>
              <a:buFont typeface="Wingdings" panose="05000000000000000000" pitchFamily="2" charset="2"/>
              <a:buChar char="§"/>
            </a:pPr>
            <a:r>
              <a:rPr lang="en-US" sz="2000" dirty="0" smtClean="0"/>
              <a:t>Appropriate interpersonal communication is always respectful communication.</a:t>
            </a:r>
          </a:p>
          <a:p>
            <a:pPr marL="742950" lvl="1" indent="-285750">
              <a:lnSpc>
                <a:spcPct val="200000"/>
              </a:lnSpc>
              <a:buFont typeface="Wingdings" panose="05000000000000000000" pitchFamily="2" charset="2"/>
              <a:buChar char="§"/>
            </a:pPr>
            <a:r>
              <a:rPr lang="en-US" sz="2000" i="1" dirty="0" smtClean="0"/>
              <a:t>List ways in which we can be respectful and communicate effectively at work</a:t>
            </a:r>
            <a:r>
              <a:rPr lang="en-US" sz="2000" dirty="0" smtClean="0"/>
              <a:t>.	</a:t>
            </a:r>
          </a:p>
          <a:p>
            <a:pPr>
              <a:lnSpc>
                <a:spcPct val="200000"/>
              </a:lnSpc>
            </a:pPr>
            <a:endParaRPr lang="en-US" sz="2000" dirty="0" smtClean="0"/>
          </a:p>
          <a:p>
            <a:pPr marL="285750" indent="-285750">
              <a:lnSpc>
                <a:spcPct val="200000"/>
              </a:lnSpc>
              <a:buFont typeface="Wingdings" panose="05000000000000000000" pitchFamily="2" charset="2"/>
              <a:buChar char="§"/>
            </a:pPr>
            <a:endParaRPr lang="en-US" dirty="0"/>
          </a:p>
        </p:txBody>
      </p:sp>
    </p:spTree>
    <p:extLst>
      <p:ext uri="{BB962C8B-B14F-4D97-AF65-F5344CB8AC3E}">
        <p14:creationId xmlns:p14="http://schemas.microsoft.com/office/powerpoint/2010/main" val="39340132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YPA-Banner.jpg"/>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4076700" cy="1162050"/>
          </a:xfrm>
          <a:prstGeom prst="rect">
            <a:avLst/>
          </a:prstGeom>
          <a:noFill/>
          <a:ln>
            <a:noFill/>
          </a:ln>
        </p:spPr>
      </p:pic>
      <p:pic>
        <p:nvPicPr>
          <p:cNvPr id="5" name="Picture 4" descr="C:\Users\bowdenp\Desktop\Patriots_Logo-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5844540"/>
            <a:ext cx="1790700" cy="784860"/>
          </a:xfrm>
          <a:prstGeom prst="rect">
            <a:avLst/>
          </a:prstGeom>
          <a:noFill/>
          <a:ln>
            <a:noFill/>
          </a:ln>
        </p:spPr>
      </p:pic>
      <p:cxnSp>
        <p:nvCxnSpPr>
          <p:cNvPr id="7" name="Straight Connector 6"/>
          <p:cNvCxnSpPr/>
          <p:nvPr/>
        </p:nvCxnSpPr>
        <p:spPr>
          <a:xfrm>
            <a:off x="457200" y="5715000"/>
            <a:ext cx="84124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71600" y="1143000"/>
            <a:ext cx="749808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33206" y="1371600"/>
            <a:ext cx="3911071" cy="523220"/>
          </a:xfrm>
          <a:prstGeom prst="rect">
            <a:avLst/>
          </a:prstGeom>
          <a:noFill/>
        </p:spPr>
        <p:txBody>
          <a:bodyPr wrap="none" rtlCol="0">
            <a:spAutoFit/>
          </a:bodyPr>
          <a:lstStyle/>
          <a:p>
            <a:r>
              <a:rPr lang="en-US" sz="2800" b="1" dirty="0" smtClean="0"/>
              <a:t>Authority vs. Leadership:</a:t>
            </a:r>
            <a:endParaRPr lang="en-US" sz="2800" b="1" dirty="0"/>
          </a:p>
        </p:txBody>
      </p:sp>
      <p:sp>
        <p:nvSpPr>
          <p:cNvPr id="2" name="TextBox 1"/>
          <p:cNvSpPr txBox="1"/>
          <p:nvPr/>
        </p:nvSpPr>
        <p:spPr>
          <a:xfrm>
            <a:off x="762000" y="1905000"/>
            <a:ext cx="7772400" cy="3724096"/>
          </a:xfrm>
          <a:prstGeom prst="rect">
            <a:avLst/>
          </a:prstGeom>
          <a:noFill/>
        </p:spPr>
        <p:txBody>
          <a:bodyPr wrap="square" rtlCol="0">
            <a:spAutoFit/>
          </a:bodyPr>
          <a:lstStyle/>
          <a:p>
            <a:pPr marL="285750" indent="-285750">
              <a:lnSpc>
                <a:spcPct val="200000"/>
              </a:lnSpc>
              <a:buFont typeface="Wingdings" panose="05000000000000000000" pitchFamily="2" charset="2"/>
              <a:buChar char="§"/>
            </a:pPr>
            <a:r>
              <a:rPr lang="en-US" sz="2000" dirty="0" smtClean="0"/>
              <a:t>The way we communicate is sometimes dictated by the personality of the person we are talking to.</a:t>
            </a:r>
          </a:p>
          <a:p>
            <a:pPr marL="285750" indent="-285750">
              <a:lnSpc>
                <a:spcPct val="200000"/>
              </a:lnSpc>
              <a:buFont typeface="Wingdings" panose="05000000000000000000" pitchFamily="2" charset="2"/>
              <a:buChar char="§"/>
            </a:pPr>
            <a:r>
              <a:rPr lang="en-US" sz="2000" dirty="0" smtClean="0"/>
              <a:t>Leadership styles effect the way we communicate with certain people especially in a professional setting	</a:t>
            </a:r>
          </a:p>
          <a:p>
            <a:pPr>
              <a:lnSpc>
                <a:spcPct val="200000"/>
              </a:lnSpc>
            </a:pPr>
            <a:endParaRPr lang="en-US" sz="2000" dirty="0" smtClean="0"/>
          </a:p>
          <a:p>
            <a:pPr marL="285750" indent="-285750">
              <a:lnSpc>
                <a:spcPct val="200000"/>
              </a:lnSpc>
              <a:buFont typeface="Wingdings" panose="05000000000000000000" pitchFamily="2" charset="2"/>
              <a:buChar char="§"/>
            </a:pPr>
            <a:endParaRPr lang="en-US" dirty="0"/>
          </a:p>
        </p:txBody>
      </p:sp>
    </p:spTree>
    <p:extLst>
      <p:ext uri="{BB962C8B-B14F-4D97-AF65-F5344CB8AC3E}">
        <p14:creationId xmlns:p14="http://schemas.microsoft.com/office/powerpoint/2010/main" val="41168815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YPA-Banner.jpg"/>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4076700" cy="1162050"/>
          </a:xfrm>
          <a:prstGeom prst="rect">
            <a:avLst/>
          </a:prstGeom>
          <a:noFill/>
          <a:ln>
            <a:noFill/>
          </a:ln>
        </p:spPr>
      </p:pic>
      <p:pic>
        <p:nvPicPr>
          <p:cNvPr id="5" name="Picture 4" descr="C:\Users\bowdenp\Desktop\Patriots_Logo-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5844540"/>
            <a:ext cx="1790700" cy="784860"/>
          </a:xfrm>
          <a:prstGeom prst="rect">
            <a:avLst/>
          </a:prstGeom>
          <a:noFill/>
          <a:ln>
            <a:noFill/>
          </a:ln>
        </p:spPr>
      </p:pic>
      <p:cxnSp>
        <p:nvCxnSpPr>
          <p:cNvPr id="7" name="Straight Connector 6"/>
          <p:cNvCxnSpPr/>
          <p:nvPr/>
        </p:nvCxnSpPr>
        <p:spPr>
          <a:xfrm>
            <a:off x="457200" y="5715000"/>
            <a:ext cx="84124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71600" y="1143000"/>
            <a:ext cx="749808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33206" y="1371600"/>
            <a:ext cx="1908343" cy="523220"/>
          </a:xfrm>
          <a:prstGeom prst="rect">
            <a:avLst/>
          </a:prstGeom>
          <a:noFill/>
        </p:spPr>
        <p:txBody>
          <a:bodyPr wrap="none" rtlCol="0">
            <a:spAutoFit/>
          </a:bodyPr>
          <a:lstStyle/>
          <a:p>
            <a:r>
              <a:rPr lang="en-US" sz="2800" b="1" dirty="0" smtClean="0"/>
              <a:t>Leadership:</a:t>
            </a:r>
            <a:endParaRPr lang="en-US" sz="2800" b="1" dirty="0"/>
          </a:p>
        </p:txBody>
      </p:sp>
      <p:sp>
        <p:nvSpPr>
          <p:cNvPr id="2" name="TextBox 1"/>
          <p:cNvSpPr txBox="1"/>
          <p:nvPr/>
        </p:nvSpPr>
        <p:spPr>
          <a:xfrm>
            <a:off x="762000" y="1905000"/>
            <a:ext cx="7772400" cy="3416320"/>
          </a:xfrm>
          <a:prstGeom prst="rect">
            <a:avLst/>
          </a:prstGeom>
          <a:noFill/>
        </p:spPr>
        <p:txBody>
          <a:bodyPr wrap="square" rtlCol="0">
            <a:spAutoFit/>
          </a:bodyPr>
          <a:lstStyle/>
          <a:p>
            <a:pPr marL="342900" indent="-342900">
              <a:buFont typeface="Arial" panose="020B0604020202020204" pitchFamily="34" charset="0"/>
              <a:buChar char="•"/>
            </a:pPr>
            <a:r>
              <a:rPr lang="en-US" sz="2000" dirty="0">
                <a:ea typeface="ＭＳ Ｐゴシック" pitchFamily="34" charset="-128"/>
              </a:rPr>
              <a:t>The ability to motivate a group of people toward a common goal</a:t>
            </a:r>
            <a:r>
              <a:rPr lang="en-US" sz="2000" dirty="0" smtClean="0">
                <a:ea typeface="ＭＳ Ｐゴシック" pitchFamily="34" charset="-128"/>
              </a:rPr>
              <a:t>.</a:t>
            </a:r>
          </a:p>
          <a:p>
            <a:endParaRPr lang="en-US" sz="2000" dirty="0">
              <a:ea typeface="ＭＳ Ｐゴシック" pitchFamily="34" charset="-128"/>
            </a:endParaRPr>
          </a:p>
          <a:p>
            <a:pPr marL="342900" indent="-342900">
              <a:buFont typeface="Arial" panose="020B0604020202020204" pitchFamily="34" charset="0"/>
              <a:buChar char="•"/>
            </a:pPr>
            <a:r>
              <a:rPr lang="en-US" sz="2000" dirty="0">
                <a:ea typeface="ＭＳ Ｐゴシック" pitchFamily="34" charset="-128"/>
              </a:rPr>
              <a:t>A process by </a:t>
            </a:r>
            <a:r>
              <a:rPr lang="en-US" sz="2000" dirty="0" smtClean="0">
                <a:ea typeface="ＭＳ Ｐゴシック" pitchFamily="34" charset="-128"/>
              </a:rPr>
              <a:t>which a person </a:t>
            </a:r>
            <a:r>
              <a:rPr lang="en-US" sz="2000" dirty="0">
                <a:ea typeface="ＭＳ Ｐゴシック" pitchFamily="34" charset="-128"/>
              </a:rPr>
              <a:t>influences </a:t>
            </a:r>
            <a:r>
              <a:rPr lang="en-US" sz="2000" dirty="0" smtClean="0">
                <a:ea typeface="ＭＳ Ｐゴシック" pitchFamily="34" charset="-128"/>
              </a:rPr>
              <a:t>others to </a:t>
            </a:r>
            <a:r>
              <a:rPr lang="en-US" sz="2000" dirty="0">
                <a:ea typeface="ＭＳ Ｐゴシック" pitchFamily="34" charset="-128"/>
              </a:rPr>
              <a:t>accomplish an objective</a:t>
            </a:r>
            <a:r>
              <a:rPr lang="en-US" sz="2000" dirty="0" smtClean="0">
                <a:ea typeface="ＭＳ Ｐゴシック" pitchFamily="34" charset="-128"/>
              </a:rPr>
              <a:t>.</a:t>
            </a:r>
          </a:p>
          <a:p>
            <a:endParaRPr lang="en-US" sz="2000" dirty="0">
              <a:ea typeface="ＭＳ Ｐゴシック" pitchFamily="34" charset="-128"/>
            </a:endParaRPr>
          </a:p>
          <a:p>
            <a:pPr marL="342900" indent="-342900">
              <a:buFont typeface="Arial" panose="020B0604020202020204" pitchFamily="34" charset="0"/>
              <a:buChar char="•"/>
            </a:pPr>
            <a:r>
              <a:rPr lang="en-US" sz="2000" dirty="0">
                <a:ea typeface="ＭＳ Ｐゴシック" pitchFamily="34" charset="-128"/>
              </a:rPr>
              <a:t>Directing an </a:t>
            </a:r>
            <a:r>
              <a:rPr lang="en-US" sz="2000" dirty="0" smtClean="0">
                <a:ea typeface="ＭＳ Ｐゴシック" pitchFamily="34" charset="-128"/>
              </a:rPr>
              <a:t>organization  </a:t>
            </a:r>
            <a:r>
              <a:rPr lang="en-US" sz="2000" dirty="0">
                <a:ea typeface="ＭＳ Ｐゴシック" pitchFamily="34" charset="-128"/>
              </a:rPr>
              <a:t>in a way that makes </a:t>
            </a:r>
            <a:r>
              <a:rPr lang="en-US" sz="2000" dirty="0" smtClean="0">
                <a:ea typeface="ＭＳ Ｐゴシック" pitchFamily="34" charset="-128"/>
              </a:rPr>
              <a:t>it more cohesive and coherent.</a:t>
            </a:r>
            <a:endParaRPr lang="en-US" sz="2000" dirty="0" smtClean="0"/>
          </a:p>
          <a:p>
            <a:pPr>
              <a:lnSpc>
                <a:spcPct val="200000"/>
              </a:lnSpc>
            </a:pPr>
            <a:endParaRPr lang="en-US" sz="2000" dirty="0" smtClean="0"/>
          </a:p>
          <a:p>
            <a:pPr marL="285750" indent="-285750">
              <a:lnSpc>
                <a:spcPct val="200000"/>
              </a:lnSpc>
              <a:buFont typeface="Wingdings" panose="05000000000000000000" pitchFamily="2" charset="2"/>
              <a:buChar char="§"/>
            </a:pPr>
            <a:endParaRPr lang="en-US" dirty="0"/>
          </a:p>
        </p:txBody>
      </p:sp>
    </p:spTree>
    <p:extLst>
      <p:ext uri="{BB962C8B-B14F-4D97-AF65-F5344CB8AC3E}">
        <p14:creationId xmlns:p14="http://schemas.microsoft.com/office/powerpoint/2010/main" val="30068861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YPA-Banner.jpg"/>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4076700" cy="1162050"/>
          </a:xfrm>
          <a:prstGeom prst="rect">
            <a:avLst/>
          </a:prstGeom>
          <a:noFill/>
          <a:ln>
            <a:noFill/>
          </a:ln>
        </p:spPr>
      </p:pic>
      <p:pic>
        <p:nvPicPr>
          <p:cNvPr id="5" name="Picture 4" descr="C:\Users\bowdenp\Desktop\Patriots_Logo-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5844540"/>
            <a:ext cx="1790700" cy="784860"/>
          </a:xfrm>
          <a:prstGeom prst="rect">
            <a:avLst/>
          </a:prstGeom>
          <a:noFill/>
          <a:ln>
            <a:noFill/>
          </a:ln>
        </p:spPr>
      </p:pic>
      <p:cxnSp>
        <p:nvCxnSpPr>
          <p:cNvPr id="7" name="Straight Connector 6"/>
          <p:cNvCxnSpPr/>
          <p:nvPr/>
        </p:nvCxnSpPr>
        <p:spPr>
          <a:xfrm>
            <a:off x="457200" y="5715000"/>
            <a:ext cx="84124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71600" y="1143000"/>
            <a:ext cx="749808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33206" y="1371600"/>
            <a:ext cx="2948692" cy="523220"/>
          </a:xfrm>
          <a:prstGeom prst="rect">
            <a:avLst/>
          </a:prstGeom>
          <a:noFill/>
        </p:spPr>
        <p:txBody>
          <a:bodyPr wrap="none" rtlCol="0">
            <a:spAutoFit/>
          </a:bodyPr>
          <a:lstStyle/>
          <a:p>
            <a:r>
              <a:rPr lang="en-US" sz="2800" b="1" dirty="0" smtClean="0"/>
              <a:t>Leadership Styles :</a:t>
            </a:r>
            <a:endParaRPr lang="en-US" sz="2800" b="1" dirty="0"/>
          </a:p>
        </p:txBody>
      </p:sp>
      <p:sp>
        <p:nvSpPr>
          <p:cNvPr id="2" name="TextBox 1"/>
          <p:cNvSpPr txBox="1"/>
          <p:nvPr/>
        </p:nvSpPr>
        <p:spPr>
          <a:xfrm>
            <a:off x="762000" y="1905000"/>
            <a:ext cx="7772400" cy="2800767"/>
          </a:xfrm>
          <a:prstGeom prst="rect">
            <a:avLst/>
          </a:prstGeom>
          <a:noFill/>
        </p:spPr>
        <p:txBody>
          <a:bodyPr wrap="square" rtlCol="0">
            <a:spAutoFit/>
          </a:bodyPr>
          <a:lstStyle/>
          <a:p>
            <a:pPr marL="342900" indent="-342900">
              <a:buFont typeface="Arial" panose="020B0604020202020204" pitchFamily="34" charset="0"/>
              <a:buChar char="•"/>
              <a:defRPr/>
            </a:pPr>
            <a:r>
              <a:rPr lang="en-US" sz="2000" dirty="0" smtClean="0"/>
              <a:t>Authoritarian/Autocratic</a:t>
            </a:r>
          </a:p>
          <a:p>
            <a:pPr>
              <a:defRPr/>
            </a:pPr>
            <a:r>
              <a:rPr lang="en-US" sz="2000" dirty="0" smtClean="0"/>
              <a:t> </a:t>
            </a:r>
            <a:endParaRPr lang="en-US" sz="2000" dirty="0"/>
          </a:p>
          <a:p>
            <a:pPr marL="342900" indent="-342900">
              <a:buFont typeface="Arial" panose="020B0604020202020204" pitchFamily="34" charset="0"/>
              <a:buChar char="•"/>
              <a:defRPr/>
            </a:pPr>
            <a:r>
              <a:rPr lang="en-US" sz="2000" dirty="0" smtClean="0"/>
              <a:t>Participative/Democratic</a:t>
            </a:r>
          </a:p>
          <a:p>
            <a:pPr>
              <a:defRPr/>
            </a:pPr>
            <a:r>
              <a:rPr lang="en-US" sz="2000" dirty="0" smtClean="0"/>
              <a:t> </a:t>
            </a:r>
            <a:endParaRPr lang="en-US" sz="2000" dirty="0"/>
          </a:p>
          <a:p>
            <a:pPr marL="342900" indent="-342900">
              <a:buFont typeface="Arial" panose="020B0604020202020204" pitchFamily="34" charset="0"/>
              <a:buChar char="•"/>
              <a:defRPr/>
            </a:pPr>
            <a:r>
              <a:rPr lang="en-US" sz="2000" dirty="0" err="1"/>
              <a:t>Delegative</a:t>
            </a:r>
            <a:r>
              <a:rPr lang="en-US" sz="2000" dirty="0"/>
              <a:t>/Free Reign </a:t>
            </a:r>
          </a:p>
          <a:p>
            <a:pPr>
              <a:lnSpc>
                <a:spcPct val="200000"/>
              </a:lnSpc>
            </a:pPr>
            <a:endParaRPr lang="en-US" sz="2000" dirty="0" smtClean="0"/>
          </a:p>
          <a:p>
            <a:pPr marL="285750" indent="-285750">
              <a:lnSpc>
                <a:spcPct val="200000"/>
              </a:lnSpc>
              <a:buFont typeface="Wingdings" panose="05000000000000000000" pitchFamily="2" charset="2"/>
              <a:buChar char="§"/>
            </a:pPr>
            <a:endParaRPr lang="en-US" dirty="0"/>
          </a:p>
        </p:txBody>
      </p:sp>
    </p:spTree>
    <p:extLst>
      <p:ext uri="{BB962C8B-B14F-4D97-AF65-F5344CB8AC3E}">
        <p14:creationId xmlns:p14="http://schemas.microsoft.com/office/powerpoint/2010/main" val="969295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YPA-Banner.jpg"/>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4076700" cy="1162050"/>
          </a:xfrm>
          <a:prstGeom prst="rect">
            <a:avLst/>
          </a:prstGeom>
          <a:noFill/>
          <a:ln>
            <a:noFill/>
          </a:ln>
        </p:spPr>
      </p:pic>
      <p:pic>
        <p:nvPicPr>
          <p:cNvPr id="5" name="Picture 4" descr="C:\Users\bowdenp\Desktop\Patriots_Logo-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5844540"/>
            <a:ext cx="1790700" cy="784860"/>
          </a:xfrm>
          <a:prstGeom prst="rect">
            <a:avLst/>
          </a:prstGeom>
          <a:noFill/>
          <a:ln>
            <a:noFill/>
          </a:ln>
        </p:spPr>
      </p:pic>
      <p:cxnSp>
        <p:nvCxnSpPr>
          <p:cNvPr id="7" name="Straight Connector 6"/>
          <p:cNvCxnSpPr/>
          <p:nvPr/>
        </p:nvCxnSpPr>
        <p:spPr>
          <a:xfrm>
            <a:off x="457200" y="5715000"/>
            <a:ext cx="84124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71600" y="1143000"/>
            <a:ext cx="749808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33206" y="1371600"/>
            <a:ext cx="2306722" cy="523220"/>
          </a:xfrm>
          <a:prstGeom prst="rect">
            <a:avLst/>
          </a:prstGeom>
          <a:noFill/>
        </p:spPr>
        <p:txBody>
          <a:bodyPr wrap="none" rtlCol="0">
            <a:spAutoFit/>
          </a:bodyPr>
          <a:lstStyle/>
          <a:p>
            <a:r>
              <a:rPr lang="en-US" sz="2800" b="1" dirty="0" smtClean="0"/>
              <a:t>Authoritarian:</a:t>
            </a:r>
            <a:endParaRPr lang="en-US" sz="2800" b="1" dirty="0"/>
          </a:p>
        </p:txBody>
      </p:sp>
      <p:sp>
        <p:nvSpPr>
          <p:cNvPr id="2" name="TextBox 1"/>
          <p:cNvSpPr txBox="1"/>
          <p:nvPr/>
        </p:nvSpPr>
        <p:spPr>
          <a:xfrm>
            <a:off x="762000" y="1905000"/>
            <a:ext cx="7772400" cy="2800767"/>
          </a:xfrm>
          <a:prstGeom prst="rect">
            <a:avLst/>
          </a:prstGeom>
          <a:noFill/>
        </p:spPr>
        <p:txBody>
          <a:bodyPr wrap="square" rtlCol="0">
            <a:spAutoFit/>
          </a:bodyPr>
          <a:lstStyle/>
          <a:p>
            <a:r>
              <a:rPr lang="en-US" sz="2000" dirty="0">
                <a:ea typeface="ＭＳ Ｐゴシック" pitchFamily="34" charset="-128"/>
              </a:rPr>
              <a:t>This style is used when leaders tell their employees what they want done and how they want it accomplished, without getting the advice of their followers. Some appropriate conditions to use this style are when you have all the information to solve the problem, you are short on time, and your employees are well-motivated. </a:t>
            </a:r>
          </a:p>
          <a:p>
            <a:pPr>
              <a:lnSpc>
                <a:spcPct val="200000"/>
              </a:lnSpc>
            </a:pPr>
            <a:endParaRPr lang="en-US" sz="2000" dirty="0" smtClean="0"/>
          </a:p>
          <a:p>
            <a:pPr marL="285750" indent="-285750">
              <a:lnSpc>
                <a:spcPct val="200000"/>
              </a:lnSpc>
              <a:buFont typeface="Wingdings" panose="05000000000000000000" pitchFamily="2" charset="2"/>
              <a:buChar char="§"/>
            </a:pPr>
            <a:endParaRPr lang="en-US" dirty="0"/>
          </a:p>
        </p:txBody>
      </p:sp>
    </p:spTree>
    <p:extLst>
      <p:ext uri="{BB962C8B-B14F-4D97-AF65-F5344CB8AC3E}">
        <p14:creationId xmlns:p14="http://schemas.microsoft.com/office/powerpoint/2010/main" val="38568033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YPA-Banner.jpg"/>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4076700" cy="1162050"/>
          </a:xfrm>
          <a:prstGeom prst="rect">
            <a:avLst/>
          </a:prstGeom>
          <a:noFill/>
          <a:ln>
            <a:noFill/>
          </a:ln>
        </p:spPr>
      </p:pic>
      <p:pic>
        <p:nvPicPr>
          <p:cNvPr id="5" name="Picture 4" descr="C:\Users\bowdenp\Desktop\Patriots_Logo-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5844540"/>
            <a:ext cx="1790700" cy="784860"/>
          </a:xfrm>
          <a:prstGeom prst="rect">
            <a:avLst/>
          </a:prstGeom>
          <a:noFill/>
          <a:ln>
            <a:noFill/>
          </a:ln>
        </p:spPr>
      </p:pic>
      <p:cxnSp>
        <p:nvCxnSpPr>
          <p:cNvPr id="7" name="Straight Connector 6"/>
          <p:cNvCxnSpPr/>
          <p:nvPr/>
        </p:nvCxnSpPr>
        <p:spPr>
          <a:xfrm>
            <a:off x="457200" y="5715000"/>
            <a:ext cx="84124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71600" y="1143000"/>
            <a:ext cx="749808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33206" y="1371600"/>
            <a:ext cx="2235677" cy="523220"/>
          </a:xfrm>
          <a:prstGeom prst="rect">
            <a:avLst/>
          </a:prstGeom>
          <a:noFill/>
        </p:spPr>
        <p:txBody>
          <a:bodyPr wrap="none" rtlCol="0">
            <a:spAutoFit/>
          </a:bodyPr>
          <a:lstStyle/>
          <a:p>
            <a:r>
              <a:rPr lang="en-US" sz="2800" b="1" dirty="0" smtClean="0"/>
              <a:t>Participative:</a:t>
            </a:r>
            <a:endParaRPr lang="en-US" sz="2800" b="1" dirty="0"/>
          </a:p>
        </p:txBody>
      </p:sp>
      <p:sp>
        <p:nvSpPr>
          <p:cNvPr id="2" name="TextBox 1"/>
          <p:cNvSpPr txBox="1"/>
          <p:nvPr/>
        </p:nvSpPr>
        <p:spPr>
          <a:xfrm>
            <a:off x="762000" y="1905000"/>
            <a:ext cx="7772400" cy="3108543"/>
          </a:xfrm>
          <a:prstGeom prst="rect">
            <a:avLst/>
          </a:prstGeom>
          <a:noFill/>
        </p:spPr>
        <p:txBody>
          <a:bodyPr wrap="square" rtlCol="0">
            <a:spAutoFit/>
          </a:bodyPr>
          <a:lstStyle/>
          <a:p>
            <a:r>
              <a:rPr lang="en-US" sz="2000" dirty="0">
                <a:ea typeface="ＭＳ Ｐゴシック" pitchFamily="34" charset="-128"/>
              </a:rPr>
              <a:t>This style involves including one or more employees in the decision-making process (determining what to do and how to do it). However, the leader has the final decision-making authority. Using this style is not a sign of weakness, rather it is a sign of strength that your employees will respect. </a:t>
            </a:r>
          </a:p>
          <a:p>
            <a:endParaRPr lang="en-US" sz="2000" dirty="0">
              <a:ea typeface="ＭＳ Ｐゴシック" pitchFamily="34" charset="-128"/>
            </a:endParaRPr>
          </a:p>
          <a:p>
            <a:pPr>
              <a:lnSpc>
                <a:spcPct val="200000"/>
              </a:lnSpc>
            </a:pPr>
            <a:endParaRPr lang="en-US" sz="2000" dirty="0" smtClean="0"/>
          </a:p>
          <a:p>
            <a:pPr marL="285750" indent="-285750">
              <a:lnSpc>
                <a:spcPct val="200000"/>
              </a:lnSpc>
              <a:buFont typeface="Wingdings" panose="05000000000000000000" pitchFamily="2" charset="2"/>
              <a:buChar char="§"/>
            </a:pPr>
            <a:endParaRPr lang="en-US" dirty="0"/>
          </a:p>
        </p:txBody>
      </p:sp>
    </p:spTree>
    <p:extLst>
      <p:ext uri="{BB962C8B-B14F-4D97-AF65-F5344CB8AC3E}">
        <p14:creationId xmlns:p14="http://schemas.microsoft.com/office/powerpoint/2010/main" val="25183466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830</TotalTime>
  <Words>402</Words>
  <Application>Microsoft Office PowerPoint</Application>
  <PresentationFormat>On-screen Show (4:3)</PresentationFormat>
  <Paragraphs>47</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ＭＳ Ｐゴシック</vt:lpstr>
      <vt:lpstr>Arial</vt:lpstr>
      <vt:lpstr>Calibri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Page Bowden</dc:creator>
  <cp:lastModifiedBy>Page Bowden</cp:lastModifiedBy>
  <cp:revision>123</cp:revision>
  <cp:lastPrinted>2015-01-02T03:00:01Z</cp:lastPrinted>
  <dcterms:created xsi:type="dcterms:W3CDTF">2014-06-13T15:15:18Z</dcterms:created>
  <dcterms:modified xsi:type="dcterms:W3CDTF">2015-11-16T12:55:24Z</dcterms:modified>
</cp:coreProperties>
</file>