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e3b83edd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e3b83edd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e3b83edd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e3b83edd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e3b83edd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e3b83edd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e3b83edd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e3b83edd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e3b83edd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e3b83edd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e3b83edd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e3b83edd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e3b83edd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e3b83edd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e3b83edd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e3b83edd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e3b83edd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e3b83edd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e3b83edd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e3b83edd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e3b83edd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e3b83edd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e3b83edd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e3b83edd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e3b83edd9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e3b83edd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e3b83edd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e3b83edd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e3b83edd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e3b83edd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e3b83edd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e3b83edd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e3b83edd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e3b83edd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e3b83edd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e3b83edd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e3b83edd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e3b83edd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e3b83edd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e3b83edd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e3b83edd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e3b83edd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e3b83edd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e3b83edd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Productive Struggle</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February 3,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2"/>
          <p:cNvPicPr preferRelativeResize="0"/>
          <p:nvPr/>
        </p:nvPicPr>
        <p:blipFill>
          <a:blip r:embed="rId3">
            <a:alphaModFix/>
          </a:blip>
          <a:stretch>
            <a:fillRect/>
          </a:stretch>
        </p:blipFill>
        <p:spPr>
          <a:xfrm>
            <a:off x="1816100" y="1265675"/>
            <a:ext cx="5345763" cy="3752725"/>
          </a:xfrm>
          <a:prstGeom prst="rect">
            <a:avLst/>
          </a:prstGeom>
          <a:noFill/>
          <a:ln>
            <a:noFill/>
          </a:ln>
        </p:spPr>
      </p:pic>
      <p:sp>
        <p:nvSpPr>
          <p:cNvPr id="140" name="Google Shape;140;p22"/>
          <p:cNvSpPr txBox="1"/>
          <p:nvPr/>
        </p:nvSpPr>
        <p:spPr>
          <a:xfrm>
            <a:off x="62550" y="512875"/>
            <a:ext cx="9006300" cy="8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Fixed Mindset vs Growth Mindset</a:t>
            </a:r>
            <a:endParaRPr b="1" sz="36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727650" y="6181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Develop a Growth Mindset</a:t>
            </a:r>
            <a:endParaRPr/>
          </a:p>
        </p:txBody>
      </p:sp>
      <p:pic>
        <p:nvPicPr>
          <p:cNvPr id="146" name="Google Shape;146;p23"/>
          <p:cNvPicPr preferRelativeResize="0"/>
          <p:nvPr/>
        </p:nvPicPr>
        <p:blipFill>
          <a:blip r:embed="rId3">
            <a:alphaModFix/>
          </a:blip>
          <a:stretch>
            <a:fillRect/>
          </a:stretch>
        </p:blipFill>
        <p:spPr>
          <a:xfrm>
            <a:off x="2115100" y="1330775"/>
            <a:ext cx="4913800" cy="368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Support Productive Struggle</a:t>
            </a:r>
            <a:endParaRPr/>
          </a:p>
        </p:txBody>
      </p:sp>
      <p:sp>
        <p:nvSpPr>
          <p:cNvPr id="152" name="Google Shape;152;p24"/>
          <p:cNvSpPr txBox="1"/>
          <p:nvPr>
            <p:ph idx="1" type="body"/>
          </p:nvPr>
        </p:nvSpPr>
        <p:spPr>
          <a:xfrm>
            <a:off x="729450" y="2078875"/>
            <a:ext cx="3842400" cy="2261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solidFill>
                  <a:srgbClr val="434343"/>
                </a:solidFill>
                <a:latin typeface="Raleway"/>
                <a:ea typeface="Raleway"/>
                <a:cs typeface="Raleway"/>
                <a:sym typeface="Raleway"/>
              </a:rPr>
              <a:t>Find tasks the students will be interested in.</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Make sure each student will be able to have an entry point.</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Find tasks that students believe are worth solving. Provide time!</a:t>
            </a:r>
            <a:endParaRPr sz="2000">
              <a:solidFill>
                <a:srgbClr val="434343"/>
              </a:solidFill>
              <a:latin typeface="Raleway"/>
              <a:ea typeface="Raleway"/>
              <a:cs typeface="Raleway"/>
              <a:sym typeface="Raleway"/>
            </a:endParaRPr>
          </a:p>
          <a:p>
            <a:pPr indent="0" lvl="0" marL="0" rtl="0" algn="l">
              <a:spcBef>
                <a:spcPts val="1200"/>
              </a:spcBef>
              <a:spcAft>
                <a:spcPts val="1600"/>
              </a:spcAft>
              <a:buNone/>
            </a:pPr>
            <a:r>
              <a:t/>
            </a:r>
            <a:endParaRPr/>
          </a:p>
        </p:txBody>
      </p:sp>
      <p:pic>
        <p:nvPicPr>
          <p:cNvPr id="153" name="Google Shape;153;p24"/>
          <p:cNvPicPr preferRelativeResize="0"/>
          <p:nvPr/>
        </p:nvPicPr>
        <p:blipFill>
          <a:blip r:embed="rId3">
            <a:alphaModFix/>
          </a:blip>
          <a:stretch>
            <a:fillRect/>
          </a:stretch>
        </p:blipFill>
        <p:spPr>
          <a:xfrm>
            <a:off x="4724250" y="2006250"/>
            <a:ext cx="4419750" cy="2819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Support Productive Struggle</a:t>
            </a:r>
            <a:endParaRPr/>
          </a:p>
        </p:txBody>
      </p:sp>
      <p:sp>
        <p:nvSpPr>
          <p:cNvPr id="159" name="Google Shape;159;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solidFill>
                  <a:srgbClr val="434343"/>
                </a:solidFill>
                <a:latin typeface="Raleway"/>
                <a:ea typeface="Raleway"/>
                <a:cs typeface="Raleway"/>
                <a:sym typeface="Raleway"/>
              </a:rPr>
              <a:t>Acknowledge students for their perseverance and effort in reasoning and sense making</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Provide students with specific feedback on their progress (advice, evaluation, and praise are NOT feedback)</a:t>
            </a:r>
            <a:endParaRPr sz="2000">
              <a:solidFill>
                <a:srgbClr val="434343"/>
              </a:solidFill>
              <a:latin typeface="Raleway"/>
              <a:ea typeface="Raleway"/>
              <a:cs typeface="Raleway"/>
              <a:sym typeface="Raleway"/>
            </a:endParaRPr>
          </a:p>
          <a:p>
            <a:pPr indent="0" lvl="0" marL="0" rtl="0" algn="l">
              <a:spcBef>
                <a:spcPts val="1200"/>
              </a:spcBef>
              <a:spcAft>
                <a:spcPts val="1200"/>
              </a:spcAft>
              <a:buNone/>
            </a:pPr>
            <a:r>
              <a:rPr lang="en" sz="2000">
                <a:solidFill>
                  <a:srgbClr val="434343"/>
                </a:solidFill>
                <a:latin typeface="Raleway"/>
                <a:ea typeface="Raleway"/>
                <a:cs typeface="Raleway"/>
                <a:sym typeface="Raleway"/>
              </a:rPr>
              <a:t>Support the students in considering what they know and what they need to figure out.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Support Productive Struggle</a:t>
            </a:r>
            <a:endParaRPr/>
          </a:p>
        </p:txBody>
      </p:sp>
      <p:sp>
        <p:nvSpPr>
          <p:cNvPr id="165" name="Google Shape;165;p26"/>
          <p:cNvSpPr txBox="1"/>
          <p:nvPr>
            <p:ph idx="1" type="body"/>
          </p:nvPr>
        </p:nvSpPr>
        <p:spPr>
          <a:xfrm>
            <a:off x="591850" y="1853850"/>
            <a:ext cx="4649400" cy="3162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solidFill>
                  <a:srgbClr val="434343"/>
                </a:solidFill>
                <a:latin typeface="Raleway"/>
                <a:ea typeface="Raleway"/>
                <a:cs typeface="Raleway"/>
                <a:sym typeface="Raleway"/>
              </a:rPr>
              <a:t>Create a classroom climate where it is okay to make mistakes.</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“In this class, mistakes are expected, respected, inspected, and corrected.”</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“Something wonderful happens when I make a mistake, I LEARN!”</a:t>
            </a:r>
            <a:endParaRPr sz="2000">
              <a:solidFill>
                <a:srgbClr val="434343"/>
              </a:solidFill>
              <a:latin typeface="Raleway"/>
              <a:ea typeface="Raleway"/>
              <a:cs typeface="Raleway"/>
              <a:sym typeface="Raleway"/>
            </a:endParaRPr>
          </a:p>
          <a:p>
            <a:pPr indent="0" lvl="0" marL="0" rtl="0" algn="l">
              <a:spcBef>
                <a:spcPts val="1200"/>
              </a:spcBef>
              <a:spcAft>
                <a:spcPts val="1600"/>
              </a:spcAft>
              <a:buNone/>
            </a:pPr>
            <a:r>
              <a:t/>
            </a:r>
            <a:endParaRPr/>
          </a:p>
        </p:txBody>
      </p:sp>
      <p:pic>
        <p:nvPicPr>
          <p:cNvPr id="166" name="Google Shape;166;p26"/>
          <p:cNvPicPr preferRelativeResize="0"/>
          <p:nvPr/>
        </p:nvPicPr>
        <p:blipFill>
          <a:blip r:embed="rId3">
            <a:alphaModFix/>
          </a:blip>
          <a:stretch>
            <a:fillRect/>
          </a:stretch>
        </p:blipFill>
        <p:spPr>
          <a:xfrm>
            <a:off x="5393650" y="2006250"/>
            <a:ext cx="3655875" cy="274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400">
                <a:solidFill>
                  <a:srgbClr val="000000"/>
                </a:solidFill>
                <a:highlight>
                  <a:srgbClr val="FFFFFF"/>
                </a:highlight>
              </a:rPr>
              <a:t>Creating a Classroom that Supports Productive Struggle</a:t>
            </a:r>
            <a:endParaRPr sz="2400">
              <a:solidFill>
                <a:srgbClr val="000000"/>
              </a:solidFill>
              <a:highlight>
                <a:srgbClr val="FFFFFF"/>
              </a:highlight>
            </a:endParaRPr>
          </a:p>
          <a:p>
            <a:pPr indent="0" lvl="0" marL="0" rtl="0" algn="l">
              <a:spcBef>
                <a:spcPts val="1200"/>
              </a:spcBef>
              <a:spcAft>
                <a:spcPts val="0"/>
              </a:spcAft>
              <a:buNone/>
            </a:pPr>
            <a:r>
              <a:t/>
            </a:r>
            <a:endParaRPr/>
          </a:p>
        </p:txBody>
      </p:sp>
      <p:pic>
        <p:nvPicPr>
          <p:cNvPr id="172" name="Google Shape;172;p27"/>
          <p:cNvPicPr preferRelativeResize="0"/>
          <p:nvPr/>
        </p:nvPicPr>
        <p:blipFill>
          <a:blip r:embed="rId3">
            <a:alphaModFix/>
          </a:blip>
          <a:stretch>
            <a:fillRect/>
          </a:stretch>
        </p:blipFill>
        <p:spPr>
          <a:xfrm>
            <a:off x="286798" y="2644498"/>
            <a:ext cx="3415600" cy="2222100"/>
          </a:xfrm>
          <a:prstGeom prst="rect">
            <a:avLst/>
          </a:prstGeom>
          <a:noFill/>
          <a:ln>
            <a:noFill/>
          </a:ln>
        </p:spPr>
      </p:pic>
      <p:pic>
        <p:nvPicPr>
          <p:cNvPr id="173" name="Google Shape;173;p27"/>
          <p:cNvPicPr preferRelativeResize="0"/>
          <p:nvPr/>
        </p:nvPicPr>
        <p:blipFill>
          <a:blip r:embed="rId4">
            <a:alphaModFix/>
          </a:blip>
          <a:stretch>
            <a:fillRect/>
          </a:stretch>
        </p:blipFill>
        <p:spPr>
          <a:xfrm>
            <a:off x="4210548" y="2058950"/>
            <a:ext cx="3791566" cy="298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727650" y="555625"/>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400">
                <a:solidFill>
                  <a:srgbClr val="434343"/>
                </a:solidFill>
              </a:rPr>
              <a:t>How can teachers plan for productive struggle?</a:t>
            </a:r>
            <a:endParaRPr sz="2400">
              <a:solidFill>
                <a:srgbClr val="434343"/>
              </a:solidFill>
            </a:endParaRPr>
          </a:p>
          <a:p>
            <a:pPr indent="0" lvl="0" marL="0" rtl="0" algn="l">
              <a:spcBef>
                <a:spcPts val="1200"/>
              </a:spcBef>
              <a:spcAft>
                <a:spcPts val="0"/>
              </a:spcAft>
              <a:buNone/>
            </a:pPr>
            <a:r>
              <a:t/>
            </a:r>
            <a:endParaRPr/>
          </a:p>
        </p:txBody>
      </p:sp>
      <p:sp>
        <p:nvSpPr>
          <p:cNvPr id="179" name="Google Shape;179;p28"/>
          <p:cNvSpPr txBox="1"/>
          <p:nvPr>
            <p:ph idx="1" type="body"/>
          </p:nvPr>
        </p:nvSpPr>
        <p:spPr>
          <a:xfrm>
            <a:off x="408300" y="1300350"/>
            <a:ext cx="4163700" cy="2542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400">
                <a:solidFill>
                  <a:srgbClr val="000000"/>
                </a:solidFill>
                <a:latin typeface="Raleway"/>
                <a:ea typeface="Raleway"/>
                <a:cs typeface="Raleway"/>
                <a:sym typeface="Raleway"/>
              </a:rPr>
              <a:t>1. Set goals and select appropriate tasks.</a:t>
            </a:r>
            <a:endParaRPr sz="2400">
              <a:solidFill>
                <a:srgbClr val="000000"/>
              </a:solidFill>
              <a:latin typeface="Raleway"/>
              <a:ea typeface="Raleway"/>
              <a:cs typeface="Raleway"/>
              <a:sym typeface="Raleway"/>
            </a:endParaRPr>
          </a:p>
          <a:p>
            <a:pPr indent="0" lvl="0" marL="0" rtl="0" algn="l">
              <a:spcBef>
                <a:spcPts val="1200"/>
              </a:spcBef>
              <a:spcAft>
                <a:spcPts val="0"/>
              </a:spcAft>
              <a:buNone/>
            </a:pPr>
            <a:r>
              <a:rPr lang="en" sz="2400">
                <a:solidFill>
                  <a:srgbClr val="000000"/>
                </a:solidFill>
                <a:latin typeface="Raleway"/>
                <a:ea typeface="Raleway"/>
                <a:cs typeface="Raleway"/>
                <a:sym typeface="Raleway"/>
              </a:rPr>
              <a:t>2. Prepare ahead of time for possible struggles and misconceptions the students might have.</a:t>
            </a:r>
            <a:endParaRPr sz="2400">
              <a:solidFill>
                <a:srgbClr val="000000"/>
              </a:solidFill>
              <a:latin typeface="Raleway"/>
              <a:ea typeface="Raleway"/>
              <a:cs typeface="Raleway"/>
              <a:sym typeface="Raleway"/>
            </a:endParaRPr>
          </a:p>
          <a:p>
            <a:pPr indent="0" lvl="0" marL="0" rtl="0" algn="l">
              <a:spcBef>
                <a:spcPts val="1200"/>
              </a:spcBef>
              <a:spcAft>
                <a:spcPts val="0"/>
              </a:spcAft>
              <a:buNone/>
            </a:pPr>
            <a:r>
              <a:rPr lang="en" sz="2400">
                <a:solidFill>
                  <a:srgbClr val="000000"/>
                </a:solidFill>
                <a:latin typeface="Raleway"/>
                <a:ea typeface="Raleway"/>
                <a:cs typeface="Raleway"/>
                <a:sym typeface="Raleway"/>
              </a:rPr>
              <a:t>3. Prepare ahead of time questions NOT to ask.</a:t>
            </a:r>
            <a:endParaRPr sz="2400">
              <a:solidFill>
                <a:srgbClr val="000000"/>
              </a:solidFill>
              <a:latin typeface="Raleway"/>
              <a:ea typeface="Raleway"/>
              <a:cs typeface="Raleway"/>
              <a:sym typeface="Raleway"/>
            </a:endParaRPr>
          </a:p>
          <a:p>
            <a:pPr indent="0" lvl="0" marL="0" rtl="0" algn="l">
              <a:spcBef>
                <a:spcPts val="1200"/>
              </a:spcBef>
              <a:spcAft>
                <a:spcPts val="1600"/>
              </a:spcAft>
              <a:buNone/>
            </a:pPr>
            <a:r>
              <a:t/>
            </a:r>
            <a:endParaRPr/>
          </a:p>
        </p:txBody>
      </p:sp>
      <p:pic>
        <p:nvPicPr>
          <p:cNvPr id="180" name="Google Shape;180;p28"/>
          <p:cNvPicPr preferRelativeResize="0"/>
          <p:nvPr/>
        </p:nvPicPr>
        <p:blipFill>
          <a:blip r:embed="rId3">
            <a:alphaModFix/>
          </a:blip>
          <a:stretch>
            <a:fillRect/>
          </a:stretch>
        </p:blipFill>
        <p:spPr>
          <a:xfrm>
            <a:off x="4724400" y="1243225"/>
            <a:ext cx="3965006" cy="3747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29"/>
          <p:cNvPicPr preferRelativeResize="0"/>
          <p:nvPr/>
        </p:nvPicPr>
        <p:blipFill>
          <a:blip r:embed="rId3">
            <a:alphaModFix/>
          </a:blip>
          <a:stretch>
            <a:fillRect/>
          </a:stretch>
        </p:blipFill>
        <p:spPr>
          <a:xfrm>
            <a:off x="217800" y="637950"/>
            <a:ext cx="8726048" cy="4378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0"/>
          <p:cNvPicPr preferRelativeResize="0"/>
          <p:nvPr/>
        </p:nvPicPr>
        <p:blipFill>
          <a:blip r:embed="rId3">
            <a:alphaModFix/>
          </a:blip>
          <a:stretch>
            <a:fillRect/>
          </a:stretch>
        </p:blipFill>
        <p:spPr>
          <a:xfrm>
            <a:off x="2335522" y="304800"/>
            <a:ext cx="4256650"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974900" y="0"/>
            <a:ext cx="665629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4200"/>
              <a:t>What is productive struggle and what does it look like in the classroom?</a:t>
            </a:r>
            <a:endParaRPr b="0" sz="36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Prompting vs Reinforcement </a:t>
            </a:r>
            <a:endParaRPr/>
          </a:p>
        </p:txBody>
      </p:sp>
      <p:sp>
        <p:nvSpPr>
          <p:cNvPr id="201" name="Google Shape;201;p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Prompting is an extra stimulus inserted that is designed to evoke a desired response</a:t>
            </a:r>
            <a:endParaRPr sz="1800">
              <a:latin typeface="Raleway"/>
              <a:ea typeface="Raleway"/>
              <a:cs typeface="Raleway"/>
              <a:sym typeface="Raleway"/>
            </a:endParaRPr>
          </a:p>
          <a:p>
            <a:pPr indent="0" lvl="0" marL="0" rtl="0" algn="l">
              <a:spcBef>
                <a:spcPts val="1600"/>
              </a:spcBef>
              <a:spcAft>
                <a:spcPts val="0"/>
              </a:spcAft>
              <a:buNone/>
            </a:pPr>
            <a:r>
              <a:rPr lang="en" sz="1800">
                <a:latin typeface="Raleway"/>
                <a:ea typeface="Raleway"/>
                <a:cs typeface="Raleway"/>
                <a:sym typeface="Raleway"/>
              </a:rPr>
              <a:t>Positive reinforcement is a consequence to a behavior that increases and/or maintains the occurrence of that behavior</a:t>
            </a:r>
            <a:endParaRPr sz="1800">
              <a:latin typeface="Raleway"/>
              <a:ea typeface="Raleway"/>
              <a:cs typeface="Raleway"/>
              <a:sym typeface="Raleway"/>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Reinforcement</a:t>
            </a:r>
            <a:endParaRPr/>
          </a:p>
        </p:txBody>
      </p:sp>
      <p:sp>
        <p:nvSpPr>
          <p:cNvPr id="207" name="Google Shape;207;p33"/>
          <p:cNvSpPr txBox="1"/>
          <p:nvPr>
            <p:ph idx="1" type="body"/>
          </p:nvPr>
        </p:nvSpPr>
        <p:spPr>
          <a:xfrm>
            <a:off x="729450" y="1926375"/>
            <a:ext cx="4074000" cy="24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Primary Reinforcers (Life sustaining): Food, Drink, Warmth</a:t>
            </a:r>
            <a:endParaRPr sz="1800">
              <a:latin typeface="Raleway"/>
              <a:ea typeface="Raleway"/>
              <a:cs typeface="Raleway"/>
              <a:sym typeface="Raleway"/>
            </a:endParaRPr>
          </a:p>
          <a:p>
            <a:pPr indent="0" lvl="0" marL="0" rtl="0" algn="l">
              <a:spcBef>
                <a:spcPts val="1600"/>
              </a:spcBef>
              <a:spcAft>
                <a:spcPts val="0"/>
              </a:spcAft>
              <a:buNone/>
            </a:pPr>
            <a:r>
              <a:rPr lang="en" sz="1800">
                <a:latin typeface="Raleway"/>
                <a:ea typeface="Raleway"/>
                <a:cs typeface="Raleway"/>
                <a:sym typeface="Raleway"/>
              </a:rPr>
              <a:t>Secondary Reinforcers:</a:t>
            </a:r>
            <a:endParaRPr sz="1800">
              <a:latin typeface="Raleway"/>
              <a:ea typeface="Raleway"/>
              <a:cs typeface="Raleway"/>
              <a:sym typeface="Raleway"/>
            </a:endParaRPr>
          </a:p>
          <a:p>
            <a:pPr indent="-342900" lvl="0" marL="457200" rtl="0" algn="l">
              <a:spcBef>
                <a:spcPts val="1600"/>
              </a:spcBef>
              <a:spcAft>
                <a:spcPts val="0"/>
              </a:spcAft>
              <a:buSzPts val="1800"/>
              <a:buFont typeface="Raleway"/>
              <a:buAutoNum type="alphaLcPeriod"/>
            </a:pPr>
            <a:r>
              <a:rPr lang="en" sz="1800">
                <a:latin typeface="Raleway"/>
                <a:ea typeface="Raleway"/>
                <a:cs typeface="Raleway"/>
                <a:sym typeface="Raleway"/>
              </a:rPr>
              <a:t>Social (hugs, high-fives, verbal praise)</a:t>
            </a:r>
            <a:endParaRPr sz="1800">
              <a:latin typeface="Raleway"/>
              <a:ea typeface="Raleway"/>
              <a:cs typeface="Raleway"/>
              <a:sym typeface="Raleway"/>
            </a:endParaRPr>
          </a:p>
          <a:p>
            <a:pPr indent="-342900" lvl="0" marL="457200" rtl="0" algn="l">
              <a:spcBef>
                <a:spcPts val="0"/>
              </a:spcBef>
              <a:spcAft>
                <a:spcPts val="0"/>
              </a:spcAft>
              <a:buSzPts val="1800"/>
              <a:buFont typeface="Raleway"/>
              <a:buAutoNum type="alphaLcPeriod"/>
            </a:pPr>
            <a:r>
              <a:rPr lang="en" sz="1800">
                <a:latin typeface="Raleway"/>
                <a:ea typeface="Raleway"/>
                <a:cs typeface="Raleway"/>
                <a:sym typeface="Raleway"/>
              </a:rPr>
              <a:t>Activity (breaks, toys, listening to music)</a:t>
            </a:r>
            <a:endParaRPr sz="1800">
              <a:latin typeface="Raleway"/>
              <a:ea typeface="Raleway"/>
              <a:cs typeface="Raleway"/>
              <a:sym typeface="Raleway"/>
            </a:endParaRPr>
          </a:p>
          <a:p>
            <a:pPr indent="-342900" lvl="0" marL="457200" rtl="0" algn="l">
              <a:spcBef>
                <a:spcPts val="0"/>
              </a:spcBef>
              <a:spcAft>
                <a:spcPts val="0"/>
              </a:spcAft>
              <a:buSzPts val="1800"/>
              <a:buFont typeface="Raleway"/>
              <a:buAutoNum type="alphaLcPeriod"/>
            </a:pPr>
            <a:r>
              <a:rPr lang="en" sz="1800">
                <a:latin typeface="Raleway"/>
                <a:ea typeface="Raleway"/>
                <a:cs typeface="Raleway"/>
                <a:sym typeface="Raleway"/>
              </a:rPr>
              <a:t>Token(points, stars, coins)</a:t>
            </a:r>
            <a:endParaRPr/>
          </a:p>
        </p:txBody>
      </p:sp>
      <p:pic>
        <p:nvPicPr>
          <p:cNvPr id="208" name="Google Shape;208;p33"/>
          <p:cNvPicPr preferRelativeResize="0"/>
          <p:nvPr/>
        </p:nvPicPr>
        <p:blipFill>
          <a:blip r:embed="rId3">
            <a:alphaModFix/>
          </a:blip>
          <a:stretch>
            <a:fillRect/>
          </a:stretch>
        </p:blipFill>
        <p:spPr>
          <a:xfrm>
            <a:off x="5249925" y="1355125"/>
            <a:ext cx="2984850" cy="2984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Reinforcement and Productive Struggle</a:t>
            </a:r>
            <a:endParaRPr/>
          </a:p>
        </p:txBody>
      </p:sp>
      <p:sp>
        <p:nvSpPr>
          <p:cNvPr id="214" name="Google Shape;214;p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Raleway"/>
                <a:ea typeface="Raleway"/>
                <a:cs typeface="Raleway"/>
                <a:sym typeface="Raleway"/>
              </a:rPr>
              <a:t>Providing reinforcements encourages a growth mindset which helps students with productive struggle</a:t>
            </a:r>
            <a:endParaRPr sz="1800">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35"/>
          <p:cNvPicPr preferRelativeResize="0"/>
          <p:nvPr/>
        </p:nvPicPr>
        <p:blipFill>
          <a:blip r:embed="rId3">
            <a:alphaModFix/>
          </a:blip>
          <a:stretch>
            <a:fillRect/>
          </a:stretch>
        </p:blipFill>
        <p:spPr>
          <a:xfrm>
            <a:off x="1524000" y="1325950"/>
            <a:ext cx="6096000" cy="3662650"/>
          </a:xfrm>
          <a:prstGeom prst="rect">
            <a:avLst/>
          </a:prstGeom>
          <a:noFill/>
          <a:ln>
            <a:noFill/>
          </a:ln>
        </p:spPr>
      </p:pic>
      <p:sp>
        <p:nvSpPr>
          <p:cNvPr id="220" name="Google Shape;220;p35"/>
          <p:cNvSpPr txBox="1"/>
          <p:nvPr/>
        </p:nvSpPr>
        <p:spPr>
          <a:xfrm>
            <a:off x="537875" y="487850"/>
            <a:ext cx="37653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aleway"/>
                <a:ea typeface="Raleway"/>
                <a:cs typeface="Raleway"/>
                <a:sym typeface="Raleway"/>
              </a:rPr>
              <a:t>Questions?</a:t>
            </a:r>
            <a:endParaRPr sz="48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end of this professional development session I can….</a:t>
            </a:r>
            <a:endParaRPr/>
          </a:p>
        </p:txBody>
      </p:sp>
      <p:sp>
        <p:nvSpPr>
          <p:cNvPr id="98" name="Google Shape;98;p15"/>
          <p:cNvSpPr txBox="1"/>
          <p:nvPr>
            <p:ph idx="1" type="body"/>
          </p:nvPr>
        </p:nvSpPr>
        <p:spPr>
          <a:xfrm>
            <a:off x="729450" y="2464250"/>
            <a:ext cx="7688700" cy="1875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Define productive struggle</a:t>
            </a:r>
            <a:endParaRPr/>
          </a:p>
          <a:p>
            <a:pPr indent="-311150" lvl="0" marL="457200" rtl="0" algn="l">
              <a:spcBef>
                <a:spcPts val="0"/>
              </a:spcBef>
              <a:spcAft>
                <a:spcPts val="0"/>
              </a:spcAft>
              <a:buSzPts val="1300"/>
              <a:buAutoNum type="arabicPeriod"/>
            </a:pPr>
            <a:r>
              <a:rPr lang="en"/>
              <a:t>Identify strategies to help my students with productive struggle</a:t>
            </a:r>
            <a:endParaRPr/>
          </a:p>
          <a:p>
            <a:pPr indent="-311150" lvl="0" marL="457200" rtl="0" algn="l">
              <a:spcBef>
                <a:spcPts val="0"/>
              </a:spcBef>
              <a:spcAft>
                <a:spcPts val="0"/>
              </a:spcAft>
              <a:buSzPts val="1300"/>
              <a:buAutoNum type="arabicPeriod"/>
            </a:pPr>
            <a:r>
              <a:rPr lang="en"/>
              <a:t>Ways to promote </a:t>
            </a:r>
            <a:r>
              <a:rPr lang="en"/>
              <a:t>productive struggle within the 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635425" y="58590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3000"/>
              <a:t>Which of these images resonates most with you when you think of productive struggle?</a:t>
            </a:r>
            <a:endParaRPr b="0" sz="3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pic>
        <p:nvPicPr>
          <p:cNvPr id="104" name="Google Shape;104;p16"/>
          <p:cNvPicPr preferRelativeResize="0"/>
          <p:nvPr/>
        </p:nvPicPr>
        <p:blipFill>
          <a:blip r:embed="rId3">
            <a:alphaModFix/>
          </a:blip>
          <a:stretch>
            <a:fillRect/>
          </a:stretch>
        </p:blipFill>
        <p:spPr>
          <a:xfrm>
            <a:off x="254706" y="2571750"/>
            <a:ext cx="1523670" cy="2107500"/>
          </a:xfrm>
          <a:prstGeom prst="rect">
            <a:avLst/>
          </a:prstGeom>
          <a:noFill/>
          <a:ln>
            <a:noFill/>
          </a:ln>
        </p:spPr>
      </p:pic>
      <p:pic>
        <p:nvPicPr>
          <p:cNvPr id="105" name="Google Shape;105;p16"/>
          <p:cNvPicPr preferRelativeResize="0"/>
          <p:nvPr/>
        </p:nvPicPr>
        <p:blipFill>
          <a:blip r:embed="rId4">
            <a:alphaModFix/>
          </a:blip>
          <a:stretch>
            <a:fillRect/>
          </a:stretch>
        </p:blipFill>
        <p:spPr>
          <a:xfrm>
            <a:off x="6885850" y="2802550"/>
            <a:ext cx="2100050" cy="1973550"/>
          </a:xfrm>
          <a:prstGeom prst="rect">
            <a:avLst/>
          </a:prstGeom>
          <a:noFill/>
          <a:ln>
            <a:noFill/>
          </a:ln>
        </p:spPr>
      </p:pic>
      <p:pic>
        <p:nvPicPr>
          <p:cNvPr id="106" name="Google Shape;106;p16"/>
          <p:cNvPicPr preferRelativeResize="0"/>
          <p:nvPr/>
        </p:nvPicPr>
        <p:blipFill>
          <a:blip r:embed="rId5">
            <a:alphaModFix/>
          </a:blip>
          <a:stretch>
            <a:fillRect/>
          </a:stretch>
        </p:blipFill>
        <p:spPr>
          <a:xfrm>
            <a:off x="3970150" y="1964900"/>
            <a:ext cx="2721525" cy="1513500"/>
          </a:xfrm>
          <a:prstGeom prst="rect">
            <a:avLst/>
          </a:prstGeom>
          <a:noFill/>
          <a:ln>
            <a:noFill/>
          </a:ln>
        </p:spPr>
      </p:pic>
      <p:pic>
        <p:nvPicPr>
          <p:cNvPr id="107" name="Google Shape;107;p16"/>
          <p:cNvPicPr preferRelativeResize="0"/>
          <p:nvPr/>
        </p:nvPicPr>
        <p:blipFill>
          <a:blip r:embed="rId6">
            <a:alphaModFix/>
          </a:blip>
          <a:stretch>
            <a:fillRect/>
          </a:stretch>
        </p:blipFill>
        <p:spPr>
          <a:xfrm>
            <a:off x="2266425" y="3531975"/>
            <a:ext cx="3444383" cy="124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904100" cy="2626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0" lang="en" sz="3600">
                <a:solidFill>
                  <a:srgbClr val="434343"/>
                </a:solidFill>
              </a:rPr>
              <a:t>How would YOU define productive struggle?</a:t>
            </a:r>
            <a:endParaRPr b="0" sz="3600">
              <a:solidFill>
                <a:srgbClr val="434343"/>
              </a:solidFill>
            </a:endParaRPr>
          </a:p>
          <a:p>
            <a:pPr indent="0" lvl="0" marL="0" rtl="0" algn="l">
              <a:spcBef>
                <a:spcPts val="12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idx="1" type="body"/>
          </p:nvPr>
        </p:nvSpPr>
        <p:spPr>
          <a:xfrm>
            <a:off x="92225" y="3399350"/>
            <a:ext cx="9051600" cy="166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solidFill>
                  <a:srgbClr val="434343"/>
                </a:solidFill>
                <a:latin typeface="Raleway"/>
                <a:ea typeface="Raleway"/>
                <a:cs typeface="Raleway"/>
                <a:sym typeface="Raleway"/>
              </a:rPr>
              <a:t>“Productive struggle = responsive teaching”</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rPr lang="en" sz="2000">
                <a:solidFill>
                  <a:srgbClr val="434343"/>
                </a:solidFill>
                <a:latin typeface="Raleway"/>
                <a:ea typeface="Raleway"/>
                <a:cs typeface="Raleway"/>
                <a:sym typeface="Raleway"/>
              </a:rPr>
              <a:t> Productive struggle is between scaffolding and support. Rather than immediately helping students at the first sign of trouble, we should allow them to work through struggles independently before we offer assistance. </a:t>
            </a:r>
            <a:endParaRPr sz="2000">
              <a:solidFill>
                <a:srgbClr val="434343"/>
              </a:solidFill>
              <a:latin typeface="Raleway"/>
              <a:ea typeface="Raleway"/>
              <a:cs typeface="Raleway"/>
              <a:sym typeface="Raleway"/>
            </a:endParaRPr>
          </a:p>
          <a:p>
            <a:pPr indent="0" lvl="0" marL="0" rtl="0" algn="l">
              <a:spcBef>
                <a:spcPts val="1200"/>
              </a:spcBef>
              <a:spcAft>
                <a:spcPts val="0"/>
              </a:spcAft>
              <a:buNone/>
            </a:pPr>
            <a:r>
              <a:t/>
            </a:r>
            <a:endParaRPr sz="1800">
              <a:solidFill>
                <a:srgbClr val="434343"/>
              </a:solidFill>
              <a:latin typeface="Arial"/>
              <a:ea typeface="Arial"/>
              <a:cs typeface="Arial"/>
              <a:sym typeface="Arial"/>
            </a:endParaRPr>
          </a:p>
          <a:p>
            <a:pPr indent="0" lvl="0" marL="0" rtl="0" algn="l">
              <a:spcBef>
                <a:spcPts val="1200"/>
              </a:spcBef>
              <a:spcAft>
                <a:spcPts val="0"/>
              </a:spcAft>
              <a:buNone/>
            </a:pPr>
            <a:r>
              <a:t/>
            </a:r>
            <a:endParaRPr sz="2000">
              <a:solidFill>
                <a:srgbClr val="434343"/>
              </a:solidFill>
              <a:latin typeface="Raleway"/>
              <a:ea typeface="Raleway"/>
              <a:cs typeface="Raleway"/>
              <a:sym typeface="Raleway"/>
            </a:endParaRPr>
          </a:p>
          <a:p>
            <a:pPr indent="0" lvl="0" marL="0" rtl="0" algn="l">
              <a:spcBef>
                <a:spcPts val="1200"/>
              </a:spcBef>
              <a:spcAft>
                <a:spcPts val="1600"/>
              </a:spcAft>
              <a:buNone/>
            </a:pPr>
            <a:r>
              <a:t/>
            </a:r>
            <a:endParaRPr b="1" sz="2600">
              <a:solidFill>
                <a:schemeClr val="dk2"/>
              </a:solidFill>
              <a:latin typeface="Raleway"/>
              <a:ea typeface="Raleway"/>
              <a:cs typeface="Raleway"/>
              <a:sym typeface="Raleway"/>
            </a:endParaRPr>
          </a:p>
        </p:txBody>
      </p:sp>
      <p:pic>
        <p:nvPicPr>
          <p:cNvPr id="118" name="Google Shape;118;p18"/>
          <p:cNvPicPr preferRelativeResize="0"/>
          <p:nvPr/>
        </p:nvPicPr>
        <p:blipFill>
          <a:blip r:embed="rId3">
            <a:alphaModFix/>
          </a:blip>
          <a:stretch>
            <a:fillRect/>
          </a:stretch>
        </p:blipFill>
        <p:spPr>
          <a:xfrm>
            <a:off x="1720375" y="508150"/>
            <a:ext cx="5513125" cy="312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look like in every setting?</a:t>
            </a:r>
            <a:endParaRPr/>
          </a:p>
        </p:txBody>
      </p:sp>
      <p:sp>
        <p:nvSpPr>
          <p:cNvPr id="124" name="Google Shape;124;p19"/>
          <p:cNvSpPr txBox="1"/>
          <p:nvPr>
            <p:ph idx="1" type="body"/>
          </p:nvPr>
        </p:nvSpPr>
        <p:spPr>
          <a:xfrm>
            <a:off x="425300" y="1963900"/>
            <a:ext cx="7992900" cy="29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aleway"/>
                <a:ea typeface="Raleway"/>
                <a:cs typeface="Raleway"/>
                <a:sym typeface="Raleway"/>
              </a:rPr>
              <a:t>12:1:1: </a:t>
            </a:r>
            <a:r>
              <a:rPr lang="en" sz="1600">
                <a:latin typeface="Raleway"/>
                <a:ea typeface="Raleway"/>
                <a:cs typeface="Raleway"/>
                <a:sym typeface="Raleway"/>
              </a:rPr>
              <a:t>Allowing students thinking time, allowing time to connect to prior knowledge, </a:t>
            </a:r>
            <a:endParaRPr sz="1600">
              <a:latin typeface="Raleway"/>
              <a:ea typeface="Raleway"/>
              <a:cs typeface="Raleway"/>
              <a:sym typeface="Raleway"/>
            </a:endParaRPr>
          </a:p>
          <a:p>
            <a:pPr indent="0" lvl="0" marL="0" rtl="0" algn="l">
              <a:spcBef>
                <a:spcPts val="1600"/>
              </a:spcBef>
              <a:spcAft>
                <a:spcPts val="0"/>
              </a:spcAft>
              <a:buNone/>
            </a:pPr>
            <a:r>
              <a:rPr b="1" lang="en" sz="1600">
                <a:latin typeface="Raleway"/>
                <a:ea typeface="Raleway"/>
                <a:cs typeface="Raleway"/>
                <a:sym typeface="Raleway"/>
              </a:rPr>
              <a:t>8:1:1: </a:t>
            </a:r>
            <a:r>
              <a:rPr lang="en" sz="1600">
                <a:latin typeface="Raleway"/>
                <a:ea typeface="Raleway"/>
                <a:cs typeface="Raleway"/>
                <a:sym typeface="Raleway"/>
              </a:rPr>
              <a:t>Wait time to allow for processing</a:t>
            </a:r>
            <a:endParaRPr sz="1600">
              <a:latin typeface="Raleway"/>
              <a:ea typeface="Raleway"/>
              <a:cs typeface="Raleway"/>
              <a:sym typeface="Raleway"/>
            </a:endParaRPr>
          </a:p>
          <a:p>
            <a:pPr indent="0" lvl="0" marL="0" rtl="0" algn="l">
              <a:spcBef>
                <a:spcPts val="1600"/>
              </a:spcBef>
              <a:spcAft>
                <a:spcPts val="0"/>
              </a:spcAft>
              <a:buNone/>
            </a:pPr>
            <a:r>
              <a:rPr b="1" lang="en" sz="1600">
                <a:latin typeface="Raleway"/>
                <a:ea typeface="Raleway"/>
                <a:cs typeface="Raleway"/>
                <a:sym typeface="Raleway"/>
              </a:rPr>
              <a:t>6:1:1: </a:t>
            </a:r>
            <a:r>
              <a:rPr lang="en" sz="1600">
                <a:latin typeface="Raleway"/>
                <a:ea typeface="Raleway"/>
                <a:cs typeface="Raleway"/>
                <a:sym typeface="Raleway"/>
              </a:rPr>
              <a:t>Errorless Learning, </a:t>
            </a:r>
            <a:r>
              <a:rPr lang="en" sz="1600">
                <a:latin typeface="Raleway"/>
                <a:ea typeface="Raleway"/>
                <a:cs typeface="Raleway"/>
                <a:sym typeface="Raleway"/>
              </a:rPr>
              <a:t>Hierarchy</a:t>
            </a:r>
            <a:r>
              <a:rPr lang="en" sz="1600">
                <a:latin typeface="Raleway"/>
                <a:ea typeface="Raleway"/>
                <a:cs typeface="Raleway"/>
                <a:sym typeface="Raleway"/>
              </a:rPr>
              <a:t> of prompting </a:t>
            </a:r>
            <a:endParaRPr sz="1600">
              <a:latin typeface="Raleway"/>
              <a:ea typeface="Raleway"/>
              <a:cs typeface="Raleway"/>
              <a:sym typeface="Raleway"/>
            </a:endParaRPr>
          </a:p>
          <a:p>
            <a:pPr indent="0" lvl="0" marL="0" rtl="0" algn="l">
              <a:spcBef>
                <a:spcPts val="1600"/>
              </a:spcBef>
              <a:spcAft>
                <a:spcPts val="0"/>
              </a:spcAft>
              <a:buNone/>
            </a:pPr>
            <a:r>
              <a:rPr b="1" lang="en" sz="1600">
                <a:latin typeface="Raleway"/>
                <a:ea typeface="Raleway"/>
                <a:cs typeface="Raleway"/>
                <a:sym typeface="Raleway"/>
              </a:rPr>
              <a:t>12:1:4:</a:t>
            </a:r>
            <a:r>
              <a:rPr lang="en" sz="1600">
                <a:latin typeface="Raleway"/>
                <a:ea typeface="Raleway"/>
                <a:cs typeface="Raleway"/>
                <a:sym typeface="Raleway"/>
              </a:rPr>
              <a:t> Having staff take a back seat to allow students time to respond. Not rushing prompting or speaking on behalf of the students, errorless learning</a:t>
            </a:r>
            <a:endParaRPr sz="1600">
              <a:latin typeface="Raleway"/>
              <a:ea typeface="Raleway"/>
              <a:cs typeface="Raleway"/>
              <a:sym typeface="Raleway"/>
            </a:endParaRPr>
          </a:p>
          <a:p>
            <a:pPr indent="0" lvl="0" marL="0" rtl="0" algn="l">
              <a:spcBef>
                <a:spcPts val="1600"/>
              </a:spcBef>
              <a:spcAft>
                <a:spcPts val="1600"/>
              </a:spcAft>
              <a:buNone/>
            </a:pPr>
            <a:r>
              <a:rPr b="1" lang="en" sz="1600">
                <a:latin typeface="Raleway"/>
                <a:ea typeface="Raleway"/>
                <a:cs typeface="Raleway"/>
                <a:sym typeface="Raleway"/>
              </a:rPr>
              <a:t>All Across: </a:t>
            </a:r>
            <a:r>
              <a:rPr lang="en" sz="1600">
                <a:latin typeface="Raleway"/>
                <a:ea typeface="Raleway"/>
                <a:cs typeface="Raleway"/>
                <a:sym typeface="Raleway"/>
              </a:rPr>
              <a:t>Multimodal entry points (visuals, auditory, kinesthetic), multisensory, prompting, referring back to data collection</a:t>
            </a:r>
            <a:endParaRPr sz="16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1630500" y="592900"/>
            <a:ext cx="6067477" cy="45506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374200" y="1451713"/>
            <a:ext cx="8229600" cy="31289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