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89" r:id="rId4"/>
    <p:sldId id="274" r:id="rId5"/>
    <p:sldId id="275" r:id="rId6"/>
    <p:sldId id="276" r:id="rId7"/>
    <p:sldId id="277" r:id="rId8"/>
    <p:sldId id="278" r:id="rId9"/>
    <p:sldId id="279" r:id="rId10"/>
    <p:sldId id="282" r:id="rId11"/>
    <p:sldId id="283" r:id="rId12"/>
    <p:sldId id="280" r:id="rId13"/>
    <p:sldId id="284" r:id="rId14"/>
    <p:sldId id="285" r:id="rId15"/>
    <p:sldId id="286" r:id="rId16"/>
    <p:sldId id="287" r:id="rId17"/>
    <p:sldId id="288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01" autoAdjust="0"/>
  </p:normalViewPr>
  <p:slideViewPr>
    <p:cSldViewPr>
      <p:cViewPr varScale="1">
        <p:scale>
          <a:sx n="74" d="100"/>
          <a:sy n="74" d="100"/>
        </p:scale>
        <p:origin x="126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-388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A685C-16E8-5547-9387-A6F93B417F9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67482-9941-0246-A9AC-E2DAF9BCE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78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D6BD4-FFD0-C44E-A0D1-6B1B276B6DB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71092-B385-BC42-BB23-A2A3DDAE6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5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71092-B385-BC42-BB23-A2A3DDAE67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99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E3F9CD0-7902-403F-B960-0F51900DE66D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017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07463A8-7A5F-460E-93CF-4EA0C42DA409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0435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4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3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7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7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1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6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9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2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E3CC3-F58C-45D0-88F9-6B3FEE1FBC2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06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32157" y="1905000"/>
            <a:ext cx="26976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Personal Finance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17899" y="2819400"/>
            <a:ext cx="2137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Checking Accounts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44546" y="3983115"/>
            <a:ext cx="18728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Presented By</a:t>
            </a:r>
          </a:p>
          <a:p>
            <a:pPr algn="ctr"/>
            <a:r>
              <a:rPr lang="en-US" sz="2400" b="1" i="1" dirty="0" smtClean="0"/>
              <a:t>Mrs. </a:t>
            </a:r>
            <a:r>
              <a:rPr lang="en-US" sz="2400" b="1" i="1" dirty="0" smtClean="0"/>
              <a:t>Bowden</a:t>
            </a:r>
            <a:endParaRPr lang="en-US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53406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29718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dirty="0">
                <a:ea typeface="ＭＳ Ｐゴシック" pitchFamily="34" charset="-128"/>
              </a:rPr>
              <a:t>M</a:t>
            </a:r>
            <a:r>
              <a:rPr lang="en-US" altLang="en-US" dirty="0" smtClean="0">
                <a:ea typeface="ＭＳ Ｐゴシック" pitchFamily="34" charset="-128"/>
              </a:rPr>
              <a:t>aking a Deposit: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886200"/>
            <a:ext cx="3886200" cy="2362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1200" b="1" dirty="0" smtClean="0">
                <a:ea typeface="ＭＳ Ｐゴシック" pitchFamily="34" charset="-128"/>
              </a:rPr>
              <a:t>1. </a:t>
            </a:r>
            <a:r>
              <a:rPr lang="en-US" altLang="en-US" sz="1200" dirty="0" smtClean="0">
                <a:ea typeface="ＭＳ Ｐゴシック" pitchFamily="34" charset="-128"/>
              </a:rPr>
              <a:t>Write the date of the deposit in this field.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1200" b="1" dirty="0" smtClean="0">
                <a:ea typeface="ＭＳ Ｐゴシック" pitchFamily="34" charset="-128"/>
              </a:rPr>
              <a:t>2. </a:t>
            </a:r>
            <a:r>
              <a:rPr lang="en-US" altLang="en-US" sz="1200" dirty="0" smtClean="0">
                <a:ea typeface="ＭＳ Ｐゴシック" pitchFamily="34" charset="-128"/>
              </a:rPr>
              <a:t>If you are depositing currency (paper bills),</a:t>
            </a:r>
            <a:br>
              <a:rPr lang="en-US" altLang="en-US" sz="1200" dirty="0" smtClean="0">
                <a:ea typeface="ＭＳ Ｐゴシック" pitchFamily="34" charset="-128"/>
              </a:rPr>
            </a:br>
            <a:r>
              <a:rPr lang="en-US" altLang="en-US" sz="1200" dirty="0" smtClean="0">
                <a:ea typeface="ＭＳ Ｐゴシック" pitchFamily="34" charset="-128"/>
              </a:rPr>
              <a:t>    write the total amount here.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1200" b="1" dirty="0" smtClean="0">
                <a:ea typeface="ＭＳ Ｐゴシック" pitchFamily="34" charset="-128"/>
              </a:rPr>
              <a:t>3. </a:t>
            </a:r>
            <a:r>
              <a:rPr lang="en-US" altLang="en-US" sz="1200" dirty="0" smtClean="0">
                <a:ea typeface="ＭＳ Ｐゴシック" pitchFamily="34" charset="-128"/>
              </a:rPr>
              <a:t>If you are depositing coins, write the total</a:t>
            </a:r>
            <a:br>
              <a:rPr lang="en-US" altLang="en-US" sz="1200" dirty="0" smtClean="0">
                <a:ea typeface="ＭＳ Ｐゴシック" pitchFamily="34" charset="-128"/>
              </a:rPr>
            </a:br>
            <a:r>
              <a:rPr lang="en-US" altLang="en-US" sz="1200" dirty="0" smtClean="0">
                <a:ea typeface="ＭＳ Ｐゴシック" pitchFamily="34" charset="-128"/>
              </a:rPr>
              <a:t>    amount here.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1200" b="1" dirty="0" smtClean="0">
                <a:ea typeface="ＭＳ Ｐゴシック" pitchFamily="34" charset="-128"/>
              </a:rPr>
              <a:t>4. </a:t>
            </a:r>
            <a:r>
              <a:rPr lang="en-US" altLang="en-US" sz="1200" dirty="0" smtClean="0">
                <a:ea typeface="ＭＳ Ｐゴシック" pitchFamily="34" charset="-128"/>
              </a:rPr>
              <a:t>If you are depositing a check, write the bank</a:t>
            </a:r>
            <a:br>
              <a:rPr lang="en-US" altLang="en-US" sz="1200" dirty="0" smtClean="0">
                <a:ea typeface="ＭＳ Ｐゴシック" pitchFamily="34" charset="-128"/>
              </a:rPr>
            </a:br>
            <a:r>
              <a:rPr lang="en-US" altLang="en-US" sz="1200" dirty="0" smtClean="0">
                <a:ea typeface="ＭＳ Ｐゴシック" pitchFamily="34" charset="-128"/>
              </a:rPr>
              <a:t>    transit number here, which is the top portion</a:t>
            </a:r>
            <a:br>
              <a:rPr lang="en-US" altLang="en-US" sz="1200" dirty="0" smtClean="0">
                <a:ea typeface="ＭＳ Ｐゴシック" pitchFamily="34" charset="-128"/>
              </a:rPr>
            </a:br>
            <a:r>
              <a:rPr lang="en-US" altLang="en-US" sz="1200" dirty="0" smtClean="0">
                <a:ea typeface="ＭＳ Ｐゴシック" pitchFamily="34" charset="-128"/>
              </a:rPr>
              <a:t>    of the two-part number printed in the upper</a:t>
            </a:r>
            <a:br>
              <a:rPr lang="en-US" altLang="en-US" sz="1200" dirty="0" smtClean="0">
                <a:ea typeface="ＭＳ Ｐゴシック" pitchFamily="34" charset="-128"/>
              </a:rPr>
            </a:br>
            <a:r>
              <a:rPr lang="en-US" altLang="en-US" sz="1200" dirty="0" smtClean="0">
                <a:ea typeface="ＭＳ Ｐゴシック" pitchFamily="34" charset="-128"/>
              </a:rPr>
              <a:t>    corner of the check.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1200" b="1" dirty="0" smtClean="0">
                <a:ea typeface="ＭＳ Ｐゴシック" pitchFamily="34" charset="-128"/>
              </a:rPr>
              <a:t>5. </a:t>
            </a:r>
            <a:r>
              <a:rPr lang="en-US" altLang="en-US" sz="1200" dirty="0" smtClean="0">
                <a:ea typeface="ＭＳ Ｐゴシック" pitchFamily="34" charset="-128"/>
              </a:rPr>
              <a:t>Write the amount of the check here.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altLang="en-US" sz="12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altLang="en-US" sz="1200" dirty="0" smtClean="0">
              <a:ea typeface="ＭＳ Ｐゴシック" pitchFamily="34" charset="-128"/>
            </a:endParaRP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7037388" y="6324600"/>
            <a:ext cx="17875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37931725" indent="-37474525" eaLnBrk="0" hangingPunct="0">
              <a:buChar char="–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30797B"/>
                </a:solidFill>
              </a:rPr>
              <a:t>teens – lesson 6 - slide</a:t>
            </a:r>
            <a:r>
              <a:rPr lang="en-US" altLang="en-US" sz="900">
                <a:solidFill>
                  <a:srgbClr val="30797B"/>
                </a:solidFill>
              </a:rPr>
              <a:t> 6-D</a:t>
            </a:r>
            <a:endParaRPr lang="en-US" altLang="en-US" sz="900" b="0">
              <a:solidFill>
                <a:srgbClr val="30797B"/>
              </a:solidFill>
            </a:endParaRPr>
          </a:p>
        </p:txBody>
      </p:sp>
      <p:sp>
        <p:nvSpPr>
          <p:cNvPr id="7173" name="Rectangle 9"/>
          <p:cNvSpPr>
            <a:spLocks noChangeArrowheads="1"/>
          </p:cNvSpPr>
          <p:nvPr/>
        </p:nvSpPr>
        <p:spPr bwMode="auto">
          <a:xfrm>
            <a:off x="4419600" y="3886200"/>
            <a:ext cx="4191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37931725" indent="-37474525" eaLnBrk="0" hangingPunct="0">
              <a:buChar char="–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200"/>
              <a:t>6. </a:t>
            </a:r>
            <a:r>
              <a:rPr lang="en-US" altLang="en-US" sz="1200" b="0"/>
              <a:t>If you are depositing more checks than can be</a:t>
            </a:r>
            <a:br>
              <a:rPr lang="en-US" altLang="en-US" sz="1200" b="0"/>
            </a:br>
            <a:r>
              <a:rPr lang="en-US" altLang="en-US" sz="1200" b="0"/>
              <a:t>    listed on the front, continue to list them on the</a:t>
            </a:r>
            <a:br>
              <a:rPr lang="en-US" altLang="en-US" sz="1200" b="0"/>
            </a:br>
            <a:r>
              <a:rPr lang="en-US" altLang="en-US" sz="1200" b="0"/>
              <a:t>    back, and write the total amount of the checks</a:t>
            </a:r>
            <a:br>
              <a:rPr lang="en-US" altLang="en-US" sz="1200" b="0"/>
            </a:br>
            <a:r>
              <a:rPr lang="en-US" altLang="en-US" sz="1200" b="0"/>
              <a:t>    on back here.</a:t>
            </a:r>
          </a:p>
          <a:p>
            <a:pPr eaLnBrk="1" hangingPunct="1">
              <a:buFontTx/>
              <a:buNone/>
            </a:pPr>
            <a:r>
              <a:rPr lang="en-US" altLang="en-US" sz="1200"/>
              <a:t>7. </a:t>
            </a:r>
            <a:r>
              <a:rPr lang="en-US" altLang="en-US" sz="1200" b="0"/>
              <a:t>Write the total amount you are depositing here.</a:t>
            </a:r>
          </a:p>
          <a:p>
            <a:pPr eaLnBrk="1" hangingPunct="1">
              <a:buFontTx/>
              <a:buNone/>
            </a:pPr>
            <a:r>
              <a:rPr lang="en-US" altLang="en-US" sz="1200"/>
              <a:t>8. </a:t>
            </a:r>
            <a:r>
              <a:rPr lang="en-US" altLang="en-US" sz="1200" b="0"/>
              <a:t>If you are making a deposit inside a bank with</a:t>
            </a:r>
          </a:p>
          <a:p>
            <a:pPr eaLnBrk="1" hangingPunct="1">
              <a:buFontTx/>
              <a:buNone/>
            </a:pPr>
            <a:r>
              <a:rPr lang="en-US" altLang="en-US" sz="1200" b="0"/>
              <a:t>    a teller and you want to receive cash back from</a:t>
            </a:r>
            <a:br>
              <a:rPr lang="en-US" altLang="en-US" sz="1200" b="0"/>
            </a:br>
            <a:r>
              <a:rPr lang="en-US" altLang="en-US" sz="1200" b="0"/>
              <a:t>    your deposit, write the amount you want in</a:t>
            </a:r>
            <a:br>
              <a:rPr lang="en-US" altLang="en-US" sz="1200" b="0"/>
            </a:br>
            <a:r>
              <a:rPr lang="en-US" altLang="en-US" sz="1200" b="0"/>
              <a:t>    this field.</a:t>
            </a:r>
          </a:p>
          <a:p>
            <a:pPr eaLnBrk="1" hangingPunct="1">
              <a:buFontTx/>
              <a:buNone/>
            </a:pPr>
            <a:r>
              <a:rPr lang="en-US" altLang="en-US" sz="1200"/>
              <a:t>9. </a:t>
            </a:r>
            <a:r>
              <a:rPr lang="en-US" altLang="en-US" sz="1200" b="0"/>
              <a:t>Write the total amount (less cash back) of your</a:t>
            </a:r>
            <a:br>
              <a:rPr lang="en-US" altLang="en-US" sz="1200" b="0"/>
            </a:br>
            <a:r>
              <a:rPr lang="en-US" altLang="en-US" sz="1200" b="0"/>
              <a:t>    deposit in this field.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800" b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800" b="0"/>
          </a:p>
        </p:txBody>
      </p:sp>
      <p:pic>
        <p:nvPicPr>
          <p:cNvPr id="7174" name="Picture 5" descr="Picture 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0" y="1346200"/>
            <a:ext cx="5175250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YPA-Bann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bowdenp\Desktop\Patriots_Logo-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10668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dirty="0" smtClean="0">
                <a:ea typeface="ＭＳ Ｐゴシック" pitchFamily="34" charset="-128"/>
              </a:rPr>
              <a:t>Endorsing Checks:</a:t>
            </a:r>
          </a:p>
        </p:txBody>
      </p:sp>
      <p:sp>
        <p:nvSpPr>
          <p:cNvPr id="8195" name="Text Box 8"/>
          <p:cNvSpPr txBox="1">
            <a:spLocks noChangeArrowheads="1"/>
          </p:cNvSpPr>
          <p:nvPr/>
        </p:nvSpPr>
        <p:spPr bwMode="auto">
          <a:xfrm>
            <a:off x="7035800" y="6324600"/>
            <a:ext cx="17700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37931725" indent="-37474525" eaLnBrk="0" hangingPunct="0">
              <a:buChar char="–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30797B"/>
                </a:solidFill>
              </a:rPr>
              <a:t>teens – lesson 6 - slide</a:t>
            </a:r>
            <a:r>
              <a:rPr lang="en-US" altLang="en-US" sz="900">
                <a:solidFill>
                  <a:srgbClr val="30797B"/>
                </a:solidFill>
              </a:rPr>
              <a:t> 6-E</a:t>
            </a:r>
            <a:endParaRPr lang="en-US" altLang="en-US" sz="900" b="0">
              <a:solidFill>
                <a:srgbClr val="30797B"/>
              </a:solidFill>
            </a:endParaRPr>
          </a:p>
        </p:txBody>
      </p:sp>
      <p:sp>
        <p:nvSpPr>
          <p:cNvPr id="8196" name="Rectangle 11"/>
          <p:cNvSpPr>
            <a:spLocks noChangeArrowheads="1"/>
          </p:cNvSpPr>
          <p:nvPr/>
        </p:nvSpPr>
        <p:spPr bwMode="auto">
          <a:xfrm>
            <a:off x="914400" y="2079625"/>
            <a:ext cx="23622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37931725" indent="-37474525" eaLnBrk="0" hangingPunct="0">
              <a:buChar char="–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/>
              <a:t>blank endorsement</a:t>
            </a:r>
          </a:p>
          <a:p>
            <a:pPr eaLnBrk="1" hangingPunct="1">
              <a:buFontTx/>
              <a:buNone/>
            </a:pPr>
            <a:r>
              <a:rPr lang="en-US" altLang="en-US" b="0"/>
              <a:t>Anyone can cash check</a:t>
            </a:r>
          </a:p>
        </p:txBody>
      </p:sp>
      <p:sp>
        <p:nvSpPr>
          <p:cNvPr id="8197" name="Rectangle 15"/>
          <p:cNvSpPr>
            <a:spLocks noChangeArrowheads="1"/>
          </p:cNvSpPr>
          <p:nvPr/>
        </p:nvSpPr>
        <p:spPr bwMode="auto">
          <a:xfrm>
            <a:off x="914400" y="3706813"/>
            <a:ext cx="45720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37931725" indent="-37474525" eaLnBrk="0" hangingPunct="0">
              <a:buChar char="–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/>
              <a:t>restrictive endorsement</a:t>
            </a:r>
          </a:p>
          <a:p>
            <a:pPr eaLnBrk="1" hangingPunct="1">
              <a:buFontTx/>
              <a:buNone/>
            </a:pPr>
            <a:r>
              <a:rPr lang="en-US" altLang="en-US" b="0"/>
              <a:t>More secure than blank endorsement</a:t>
            </a:r>
          </a:p>
        </p:txBody>
      </p:sp>
      <p:sp>
        <p:nvSpPr>
          <p:cNvPr id="8198" name="Rectangle 16"/>
          <p:cNvSpPr>
            <a:spLocks noChangeArrowheads="1"/>
          </p:cNvSpPr>
          <p:nvPr/>
        </p:nvSpPr>
        <p:spPr bwMode="auto">
          <a:xfrm>
            <a:off x="914400" y="5405438"/>
            <a:ext cx="45720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37931725" indent="-37474525" eaLnBrk="0" hangingPunct="0">
              <a:buChar char="–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/>
              <a:t>special (or full) endorsement</a:t>
            </a:r>
          </a:p>
          <a:p>
            <a:pPr eaLnBrk="1" hangingPunct="1">
              <a:buFontTx/>
              <a:buNone/>
            </a:pPr>
            <a:r>
              <a:rPr lang="en-US" altLang="en-US" b="0"/>
              <a:t>Transfer check to another party</a:t>
            </a:r>
          </a:p>
        </p:txBody>
      </p:sp>
      <p:pic>
        <p:nvPicPr>
          <p:cNvPr id="8199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575" y="1371600"/>
            <a:ext cx="30194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24200"/>
            <a:ext cx="30480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968875"/>
            <a:ext cx="30480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YPA-Banner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C:\Users\bowdenp\Desktop\Patriots_Logo-1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Straight Connector 11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460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6" y="1371600"/>
            <a:ext cx="4399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Types of Checking Accounts: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1905000"/>
            <a:ext cx="7962900" cy="4965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Individual Account – one person opens it and only that person has rights to withdrawal money or write checks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Joint Account – is opened by two individuals and both have equal rights.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Special Accounts – account for people who have small amounts of activity for example and they sometimes carry fees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Interest bearing account – a checking account that earns a small amount of interest on the amount in the account up to a certain                     dollar amount usually $500</a:t>
            </a:r>
          </a:p>
        </p:txBody>
      </p:sp>
    </p:spTree>
    <p:extLst>
      <p:ext uri="{BB962C8B-B14F-4D97-AF65-F5344CB8AC3E}">
        <p14:creationId xmlns:p14="http://schemas.microsoft.com/office/powerpoint/2010/main" val="3069161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1" descr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93900"/>
            <a:ext cx="4664075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dirty="0">
                <a:ea typeface="ＭＳ Ｐゴシック" pitchFamily="34" charset="-128"/>
              </a:rPr>
              <a:t>K</a:t>
            </a:r>
            <a:r>
              <a:rPr lang="en-US" altLang="en-US" dirty="0" smtClean="0">
                <a:ea typeface="ＭＳ Ｐゴシック" pitchFamily="34" charset="-128"/>
              </a:rPr>
              <a:t>eeping a running balance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958013" y="6324600"/>
            <a:ext cx="1862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37931725" indent="-37474525" eaLnBrk="0" hangingPunct="0">
              <a:buChar char="–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30797B"/>
                </a:solidFill>
              </a:rPr>
              <a:t>teens – lesson 6 - slide</a:t>
            </a:r>
            <a:r>
              <a:rPr lang="en-US" altLang="en-US" sz="900">
                <a:solidFill>
                  <a:srgbClr val="30797B"/>
                </a:solidFill>
              </a:rPr>
              <a:t> 6-Ga</a:t>
            </a:r>
            <a:endParaRPr lang="en-US" altLang="en-US" sz="900" b="0">
              <a:solidFill>
                <a:srgbClr val="30797B"/>
              </a:solidFill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11138" y="1935162"/>
            <a:ext cx="50530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37931725" indent="-37474525" eaLnBrk="0" hangingPunct="0">
              <a:buChar char="–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dirty="0"/>
              <a:t>(a) Keeping a Running Balance: </a:t>
            </a:r>
            <a:r>
              <a:rPr lang="en-US" altLang="en-US" b="0" dirty="0"/>
              <a:t>Check Transaction</a:t>
            </a: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204788" y="4191000"/>
            <a:ext cx="43735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37931725" indent="-37474525" eaLnBrk="0" hangingPunct="0">
              <a:buChar char="–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/>
              <a:t>(b) Keeping a Running Balance: </a:t>
            </a:r>
            <a:r>
              <a:rPr lang="en-US" altLang="en-US" b="0"/>
              <a:t>ATM Cards</a:t>
            </a:r>
          </a:p>
        </p:txBody>
      </p:sp>
      <p:pic>
        <p:nvPicPr>
          <p:cNvPr id="8" name="Picture 7" descr="YPA-Banne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Users\bowdenp\Desktop\Patriots_Logo-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225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itchFamily="34" charset="-128"/>
              </a:rPr>
              <a:t>K</a:t>
            </a:r>
            <a:r>
              <a:rPr lang="en-US" altLang="en-US" dirty="0" smtClean="0">
                <a:ea typeface="ＭＳ Ｐゴシック" pitchFamily="34" charset="-128"/>
              </a:rPr>
              <a:t>eeping a running balance (continued)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369888" y="2366963"/>
            <a:ext cx="45132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37931725" indent="-37474525" eaLnBrk="0" hangingPunct="0">
              <a:buChar char="–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dirty="0"/>
              <a:t>(c) Keeping a Running Balance: </a:t>
            </a:r>
            <a:r>
              <a:rPr lang="en-US" altLang="en-US" b="0" dirty="0"/>
              <a:t>Check Cards</a:t>
            </a: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6956425" y="6324600"/>
            <a:ext cx="18653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37931725" indent="-37474525" eaLnBrk="0" hangingPunct="0">
              <a:buChar char="–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30797B"/>
                </a:solidFill>
              </a:rPr>
              <a:t>teens – lesson 6 - slide</a:t>
            </a:r>
            <a:r>
              <a:rPr lang="en-US" altLang="en-US" sz="900">
                <a:solidFill>
                  <a:srgbClr val="30797B"/>
                </a:solidFill>
              </a:rPr>
              <a:t> 6-Gb</a:t>
            </a:r>
            <a:endParaRPr lang="en-US" altLang="en-US" sz="900" b="0">
              <a:solidFill>
                <a:srgbClr val="30797B"/>
              </a:solidFill>
            </a:endParaRPr>
          </a:p>
        </p:txBody>
      </p:sp>
      <p:pic>
        <p:nvPicPr>
          <p:cNvPr id="12293" name="Picture 9" descr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794000"/>
            <a:ext cx="5943600" cy="307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YPA-Banne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bowdenp\Desktop\Patriots_Logo-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042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dirty="0">
                <a:ea typeface="ＭＳ Ｐゴシック" pitchFamily="34" charset="-128"/>
              </a:rPr>
              <a:t>R</a:t>
            </a:r>
            <a:r>
              <a:rPr lang="en-US" altLang="en-US" dirty="0" smtClean="0">
                <a:ea typeface="ＭＳ Ｐゴシック" pitchFamily="34" charset="-128"/>
              </a:rPr>
              <a:t>eading a bank statement: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7016750" y="6324600"/>
            <a:ext cx="17875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37931725" indent="-37474525" eaLnBrk="0" hangingPunct="0">
              <a:buChar char="–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30797B"/>
                </a:solidFill>
              </a:rPr>
              <a:t>teens – lesson 6 - slide</a:t>
            </a:r>
            <a:r>
              <a:rPr lang="en-US" altLang="en-US" sz="900">
                <a:solidFill>
                  <a:srgbClr val="30797B"/>
                </a:solidFill>
              </a:rPr>
              <a:t> 6-H</a:t>
            </a:r>
            <a:endParaRPr lang="en-US" altLang="en-US" sz="900" b="0">
              <a:solidFill>
                <a:srgbClr val="30797B"/>
              </a:solidFill>
            </a:endParaRPr>
          </a:p>
        </p:txBody>
      </p:sp>
      <p:pic>
        <p:nvPicPr>
          <p:cNvPr id="13316" name="Picture 4" descr="Picture 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79638"/>
            <a:ext cx="61722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YPA-Bann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bowdenp\Desktop\Patriots_Logo-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174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dirty="0">
                <a:ea typeface="ＭＳ Ｐゴシック" pitchFamily="34" charset="-128"/>
              </a:rPr>
              <a:t>R</a:t>
            </a:r>
            <a:r>
              <a:rPr lang="en-US" altLang="en-US" dirty="0" smtClean="0">
                <a:ea typeface="ＭＳ Ｐゴシック" pitchFamily="34" charset="-128"/>
              </a:rPr>
              <a:t>econciling a checking account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7237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 eaLnBrk="1" hangingPunct="1">
              <a:buFontTx/>
              <a:buNone/>
            </a:pPr>
            <a:r>
              <a:rPr lang="en-US" altLang="en-US" b="1" dirty="0" smtClean="0">
                <a:ea typeface="ＭＳ Ｐゴシック" pitchFamily="34" charset="-128"/>
              </a:rPr>
              <a:t>step 1: </a:t>
            </a:r>
            <a:r>
              <a:rPr lang="en-US" altLang="en-US" dirty="0" smtClean="0">
                <a:ea typeface="ＭＳ Ｐゴシック" pitchFamily="34" charset="-128"/>
              </a:rPr>
              <a:t>Obtain the current balance from your bank statement.</a:t>
            </a:r>
          </a:p>
          <a:p>
            <a:pPr marL="0" indent="0" eaLnBrk="1" hangingPunct="1">
              <a:buFontTx/>
              <a:buNone/>
            </a:pPr>
            <a:endParaRPr lang="en-US" altLang="en-US" b="1" dirty="0" smtClean="0">
              <a:ea typeface="ＭＳ Ｐゴシック" pitchFamily="34" charset="-128"/>
            </a:endParaRPr>
          </a:p>
          <a:p>
            <a:pPr marL="0" indent="0" eaLnBrk="1" hangingPunct="1">
              <a:buFontTx/>
              <a:buNone/>
            </a:pPr>
            <a:r>
              <a:rPr lang="en-US" altLang="en-US" b="1" dirty="0" smtClean="0">
                <a:ea typeface="ＭＳ Ｐゴシック" pitchFamily="34" charset="-128"/>
              </a:rPr>
              <a:t>step 2: </a:t>
            </a:r>
            <a:r>
              <a:rPr lang="en-US" altLang="en-US" dirty="0" smtClean="0">
                <a:ea typeface="ＭＳ Ｐゴシック" pitchFamily="34" charset="-128"/>
              </a:rPr>
              <a:t>Add any deposits that you have recorded in your check register but that are not on this statement.</a:t>
            </a:r>
          </a:p>
          <a:p>
            <a:pPr marL="0" indent="0" eaLnBrk="1" hangingPunct="1">
              <a:buFontTx/>
              <a:buNone/>
            </a:pPr>
            <a:endParaRPr lang="en-US" altLang="en-US" b="1" dirty="0" smtClean="0">
              <a:ea typeface="ＭＳ Ｐゴシック" pitchFamily="34" charset="-128"/>
            </a:endParaRPr>
          </a:p>
          <a:p>
            <a:pPr marL="0" indent="0" eaLnBrk="1" hangingPunct="1">
              <a:buFontTx/>
              <a:buNone/>
            </a:pPr>
            <a:r>
              <a:rPr lang="en-US" altLang="en-US" b="1" dirty="0" smtClean="0">
                <a:ea typeface="ＭＳ Ｐゴシック" pitchFamily="34" charset="-128"/>
              </a:rPr>
              <a:t>step 3: </a:t>
            </a:r>
            <a:r>
              <a:rPr lang="en-US" altLang="en-US" dirty="0" smtClean="0">
                <a:ea typeface="ＭＳ Ｐゴシック" pitchFamily="34" charset="-128"/>
              </a:rPr>
              <a:t>Subtract any outstanding checks (checks you have written but that have not yet cleared the banking system).</a:t>
            </a:r>
          </a:p>
          <a:p>
            <a:pPr marL="0" indent="0" eaLnBrk="1" hangingPunct="1">
              <a:buFontTx/>
              <a:buNone/>
            </a:pPr>
            <a:endParaRPr lang="en-US" altLang="en-US" b="1" dirty="0" smtClean="0">
              <a:ea typeface="ＭＳ Ｐゴシック" pitchFamily="34" charset="-128"/>
            </a:endParaRPr>
          </a:p>
          <a:p>
            <a:pPr marL="0" indent="0" eaLnBrk="1" hangingPunct="1">
              <a:buFontTx/>
              <a:buNone/>
            </a:pPr>
            <a:r>
              <a:rPr lang="en-US" altLang="en-US" b="1" dirty="0" smtClean="0">
                <a:ea typeface="ＭＳ Ｐゴシック" pitchFamily="34" charset="-128"/>
              </a:rPr>
              <a:t>step 4: </a:t>
            </a:r>
            <a:r>
              <a:rPr lang="en-US" altLang="en-US" dirty="0" smtClean="0">
                <a:ea typeface="ＭＳ Ｐゴシック" pitchFamily="34" charset="-128"/>
              </a:rPr>
              <a:t>Compare the result with the current balance in your check register.</a:t>
            </a:r>
          </a:p>
          <a:p>
            <a:pPr marL="0" indent="0" eaLnBrk="1" hangingPunct="1">
              <a:buFontTx/>
              <a:buNone/>
            </a:pPr>
            <a:endParaRPr lang="en-US" altLang="en-US" b="1" dirty="0" smtClean="0">
              <a:ea typeface="ＭＳ Ｐゴシック" pitchFamily="34" charset="-128"/>
            </a:endParaRPr>
          </a:p>
          <a:p>
            <a:pPr marL="0" indent="0" eaLnBrk="1" hangingPunct="1">
              <a:buFontTx/>
              <a:buNone/>
            </a:pPr>
            <a:r>
              <a:rPr lang="en-US" altLang="en-US" b="1" dirty="0" smtClean="0">
                <a:ea typeface="ＭＳ Ｐゴシック" pitchFamily="34" charset="-128"/>
              </a:rPr>
              <a:t>Note:</a:t>
            </a:r>
          </a:p>
          <a:p>
            <a:pPr marL="0" indent="0" eaLnBrk="1" hangingPunct="1">
              <a:buFontTx/>
              <a:buNone/>
            </a:pPr>
            <a:r>
              <a:rPr lang="en-US" altLang="en-US" dirty="0" smtClean="0">
                <a:ea typeface="ＭＳ Ｐゴシック" pitchFamily="34" charset="-128"/>
              </a:rPr>
              <a:t>The balance in your check register should be adjusted to include: (a) deductions for service fees or other charges; (b) additions for direct deposits and interest earned.</a:t>
            </a:r>
          </a:p>
          <a:p>
            <a:pPr marL="0" indent="0" eaLnBrk="1" hangingPunct="1">
              <a:buFontTx/>
              <a:buNone/>
            </a:pP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050088" y="6324600"/>
            <a:ext cx="17541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37931725" indent="-37474525" eaLnBrk="0" hangingPunct="0">
              <a:buChar char="–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30797B"/>
                </a:solidFill>
              </a:rPr>
              <a:t>teens – lesson 6 - slide</a:t>
            </a:r>
            <a:r>
              <a:rPr lang="en-US" altLang="en-US" sz="900">
                <a:solidFill>
                  <a:srgbClr val="30797B"/>
                </a:solidFill>
              </a:rPr>
              <a:t> 6-I</a:t>
            </a:r>
            <a:endParaRPr lang="en-US" altLang="en-US" sz="900" b="0">
              <a:solidFill>
                <a:srgbClr val="30797B"/>
              </a:solidFill>
            </a:endParaRPr>
          </a:p>
        </p:txBody>
      </p:sp>
      <p:pic>
        <p:nvPicPr>
          <p:cNvPr id="5" name="Picture 4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0333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1430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dirty="0" smtClean="0">
                <a:ea typeface="ＭＳ Ｐゴシック" pitchFamily="34" charset="-128"/>
              </a:rPr>
              <a:t>Smart Cards: Banking of the Future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179637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FontTx/>
              <a:buNone/>
            </a:pPr>
            <a:r>
              <a:rPr lang="en-US" altLang="en-US" b="1" dirty="0" smtClean="0">
                <a:ea typeface="ＭＳ Ｐゴシック" pitchFamily="34" charset="-128"/>
              </a:rPr>
              <a:t>smart cards, </a:t>
            </a:r>
            <a:r>
              <a:rPr lang="en-US" altLang="en-US" dirty="0" smtClean="0">
                <a:ea typeface="ＭＳ Ｐゴシック" pitchFamily="34" charset="-128"/>
              </a:rPr>
              <a:t>sometimes called “electronic wallets,” look like ATM cards; however, they also include a microchip.</a:t>
            </a:r>
          </a:p>
          <a:p>
            <a:pPr marL="0" indent="0" eaLnBrk="1" hangingPunct="1">
              <a:buFontTx/>
              <a:buNone/>
            </a:pPr>
            <a:endParaRPr lang="en-US" altLang="en-US" dirty="0" smtClean="0">
              <a:ea typeface="ＭＳ Ｐゴシック" pitchFamily="34" charset="-128"/>
            </a:endParaRPr>
          </a:p>
          <a:p>
            <a:pPr marL="0" indent="0" eaLnBrk="1" hangingPunct="1"/>
            <a:r>
              <a:rPr lang="en-US" altLang="en-US" dirty="0" smtClean="0">
                <a:ea typeface="ＭＳ Ｐゴシック" pitchFamily="34" charset="-128"/>
              </a:rPr>
              <a:t>  This minicomputer stores prepaid amounts for buying goods and services.</a:t>
            </a:r>
          </a:p>
          <a:p>
            <a:pPr marL="0" indent="0" eaLnBrk="1" hangingPunct="1"/>
            <a:endParaRPr lang="en-US" altLang="en-US" dirty="0" smtClean="0">
              <a:ea typeface="ＭＳ Ｐゴシック" pitchFamily="34" charset="-128"/>
            </a:endParaRPr>
          </a:p>
          <a:p>
            <a:pPr marL="0" indent="0" eaLnBrk="1" hangingPunct="1"/>
            <a:r>
              <a:rPr lang="en-US" altLang="en-US" dirty="0" smtClean="0">
                <a:ea typeface="ＭＳ Ｐゴシック" pitchFamily="34" charset="-128"/>
              </a:rPr>
              <a:t>  A smart card can also store data about a person’s account balances, transaction</a:t>
            </a:r>
            <a:br>
              <a:rPr lang="en-US" altLang="en-US" dirty="0" smtClean="0">
                <a:ea typeface="ＭＳ Ｐゴシック" pitchFamily="34" charset="-128"/>
              </a:rPr>
            </a:br>
            <a:r>
              <a:rPr lang="en-US" altLang="en-US" dirty="0" smtClean="0">
                <a:ea typeface="ＭＳ Ｐゴシック" pitchFamily="34" charset="-128"/>
              </a:rPr>
              <a:t>   records, insurance information, and medical history.</a:t>
            </a:r>
          </a:p>
          <a:p>
            <a:pPr marL="0" indent="0" eaLnBrk="1" hangingPunct="1">
              <a:buFontTx/>
              <a:buNone/>
            </a:pPr>
            <a:endParaRPr lang="en-US" altLang="en-US" dirty="0" smtClean="0">
              <a:ea typeface="ＭＳ Ｐゴシック" pitchFamily="34" charset="-128"/>
            </a:endParaRPr>
          </a:p>
          <a:p>
            <a:pPr marL="0" indent="0" eaLnBrk="1" hangingPunct="1"/>
            <a:r>
              <a:rPr lang="en-US" altLang="en-US" dirty="0" smtClean="0">
                <a:ea typeface="ＭＳ Ｐゴシック" pitchFamily="34" charset="-128"/>
              </a:rPr>
              <a:t>  Uses for smart cards may expand in the future.</a:t>
            </a:r>
          </a:p>
          <a:p>
            <a:pPr marL="0" indent="0" eaLnBrk="1" hangingPunct="1">
              <a:buFontTx/>
              <a:buNone/>
            </a:pP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032625" y="6324600"/>
            <a:ext cx="1781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37931725" indent="-37474525" eaLnBrk="0" hangingPunct="0">
              <a:buChar char="–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30797B"/>
                </a:solidFill>
              </a:rPr>
              <a:t>teens – lesson 6 - slide</a:t>
            </a:r>
            <a:r>
              <a:rPr lang="en-US" altLang="en-US" sz="900">
                <a:solidFill>
                  <a:srgbClr val="30797B"/>
                </a:solidFill>
              </a:rPr>
              <a:t> 6-K</a:t>
            </a:r>
            <a:endParaRPr lang="en-US" altLang="en-US" sz="900" b="0">
              <a:solidFill>
                <a:srgbClr val="30797B"/>
              </a:solidFill>
            </a:endParaRPr>
          </a:p>
        </p:txBody>
      </p:sp>
      <p:pic>
        <p:nvPicPr>
          <p:cNvPr id="5" name="Picture 4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2639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6" y="1371600"/>
            <a:ext cx="1844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Discussion: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7962900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Do you have a checking </a:t>
            </a:r>
            <a:r>
              <a:rPr lang="en-US" sz="2000" smtClean="0"/>
              <a:t>acount</a:t>
            </a:r>
            <a:r>
              <a:rPr lang="en-US" sz="2000" dirty="0" smtClean="0"/>
              <a:t>?  What type is it?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Are many people using checks anymore?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203283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6" y="1371600"/>
            <a:ext cx="1702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Warm Up: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7962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Use pages 186 </a:t>
            </a:r>
            <a:r>
              <a:rPr lang="en-US" sz="2000" smtClean="0"/>
              <a:t>– 203 </a:t>
            </a:r>
            <a:r>
              <a:rPr lang="en-US" sz="2000" dirty="0" smtClean="0"/>
              <a:t>to answer the items on the worksheet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905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6" y="1371600"/>
            <a:ext cx="2337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Today we will: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7962900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Discuss checking accounts: basics, opening an account, parts of a check, types of checking accounts, and checking account forms.</a:t>
            </a:r>
          </a:p>
        </p:txBody>
      </p:sp>
    </p:spTree>
    <p:extLst>
      <p:ext uri="{BB962C8B-B14F-4D97-AF65-F5344CB8AC3E}">
        <p14:creationId xmlns:p14="http://schemas.microsoft.com/office/powerpoint/2010/main" val="143271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6" y="1371600"/>
            <a:ext cx="4221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Basic Definition of a Check: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7962900" cy="373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 written order to a bank to pay the amount stated to a business or a person.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What do we write checks for?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/>
              <a:t>Checking Account </a:t>
            </a:r>
            <a:r>
              <a:rPr lang="en-US" sz="2000" dirty="0" smtClean="0"/>
              <a:t>– an account that holds money that a depositor puts in and may be with drawn on demand or at anytime and paid to a payee who then cashes the check and receives cash dollars.</a:t>
            </a:r>
          </a:p>
        </p:txBody>
      </p:sp>
    </p:spTree>
    <p:extLst>
      <p:ext uri="{BB962C8B-B14F-4D97-AF65-F5344CB8AC3E}">
        <p14:creationId xmlns:p14="http://schemas.microsoft.com/office/powerpoint/2010/main" val="2711481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6" y="1371600"/>
            <a:ext cx="52411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Advantages of Checking Accounts: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7962900" cy="373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Provides a convenient way to pay bills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Safer than carrying cash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Build in record keeping system – check register to help create budgets by tracking expenses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Gives you access to other banking services such as loans, ATM, and savings accounts</a:t>
            </a:r>
          </a:p>
        </p:txBody>
      </p:sp>
    </p:spTree>
    <p:extLst>
      <p:ext uri="{BB962C8B-B14F-4D97-AF65-F5344CB8AC3E}">
        <p14:creationId xmlns:p14="http://schemas.microsoft.com/office/powerpoint/2010/main" val="335742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6" y="1371600"/>
            <a:ext cx="4522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Opening a Checking Account: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7962900" cy="311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Many bank differ on the process and the types of account that you offer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You will need to have some money to begin with and will need to sign a signature card p. 187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Some banks require a certain amount to open an account.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Some banks have special fees attached to certain types of accounts.</a:t>
            </a:r>
          </a:p>
        </p:txBody>
      </p:sp>
    </p:spTree>
    <p:extLst>
      <p:ext uri="{BB962C8B-B14F-4D97-AF65-F5344CB8AC3E}">
        <p14:creationId xmlns:p14="http://schemas.microsoft.com/office/powerpoint/2010/main" val="757543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6" y="1371600"/>
            <a:ext cx="2661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Parts of a Check:</a:t>
            </a:r>
            <a:endParaRPr lang="en-US" sz="2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905000"/>
            <a:ext cx="8534400" cy="4131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181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6" y="1371600"/>
            <a:ext cx="3498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When writing a check: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7962900" cy="311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Always use pen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Write legibly keep numbers and letter clear and distinct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Sign your name as it appears on your signature card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Avoid mistakes – VOID and start over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Be sure you have enough money in your account to cover the check.</a:t>
            </a:r>
          </a:p>
        </p:txBody>
      </p:sp>
    </p:spTree>
    <p:extLst>
      <p:ext uri="{BB962C8B-B14F-4D97-AF65-F5344CB8AC3E}">
        <p14:creationId xmlns:p14="http://schemas.microsoft.com/office/powerpoint/2010/main" val="3100655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6" y="1371600"/>
            <a:ext cx="7290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Other terms associated with checking accounts: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1905000"/>
            <a:ext cx="7962900" cy="4965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Deposit slip – a form that you use when depositing money into your account.  Includes areas for cash and check deposits, and a way to get cash back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Check Register – the booklet used to record ALL transactions and shows you how much is in your account at a given time.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Check reconciliation – comparing what you think you have according to your register and what the bank says you have considering</a:t>
            </a:r>
            <a:r>
              <a:rPr lang="en-US" sz="2000" dirty="0"/>
              <a:t> </a:t>
            </a:r>
            <a:r>
              <a:rPr lang="en-US" sz="2000" dirty="0" smtClean="0"/>
              <a:t>                   outstanding checks not cleared yet</a:t>
            </a:r>
          </a:p>
        </p:txBody>
      </p:sp>
    </p:spTree>
    <p:extLst>
      <p:ext uri="{BB962C8B-B14F-4D97-AF65-F5344CB8AC3E}">
        <p14:creationId xmlns:p14="http://schemas.microsoft.com/office/powerpoint/2010/main" val="3497109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2091</TotalTime>
  <Words>814</Words>
  <Application>Microsoft Office PowerPoint</Application>
  <PresentationFormat>On-screen Show (4:3)</PresentationFormat>
  <Paragraphs>94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ＭＳ Ｐゴシック</vt:lpstr>
      <vt:lpstr>Arial</vt:lpstr>
      <vt:lpstr>Calibri</vt:lpstr>
      <vt:lpstr>Times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Making a Deposit:</vt:lpstr>
      <vt:lpstr>Endorsing Checks:</vt:lpstr>
      <vt:lpstr>PowerPoint Presentation</vt:lpstr>
      <vt:lpstr>Keeping a running balance</vt:lpstr>
      <vt:lpstr>Keeping a running balance (continued)</vt:lpstr>
      <vt:lpstr>Reading a bank statement:</vt:lpstr>
      <vt:lpstr>Reconciling a checking account</vt:lpstr>
      <vt:lpstr>Smart Cards: Banking of the Future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Page Bowden</dc:creator>
  <cp:lastModifiedBy>Page Bowden</cp:lastModifiedBy>
  <cp:revision>112</cp:revision>
  <cp:lastPrinted>2014-12-27T23:54:11Z</cp:lastPrinted>
  <dcterms:created xsi:type="dcterms:W3CDTF">2014-06-13T15:15:18Z</dcterms:created>
  <dcterms:modified xsi:type="dcterms:W3CDTF">2015-10-12T12:35:41Z</dcterms:modified>
</cp:coreProperties>
</file>