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8" r:id="rId3"/>
    <p:sldId id="332" r:id="rId4"/>
    <p:sldId id="294" r:id="rId5"/>
    <p:sldId id="333" r:id="rId6"/>
    <p:sldId id="325" r:id="rId7"/>
    <p:sldId id="326" r:id="rId8"/>
    <p:sldId id="319" r:id="rId9"/>
    <p:sldId id="324" r:id="rId10"/>
    <p:sldId id="320" r:id="rId11"/>
    <p:sldId id="309" r:id="rId12"/>
    <p:sldId id="315" r:id="rId13"/>
    <p:sldId id="331" r:id="rId14"/>
    <p:sldId id="330" r:id="rId15"/>
    <p:sldId id="329" r:id="rId16"/>
    <p:sldId id="323" r:id="rId17"/>
    <p:sldId id="295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09" autoAdjust="0"/>
  </p:normalViewPr>
  <p:slideViewPr>
    <p:cSldViewPr>
      <p:cViewPr varScale="1">
        <p:scale>
          <a:sx n="103" d="100"/>
          <a:sy n="103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defTabSz="9495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defTabSz="9495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pPr>
              <a:defRPr/>
            </a:pPr>
            <a:fld id="{F5BC119F-6CEA-4739-99F8-89C687592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67"/>
            <a:ext cx="5607050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1CB6D-15FF-47B1-93DF-BE9711AB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65A87-9AB8-4D19-8364-5933438703FF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FA6F8-1B68-47BF-AF7C-A8D3CDEDB087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FA6F8-1B68-47BF-AF7C-A8D3CDEDB087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83878-DCE8-4F47-8F6D-670E8AB77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74966-44AB-4E15-95C1-792A64CB20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D2FA-0240-4726-A9A7-5EC9B138C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65F78-9142-4F7E-943C-4A331104F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B4DDD-2E08-44DD-9F5B-C74B81479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3B13E-6FC4-4B4B-8A6E-2246FBA66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53345-B915-4AE8-8748-5B328BB3E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218A-3C5E-486D-9B64-B9AD3577B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377C7-49D0-48ED-B850-2AFE36CB5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C04BE-66FD-4B90-B259-2F8793F0C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22AE9-361C-40B9-B068-A565DC8FA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A3B13E-6FC4-4B4B-8A6E-2246FBA66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19200"/>
            <a:ext cx="8001000" cy="4191000"/>
          </a:xfrm>
          <a:prstGeom prst="rect">
            <a:avLst/>
          </a:prstGeom>
          <a:solidFill>
            <a:schemeClr val="bg2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33400" y="1793521"/>
            <a:ext cx="7696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i="1" dirty="0">
                <a:solidFill>
                  <a:srgbClr val="990000"/>
                </a:solidFill>
                <a:latin typeface="Century" pitchFamily="18" charset="0"/>
              </a:rPr>
              <a:t>WELCOME TO</a:t>
            </a:r>
          </a:p>
          <a:p>
            <a:pPr algn="ctr"/>
            <a:r>
              <a:rPr lang="en-US" sz="4400" b="1" i="1" dirty="0">
                <a:solidFill>
                  <a:srgbClr val="990000"/>
                </a:solidFill>
                <a:latin typeface="Century" pitchFamily="18" charset="0"/>
              </a:rPr>
              <a:t>CARMEL HIGH SCHOOL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914400" y="3338146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990000"/>
                </a:solidFill>
                <a:latin typeface="Century" pitchFamily="18" charset="0"/>
              </a:rPr>
              <a:t>8th Grade Parent Orientation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425469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by John </a:t>
            </a:r>
            <a:r>
              <a:rPr lang="en-US" dirty="0" err="1"/>
              <a:t>Fratto</a:t>
            </a:r>
            <a:r>
              <a:rPr lang="en-US" dirty="0"/>
              <a:t>, Assistant Principal and Danielle Schulman, School Counselor - CHS</a:t>
            </a:r>
          </a:p>
          <a:p>
            <a:pPr algn="ctr"/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id="{FEEEC380-2FEF-4AC5-80FB-AADFD549B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80A92E9D-E90A-4A12-9710-4D30FAD915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8650" y="2322576"/>
            <a:ext cx="4690872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/>
            <a:r>
              <a:rPr lang="en-US" sz="2400" dirty="0">
                <a:solidFill>
                  <a:schemeClr val="bg1"/>
                </a:solidFill>
              </a:rPr>
              <a:t>&lt; Cafeteria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114300"/>
            <a:r>
              <a:rPr lang="en-US" sz="2400" dirty="0">
                <a:solidFill>
                  <a:schemeClr val="bg1"/>
                </a:solidFill>
              </a:rPr>
              <a:t>&lt; Library/Academic Center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114300"/>
            <a:r>
              <a:rPr lang="en-US" sz="2400" dirty="0">
                <a:solidFill>
                  <a:schemeClr val="bg1"/>
                </a:solidFill>
              </a:rPr>
              <a:t>&lt; Extra Help w/Teacher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114300"/>
            <a:r>
              <a:rPr lang="en-US" sz="2400" dirty="0">
                <a:solidFill>
                  <a:schemeClr val="bg1"/>
                </a:solidFill>
              </a:rPr>
              <a:t>&lt; Study Hall </a:t>
            </a:r>
          </a:p>
          <a:p>
            <a:pPr marL="114300"/>
            <a:r>
              <a:rPr lang="en-US" sz="2400" dirty="0">
                <a:solidFill>
                  <a:schemeClr val="bg1"/>
                </a:solidFill>
                <a:cs typeface="Calibri"/>
              </a:rPr>
              <a:t>&lt; Upper Courtyard</a:t>
            </a:r>
          </a:p>
          <a:p>
            <a:pPr marL="114300"/>
            <a:r>
              <a:rPr lang="en-US" sz="2400" dirty="0">
                <a:solidFill>
                  <a:schemeClr val="bg1"/>
                </a:solidFill>
                <a:cs typeface="Calibri"/>
              </a:rPr>
              <a:t>* After 10 minutes, students must  </a:t>
            </a:r>
          </a:p>
          <a:p>
            <a:pPr marL="114300"/>
            <a:r>
              <a:rPr lang="en-US" sz="2400" dirty="0">
                <a:solidFill>
                  <a:schemeClr val="bg1"/>
                </a:solidFill>
                <a:cs typeface="Calibri"/>
              </a:rPr>
              <a:t>   choose a location *</a:t>
            </a:r>
          </a:p>
          <a:p>
            <a:pPr marL="114300"/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342900" indent="-228600">
              <a:buChar char="•"/>
            </a:pP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5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Lunch Period Options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106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1D217F6-2BAD-424A-AA1B-6ED57E98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14525"/>
            <a:ext cx="2743200" cy="2726055"/>
          </a:xfrm>
          <a:prstGeom prst="rect">
            <a:avLst/>
          </a:prstGeom>
        </p:spPr>
      </p:pic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99100FC-1567-4285-9883-2E600976E7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35F407EC-8EA1-4454-9B61-1FC0B650F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3096127" cy="33995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1. English 9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2. Spanish II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3. Studio Art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4. Intro to Engineering </a:t>
            </a:r>
          </a:p>
          <a:p>
            <a:r>
              <a:rPr lang="en-US" sz="1800" dirty="0">
                <a:solidFill>
                  <a:schemeClr val="bg1"/>
                </a:solidFill>
              </a:rPr>
              <a:t>5. Lunch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6. Earth Science 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7. Earth Science Lab (1,3,5)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7. Physical Education A (2,4,6)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8. Algebra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9. Global History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49" y="365125"/>
            <a:ext cx="4147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</a:rPr>
              <a:t>Sample 9</a:t>
            </a:r>
            <a:r>
              <a:rPr lang="en-US" baseline="30000">
                <a:solidFill>
                  <a:schemeClr val="bg1"/>
                </a:solidFill>
                <a:latin typeface="+mn-lt"/>
              </a:rPr>
              <a:t>th</a:t>
            </a:r>
            <a:r>
              <a:rPr lang="en-US">
                <a:solidFill>
                  <a:schemeClr val="bg1"/>
                </a:solidFill>
                <a:latin typeface="+mn-lt"/>
              </a:rPr>
              <a:t> Grade Course Schedule</a:t>
            </a:r>
          </a:p>
        </p:txBody>
      </p:sp>
    </p:spTree>
    <p:extLst>
      <p:ext uri="{BB962C8B-B14F-4D97-AF65-F5344CB8AC3E}">
        <p14:creationId xmlns:p14="http://schemas.microsoft.com/office/powerpoint/2010/main" val="164384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559" t="12666" r="13778" b="24687"/>
          <a:stretch/>
        </p:blipFill>
        <p:spPr>
          <a:xfrm>
            <a:off x="304799" y="1690688"/>
            <a:ext cx="8574677" cy="45577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2895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01103"/>
            <a:ext cx="8650876" cy="106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990000"/>
                </a:solidFill>
                <a:latin typeface="+mn-lt"/>
              </a:rPr>
              <a:t>Sample 9</a:t>
            </a:r>
            <a:r>
              <a:rPr lang="en-US" sz="4000" baseline="30000" dirty="0">
                <a:solidFill>
                  <a:srgbClr val="990000"/>
                </a:solidFill>
                <a:latin typeface="+mn-lt"/>
              </a:rPr>
              <a:t>th</a:t>
            </a:r>
            <a:r>
              <a:rPr lang="en-US" sz="4000" dirty="0">
                <a:solidFill>
                  <a:srgbClr val="990000"/>
                </a:solidFill>
                <a:latin typeface="+mn-lt"/>
              </a:rPr>
              <a:t> Grade Report Card – Q2</a:t>
            </a:r>
          </a:p>
        </p:txBody>
      </p:sp>
    </p:spTree>
    <p:extLst>
      <p:ext uri="{BB962C8B-B14F-4D97-AF65-F5344CB8AC3E}">
        <p14:creationId xmlns:p14="http://schemas.microsoft.com/office/powerpoint/2010/main" val="247283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7FACD5-4E43-4560-BD05-75CCDA5756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413" y="320675"/>
            <a:ext cx="4302125" cy="592616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3400" y="152400"/>
            <a:ext cx="3829050" cy="702626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Communication</a:t>
            </a:r>
            <a:endParaRPr lang="en-US" sz="20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Carmel High School Website </a:t>
            </a:r>
            <a:endParaRPr lang="en-US" sz="20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Connect Ed - (Automated Phone Calls/Emails)</a:t>
            </a:r>
            <a:endParaRPr lang="en-US" sz="20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Phone/Email – Teachers, Counselors, &amp; Administrators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Parent Square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Twitter- </a:t>
            </a:r>
            <a:r>
              <a:rPr lang="en-US" sz="1700" i="1" dirty="0"/>
              <a:t>@Carmelschools, @CarmelHS_info,  @CHSCounselingCenter16</a:t>
            </a:r>
            <a:endParaRPr lang="en-US" sz="1700" i="1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Organization</a:t>
            </a:r>
            <a:r>
              <a:rPr lang="en-US" sz="1800" b="1" dirty="0">
                <a:cs typeface="Calibri"/>
              </a:rPr>
              <a:t> &amp; Academic Support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Student Agendas</a:t>
            </a:r>
            <a:endParaRPr lang="en-US" sz="20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Office 365/Teachers’ Class platforms – Teams/One Note</a:t>
            </a:r>
            <a:endParaRPr lang="en-US" sz="20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SCOIR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Educational Apps - </a:t>
            </a:r>
            <a:r>
              <a:rPr lang="en-US" sz="2000" i="1" dirty="0" err="1">
                <a:cs typeface="Calibri"/>
              </a:rPr>
              <a:t>MyHomework</a:t>
            </a:r>
            <a:r>
              <a:rPr lang="en-US" sz="2000" i="1" dirty="0">
                <a:cs typeface="Calibri"/>
              </a:rPr>
              <a:t> App, Quizlet, Khan Academy</a:t>
            </a:r>
          </a:p>
        </p:txBody>
      </p:sp>
    </p:spTree>
    <p:extLst>
      <p:ext uri="{BB962C8B-B14F-4D97-AF65-F5344CB8AC3E}">
        <p14:creationId xmlns:p14="http://schemas.microsoft.com/office/powerpoint/2010/main" val="148232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mckiern\AppData\Local\Microsoft\Windows\Temporary Internet Files\Content.IE5\YWI2FMT1\CHS-Orientation-Badia,%20Delossantos,%20DiRusso,%20D'Apice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1332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3F02EFF-876E-4A7E-AB8C-53F498DEF9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5582" y="2121763"/>
            <a:ext cx="282362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Dedicated 9th Grade Counselors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Clinical support staff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Administrative support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Mentor Program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PBIS Implementation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The 6 C’s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9th Grade Orientation: activities/sports</a:t>
            </a:r>
          </a:p>
          <a:p>
            <a:pPr marL="57150"/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103" y="640263"/>
            <a:ext cx="281943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/>
              <a:t>School Culture and Transition</a:t>
            </a:r>
          </a:p>
        </p:txBody>
      </p:sp>
    </p:spTree>
    <p:extLst>
      <p:ext uri="{BB962C8B-B14F-4D97-AF65-F5344CB8AC3E}">
        <p14:creationId xmlns:p14="http://schemas.microsoft.com/office/powerpoint/2010/main" val="1974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400" y="1075032"/>
            <a:ext cx="5080774" cy="5257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Baseball – Freshman,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Basketball Girls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Basketball Boys – Freshman,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Bowling -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Cheerleading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Cross Country,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Dance –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Gymnastics -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Ice Hockey –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Field Hockey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Football – Freshman,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Golf – Boys and Girls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Lacrosse Boys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Lacrosse Girls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Skiing -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Soccer Boys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Soccer Girls – JV, Varsity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1556" y="201103"/>
            <a:ext cx="7024688" cy="106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990000"/>
                </a:solidFill>
                <a:latin typeface="+mn-lt"/>
              </a:rPr>
              <a:t>Sports</a:t>
            </a:r>
          </a:p>
        </p:txBody>
      </p:sp>
      <p:pic>
        <p:nvPicPr>
          <p:cNvPr id="7" name="Picture 2" descr="C:\Users\rmckiern\AppData\Local\Microsoft\Windows\Temporary Internet Files\Content.IE5\YWI2FMT1\CML-60587-902547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3508" r="4505"/>
          <a:stretch/>
        </p:blipFill>
        <p:spPr bwMode="auto">
          <a:xfrm rot="275925">
            <a:off x="5354930" y="3822291"/>
            <a:ext cx="3054643" cy="254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5391417" y="1075032"/>
            <a:ext cx="3347861" cy="281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Softball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Swim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Tennis Boys –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Tennis Girls –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Track and Field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Volleyball – JV,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Winter Track – Varsity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Wrestling - Varsity</a:t>
            </a:r>
          </a:p>
        </p:txBody>
      </p:sp>
    </p:spTree>
    <p:extLst>
      <p:ext uri="{BB962C8B-B14F-4D97-AF65-F5344CB8AC3E}">
        <p14:creationId xmlns:p14="http://schemas.microsoft.com/office/powerpoint/2010/main" val="98273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9944" y="914400"/>
            <a:ext cx="4088256" cy="5943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Art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Bella Voce 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Best Buddies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Book Club 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Cancer Awareness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Dance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Drama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Equity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FBLA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Film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French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Gay Straight Alliance (GSA)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Go Green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Good News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Italian American Club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Jazz Band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Music Honor Society </a:t>
            </a:r>
          </a:p>
          <a:p>
            <a:pPr marL="457200" indent="-457200">
              <a:lnSpc>
                <a:spcPct val="80000"/>
              </a:lnSpc>
              <a:spcBef>
                <a:spcPts val="528"/>
              </a:spcBef>
              <a:buSzPct val="65000"/>
              <a:buFont typeface="Wingdings 2" panose="05020102010507070707" pitchFamily="18" charset="2"/>
              <a:buChar char=""/>
            </a:pPr>
            <a:r>
              <a:rPr lang="en-US" sz="2200" dirty="0"/>
              <a:t>Music Production Workshop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SzPct val="65000"/>
              <a:buNone/>
            </a:pPr>
            <a:endParaRPr lang="en-US" sz="22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114800" y="1066801"/>
            <a:ext cx="4572000" cy="2362199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Rock Club ‘N Roll Club</a:t>
            </a:r>
          </a:p>
          <a:p>
            <a:r>
              <a:rPr lang="en-US" dirty="0"/>
              <a:t>SSA -Safe School Ambassador Program</a:t>
            </a:r>
          </a:p>
          <a:p>
            <a:r>
              <a:rPr lang="en-US" dirty="0"/>
              <a:t>Science Club</a:t>
            </a:r>
          </a:p>
          <a:p>
            <a:r>
              <a:rPr lang="en-US" dirty="0"/>
              <a:t>Select Strings </a:t>
            </a:r>
          </a:p>
          <a:p>
            <a:r>
              <a:rPr lang="en-US" dirty="0"/>
              <a:t>Spanish Club</a:t>
            </a:r>
          </a:p>
          <a:p>
            <a:r>
              <a:rPr lang="en-US" dirty="0"/>
              <a:t>Small Chamber Ensemble</a:t>
            </a:r>
          </a:p>
          <a:p>
            <a:r>
              <a:rPr lang="en-US" dirty="0"/>
              <a:t>Student Organization</a:t>
            </a:r>
          </a:p>
          <a:p>
            <a:r>
              <a:rPr lang="en-US" dirty="0"/>
              <a:t>Tri-M </a:t>
            </a:r>
          </a:p>
          <a:p>
            <a:r>
              <a:rPr lang="en-US" dirty="0"/>
              <a:t>Yearbook</a:t>
            </a:r>
          </a:p>
          <a:p>
            <a:r>
              <a:rPr lang="en-US" dirty="0"/>
              <a:t>Newspaper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1556" y="201103"/>
            <a:ext cx="7024688" cy="106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990000"/>
                </a:solidFill>
                <a:latin typeface="+mn-lt"/>
              </a:rPr>
              <a:t>Clubs and Activities</a:t>
            </a:r>
          </a:p>
        </p:txBody>
      </p:sp>
      <p:pic>
        <p:nvPicPr>
          <p:cNvPr id="7" name="Picture 3" descr="C:\Users\rmckiern\AppData\Local\Microsoft\Windows\Temporary Internet Files\Content.IE5\JX2W3F7D\CHS-music%20(22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856">
            <a:off x="5514619" y="4016771"/>
            <a:ext cx="2951132" cy="257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993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495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i="1" dirty="0">
                <a:solidFill>
                  <a:srgbClr val="990000"/>
                </a:solidFill>
                <a:latin typeface="Century" pitchFamily="18" charset="0"/>
              </a:rPr>
              <a:t>Thank you!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9718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ahoma" panose="020B0604030504040204" pitchFamily="34" charset="0"/>
              </a:rPr>
              <a:t>The Carmel Central School District educates the whole student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ahoma" panose="020B0604030504040204" pitchFamily="34" charset="0"/>
              </a:rPr>
              <a:t>through partnerships to become lifelong learners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ahoma" panose="020B0604030504040204" pitchFamily="34" charset="0"/>
              </a:rPr>
              <a:t>in an ever-changing world.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876800"/>
            <a:ext cx="1846541" cy="18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SD Graduate Profile Pic. 02.05.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3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2">
            <a:extLst>
              <a:ext uri="{FF2B5EF4-FFF2-40B4-BE49-F238E27FC236}">
                <a16:creationId xmlns:a16="http://schemas.microsoft.com/office/drawing/2014/main" id="{2A672981-F3F9-4D2D-9DD1-28A140D67D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1388" y="1690688"/>
            <a:ext cx="543261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A6CA45D8-EBF8-40E9-A0FC-C1656BC4AD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5549382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SSA-READING-STRATEGIES -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0" y="2904323"/>
            <a:ext cx="3222439" cy="238118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12865"/>
            <a:ext cx="3237991" cy="4164098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GFMS Counselors meet with students to complete course selections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Carmel High School Program of Studies is posted on CHS website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4 Counselors for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    - Danielle Schulman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    - Tom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Feliciotto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– Bridge Program +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    - Juliet Powers – Special Education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    - Timothy Mahon – ENL Students	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Schedules available via Home Access in late August</a:t>
            </a:r>
            <a:endParaRPr lang="en-US" sz="2000" baseline="30000" dirty="0">
              <a:solidFill>
                <a:schemeClr val="bg1"/>
              </a:solidFill>
              <a:cs typeface="Calibri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Freshmen Orientation in early  September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Each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grader has an assigned mentor for the year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Transitioning to the High School</a:t>
            </a:r>
          </a:p>
        </p:txBody>
      </p:sp>
    </p:spTree>
    <p:extLst>
      <p:ext uri="{BB962C8B-B14F-4D97-AF65-F5344CB8AC3E}">
        <p14:creationId xmlns:p14="http://schemas.microsoft.com/office/powerpoint/2010/main" val="93382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28">
            <a:extLst>
              <a:ext uri="{FF2B5EF4-FFF2-40B4-BE49-F238E27FC236}">
                <a16:creationId xmlns:a16="http://schemas.microsoft.com/office/drawing/2014/main" id="{D7EF65C4-EE45-41A7-9C58-CE12E51EFF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4D533FDF-4EFB-45E0-9D51-B6A8AC816E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55272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counseling in schoo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" y="2571200"/>
            <a:ext cx="2569467" cy="17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90636" y="2022601"/>
            <a:ext cx="5370763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The counselor provides personalized education to all freshmen through a variety of activities, programs and events.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Freshmen Orientation for a smooth transition from Middle School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Students are introduced to careers through the SCOIR program.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</a:rPr>
              <a:t>Students are encouraged to meet with their counselor to develop academic, social emotional and career goals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8029" y="365125"/>
            <a:ext cx="5373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Supports for Freshmen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1C571FC-F577-4168-A7BA-E47A19C8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38" y="2066739"/>
            <a:ext cx="3195611" cy="3543368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199100FC-1567-4285-9883-2E600976E7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F407EC-8EA1-4454-9B61-1FC0B650F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92722-A30B-45AA-A88A-B3374598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4147457" cy="13255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Calibri"/>
                <a:cs typeface="Calibri"/>
              </a:rPr>
              <a:t>Keys to a Successful Freshman Year</a:t>
            </a:r>
            <a:endParaRPr lang="en-US" sz="37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D2D4-EC68-42DB-8E91-DE0F180E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3096127" cy="3399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Organization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Time Management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Study/Homework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Utilizing Extra Help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Involvement in Extra-Curricular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38890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graduation cap transparent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80A92E9D-E90A-4A12-9710-4D30FAD915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Graduation Requirements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628"/>
            <a:ext cx="4691063" cy="42510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total of </a:t>
            </a:r>
            <a:r>
              <a:rPr lang="en-US" sz="1600" b="1" dirty="0">
                <a:solidFill>
                  <a:schemeClr val="bg1"/>
                </a:solidFill>
              </a:rPr>
              <a:t>22 </a:t>
            </a:r>
            <a:r>
              <a:rPr lang="en-US" sz="1600" dirty="0">
                <a:solidFill>
                  <a:schemeClr val="bg1"/>
                </a:solidFill>
              </a:rPr>
              <a:t>credits are needed to graduate.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Required Credits by Department: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English - 4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Social Studies – 4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Math - 3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Science - 3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World Language - 1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Art or Music - 1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Physical Education – 2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Health - .5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 Electives (Business, Tech, Etc.)  – 3.5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 minimum of 5.5 credits is required each year to be considered a full-time student and to participate in extracurricular activities (5 credits for seniors).  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00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00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8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58837"/>
              </p:ext>
            </p:extLst>
          </p:nvPr>
        </p:nvGraphicFramePr>
        <p:xfrm>
          <a:off x="503039" y="1268463"/>
          <a:ext cx="806172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442">
                  <a:extLst>
                    <a:ext uri="{9D8B030D-6E8A-4147-A177-3AD203B41FA5}">
                      <a16:colId xmlns:a16="http://schemas.microsoft.com/office/drawing/2014/main" val="13046618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88056059"/>
                    </a:ext>
                  </a:extLst>
                </a:gridCol>
              </a:tblGrid>
              <a:tr h="25253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82410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US" sz="2400" dirty="0"/>
                        <a:t>1 Science Regents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082254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US" sz="2400" dirty="0"/>
                        <a:t>1 Math CC Regents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85498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US" sz="2400" dirty="0"/>
                        <a:t>1 Global Regents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62255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US" sz="2400" dirty="0"/>
                        <a:t>1 U.S. History Regents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3939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r>
                        <a:rPr lang="en-US" sz="2400" dirty="0"/>
                        <a:t>1 English CC Regents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0726"/>
                  </a:ext>
                </a:extLst>
              </a:tr>
              <a:tr h="4545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5811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21556" y="201103"/>
            <a:ext cx="7024688" cy="106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990000"/>
                </a:solidFill>
                <a:latin typeface="+mn-lt"/>
              </a:rPr>
              <a:t>Regents Diploma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7870" y="5029200"/>
            <a:ext cx="8061722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must earn the required sequence of 22 credits and pass the Regents exams with a 65 or above.</a:t>
            </a:r>
          </a:p>
        </p:txBody>
      </p:sp>
      <p:pic>
        <p:nvPicPr>
          <p:cNvPr id="5126" name="Picture 6" descr="Image result for diploma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559">
            <a:off x="5516893" y="4366114"/>
            <a:ext cx="4036392" cy="25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3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bsanger: Tx GOP Wants To Destroy Public Edu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38" y="2352464"/>
            <a:ext cx="3195611" cy="297191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9100FC-1567-4285-9883-2E600976E7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F407EC-8EA1-4454-9B61-1FC0B650F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3096127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24/12 absences maximum </a:t>
            </a:r>
          </a:p>
          <a:p>
            <a:r>
              <a:rPr lang="en-US" sz="1700" dirty="0">
                <a:solidFill>
                  <a:schemeClr val="bg1"/>
                </a:solidFill>
              </a:rPr>
              <a:t>CDA</a:t>
            </a:r>
          </a:p>
          <a:p>
            <a:r>
              <a:rPr lang="en-US" sz="1700" dirty="0">
                <a:solidFill>
                  <a:schemeClr val="bg1"/>
                </a:solidFill>
              </a:rPr>
              <a:t>Regular Notifications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Documentation</a:t>
            </a:r>
          </a:p>
          <a:p>
            <a:r>
              <a:rPr lang="en-US" sz="1700" dirty="0">
                <a:solidFill>
                  <a:schemeClr val="bg1"/>
                </a:solidFill>
              </a:rPr>
              <a:t>Appeal Process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49" y="365125"/>
            <a:ext cx="4147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Attendance Policy</a:t>
            </a:r>
          </a:p>
        </p:txBody>
      </p:sp>
    </p:spTree>
    <p:extLst>
      <p:ext uri="{BB962C8B-B14F-4D97-AF65-F5344CB8AC3E}">
        <p14:creationId xmlns:p14="http://schemas.microsoft.com/office/powerpoint/2010/main" val="279453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9046"/>
              </p:ext>
            </p:extLst>
          </p:nvPr>
        </p:nvGraphicFramePr>
        <p:xfrm>
          <a:off x="390525" y="1136073"/>
          <a:ext cx="828675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603">
                  <a:extLst>
                    <a:ext uri="{9D8B030D-6E8A-4147-A177-3AD203B41FA5}">
                      <a16:colId xmlns:a16="http://schemas.microsoft.com/office/drawing/2014/main" val="1583025944"/>
                    </a:ext>
                  </a:extLst>
                </a:gridCol>
                <a:gridCol w="5268691">
                  <a:extLst>
                    <a:ext uri="{9D8B030D-6E8A-4147-A177-3AD203B41FA5}">
                      <a16:colId xmlns:a16="http://schemas.microsoft.com/office/drawing/2014/main" val="2000198171"/>
                    </a:ext>
                  </a:extLst>
                </a:gridCol>
                <a:gridCol w="1004456">
                  <a:extLst>
                    <a:ext uri="{9D8B030D-6E8A-4147-A177-3AD203B41FA5}">
                      <a16:colId xmlns:a16="http://schemas.microsoft.com/office/drawing/2014/main" val="407999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7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Biology, Biology H, Biology A or Earth Science Plus Lab Period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96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History I or Global History I Honors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6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English</a:t>
                      </a:r>
                      <a:r>
                        <a:rPr lang="en-US" baseline="0" dirty="0"/>
                        <a:t> 9, English 9 Honors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8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Algebra I, Algebra Ext. 9, </a:t>
                      </a:r>
                      <a:r>
                        <a:rPr lang="en-US" baseline="0" dirty="0"/>
                        <a:t>Geometry, Geometry Honors or Algebra II Honors 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1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World</a:t>
                      </a:r>
                      <a:r>
                        <a:rPr lang="en-US" baseline="0" dirty="0"/>
                        <a:t>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Spanish, Italian or French, level depends on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4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Education A, B or Introduction to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9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Electives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Art, Music, Business, Technology, S.S., Science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3507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4648200"/>
            <a:ext cx="8439150" cy="1452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Students have room in their schedules for two periods of electives and a lunch period *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556" y="201103"/>
            <a:ext cx="7024688" cy="106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990000"/>
                </a:solidFill>
                <a:latin typeface="+mn-lt"/>
              </a:rPr>
              <a:t>The Freshman Course Schedule</a:t>
            </a:r>
          </a:p>
        </p:txBody>
      </p:sp>
    </p:spTree>
    <p:extLst>
      <p:ext uri="{BB962C8B-B14F-4D97-AF65-F5344CB8AC3E}">
        <p14:creationId xmlns:p14="http://schemas.microsoft.com/office/powerpoint/2010/main" val="187582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</TotalTime>
  <Words>855</Words>
  <Application>Microsoft Office PowerPoint</Application>
  <PresentationFormat>On-screen Show (4:3)</PresentationFormat>
  <Paragraphs>182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</vt:lpstr>
      <vt:lpstr>Segoe Print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Keys to a Successful Freshman Year</vt:lpstr>
      <vt:lpstr>Graduation Requirements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Ossining 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Template</dc:creator>
  <cp:lastModifiedBy>Liso, Miriam</cp:lastModifiedBy>
  <cp:revision>409</cp:revision>
  <cp:lastPrinted>2018-02-26T16:33:30Z</cp:lastPrinted>
  <dcterms:created xsi:type="dcterms:W3CDTF">2010-01-08T19:01:26Z</dcterms:created>
  <dcterms:modified xsi:type="dcterms:W3CDTF">2024-02-08T15:12:51Z</dcterms:modified>
</cp:coreProperties>
</file>