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3078" autoAdjust="0"/>
  </p:normalViewPr>
  <p:slideViewPr>
    <p:cSldViewPr>
      <p:cViewPr varScale="1">
        <p:scale>
          <a:sx n="86" d="100"/>
          <a:sy n="86" d="100"/>
        </p:scale>
        <p:origin x="13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56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D0B5C99C-FDB6-44CD-9702-977A4B28ACA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r>
              <a:rPr lang="en-US" smtClean="0"/>
              <a:t>Created by Anthony Settle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4A5EC36-5D57-44A6-B80E-6C79572C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062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Created by Anthony Settle</a:t>
            </a: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3C2830-012E-4B9C-A910-ECCC2F2F6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55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5C1C6-F127-4389-859B-8B1823D8DCBA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Created by Anthony Settle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3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 SL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76600" cy="6888272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 userDrawn="1"/>
        </p:nvSpPr>
        <p:spPr>
          <a:xfrm>
            <a:off x="3299459" y="0"/>
            <a:ext cx="5844541" cy="688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641271" y="1284007"/>
            <a:ext cx="51217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PA/PTA Financial Reporting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12" name="Text Box 58"/>
          <p:cNvSpPr txBox="1">
            <a:spLocks noChangeArrowheads="1"/>
          </p:cNvSpPr>
          <p:nvPr userDrawn="1"/>
        </p:nvSpPr>
        <p:spPr bwMode="auto">
          <a:xfrm>
            <a:off x="3656385" y="5580210"/>
            <a:ext cx="5231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i="1" dirty="0" smtClean="0">
                <a:solidFill>
                  <a:schemeClr val="bg1"/>
                </a:solidFill>
              </a:rPr>
              <a:t>Division of Family and Community Empowerment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smtClean="0">
                <a:solidFill>
                  <a:schemeClr val="bg1"/>
                </a:solidFill>
              </a:rPr>
              <a:t>Yolanda Torres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smtClean="0">
                <a:solidFill>
                  <a:schemeClr val="bg1"/>
                </a:solidFill>
              </a:rPr>
              <a:t>Executive Superintendent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1"/>
                </a:solidFill>
              </a:rPr>
              <a:t>Created By Anthony Settle</a:t>
            </a: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2966177" y="5807266"/>
            <a:ext cx="1023128" cy="376886"/>
          </a:xfrm>
          <a:prstGeom prst="triangle">
            <a:avLst>
              <a:gd name="adj" fmla="val 473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27" y="412376"/>
            <a:ext cx="3390898" cy="60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3A53-3A7C-45CB-83A9-46342C22B6B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3000" y="1524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1524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DDF95-6482-4230-A06C-F39A7E00975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0AF6-C8F3-4810-A3CA-9E413665CE1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0A63-67E9-492C-9A74-2462396443F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6CDA-7B66-4F7E-920C-564B34BD20D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1EF8-D13C-492C-8C8B-B2E3D82566C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0175-9F2E-4C61-A75B-078EA6E6C9B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90602-EB74-46C5-A64D-42648E4C893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C6B1-8A17-4BB4-ADBB-9069213B02E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CD2FE-B4A9-4FA7-B304-979417D3292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743200" y="6378329"/>
            <a:ext cx="6400800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152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0688" y="6453188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545C6B-FF1F-46A1-9A6C-D6C7773DD6AC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469" b="33800"/>
          <a:stretch/>
        </p:blipFill>
        <p:spPr>
          <a:xfrm>
            <a:off x="228600" y="6356621"/>
            <a:ext cx="2247901" cy="402708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 bwMode="auto">
          <a:xfrm>
            <a:off x="2541588" y="6378329"/>
            <a:ext cx="423333" cy="381000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Char char="&gt;"/>
        <a:defRPr sz="2000">
          <a:solidFill>
            <a:schemeClr val="tx1"/>
          </a:solidFill>
          <a:latin typeface="+mn-lt"/>
          <a:ea typeface="+mn-ea"/>
        </a:defRPr>
      </a:lvl2pPr>
      <a:lvl3pPr marL="1081088" indent="-22701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363663" indent="-1682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701800" indent="-22383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5pPr>
      <a:lvl6pPr marL="2159000" indent="-223838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616200" indent="-223838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073400" indent="-223838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530600" indent="-223838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folHlink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ycdoe.sharepoint.com/:f:/s/FACESupports/Eoa9vqZn4KZJjzxSsgvbgCQBsreSYsLekKTVJQ7Sne1hUg?e=3nthS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talink.org/" TargetMode="External"/><Relationship Id="rId2" Type="http://schemas.openxmlformats.org/officeDocument/2006/relationships/hyperlink" Target="http://www.irs.gov/Businesses/Small-Businesses-&amp;-Self-Employed/Apply-for-an-Employer-Identification-Number-(EIN)-Onlin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chools.nyc.gov/docs/default-source/default-document-library/a-660-english" TargetMode="External"/><Relationship Id="rId4" Type="http://schemas.openxmlformats.org/officeDocument/2006/relationships/hyperlink" Target="https://www.schools.nyc.gov/school-life/get-involved/parent-associati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ing ppage of presentation" title="Cov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38" y="2514600"/>
            <a:ext cx="1831510" cy="1295400"/>
          </a:xfrm>
          <a:prstGeom prst="rect">
            <a:avLst/>
          </a:prstGeom>
        </p:spPr>
      </p:pic>
      <p:pic>
        <p:nvPicPr>
          <p:cNvPr id="5" name="Picture 4" descr="Opening page" title="Cov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3599" cy="1113959"/>
          </a:xfrm>
          <a:prstGeom prst="rect">
            <a:avLst/>
          </a:prstGeom>
        </p:spPr>
      </p:pic>
      <p:pic>
        <p:nvPicPr>
          <p:cNvPr id="7" name="Picture 6" descr="opening page" title="Cov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63236"/>
            <a:ext cx="1437238" cy="1470764"/>
          </a:xfrm>
          <a:prstGeom prst="rect">
            <a:avLst/>
          </a:prstGeom>
        </p:spPr>
      </p:pic>
      <p:pic>
        <p:nvPicPr>
          <p:cNvPr id="8" name="Picture 7" descr="opening Page" title="Cov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846"/>
            <a:ext cx="1371600" cy="2670560"/>
          </a:xfrm>
          <a:prstGeom prst="rect">
            <a:avLst/>
          </a:prstGeom>
        </p:spPr>
      </p:pic>
      <p:pic>
        <p:nvPicPr>
          <p:cNvPr id="9" name="Picture 8" descr="Opening Page" title="Cov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39" y="1165846"/>
            <a:ext cx="1828800" cy="1295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esentation guide" title="B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69" y="624673"/>
            <a:ext cx="1762522" cy="5394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1419999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Expenses are items, goods and services and the cost needed </a:t>
            </a:r>
            <a:r>
              <a:rPr lang="en-US" sz="1800" dirty="0">
                <a:latin typeface="Century Gothic" panose="020B0502020202020204" pitchFamily="34" charset="0"/>
              </a:rPr>
              <a:t>to pay for </a:t>
            </a:r>
            <a:r>
              <a:rPr lang="en-US" sz="1800" dirty="0" smtClean="0">
                <a:latin typeface="Century Gothic" panose="020B0502020202020204" pitchFamily="34" charset="0"/>
              </a:rPr>
              <a:t>them.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 smtClean="0">
                <a:latin typeface="Century Gothic" panose="020B0502020202020204" pitchFamily="34" charset="0"/>
              </a:rPr>
              <a:t>Supplies, refreshments, decorations, reimbursements and refunds, are all expenses, also known as expenditures.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888"/>
            <a:ext cx="3962400" cy="563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Expenses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area where expenses are submitted" title="Expense li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3881854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95400" y="1765756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List of Expenses</a:t>
            </a:r>
            <a:endParaRPr lang="en-US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752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Amount Spent</a:t>
            </a:r>
            <a:endParaRPr lang="en-US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Left Arrow 3" descr="placement indicator" title="arrow"/>
          <p:cNvSpPr/>
          <p:nvPr/>
        </p:nvSpPr>
        <p:spPr>
          <a:xfrm>
            <a:off x="4572000" y="1718028"/>
            <a:ext cx="838200" cy="9188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1905000"/>
            <a:ext cx="360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List all of your expenses to date, individually.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dirty="0">
                <a:latin typeface="Century Gothic" panose="020B0502020202020204" pitchFamily="34" charset="0"/>
              </a:rPr>
              <a:t>This is a view of the expenses page</a:t>
            </a:r>
          </a:p>
        </p:txBody>
      </p:sp>
    </p:spTree>
    <p:extLst>
      <p:ext uri="{BB962C8B-B14F-4D97-AF65-F5344CB8AC3E}">
        <p14:creationId xmlns:p14="http://schemas.microsoft.com/office/powerpoint/2010/main" val="23841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area to submit information" title="Expense tot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3881854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Left Arrow 6" descr="submit inidcator" title="arrow"/>
          <p:cNvSpPr/>
          <p:nvPr/>
        </p:nvSpPr>
        <p:spPr>
          <a:xfrm>
            <a:off x="4424037" y="3413314"/>
            <a:ext cx="655405" cy="9188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352800"/>
            <a:ext cx="1066800" cy="2154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Total Amount </a:t>
            </a:r>
            <a:endParaRPr lang="en-US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3163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Add it all up and put that amount in the box here.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dirty="0" smtClean="0">
                <a:latin typeface="Century Gothic" panose="020B0502020202020204" pitchFamily="34" charset="0"/>
              </a:rPr>
              <a:t>Total Expense Amount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submission area" title="fund bala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3881854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Left Arrow 5" descr="submission indicator" title="arrow"/>
          <p:cNvSpPr/>
          <p:nvPr/>
        </p:nvSpPr>
        <p:spPr>
          <a:xfrm>
            <a:off x="4572000" y="3886200"/>
            <a:ext cx="762000" cy="9188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823156"/>
            <a:ext cx="3124200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Income – Expenses = Fund Balance </a:t>
            </a:r>
            <a:endParaRPr lang="en-US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7254" y="1046785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In the Fund Balance Box; bring the total amount of your income from the first page, and subtract the total amount of your expenses from above on the second page.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 smtClean="0">
                <a:latin typeface="Century Gothic" panose="020B0502020202020204" pitchFamily="34" charset="0"/>
              </a:rPr>
              <a:t>The amount difference is the Fund Balance.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854" y="240153"/>
            <a:ext cx="7772400" cy="452868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latin typeface="Century Gothic" panose="020B0502020202020204" pitchFamily="34" charset="0"/>
              </a:rPr>
              <a:t>Fund Balance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submission area" title="signature lin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3881854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Left Arrow 5" descr="submission indicator" title="arrow"/>
          <p:cNvSpPr/>
          <p:nvPr/>
        </p:nvSpPr>
        <p:spPr>
          <a:xfrm>
            <a:off x="4561783" y="4343400"/>
            <a:ext cx="762000" cy="9188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066447"/>
            <a:ext cx="342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The last thing to do is:</a:t>
            </a:r>
          </a:p>
          <a:p>
            <a:endParaRPr lang="en-US" sz="18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Century Gothic" panose="020B0502020202020204" pitchFamily="34" charset="0"/>
              </a:rPr>
              <a:t>Indicate the date the report is shared with the members of your PA/PTA;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Century Gothic" panose="020B0502020202020204" pitchFamily="34" charset="0"/>
              </a:rPr>
              <a:t>The date the report is shared with your  principal;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Century Gothic" panose="020B0502020202020204" pitchFamily="34" charset="0"/>
              </a:rPr>
              <a:t>And add the signatures of the PA/PTA President and Treasurer and the date </a:t>
            </a:r>
            <a:r>
              <a:rPr lang="en-US" sz="1800" dirty="0">
                <a:latin typeface="Century Gothic" panose="020B0502020202020204" pitchFamily="34" charset="0"/>
              </a:rPr>
              <a:t>.</a:t>
            </a:r>
            <a:endParaRPr lang="en-US" sz="1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52868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dirty="0" smtClean="0">
                <a:latin typeface="Century Gothic" panose="020B0502020202020204" pitchFamily="34" charset="0"/>
              </a:rPr>
              <a:t>Signatures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presentation guides" title="Bill and Karen"/>
          <p:cNvGrpSpPr/>
          <p:nvPr/>
        </p:nvGrpSpPr>
        <p:grpSpPr>
          <a:xfrm>
            <a:off x="685800" y="914400"/>
            <a:ext cx="2518646" cy="5210490"/>
            <a:chOff x="685800" y="733110"/>
            <a:chExt cx="2518646" cy="5210490"/>
          </a:xfrm>
        </p:grpSpPr>
        <p:pic>
          <p:nvPicPr>
            <p:cNvPr id="4" name="Picture 3" descr="Presentation guide" title="bill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761999"/>
              <a:ext cx="1752600" cy="5181601"/>
            </a:xfrm>
            <a:prstGeom prst="rect">
              <a:avLst/>
            </a:prstGeom>
          </p:spPr>
        </p:pic>
        <p:pic>
          <p:nvPicPr>
            <p:cNvPr id="5" name="Picture 4" descr="Presentation guide" title="karen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354" y="733110"/>
              <a:ext cx="1532092" cy="521049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201886" y="482396"/>
            <a:ext cx="3886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That was so easy, right?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 smtClean="0">
                <a:latin typeface="Century Gothic" panose="020B0502020202020204" pitchFamily="34" charset="0"/>
              </a:rPr>
              <a:t>If you use any kind of accounting software, you can use the printed reports that come with your program. But if you don’t use a software program you can use the form we just showed you.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 smtClean="0">
                <a:latin typeface="Century Gothic" panose="020B0502020202020204" pitchFamily="34" charset="0"/>
              </a:rPr>
              <a:t>If you click on the highlighted link you can download a copy of the </a:t>
            </a:r>
            <a:r>
              <a:rPr lang="en-US" sz="1800" dirty="0" smtClean="0">
                <a:latin typeface="Century Gothic" panose="020B0502020202020204" pitchFamily="34" charset="0"/>
                <a:hlinkClick r:id="rId4"/>
              </a:rPr>
              <a:t>Financial </a:t>
            </a:r>
            <a:r>
              <a:rPr lang="en-US" sz="1800" dirty="0" smtClean="0">
                <a:latin typeface="Century Gothic" panose="020B0502020202020204" pitchFamily="34" charset="0"/>
                <a:hlinkClick r:id="rId4"/>
              </a:rPr>
              <a:t>Report </a:t>
            </a:r>
            <a:r>
              <a:rPr lang="en-US" sz="1800" dirty="0" smtClean="0">
                <a:latin typeface="Century Gothic" panose="020B0502020202020204" pitchFamily="34" charset="0"/>
              </a:rPr>
              <a:t>that you can complete, file and share with your membership and your school’s principal.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 smtClean="0">
                <a:latin typeface="Century Gothic" panose="020B0502020202020204" pitchFamily="34" charset="0"/>
              </a:rPr>
              <a:t>Don’t forget, you have to file your Interim Financial Report by January </a:t>
            </a:r>
            <a:r>
              <a:rPr lang="en-US" sz="1800" dirty="0" smtClean="0">
                <a:latin typeface="Century Gothic" panose="020B0502020202020204" pitchFamily="34" charset="0"/>
              </a:rPr>
              <a:t>31</a:t>
            </a:r>
            <a:r>
              <a:rPr lang="en-US" sz="1800" baseline="30000" dirty="0" smtClean="0">
                <a:latin typeface="Century Gothic" panose="020B0502020202020204" pitchFamily="34" charset="0"/>
              </a:rPr>
              <a:t>st </a:t>
            </a:r>
            <a:r>
              <a:rPr lang="en-US" sz="1800" dirty="0" smtClean="0">
                <a:latin typeface="Century Gothic" panose="020B0502020202020204" pitchFamily="34" charset="0"/>
              </a:rPr>
              <a:t> and the Annual Financial Report by June 30</a:t>
            </a:r>
            <a:r>
              <a:rPr lang="en-US" sz="1800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1800" dirty="0" smtClean="0">
                <a:latin typeface="Century Gothic" panose="020B0502020202020204" pitchFamily="34" charset="0"/>
              </a:rPr>
              <a:t>.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111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Conclusion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10100" y="4724400"/>
            <a:ext cx="3619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  <a:hlinkClick r:id="rId2"/>
              </a:rPr>
              <a:t>Apply for an EIN Number Online</a:t>
            </a:r>
            <a:r>
              <a:rPr lang="en-US" sz="1400" dirty="0" smtClean="0">
                <a:latin typeface="Century Gothic" panose="020B0502020202020204" pitchFamily="34" charset="0"/>
              </a:rPr>
              <a:t> – to open a bank a PA/PTA must have an EIN number from the IRS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1050" y="4711005"/>
            <a:ext cx="3346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  <a:hlinkClick r:id="rId3"/>
              </a:rPr>
              <a:t>PTALINK.org</a:t>
            </a:r>
            <a:r>
              <a:rPr lang="en-US" sz="1400" dirty="0" smtClean="0">
                <a:latin typeface="Century Gothic" panose="020B0502020202020204" pitchFamily="34" charset="0"/>
              </a:rPr>
              <a:t> - </a:t>
            </a:r>
            <a:r>
              <a:rPr lang="en-US" sz="1400" dirty="0">
                <a:latin typeface="Century Gothic" panose="020B0502020202020204" pitchFamily="34" charset="0"/>
              </a:rPr>
              <a:t>it also provides an effective way for schools to learn from each other and share best practices, and creates a community of parent organizations that work together.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43434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Other Resources</a:t>
            </a:r>
            <a:endParaRPr lang="en-U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 descr="blue line" title="Blue line"/>
          <p:cNvCxnSpPr/>
          <p:nvPr/>
        </p:nvCxnSpPr>
        <p:spPr>
          <a:xfrm>
            <a:off x="2705100" y="4343400"/>
            <a:ext cx="36957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9633" y="2455872"/>
            <a:ext cx="342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Borough or District Family </a:t>
            </a:r>
            <a:r>
              <a:rPr lang="en-US" sz="1400" dirty="0" smtClean="0">
                <a:latin typeface="Century Gothic" panose="020B0502020202020204" pitchFamily="34" charset="0"/>
              </a:rPr>
              <a:t>Advocate provide </a:t>
            </a:r>
            <a:r>
              <a:rPr lang="en-US" sz="1400" dirty="0">
                <a:latin typeface="Century Gothic" panose="020B0502020202020204" pitchFamily="34" charset="0"/>
              </a:rPr>
              <a:t>information for the community and support the resolution of family inquiries and concerns.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2617" y="127232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  <a:hlinkClick r:id="rId4"/>
              </a:rPr>
              <a:t>PA/PTA </a:t>
            </a:r>
            <a:r>
              <a:rPr lang="en-US" sz="1400" dirty="0" smtClean="0">
                <a:latin typeface="Century Gothic" panose="020B0502020202020204" pitchFamily="34" charset="0"/>
                <a:hlinkClick r:id="rId4"/>
              </a:rPr>
              <a:t>DOE Website Page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located </a:t>
            </a:r>
            <a:r>
              <a:rPr lang="en-US" sz="1400" dirty="0" smtClean="0">
                <a:latin typeface="Century Gothic" panose="020B0502020202020204" pitchFamily="34" charset="0"/>
              </a:rPr>
              <a:t>on the DOE Website has a variety links and other resources that will support your day to day operations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224" y="3841874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Your Local Presidents </a:t>
            </a:r>
            <a:r>
              <a:rPr lang="en-US" sz="1400" dirty="0" smtClean="0">
                <a:latin typeface="Century Gothic" panose="020B0502020202020204" pitchFamily="34" charset="0"/>
              </a:rPr>
              <a:t>Council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24" y="328916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Your School’s Parent Coordinator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  <a:hlinkClick r:id="rId5"/>
              </a:rPr>
              <a:t>Chancellor’s Regulation A-660  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(</a:t>
            </a:r>
            <a:r>
              <a:rPr lang="en-US" sz="1400" dirty="0">
                <a:latin typeface="Century Gothic" panose="020B0502020202020204" pitchFamily="34" charset="0"/>
              </a:rPr>
              <a:t>CR A-660) governs all aspects of PA/PTAs including elections, finances, conflicts of interests, grievances, fundraising activities and events. It is essential that all members of a school's </a:t>
            </a:r>
            <a:r>
              <a:rPr lang="en-US" sz="1400" dirty="0" smtClean="0">
                <a:latin typeface="Century Gothic" panose="020B0502020202020204" pitchFamily="34" charset="0"/>
              </a:rPr>
              <a:t>PA/PTA  </a:t>
            </a:r>
            <a:r>
              <a:rPr lang="en-US" sz="1400" dirty="0">
                <a:latin typeface="Century Gothic" panose="020B0502020202020204" pitchFamily="34" charset="0"/>
              </a:rPr>
              <a:t>board read the CR A-660 and are familiar with the overview of the regulations. 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Want to know more?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 Click on any of the links below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0" y="5117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Let’s get started, okay?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7432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If you’re a new executive board member or treasurer, let us help you fill out the different parts of the </a:t>
            </a:r>
            <a:r>
              <a:rPr lang="en-US" sz="1800" dirty="0" smtClean="0">
                <a:latin typeface="Century Gothic" panose="020B0502020202020204" pitchFamily="34" charset="0"/>
              </a:rPr>
              <a:t>Financial </a:t>
            </a:r>
            <a:r>
              <a:rPr lang="en-US" sz="1800" dirty="0" smtClean="0">
                <a:latin typeface="Century Gothic" panose="020B0502020202020204" pitchFamily="34" charset="0"/>
              </a:rPr>
              <a:t>Report. 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 smtClean="0">
                <a:latin typeface="Century Gothic" panose="020B0502020202020204" pitchFamily="34" charset="0"/>
              </a:rPr>
              <a:t>If you are a veteran executive board member or treasurer, we can help you too. 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600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We’re here to remind you to complete, file and submit your </a:t>
            </a:r>
            <a:r>
              <a:rPr lang="en-US" sz="1800" dirty="0" smtClean="0">
                <a:latin typeface="Century Gothic" panose="020B0502020202020204" pitchFamily="34" charset="0"/>
              </a:rPr>
              <a:t>Interim or Annual </a:t>
            </a:r>
            <a:r>
              <a:rPr lang="en-US" sz="1800" dirty="0" smtClean="0">
                <a:latin typeface="Century Gothic" panose="020B0502020202020204" pitchFamily="34" charset="0"/>
              </a:rPr>
              <a:t>Financial Report by January 31</a:t>
            </a:r>
            <a:r>
              <a:rPr lang="en-US" sz="1800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1800" dirty="0" smtClean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2302" y="1078468"/>
            <a:ext cx="431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Hi, I’m Bill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latin typeface="Century Gothic" panose="020B0502020202020204" pitchFamily="34" charset="0"/>
              </a:rPr>
              <a:t>and I’m Karen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 descr="Presentation guides" title="Bill and Karen"/>
          <p:cNvGrpSpPr/>
          <p:nvPr/>
        </p:nvGrpSpPr>
        <p:grpSpPr>
          <a:xfrm>
            <a:off x="685800" y="733110"/>
            <a:ext cx="2518646" cy="5210490"/>
            <a:chOff x="685800" y="733110"/>
            <a:chExt cx="2518646" cy="5210490"/>
          </a:xfrm>
        </p:grpSpPr>
        <p:pic>
          <p:nvPicPr>
            <p:cNvPr id="2" name="Picture 1" descr="Presentation guide" title="Bill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761999"/>
              <a:ext cx="1752600" cy="5181601"/>
            </a:xfrm>
            <a:prstGeom prst="rect">
              <a:avLst/>
            </a:prstGeom>
          </p:spPr>
        </p:pic>
        <p:pic>
          <p:nvPicPr>
            <p:cNvPr id="10" name="Picture 9" descr="Presentation guide" title="Kar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354" y="733110"/>
              <a:ext cx="1532092" cy="5210490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4543" y="372584"/>
            <a:ext cx="7772400" cy="40465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Introduction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9624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If you use an accounting program, or an online resource, you can use a printable report as a substitute.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2192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I am sure that many of you are aware of the </a:t>
            </a:r>
            <a:r>
              <a:rPr lang="en-US" sz="1800" dirty="0" smtClean="0">
                <a:latin typeface="Century Gothic" panose="020B0502020202020204" pitchFamily="34" charset="0"/>
              </a:rPr>
              <a:t>Financial </a:t>
            </a:r>
            <a:r>
              <a:rPr lang="en-US" sz="1800" dirty="0" smtClean="0">
                <a:latin typeface="Century Gothic" panose="020B0502020202020204" pitchFamily="34" charset="0"/>
              </a:rPr>
              <a:t>Report  and filed a copy of the report last year, with both your membership and your school’s principal. But if you have not seen it, let me show it to you.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Presentation guide" title="Karen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31435"/>
            <a:ext cx="1532092" cy="52104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834"/>
            <a:ext cx="7772400" cy="5032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Introduction - Income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ide 2 of the financial report" title="Interim Financial Report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08" y="1447800"/>
            <a:ext cx="3528958" cy="4572000"/>
          </a:xfrm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ge 1 of Interim financial report" title="Interim Financial Repo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88404"/>
            <a:ext cx="3505201" cy="453139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650204"/>
          </a:xfrm>
        </p:spPr>
        <p:txBody>
          <a:bodyPr>
            <a:noAutofit/>
          </a:bodyPr>
          <a:lstStyle/>
          <a:p>
            <a:r>
              <a:rPr lang="en-US" sz="2000" b="0" dirty="0">
                <a:latin typeface="Century Gothic" panose="020B0502020202020204" pitchFamily="34" charset="0"/>
              </a:rPr>
              <a:t>This is a copy of the  Interim Financial Report. It’s really simple and </a:t>
            </a:r>
            <a:r>
              <a:rPr lang="en-US" sz="2000" b="0" dirty="0" smtClean="0">
                <a:latin typeface="Century Gothic" panose="020B0502020202020204" pitchFamily="34" charset="0"/>
              </a:rPr>
              <a:t>easy. And the Annual Report looks very similar…</a:t>
            </a:r>
            <a:endParaRPr lang="en-US" sz="20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dicate opening balance" title="IFR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2" y="990600"/>
            <a:ext cx="3536610" cy="4800600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10400" y="2133600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Bank Account 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2" name="Right Arrow 1" descr="Indicates space to input opening balance" title="Arrow"/>
          <p:cNvSpPr/>
          <p:nvPr/>
        </p:nvSpPr>
        <p:spPr>
          <a:xfrm>
            <a:off x="3991474" y="2180362"/>
            <a:ext cx="990600" cy="1219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"/>
          </p:nvPr>
        </p:nvSpPr>
        <p:spPr>
          <a:xfrm>
            <a:off x="412569" y="1219200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entury Gothic" panose="020B0502020202020204" pitchFamily="34" charset="0"/>
              </a:rPr>
              <a:t>Start by indicating what was the Beginning Balance as of July 1st (aka Opening Balance). </a:t>
            </a:r>
          </a:p>
          <a:p>
            <a:pPr marL="0" indent="0">
              <a:buNone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ury Gothic" panose="020B0502020202020204" pitchFamily="34" charset="0"/>
              </a:rPr>
              <a:t>The beginning balance is the amount of money the PA/PTA begins with on the 1st of July.</a:t>
            </a: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2569" y="220300"/>
            <a:ext cx="7772400" cy="5794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Income</a:t>
            </a:r>
            <a:r>
              <a:rPr lang="en-US" sz="2400" dirty="0" smtClean="0"/>
              <a:t> page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put the amount of dues collected from membership only if applicable" title="Membership Dues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753290"/>
            <a:ext cx="3711173" cy="5114109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Right Arrow 1" descr="indicates where to input information" title="Arrow"/>
          <p:cNvSpPr/>
          <p:nvPr/>
        </p:nvSpPr>
        <p:spPr>
          <a:xfrm>
            <a:off x="3924300" y="2259071"/>
            <a:ext cx="990600" cy="1219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0900" y="1938411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Bank Account 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900" y="2153855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If Applicable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If you did not </a:t>
            </a:r>
            <a:r>
              <a:rPr lang="en-US" sz="1800" dirty="0" smtClean="0">
                <a:latin typeface="Century Gothic" panose="020B0502020202020204" pitchFamily="34" charset="0"/>
              </a:rPr>
              <a:t>collect dues from your membership; </a:t>
            </a:r>
            <a:r>
              <a:rPr lang="en-US" sz="1800" dirty="0">
                <a:latin typeface="Century Gothic" panose="020B0502020202020204" pitchFamily="34" charset="0"/>
              </a:rPr>
              <a:t>write </a:t>
            </a:r>
            <a:r>
              <a:rPr lang="en-US" sz="1800" dirty="0" smtClean="0">
                <a:latin typeface="Century Gothic" panose="020B0502020202020204" pitchFamily="34" charset="0"/>
              </a:rPr>
              <a:t>in a zero </a:t>
            </a:r>
            <a:r>
              <a:rPr lang="en-US" sz="1800" dirty="0">
                <a:latin typeface="Century Gothic" panose="020B0502020202020204" pitchFamily="34" charset="0"/>
              </a:rPr>
              <a:t>(0).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1454899"/>
            <a:ext cx="374904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entury Gothic" panose="020B0502020202020204" pitchFamily="34" charset="0"/>
              </a:rPr>
              <a:t>If you collected dues from your membership, place that amount here.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418329"/>
            <a:ext cx="3733800" cy="334962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Century Gothic" panose="020B0502020202020204" pitchFamily="34" charset="0"/>
              </a:rPr>
              <a:t>Membership</a:t>
            </a:r>
            <a:r>
              <a:rPr lang="en-US" sz="2400" dirty="0" smtClean="0"/>
              <a:t> Dues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6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dicates the list items as other sources of income and the amount received." title="Itemize list 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3041"/>
            <a:ext cx="3886200" cy="5336759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450183" y="1918156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Bank Account 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2133600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If Applicable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798" y="2599322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Other Sources of Income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0183" y="258190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Amount Received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8" name="Right Arrow 7" descr="indicates where to submit information" title="arrow"/>
          <p:cNvSpPr/>
          <p:nvPr/>
        </p:nvSpPr>
        <p:spPr>
          <a:xfrm>
            <a:off x="4182292" y="2672210"/>
            <a:ext cx="990600" cy="1219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151415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entury Gothic" panose="020B0502020202020204" pitchFamily="34" charset="0"/>
              </a:rPr>
              <a:t>Now list all the other sources of income individually. </a:t>
            </a:r>
          </a:p>
          <a:p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entury Gothic" panose="020B0502020202020204" pitchFamily="34" charset="0"/>
              </a:rPr>
              <a:t>List things such as donations and fundraisers.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61307" y="171435"/>
            <a:ext cx="3657600" cy="563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Sources of Income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otal of items " title="TOtal amount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82" y="685800"/>
            <a:ext cx="3536610" cy="4876800"/>
          </a:xfr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87791" y="4433797"/>
            <a:ext cx="1165609" cy="2154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rgbClr val="FF0000"/>
                </a:solidFill>
              </a:rPr>
              <a:t>Total Amount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4" name="Right Arrow 3" descr="indicates where to submit information" title="arrow"/>
          <p:cNvSpPr/>
          <p:nvPr/>
        </p:nvSpPr>
        <p:spPr>
          <a:xfrm>
            <a:off x="5818187" y="4480559"/>
            <a:ext cx="990600" cy="1219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2590800"/>
            <a:ext cx="374904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entury Gothic" panose="020B0502020202020204" pitchFamily="34" charset="0"/>
              </a:rPr>
              <a:t>Once you have listed all your income sources; add them up and put the total in the box at the bottom of the page.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36576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Total Income Amount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2209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Now lets look at the other side of the form, and do the same with the expenses page.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3137" y="141999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entury Gothic" panose="020B0502020202020204" pitchFamily="34" charset="0"/>
              </a:rPr>
              <a:t>That was really simple, right?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Presentation guide" title="B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83" y="761998"/>
            <a:ext cx="1752600" cy="51816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486" y="127337"/>
            <a:ext cx="7772400" cy="5584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Introduction - Expenses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666666"/>
      </a:dk1>
      <a:lt1>
        <a:srgbClr val="FFFFFF"/>
      </a:lt1>
      <a:dk2>
        <a:srgbClr val="003366"/>
      </a:dk2>
      <a:lt2>
        <a:srgbClr val="CFDAE5"/>
      </a:lt2>
      <a:accent1>
        <a:srgbClr val="FF9933"/>
      </a:accent1>
      <a:accent2>
        <a:srgbClr val="80B34D"/>
      </a:accent2>
      <a:accent3>
        <a:srgbClr val="FFFFFF"/>
      </a:accent3>
      <a:accent4>
        <a:srgbClr val="565656"/>
      </a:accent4>
      <a:accent5>
        <a:srgbClr val="FFCAAD"/>
      </a:accent5>
      <a:accent6>
        <a:srgbClr val="73A245"/>
      </a:accent6>
      <a:hlink>
        <a:srgbClr val="6699CC"/>
      </a:hlink>
      <a:folHlink>
        <a:srgbClr val="3366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BE50965F213147B49B434955C9E1DE" ma:contentTypeVersion="5" ma:contentTypeDescription="Create a new document." ma:contentTypeScope="" ma:versionID="3992f23633154f82f1056b33edb87dba">
  <xsd:schema xmlns:xsd="http://www.w3.org/2001/XMLSchema" xmlns:xs="http://www.w3.org/2001/XMLSchema" xmlns:p="http://schemas.microsoft.com/office/2006/metadata/properties" xmlns:ns2="28373296-65b4-4a30-8c98-307d6e66a0b2" xmlns:ns3="a9114114-b805-45af-94e3-be727a51fb03" targetNamespace="http://schemas.microsoft.com/office/2006/metadata/properties" ma:root="true" ma:fieldsID="a47d04567aa94ea0e140d925dff5c1ff" ns2:_="" ns3:_="">
    <xsd:import namespace="28373296-65b4-4a30-8c98-307d6e66a0b2"/>
    <xsd:import namespace="a9114114-b805-45af-94e3-be727a51fb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73296-65b4-4a30-8c98-307d6e66a0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14114-b805-45af-94e3-be727a51f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C29235-CB0F-4AB3-88DB-CB929E985C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114E24-76AF-47DF-9920-0142111D2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373296-65b4-4a30-8c98-307d6e66a0b2"/>
    <ds:schemaRef ds:uri="a9114114-b805-45af-94e3-be727a51f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CC4BAE-E4B1-423E-8B02-C0FFA2110CAE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8373296-65b4-4a30-8c98-307d6e66a0b2"/>
    <ds:schemaRef ds:uri="http://schemas.microsoft.com/office/infopath/2007/PartnerControls"/>
    <ds:schemaRef ds:uri="a9114114-b805-45af-94e3-be727a51fb0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5538</TotalTime>
  <Words>773</Words>
  <Application>Microsoft Office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Century Gothic</vt:lpstr>
      <vt:lpstr>Times</vt:lpstr>
      <vt:lpstr>Wingdings</vt:lpstr>
      <vt:lpstr>Blank Presentation</vt:lpstr>
      <vt:lpstr>PowerPoint Presentation</vt:lpstr>
      <vt:lpstr>Introduction</vt:lpstr>
      <vt:lpstr>Introduction - Income </vt:lpstr>
      <vt:lpstr>This is a copy of the  Interim Financial Report. It’s really simple and easy. And the Annual Report looks very similar…</vt:lpstr>
      <vt:lpstr>Income page</vt:lpstr>
      <vt:lpstr>Membership Dues</vt:lpstr>
      <vt:lpstr>Sources of Income</vt:lpstr>
      <vt:lpstr>Total Income Amount</vt:lpstr>
      <vt:lpstr>Introduction - Expenses</vt:lpstr>
      <vt:lpstr>Expenses</vt:lpstr>
      <vt:lpstr>This is a view of the expenses page</vt:lpstr>
      <vt:lpstr>Total Expense Amount</vt:lpstr>
      <vt:lpstr>Fund Balance</vt:lpstr>
      <vt:lpstr>Signatures</vt:lpstr>
      <vt:lpstr>Conclusion</vt:lpstr>
      <vt:lpstr>Want to know more?  Click on any of the links below.</vt:lpstr>
    </vt:vector>
  </TitlesOfParts>
  <Company>KSA-Plus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ASettle@schools.nyc.gov</dc:creator>
  <cp:lastModifiedBy>Settle Anthony</cp:lastModifiedBy>
  <cp:revision>162</cp:revision>
  <cp:lastPrinted>2019-01-10T13:40:31Z</cp:lastPrinted>
  <dcterms:created xsi:type="dcterms:W3CDTF">2007-11-06T15:34:07Z</dcterms:created>
  <dcterms:modified xsi:type="dcterms:W3CDTF">2019-01-10T14:10:26Z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0x0101009DBE50965F213147B49B434955C9E1DE</vt:lpwstr>
  </property>
</Properties>
</file>