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68" r:id="rId5"/>
    <p:sldId id="272" r:id="rId6"/>
    <p:sldId id="262" r:id="rId7"/>
    <p:sldId id="277" r:id="rId8"/>
    <p:sldId id="264" r:id="rId9"/>
    <p:sldId id="273" r:id="rId10"/>
    <p:sldId id="266" r:id="rId11"/>
    <p:sldId id="276" r:id="rId12"/>
    <p:sldId id="269" r:id="rId13"/>
    <p:sldId id="271" r:id="rId14"/>
    <p:sldId id="270" r:id="rId15"/>
    <p:sldId id="279" r:id="rId16"/>
    <p:sldId id="280" r:id="rId17"/>
    <p:sldId id="274" r:id="rId18"/>
    <p:sldId id="275" r:id="rId19"/>
    <p:sldId id="282" r:id="rId20"/>
    <p:sldId id="283" r:id="rId21"/>
    <p:sldId id="281"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F0F5B-992A-8FD4-F8C8-B5F147C5F303}" v="96" dt="2021-05-07T15:19:00.135"/>
    <p1510:client id="{A7414387-268B-4B29-95C0-6B681766DD83}" v="1829" dt="2021-05-07T14:46:30.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21" d="100"/>
          <a:sy n="121" d="100"/>
        </p:scale>
        <p:origin x="108" y="198"/>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6/1/2021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7CC0096-1860-4642-9CD2-0079EA5E7CD1}"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dirty="0"/>
              <a:t>Click to edit Master title style</a:t>
            </a:r>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6/1/2021</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satonline.org/research-treatment/clinical-corner/regulating-sleep/?gclid=Cj0KCQjwytOEBhD5ARIsANnRjVgVmCCKIyCFkTSJmhjYJD6lt23i47aQur_92RrIFt2SrF-JjDS-LmQaAoRxEALw_wc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satonline.org/wp-content/uploads/NewsletterIssues/winter2013.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satonline.org/wp-content/uploads/NewsletterIssues/winter2013.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satonline.org/wp-content/uploads/NewsletterIssues/winter2013.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umass.edu/newsoffice/article/sleep-research-study-finds-daytime-naps" TargetMode="External"/><Relationship Id="rId2" Type="http://schemas.openxmlformats.org/officeDocument/2006/relationships/hyperlink" Target="http://www.everydayhealth.com/columns/robert-rosenberg-sleep-answers/sleep-and-childhood-brain-development/" TargetMode="External"/><Relationship Id="rId1" Type="http://schemas.openxmlformats.org/officeDocument/2006/relationships/slideLayout" Target="../slideLayouts/slideLayout2.xml"/><Relationship Id="rId4" Type="http://schemas.openxmlformats.org/officeDocument/2006/relationships/hyperlink" Target="http://www.sncdsb.on.ca/blog/sleep-brain-development-children#:~:text=Sleep%20boosts%20brain%20development,ADHD%20as%20they%20grow%20older."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hopkinsallchildrens.org/ACH-News/General-News/The-importance-of-sleep-for-kid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hopkinsallchildrens.org/ACH-News/General-News/The-importance-of-sleep-for-ki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satonline.org/research-treatment/clinical-corner/regulating-sleep/?gclid=Cj0KCQjwytOEBhD5ARIsANnRjVgVmCCKIyCFkTSJmhjYJD6lt23i47aQur_92RrIFt2SrF-JjDS-LmQaAoRxEALw_wcB"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Sleep Routines</a:t>
            </a:r>
          </a:p>
        </p:txBody>
      </p:sp>
      <p:sp>
        <p:nvSpPr>
          <p:cNvPr id="3" name="Subtitle 2"/>
          <p:cNvSpPr>
            <a:spLocks noGrp="1"/>
          </p:cNvSpPr>
          <p:nvPr>
            <p:ph type="subTitle" idx="1"/>
          </p:nvPr>
        </p:nvSpPr>
        <p:spPr>
          <a:xfrm>
            <a:off x="1066800" y="5709384"/>
            <a:ext cx="8686800" cy="866227"/>
          </a:xfrm>
        </p:spPr>
        <p:txBody>
          <a:bodyPr vert="horz" lIns="91440" tIns="45720" rIns="91440" bIns="45720" rtlCol="0" anchor="t">
            <a:normAutofit/>
          </a:bodyPr>
          <a:lstStyle/>
          <a:p>
            <a:r>
              <a:rPr lang="en-US" dirty="0"/>
              <a:t>Parent Counseling &amp; Training</a:t>
            </a:r>
          </a:p>
          <a:p>
            <a:r>
              <a:rPr lang="en-US" dirty="0"/>
              <a:t>Carmel Central School District</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Sleep Hygiene Suggestions</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p:txBody>
          <a:bodyPr vert="horz" lIns="91440" tIns="45720" rIns="91440" bIns="45720" rtlCol="0" anchor="t">
            <a:normAutofit/>
          </a:bodyPr>
          <a:lstStyle/>
          <a:p>
            <a:r>
              <a:rPr lang="en-US" dirty="0"/>
              <a:t>Check with your pediatrician to rule out medical reasons for disrupted sleep</a:t>
            </a:r>
          </a:p>
          <a:p>
            <a:r>
              <a:rPr lang="en-US" dirty="0"/>
              <a:t>Schedule bedtimes at a consistent time each night</a:t>
            </a:r>
          </a:p>
          <a:p>
            <a:r>
              <a:rPr lang="en-US" dirty="0"/>
              <a:t>Establish a "screens off" time that gives about an hour or more between watching screens and falling-asleep time</a:t>
            </a:r>
          </a:p>
          <a:p>
            <a:r>
              <a:rPr lang="en-US" dirty="0"/>
              <a:t>Ensure that the child is not going to bed hungry</a:t>
            </a:r>
          </a:p>
          <a:p>
            <a:r>
              <a:rPr lang="en-US" dirty="0"/>
              <a:t>Make sure the bedroom is dark enough to encourage sleep</a:t>
            </a:r>
          </a:p>
          <a:p>
            <a:r>
              <a:rPr lang="en-US" dirty="0"/>
              <a:t>Follow a bedtime routine each night</a:t>
            </a:r>
          </a:p>
        </p:txBody>
      </p:sp>
    </p:spTree>
    <p:extLst>
      <p:ext uri="{BB962C8B-B14F-4D97-AF65-F5344CB8AC3E}">
        <p14:creationId xmlns:p14="http://schemas.microsoft.com/office/powerpoint/2010/main" val="79261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0162-B090-48CB-812E-2DE6C8792940}"/>
              </a:ext>
            </a:extLst>
          </p:cNvPr>
          <p:cNvSpPr>
            <a:spLocks noGrp="1"/>
          </p:cNvSpPr>
          <p:nvPr>
            <p:ph type="title"/>
          </p:nvPr>
        </p:nvSpPr>
        <p:spPr/>
        <p:txBody>
          <a:bodyPr/>
          <a:lstStyle/>
          <a:p>
            <a:r>
              <a:rPr lang="en-US" dirty="0"/>
              <a:t>Bedtime Routines</a:t>
            </a:r>
          </a:p>
        </p:txBody>
      </p:sp>
      <p:sp>
        <p:nvSpPr>
          <p:cNvPr id="3" name="Content Placeholder 2">
            <a:extLst>
              <a:ext uri="{FF2B5EF4-FFF2-40B4-BE49-F238E27FC236}">
                <a16:creationId xmlns:a16="http://schemas.microsoft.com/office/drawing/2014/main" id="{E7C17882-2789-4FB7-A97B-D2FDCBDDD402}"/>
              </a:ext>
            </a:extLst>
          </p:cNvPr>
          <p:cNvSpPr>
            <a:spLocks noGrp="1"/>
          </p:cNvSpPr>
          <p:nvPr>
            <p:ph idx="1"/>
          </p:nvPr>
        </p:nvSpPr>
        <p:spPr/>
        <p:txBody>
          <a:bodyPr vert="horz" lIns="91440" tIns="45720" rIns="91440" bIns="45720" rtlCol="0" anchor="t">
            <a:normAutofit/>
          </a:bodyPr>
          <a:lstStyle/>
          <a:p>
            <a:r>
              <a:rPr lang="en-US" dirty="0">
                <a:ea typeface="+mn-lt"/>
                <a:cs typeface="+mn-lt"/>
              </a:rPr>
              <a:t>A bedtime routine can be helpful for the child, as it creates predictability in the sequence of activities leading up to bedtime. </a:t>
            </a:r>
          </a:p>
          <a:p>
            <a:r>
              <a:rPr lang="en-US" dirty="0">
                <a:ea typeface="+mn-lt"/>
                <a:cs typeface="+mn-lt"/>
              </a:rPr>
              <a:t>A written or visual schedule may be helpful in ensuring the routine is consistently followed. The schedule should outline activities preceding bedtime; for example, brushing teeth, changing into pajamas, saying goodnight to loved ones, and reading a bedtime story. </a:t>
            </a:r>
          </a:p>
          <a:p>
            <a:r>
              <a:rPr lang="en-US" dirty="0">
                <a:ea typeface="+mn-lt"/>
                <a:cs typeface="+mn-lt"/>
              </a:rPr>
              <a:t>The routine should begin at least 30-60 minutes prior to bed time. </a:t>
            </a:r>
            <a:endParaRPr lang="en-US">
              <a:ea typeface="+mn-lt"/>
              <a:cs typeface="+mn-lt"/>
            </a:endParaRPr>
          </a:p>
          <a:p>
            <a:r>
              <a:rPr lang="en-US" dirty="0">
                <a:ea typeface="+mn-lt"/>
                <a:cs typeface="+mn-lt"/>
              </a:rPr>
              <a:t>It is also recommended that parents eliminate all foods and drinks containing caffeine at least six hours prior to bed, and avoid rigorous activities during the later evening hours.</a:t>
            </a:r>
            <a:endParaRPr lang="en-US"/>
          </a:p>
        </p:txBody>
      </p:sp>
    </p:spTree>
    <p:extLst>
      <p:ext uri="{BB962C8B-B14F-4D97-AF65-F5344CB8AC3E}">
        <p14:creationId xmlns:p14="http://schemas.microsoft.com/office/powerpoint/2010/main" val="399826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Sample bedtime routine – elementary school</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p:txBody>
          <a:bodyPr vert="horz" lIns="91440" tIns="45720" rIns="91440" bIns="45720" rtlCol="0" anchor="t">
            <a:normAutofit lnSpcReduction="10000"/>
          </a:bodyPr>
          <a:lstStyle/>
          <a:p>
            <a:r>
              <a:rPr lang="en-US" dirty="0"/>
              <a:t>4:00 Home from school, homework</a:t>
            </a:r>
          </a:p>
          <a:p>
            <a:r>
              <a:rPr lang="en-US" dirty="0"/>
              <a:t>5:00 Playtime</a:t>
            </a:r>
          </a:p>
          <a:p>
            <a:r>
              <a:rPr lang="en-US" dirty="0"/>
              <a:t>6:00 Dinner</a:t>
            </a:r>
          </a:p>
          <a:p>
            <a:r>
              <a:rPr lang="en-US" dirty="0"/>
              <a:t>6:30 Bath time; put on pajamas</a:t>
            </a:r>
          </a:p>
          <a:p>
            <a:r>
              <a:rPr lang="en-US" dirty="0"/>
              <a:t>7:00 Screens off; possible snack and drink </a:t>
            </a:r>
          </a:p>
          <a:p>
            <a:r>
              <a:rPr lang="en-US" dirty="0"/>
              <a:t>7:30 Brush teeth</a:t>
            </a:r>
          </a:p>
          <a:p>
            <a:r>
              <a:rPr lang="en-US" dirty="0"/>
              <a:t>7:35 Reading stories and snuggling</a:t>
            </a:r>
          </a:p>
          <a:p>
            <a:r>
              <a:rPr lang="en-US" dirty="0"/>
              <a:t>8:00 Lights out</a:t>
            </a:r>
          </a:p>
        </p:txBody>
      </p:sp>
    </p:spTree>
    <p:extLst>
      <p:ext uri="{BB962C8B-B14F-4D97-AF65-F5344CB8AC3E}">
        <p14:creationId xmlns:p14="http://schemas.microsoft.com/office/powerpoint/2010/main" val="236133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What to do if sleep hygiene suggestions and a bedtime routine aren't enough?</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p:txBody>
          <a:bodyPr vert="horz" lIns="91440" tIns="45720" rIns="91440" bIns="45720" rtlCol="0" anchor="t">
            <a:normAutofit/>
          </a:bodyPr>
          <a:lstStyle/>
          <a:p>
            <a:r>
              <a:rPr lang="en-US" dirty="0"/>
              <a:t>Check with your child's pediatrician to rule out medical reasons your child isn't sleeping well</a:t>
            </a:r>
          </a:p>
          <a:p>
            <a:pPr lvl="1"/>
            <a:r>
              <a:rPr lang="en-US" dirty="0"/>
              <a:t>Bring your sleep log to guide the discussion</a:t>
            </a:r>
          </a:p>
          <a:p>
            <a:r>
              <a:rPr lang="en-US" dirty="0"/>
              <a:t>Escape extinction </a:t>
            </a:r>
          </a:p>
          <a:p>
            <a:pPr lvl="1"/>
            <a:r>
              <a:rPr lang="en-US" dirty="0"/>
              <a:t>(Rickert &amp; Johnson, 1988; France, Blampied, &amp; Wilkinson, 1991)</a:t>
            </a:r>
          </a:p>
          <a:p>
            <a:r>
              <a:rPr lang="en-US" dirty="0"/>
              <a:t>Bedtime fading</a:t>
            </a:r>
          </a:p>
          <a:p>
            <a:pPr lvl="1"/>
            <a:r>
              <a:rPr lang="en-US" dirty="0"/>
              <a:t>(Piazza &amp; Fisher, 1991)</a:t>
            </a:r>
          </a:p>
        </p:txBody>
      </p:sp>
    </p:spTree>
    <p:extLst>
      <p:ext uri="{BB962C8B-B14F-4D97-AF65-F5344CB8AC3E}">
        <p14:creationId xmlns:p14="http://schemas.microsoft.com/office/powerpoint/2010/main" val="384298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Escape Extinction</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Escape extinction is a commonly used intervention which involves preventing or removing access to the reinforcement which has previously maintained the behavior. During this procedure, the parent implements the nightly sleep routine culminating in placing the child in bed and leaving the room. Each time the child wakes up and attempts to leave the room, the parent redirects the child back to bed with minimal discussion and interaction. This procedure should be repeated until the child stays in his/her own bed and falls asleep (Rickert &amp; Johnson, 1988; France, Blampied, &amp; Wilkinson, 1991).</a:t>
            </a:r>
            <a:endParaRPr lang="en-US" dirty="0"/>
          </a:p>
          <a:p>
            <a:r>
              <a:rPr lang="en-US" dirty="0">
                <a:ea typeface="+mn-lt"/>
                <a:cs typeface="+mn-lt"/>
              </a:rPr>
              <a:t>When implementing escape extinction protocols, it is essential to ensure the child is kept safe from harm. For example, if the child engages in severe problem behavior such as self-injury, or disruptions such as climbing on furniture, a modified extinction program may be implemented. This involves the parent staying in the room to monitor the child’s safety with minimal interaction. In addition, the parent may consider using a video monitoring system so the child can be monitored from a different room to ensure his or her safety.</a:t>
            </a:r>
            <a:endParaRPr lang="en-US" dirty="0"/>
          </a:p>
          <a:p>
            <a:endParaRPr lang="en-US" dirty="0"/>
          </a:p>
        </p:txBody>
      </p:sp>
      <p:sp>
        <p:nvSpPr>
          <p:cNvPr id="4" name="TextBox 3">
            <a:extLst>
              <a:ext uri="{FF2B5EF4-FFF2-40B4-BE49-F238E27FC236}">
                <a16:creationId xmlns:a16="http://schemas.microsoft.com/office/drawing/2014/main" id="{46AE4198-6625-4268-BEBE-C01CA1096299}"/>
              </a:ext>
            </a:extLst>
          </p:cNvPr>
          <p:cNvSpPr txBox="1"/>
          <p:nvPr/>
        </p:nvSpPr>
        <p:spPr>
          <a:xfrm>
            <a:off x="253042" y="5975230"/>
            <a:ext cx="116859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2"/>
              </a:rPr>
              <a:t>https://asatonline.org/research-treatment/clinical-corner/regulating-sleep/?gclid=Cj0KCQjwytOEBhD5ARIsANnRjVgVmCCKIyCFkTSJmhjYJD6lt23i47aQur_92RrIFt2SrF-JjDS-LmQaAoRxEALw_wcB</a:t>
            </a:r>
            <a:endParaRPr lang="en-US"/>
          </a:p>
        </p:txBody>
      </p:sp>
    </p:spTree>
    <p:extLst>
      <p:ext uri="{BB962C8B-B14F-4D97-AF65-F5344CB8AC3E}">
        <p14:creationId xmlns:p14="http://schemas.microsoft.com/office/powerpoint/2010/main" val="323619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Bedtime Fading</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a:xfrm>
            <a:off x="462951" y="1646209"/>
            <a:ext cx="10892286" cy="4928558"/>
          </a:xfrm>
        </p:spPr>
        <p:txBody>
          <a:bodyPr vert="horz" lIns="91440" tIns="45720" rIns="91440" bIns="45720" rtlCol="0" anchor="t">
            <a:normAutofit fontScale="85000" lnSpcReduction="20000"/>
          </a:bodyPr>
          <a:lstStyle/>
          <a:p>
            <a:r>
              <a:rPr lang="en-US" dirty="0">
                <a:ea typeface="+mn-lt"/>
                <a:cs typeface="+mn-lt"/>
              </a:rPr>
              <a:t>Another option is a faded bedtime with response cost (Piazza &amp; Fisher, 1991) procedure. </a:t>
            </a:r>
          </a:p>
          <a:p>
            <a:r>
              <a:rPr lang="en-US" dirty="0">
                <a:ea typeface="+mn-lt"/>
                <a:cs typeface="+mn-lt"/>
              </a:rPr>
              <a:t>This involves first determining the actual time that the child falls asleep once placed in bed (as noted in the sleep log) and adding an additional 30 minutes to the child’s subsequent bedtime. </a:t>
            </a:r>
            <a:endParaRPr lang="en-US">
              <a:ea typeface="+mn-lt"/>
              <a:cs typeface="+mn-lt"/>
            </a:endParaRPr>
          </a:p>
          <a:p>
            <a:r>
              <a:rPr lang="en-US" dirty="0">
                <a:ea typeface="+mn-lt"/>
                <a:cs typeface="+mn-lt"/>
              </a:rPr>
              <a:t>For example, if the child is put into bed at 8:00pm and falls asleep at 8:30pm, the assigned bedtime would now be moved to 9:00pm. Once the time is set, it is important that the child be kept awake until 9:00pm to increase the likelihood that he/she will be tired at the appointed bedtime. </a:t>
            </a:r>
            <a:endParaRPr lang="en-US">
              <a:ea typeface="+mn-lt"/>
              <a:cs typeface="+mn-lt"/>
            </a:endParaRPr>
          </a:p>
          <a:p>
            <a:r>
              <a:rPr lang="en-US" dirty="0">
                <a:ea typeface="+mn-lt"/>
                <a:cs typeface="+mn-lt"/>
              </a:rPr>
              <a:t>If the child falls asleep within 15 minutes of being placed in bed, then the bedtime should be faded back by reducing the time by 30 minutes the next night (9:00pm bedtime goes down to 8:30 pm). If the child does not fall asleep within 15 minutes of being placed in bed, then he/she will be brought out of the bed for approximately 15 minutes. During that time, the child will not be encouraged to fall asleep nor should he/she be engaged in any excitable activity. </a:t>
            </a:r>
            <a:endParaRPr lang="en-US">
              <a:ea typeface="+mn-lt"/>
              <a:cs typeface="+mn-lt"/>
            </a:endParaRPr>
          </a:p>
          <a:p>
            <a:r>
              <a:rPr lang="en-US" dirty="0">
                <a:ea typeface="+mn-lt"/>
                <a:cs typeface="+mn-lt"/>
              </a:rPr>
              <a:t>The purpose is to increase the motivation to sleep. At the end of the 15-minute interval, the child will be placed back into bed. This procedure will be repeated until the child falls asleep. The bedtime would then be set for 30 minutes later on the following night (increased from 9:00pm to 9:30pm). This cycle should be repeated until the child falls asleep at the time designated by the parents.</a:t>
            </a:r>
            <a:endParaRPr lang="en-US"/>
          </a:p>
        </p:txBody>
      </p:sp>
      <p:sp>
        <p:nvSpPr>
          <p:cNvPr id="4" name="TextBox 3">
            <a:extLst>
              <a:ext uri="{FF2B5EF4-FFF2-40B4-BE49-F238E27FC236}">
                <a16:creationId xmlns:a16="http://schemas.microsoft.com/office/drawing/2014/main" id="{3DB7AA5A-D4B6-4377-8729-C0935CA53295}"/>
              </a:ext>
            </a:extLst>
          </p:cNvPr>
          <p:cNvSpPr txBox="1"/>
          <p:nvPr/>
        </p:nvSpPr>
        <p:spPr>
          <a:xfrm>
            <a:off x="569343" y="6205268"/>
            <a:ext cx="112689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Schnell, L. (2013). Clinical corner: Treating sleeping difficulties. </a:t>
            </a:r>
            <a:r>
              <a:rPr lang="en-US" i="1" u="sng" dirty="0">
                <a:ea typeface="+mn-lt"/>
                <a:cs typeface="+mn-lt"/>
                <a:hlinkClick r:id="rId2"/>
              </a:rPr>
              <a:t>Science in Autism Treatment</a:t>
            </a:r>
            <a:r>
              <a:rPr lang="en-US" i="1" dirty="0">
                <a:ea typeface="+mn-lt"/>
                <a:cs typeface="+mn-lt"/>
              </a:rPr>
              <a:t>, 10</a:t>
            </a:r>
            <a:r>
              <a:rPr lang="en-US" dirty="0">
                <a:ea typeface="+mn-lt"/>
                <a:cs typeface="+mn-lt"/>
              </a:rPr>
              <a:t>(1), 6-8</a:t>
            </a:r>
            <a:endParaRPr lang="en-US" dirty="0"/>
          </a:p>
        </p:txBody>
      </p:sp>
    </p:spTree>
    <p:extLst>
      <p:ext uri="{BB962C8B-B14F-4D97-AF65-F5344CB8AC3E}">
        <p14:creationId xmlns:p14="http://schemas.microsoft.com/office/powerpoint/2010/main" val="102136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A37-3018-4540-B25C-2EA424E7800E}"/>
              </a:ext>
            </a:extLst>
          </p:cNvPr>
          <p:cNvSpPr>
            <a:spLocks noGrp="1"/>
          </p:cNvSpPr>
          <p:nvPr>
            <p:ph type="title"/>
          </p:nvPr>
        </p:nvSpPr>
        <p:spPr/>
        <p:txBody>
          <a:bodyPr/>
          <a:lstStyle/>
          <a:p>
            <a:r>
              <a:rPr lang="en-US" dirty="0"/>
              <a:t>Scheduled awakenings</a:t>
            </a:r>
          </a:p>
        </p:txBody>
      </p:sp>
      <p:sp>
        <p:nvSpPr>
          <p:cNvPr id="3" name="Content Placeholder 2">
            <a:extLst>
              <a:ext uri="{FF2B5EF4-FFF2-40B4-BE49-F238E27FC236}">
                <a16:creationId xmlns:a16="http://schemas.microsoft.com/office/drawing/2014/main" id="{25503A35-EAF4-4B7B-8571-8E461F5E6D7D}"/>
              </a:ext>
            </a:extLst>
          </p:cNvPr>
          <p:cNvSpPr>
            <a:spLocks noGrp="1"/>
          </p:cNvSpPr>
          <p:nvPr>
            <p:ph idx="1"/>
          </p:nvPr>
        </p:nvSpPr>
        <p:spPr/>
        <p:txBody>
          <a:bodyPr vert="horz" lIns="91440" tIns="45720" rIns="91440" bIns="45720" rtlCol="0" anchor="t">
            <a:normAutofit/>
          </a:bodyPr>
          <a:lstStyle/>
          <a:p>
            <a:r>
              <a:rPr lang="en-US" dirty="0">
                <a:ea typeface="+mn-lt"/>
                <a:cs typeface="+mn-lt"/>
              </a:rPr>
              <a:t>If a child has difficulty remaining asleep and wakes throughout the night, a procedure known as scheduled awakenings may be helpful. Using the data from the sleep log, the parent identifies the most typical night waking times and awakens the child approximately 30 minutes prior to that time by gently touching or softly speaking to the child. Once the child is awake, the parent would allow him/her to fall back asleep. The plan is repeated each night until the child successfully sleeps through the night for 5-7 consecutive days. Once this criterion has been met, one night of awakenings can be skipped per week until the child is no longer waking during the night (Rickert &amp; Johnson, 1988).</a:t>
            </a:r>
            <a:endParaRPr lang="en-US" dirty="0"/>
          </a:p>
        </p:txBody>
      </p:sp>
      <p:sp>
        <p:nvSpPr>
          <p:cNvPr id="4" name="TextBox 3">
            <a:extLst>
              <a:ext uri="{FF2B5EF4-FFF2-40B4-BE49-F238E27FC236}">
                <a16:creationId xmlns:a16="http://schemas.microsoft.com/office/drawing/2014/main" id="{6636A861-AEFE-47F3-BED7-414FBC0BFC03}"/>
              </a:ext>
            </a:extLst>
          </p:cNvPr>
          <p:cNvSpPr txBox="1"/>
          <p:nvPr/>
        </p:nvSpPr>
        <p:spPr>
          <a:xfrm>
            <a:off x="858371" y="5856194"/>
            <a:ext cx="10609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Schnell, L. (2013). Clinical corner: Treating sleeping difficulties. </a:t>
            </a:r>
            <a:r>
              <a:rPr lang="en-US" i="1" u="sng" dirty="0">
                <a:ea typeface="+mn-lt"/>
                <a:cs typeface="+mn-lt"/>
                <a:hlinkClick r:id="rId2"/>
              </a:rPr>
              <a:t>Science in Autism Treatment</a:t>
            </a:r>
            <a:r>
              <a:rPr lang="en-US" i="1" dirty="0">
                <a:ea typeface="+mn-lt"/>
                <a:cs typeface="+mn-lt"/>
              </a:rPr>
              <a:t>, 10</a:t>
            </a:r>
            <a:r>
              <a:rPr lang="en-US" dirty="0">
                <a:ea typeface="+mn-lt"/>
                <a:cs typeface="+mn-lt"/>
              </a:rPr>
              <a:t>(1), 6-8.</a:t>
            </a:r>
            <a:endParaRPr lang="en-US" dirty="0"/>
          </a:p>
        </p:txBody>
      </p:sp>
    </p:spTree>
    <p:extLst>
      <p:ext uri="{BB962C8B-B14F-4D97-AF65-F5344CB8AC3E}">
        <p14:creationId xmlns:p14="http://schemas.microsoft.com/office/powerpoint/2010/main" val="98781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A37-3018-4540-B25C-2EA424E7800E}"/>
              </a:ext>
            </a:extLst>
          </p:cNvPr>
          <p:cNvSpPr>
            <a:spLocks noGrp="1"/>
          </p:cNvSpPr>
          <p:nvPr>
            <p:ph type="title"/>
          </p:nvPr>
        </p:nvSpPr>
        <p:spPr/>
        <p:txBody>
          <a:bodyPr/>
          <a:lstStyle/>
          <a:p>
            <a:r>
              <a:rPr lang="en-US" dirty="0"/>
              <a:t>The Bedtime Pass</a:t>
            </a:r>
          </a:p>
        </p:txBody>
      </p:sp>
      <p:sp>
        <p:nvSpPr>
          <p:cNvPr id="3" name="Content Placeholder 2">
            <a:extLst>
              <a:ext uri="{FF2B5EF4-FFF2-40B4-BE49-F238E27FC236}">
                <a16:creationId xmlns:a16="http://schemas.microsoft.com/office/drawing/2014/main" id="{25503A35-EAF4-4B7B-8571-8E461F5E6D7D}"/>
              </a:ext>
            </a:extLst>
          </p:cNvPr>
          <p:cNvSpPr>
            <a:spLocks noGrp="1"/>
          </p:cNvSpPr>
          <p:nvPr>
            <p:ph idx="1"/>
          </p:nvPr>
        </p:nvSpPr>
        <p:spPr/>
        <p:txBody>
          <a:bodyPr vert="horz" lIns="91440" tIns="45720" rIns="91440" bIns="45720" rtlCol="0" anchor="t">
            <a:normAutofit fontScale="92500" lnSpcReduction="20000"/>
          </a:bodyPr>
          <a:lstStyle/>
          <a:p>
            <a:pPr marL="0" indent="0">
              <a:buNone/>
            </a:pPr>
            <a:br>
              <a:rPr lang="en-US" b="1" dirty="0">
                <a:ea typeface="+mn-lt"/>
                <a:cs typeface="+mn-lt"/>
              </a:rPr>
            </a:br>
            <a:r>
              <a:rPr lang="en-US" dirty="0">
                <a:ea typeface="+mn-lt"/>
                <a:cs typeface="+mn-lt"/>
              </a:rPr>
              <a:t>Oftentimes, a child may resist going to sleep, and call out or leave their bedroom to seek their parents. One intervention that may be beneficial in treating these behaviors is use of a bedtime pass. </a:t>
            </a:r>
            <a:endParaRPr lang="en-US">
              <a:ea typeface="+mn-lt"/>
              <a:cs typeface="+mn-lt"/>
            </a:endParaRPr>
          </a:p>
          <a:p>
            <a:pPr marL="0" indent="0">
              <a:buNone/>
            </a:pPr>
            <a:r>
              <a:rPr lang="en-US" dirty="0">
                <a:ea typeface="+mn-lt"/>
                <a:cs typeface="+mn-lt"/>
              </a:rPr>
              <a:t>Parents may want to provide their child with a pass that can be exchanged for leaving the bedroom for a brief amount of time. The bedtime pass may be a small index card with the child’s name written on the top. Departures from the bedroom should be short in duration and serve a specific purpose, such as, getting a drink, going to the bathroom, or giving the parent a hug. </a:t>
            </a:r>
            <a:endParaRPr lang="en-US">
              <a:ea typeface="+mn-lt"/>
              <a:cs typeface="+mn-lt"/>
            </a:endParaRPr>
          </a:p>
          <a:p>
            <a:pPr marL="0" indent="0">
              <a:buNone/>
            </a:pPr>
            <a:r>
              <a:rPr lang="en-US" dirty="0">
                <a:ea typeface="+mn-lt"/>
                <a:cs typeface="+mn-lt"/>
              </a:rPr>
              <a:t>Once the pass has been used, the child must surrender it to the parent, until the next bedtime. Depending on the frequency of calling out or leaving the room (as identified during the baseline sleep log), the child may be provided with additional passes. If the child engages in problem sleep behavior after the passes have been exchanged, the parent should use the escape extinction procedure discussed above.</a:t>
            </a:r>
            <a:endParaRPr lang="en-US"/>
          </a:p>
        </p:txBody>
      </p:sp>
      <p:sp>
        <p:nvSpPr>
          <p:cNvPr id="5" name="TextBox 4">
            <a:extLst>
              <a:ext uri="{FF2B5EF4-FFF2-40B4-BE49-F238E27FC236}">
                <a16:creationId xmlns:a16="http://schemas.microsoft.com/office/drawing/2014/main" id="{23B5E78A-BDBC-47C8-A912-3A093D913201}"/>
              </a:ext>
            </a:extLst>
          </p:cNvPr>
          <p:cNvSpPr txBox="1"/>
          <p:nvPr/>
        </p:nvSpPr>
        <p:spPr>
          <a:xfrm>
            <a:off x="757518" y="6169959"/>
            <a:ext cx="10609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Schnell, L. (2013). Clinical corner: Treating sleeping difficulties. </a:t>
            </a:r>
            <a:r>
              <a:rPr lang="en-US" i="1" u="sng" dirty="0">
                <a:ea typeface="+mn-lt"/>
                <a:cs typeface="+mn-lt"/>
                <a:hlinkClick r:id="rId2"/>
              </a:rPr>
              <a:t>Science in Autism Treatment</a:t>
            </a:r>
            <a:r>
              <a:rPr lang="en-US" i="1" dirty="0">
                <a:ea typeface="+mn-lt"/>
                <a:cs typeface="+mn-lt"/>
              </a:rPr>
              <a:t>, 10</a:t>
            </a:r>
            <a:r>
              <a:rPr lang="en-US" dirty="0">
                <a:ea typeface="+mn-lt"/>
                <a:cs typeface="+mn-lt"/>
              </a:rPr>
              <a:t>(1), 6-8.</a:t>
            </a:r>
            <a:endParaRPr lang="en-US" dirty="0"/>
          </a:p>
        </p:txBody>
      </p:sp>
    </p:spTree>
    <p:extLst>
      <p:ext uri="{BB962C8B-B14F-4D97-AF65-F5344CB8AC3E}">
        <p14:creationId xmlns:p14="http://schemas.microsoft.com/office/powerpoint/2010/main" val="266772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Children's sleep problems become parent sleep problems</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p:txBody>
          <a:bodyPr vert="horz" lIns="91440" tIns="45720" rIns="91440" bIns="45720" rtlCol="0" anchor="t">
            <a:normAutofit/>
          </a:bodyPr>
          <a:lstStyle/>
          <a:p>
            <a:r>
              <a:rPr lang="en-US" dirty="0"/>
              <a:t>When children don't sleep well, parents don't sleep well</a:t>
            </a:r>
          </a:p>
          <a:p>
            <a:r>
              <a:rPr lang="en-US" dirty="0"/>
              <a:t>Not getting enough rest makes caregivers less likely to handle situations well</a:t>
            </a:r>
          </a:p>
          <a:p>
            <a:r>
              <a:rPr lang="en-US" dirty="0"/>
              <a:t>Try sleep hygiene suggestions for yourselves</a:t>
            </a:r>
          </a:p>
          <a:p>
            <a:r>
              <a:rPr lang="en-US" dirty="0"/>
              <a:t>Schedule sleep interventions for times that your sleep disruption will be less impacted</a:t>
            </a:r>
          </a:p>
        </p:txBody>
      </p:sp>
    </p:spTree>
    <p:extLst>
      <p:ext uri="{BB962C8B-B14F-4D97-AF65-F5344CB8AC3E}">
        <p14:creationId xmlns:p14="http://schemas.microsoft.com/office/powerpoint/2010/main" val="136295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ctrTitle"/>
          </p:nvPr>
        </p:nvSpPr>
        <p:spPr/>
        <p:txBody>
          <a:bodyPr/>
          <a:lstStyle/>
          <a:p>
            <a:r>
              <a:rPr lang="en-US" dirty="0"/>
              <a:t>Thank you!</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type="subTitle" idx="1"/>
          </p:nvPr>
        </p:nvSpPr>
        <p:spPr/>
        <p:txBody>
          <a:bodyPr vert="horz" lIns="91440" tIns="45720" rIns="91440" bIns="45720" rtlCol="0" anchor="t">
            <a:normAutofit/>
          </a:bodyPr>
          <a:lstStyle/>
          <a:p>
            <a:r>
              <a:rPr lang="en-US" dirty="0"/>
              <a:t>adoll@carmelschools.org</a:t>
            </a:r>
          </a:p>
        </p:txBody>
      </p:sp>
    </p:spTree>
    <p:extLst>
      <p:ext uri="{BB962C8B-B14F-4D97-AF65-F5344CB8AC3E}">
        <p14:creationId xmlns:p14="http://schemas.microsoft.com/office/powerpoint/2010/main" val="355075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ctrTitle"/>
          </p:nvPr>
        </p:nvSpPr>
        <p:spPr>
          <a:xfrm>
            <a:off x="1081177" y="4935547"/>
            <a:ext cx="10483969" cy="1479283"/>
          </a:xfrm>
        </p:spPr>
        <p:txBody>
          <a:bodyPr/>
          <a:lstStyle/>
          <a:p>
            <a:r>
              <a:rPr lang="en-US" dirty="0"/>
              <a:t>Amanda W. Doll, Ed.M., BCBA/LBA, SDL</a:t>
            </a:r>
          </a:p>
        </p:txBody>
      </p:sp>
    </p:spTree>
    <p:extLst>
      <p:ext uri="{BB962C8B-B14F-4D97-AF65-F5344CB8AC3E}">
        <p14:creationId xmlns:p14="http://schemas.microsoft.com/office/powerpoint/2010/main" val="422334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07" y="309551"/>
            <a:ext cx="8686800" cy="1463040"/>
          </a:xfrm>
        </p:spPr>
        <p:txBody>
          <a:bodyPr/>
          <a:lstStyle/>
          <a:p>
            <a:r>
              <a:rPr lang="en-US" dirty="0"/>
              <a:t>Agenda</a:t>
            </a:r>
          </a:p>
        </p:txBody>
      </p:sp>
      <p:sp>
        <p:nvSpPr>
          <p:cNvPr id="3" name="Text Placeholder 2"/>
          <p:cNvSpPr>
            <a:spLocks noGrp="1"/>
          </p:cNvSpPr>
          <p:nvPr>
            <p:ph type="body" idx="1"/>
          </p:nvPr>
        </p:nvSpPr>
        <p:spPr>
          <a:xfrm>
            <a:off x="1066799" y="2046553"/>
            <a:ext cx="8686800" cy="4125647"/>
          </a:xfrm>
        </p:spPr>
        <p:txBody>
          <a:bodyPr vert="horz" lIns="91440" tIns="45720" rIns="91440" bIns="45720" rtlCol="0" anchor="t">
            <a:normAutofit/>
          </a:bodyPr>
          <a:lstStyle/>
          <a:p>
            <a:r>
              <a:rPr lang="en-US" dirty="0"/>
              <a:t>The impact of sleep on the brain</a:t>
            </a:r>
          </a:p>
          <a:p>
            <a:r>
              <a:rPr lang="en-US" dirty="0"/>
              <a:t>The importance of sleep for health</a:t>
            </a:r>
          </a:p>
          <a:p>
            <a:r>
              <a:rPr lang="en-US" dirty="0"/>
              <a:t>How much sleep does your child need?</a:t>
            </a:r>
          </a:p>
          <a:p>
            <a:r>
              <a:rPr lang="en-US" dirty="0"/>
              <a:t>Sleep problems are common</a:t>
            </a:r>
          </a:p>
          <a:p>
            <a:r>
              <a:rPr lang="en-US" dirty="0"/>
              <a:t>Common sleep problems</a:t>
            </a:r>
          </a:p>
          <a:p>
            <a:r>
              <a:rPr lang="en-US" dirty="0"/>
              <a:t>A sleep log</a:t>
            </a:r>
          </a:p>
          <a:p>
            <a:r>
              <a:rPr lang="en-US" dirty="0"/>
              <a:t>Sleep hygiene suggestions</a:t>
            </a:r>
          </a:p>
          <a:p>
            <a:r>
              <a:rPr lang="en-US" dirty="0"/>
              <a:t>Bedtime routines</a:t>
            </a:r>
          </a:p>
          <a:p>
            <a:r>
              <a:rPr lang="en-US" dirty="0"/>
              <a:t>Escape extinction</a:t>
            </a:r>
          </a:p>
          <a:p>
            <a:r>
              <a:rPr lang="en-US" dirty="0"/>
              <a:t>Bedtime fading</a:t>
            </a:r>
          </a:p>
          <a:p>
            <a:r>
              <a:rPr lang="en-US" dirty="0"/>
              <a:t>Scheduled awakenings</a:t>
            </a:r>
          </a:p>
          <a:p>
            <a:endParaRPr lang="en-US" dirty="0"/>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The impact of sleep on the brain</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a:xfrm>
            <a:off x="405653" y="1647266"/>
            <a:ext cx="10719547" cy="4457700"/>
          </a:xfrm>
        </p:spPr>
        <p:txBody>
          <a:bodyPr vert="horz" lIns="91440" tIns="45720" rIns="91440" bIns="45720" rtlCol="0" anchor="t">
            <a:normAutofit fontScale="62500" lnSpcReduction="20000"/>
          </a:bodyPr>
          <a:lstStyle/>
          <a:p>
            <a:pPr marL="0" indent="0">
              <a:buNone/>
            </a:pPr>
            <a:r>
              <a:rPr lang="en-US" b="1" dirty="0"/>
              <a:t>1. Sleep boosts brain development</a:t>
            </a:r>
            <a:br>
              <a:rPr lang="en-US" b="1" dirty="0"/>
            </a:br>
            <a:endParaRPr lang="en-US" b="1" dirty="0"/>
          </a:p>
          <a:p>
            <a:r>
              <a:rPr lang="en-US" dirty="0">
                <a:ea typeface="+mn-lt"/>
                <a:cs typeface="+mn-lt"/>
              </a:rPr>
              <a:t>According to a Canadian study published in 2008 in the journal, </a:t>
            </a:r>
            <a:r>
              <a:rPr lang="en-US" i="1" dirty="0">
                <a:ea typeface="+mn-lt"/>
                <a:cs typeface="+mn-lt"/>
              </a:rPr>
              <a:t>Sleep</a:t>
            </a:r>
            <a:r>
              <a:rPr lang="en-US" dirty="0">
                <a:ea typeface="+mn-lt"/>
                <a:cs typeface="+mn-lt"/>
              </a:rPr>
              <a:t>, children who get less than 10 hours of sleep every night before age 3 are more likely to develop language and reading problems among other brain disorders like ADHD as they grow older. Sleep helps in brain development because there is a </a:t>
            </a:r>
            <a:r>
              <a:rPr lang="en-US" u="sng" dirty="0">
                <a:ea typeface="+mn-lt"/>
                <a:cs typeface="+mn-lt"/>
                <a:hlinkClick r:id="rId2"/>
              </a:rPr>
              <a:t>strong relationship between sleep and neuroplasticity</a:t>
            </a:r>
            <a:r>
              <a:rPr lang="en-US" dirty="0">
                <a:ea typeface="+mn-lt"/>
                <a:cs typeface="+mn-lt"/>
              </a:rPr>
              <a:t> (structural and functional changes that take place in the brain through training and experience).</a:t>
            </a:r>
            <a:endParaRPr lang="en-US" dirty="0"/>
          </a:p>
          <a:p>
            <a:r>
              <a:rPr lang="en-US" dirty="0">
                <a:ea typeface="+mn-lt"/>
                <a:cs typeface="+mn-lt"/>
              </a:rPr>
              <a:t>Getting good sleep helps the brain increase brain tissue (known as grey matter) as well as alter brain circuits known as synapses. Although the adult brain is capable of making these changes, it does so at a smaller scale. The most crucial period for these brain changes is during the first three years of life. </a:t>
            </a:r>
            <a:endParaRPr lang="en-US" dirty="0"/>
          </a:p>
          <a:p>
            <a:r>
              <a:rPr lang="en-US" b="1" dirty="0"/>
              <a:t>2. Sleep boosts learning</a:t>
            </a:r>
            <a:endParaRPr lang="en-US" dirty="0"/>
          </a:p>
          <a:p>
            <a:r>
              <a:rPr lang="en-US" dirty="0">
                <a:ea typeface="+mn-lt"/>
                <a:cs typeface="+mn-lt"/>
              </a:rPr>
              <a:t>According to research studies, newborns usually learn in their sleep. One such study done by Columbia University Medical Center researchers indicates that the brain of an infant is usually busy throughout the night. The learning is evident from the fact that all babies twitch as they sleep which is an indication of the nervous system testing connections between the muscles and brain.</a:t>
            </a:r>
            <a:endParaRPr lang="en-US" dirty="0"/>
          </a:p>
          <a:p>
            <a:r>
              <a:rPr lang="en-US" dirty="0">
                <a:ea typeface="+mn-lt"/>
                <a:cs typeface="+mn-lt"/>
              </a:rPr>
              <a:t>Studies have also proven that </a:t>
            </a:r>
            <a:r>
              <a:rPr lang="en-US" u="sng" dirty="0">
                <a:ea typeface="+mn-lt"/>
                <a:cs typeface="+mn-lt"/>
                <a:hlinkClick r:id="rId3"/>
              </a:rPr>
              <a:t>kids who take naps remember more</a:t>
            </a:r>
            <a:r>
              <a:rPr lang="en-US" dirty="0">
                <a:ea typeface="+mn-lt"/>
                <a:cs typeface="+mn-lt"/>
              </a:rPr>
              <a:t>. One such study has been done by neuroscientists from the University of Massachusetts Amherst. The neuroscientists who studied 40 preschoolers discovered that kids who took daily naps averaging 77 minutes were able to remember everything they learned while those you didn’t take daily naps forgot approximately 15% of what they had learned.</a:t>
            </a:r>
            <a:endParaRPr lang="en-US" dirty="0"/>
          </a:p>
          <a:p>
            <a:endParaRPr lang="en-US" dirty="0"/>
          </a:p>
        </p:txBody>
      </p:sp>
      <p:sp>
        <p:nvSpPr>
          <p:cNvPr id="4" name="TextBox 3">
            <a:extLst>
              <a:ext uri="{FF2B5EF4-FFF2-40B4-BE49-F238E27FC236}">
                <a16:creationId xmlns:a16="http://schemas.microsoft.com/office/drawing/2014/main" id="{CA5F2989-FE56-4951-940F-0F195F072469}"/>
              </a:ext>
            </a:extLst>
          </p:cNvPr>
          <p:cNvSpPr txBox="1"/>
          <p:nvPr/>
        </p:nvSpPr>
        <p:spPr>
          <a:xfrm>
            <a:off x="679076" y="6001871"/>
            <a:ext cx="110803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4"/>
              </a:rPr>
              <a:t>http://www.sncdsb.on.ca/blog/sleep-brain-development-children#:~:text=Sleep%20boosts%20brain%20development,ADHD%20as%20they%20grow%20older.</a:t>
            </a:r>
            <a:endParaRPr lang="en-US"/>
          </a:p>
        </p:txBody>
      </p:sp>
    </p:spTree>
    <p:extLst>
      <p:ext uri="{BB962C8B-B14F-4D97-AF65-F5344CB8AC3E}">
        <p14:creationId xmlns:p14="http://schemas.microsoft.com/office/powerpoint/2010/main" val="21820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Why is a good night’s rest important for kids?</a:t>
            </a:r>
            <a:endParaRPr lang="en-US" dirty="0"/>
          </a:p>
        </p:txBody>
      </p:sp>
      <p:sp>
        <p:nvSpPr>
          <p:cNvPr id="3" name="TextBox 2">
            <a:extLst>
              <a:ext uri="{FF2B5EF4-FFF2-40B4-BE49-F238E27FC236}">
                <a16:creationId xmlns:a16="http://schemas.microsoft.com/office/drawing/2014/main" id="{9CDA44E7-DD63-4229-BDB1-A319F877AC26}"/>
              </a:ext>
            </a:extLst>
          </p:cNvPr>
          <p:cNvSpPr txBox="1"/>
          <p:nvPr/>
        </p:nvSpPr>
        <p:spPr>
          <a:xfrm>
            <a:off x="1015254" y="6035488"/>
            <a:ext cx="10452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2"/>
              </a:rPr>
              <a:t>https://www.hopkinsallchildrens.org/ACH-News/General-News/The-importance-of-sleep-for-kids</a:t>
            </a:r>
            <a:endParaRPr lang="en-US"/>
          </a:p>
        </p:txBody>
      </p:sp>
      <p:sp>
        <p:nvSpPr>
          <p:cNvPr id="4" name="TextBox 3">
            <a:extLst>
              <a:ext uri="{FF2B5EF4-FFF2-40B4-BE49-F238E27FC236}">
                <a16:creationId xmlns:a16="http://schemas.microsoft.com/office/drawing/2014/main" id="{0AF24277-01E4-402D-AA68-B513D3E73071}"/>
              </a:ext>
            </a:extLst>
          </p:cNvPr>
          <p:cNvSpPr txBox="1"/>
          <p:nvPr/>
        </p:nvSpPr>
        <p:spPr>
          <a:xfrm>
            <a:off x="1158127" y="1718422"/>
            <a:ext cx="9623612"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dirty="0">
                <a:ea typeface="+mn-lt"/>
                <a:cs typeface="+mn-lt"/>
              </a:rPr>
              <a:t>Sleep is an essential part of everyone’s routine and an indispensable part of a healthy lifestyle. </a:t>
            </a:r>
            <a:endParaRPr lang="en-US" dirty="0"/>
          </a:p>
          <a:p>
            <a:pPr marL="457200" indent="-457200">
              <a:buFont typeface="Arial"/>
              <a:buChar char="•"/>
            </a:pPr>
            <a:r>
              <a:rPr lang="en-US" sz="3200" dirty="0">
                <a:ea typeface="+mn-lt"/>
                <a:cs typeface="+mn-lt"/>
              </a:rPr>
              <a:t>Studies have shown that kids who regularly get an adequate amount of sleep have improved attention, behavior, learning, memory, and overall mental and physical health. </a:t>
            </a:r>
          </a:p>
          <a:p>
            <a:pPr marL="457200" indent="-457200">
              <a:buFont typeface="Arial"/>
              <a:buChar char="•"/>
            </a:pPr>
            <a:r>
              <a:rPr lang="en-US" sz="3200" dirty="0">
                <a:ea typeface="+mn-lt"/>
                <a:cs typeface="+mn-lt"/>
              </a:rPr>
              <a:t>Not getting enough sleep can lead to high blood pressure, obesity and even depression.</a:t>
            </a:r>
            <a:endParaRPr lang="en-US" sz="3200" dirty="0"/>
          </a:p>
          <a:p>
            <a:pPr algn="l"/>
            <a:endParaRPr lang="en-US" dirty="0"/>
          </a:p>
        </p:txBody>
      </p:sp>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How much sleep does your child need?</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It varies based on age. The American Academy of Pediatrics recommends:</a:t>
            </a:r>
            <a:endParaRPr lang="en-US" dirty="0"/>
          </a:p>
          <a:p>
            <a:r>
              <a:rPr lang="en-US" dirty="0">
                <a:ea typeface="+mn-lt"/>
                <a:cs typeface="+mn-lt"/>
              </a:rPr>
              <a:t>Infants under 1 year: 12-16 hours</a:t>
            </a:r>
            <a:endParaRPr lang="en-US" dirty="0"/>
          </a:p>
          <a:p>
            <a:r>
              <a:rPr lang="en-US" dirty="0">
                <a:ea typeface="+mn-lt"/>
                <a:cs typeface="+mn-lt"/>
              </a:rPr>
              <a:t>Children 1-2 years old: 11-14 hours</a:t>
            </a:r>
            <a:endParaRPr lang="en-US" dirty="0"/>
          </a:p>
          <a:p>
            <a:r>
              <a:rPr lang="en-US" dirty="0">
                <a:ea typeface="+mn-lt"/>
                <a:cs typeface="+mn-lt"/>
              </a:rPr>
              <a:t>Children 3-5 years old: 10-13 hours</a:t>
            </a:r>
            <a:endParaRPr lang="en-US" dirty="0"/>
          </a:p>
          <a:p>
            <a:r>
              <a:rPr lang="en-US" dirty="0">
                <a:ea typeface="+mn-lt"/>
                <a:cs typeface="+mn-lt"/>
              </a:rPr>
              <a:t>Children 6-12 years old: 9-12 hours</a:t>
            </a:r>
            <a:endParaRPr lang="en-US" dirty="0"/>
          </a:p>
          <a:p>
            <a:r>
              <a:rPr lang="en-US" dirty="0">
                <a:ea typeface="+mn-lt"/>
                <a:cs typeface="+mn-lt"/>
              </a:rPr>
              <a:t>Teenagers 13-18 years old: 8-10 hours</a:t>
            </a:r>
            <a:endParaRPr lang="en-US" dirty="0"/>
          </a:p>
          <a:p>
            <a:endParaRPr lang="en-US" dirty="0"/>
          </a:p>
        </p:txBody>
      </p:sp>
      <p:sp>
        <p:nvSpPr>
          <p:cNvPr id="5" name="TextBox 4">
            <a:extLst>
              <a:ext uri="{FF2B5EF4-FFF2-40B4-BE49-F238E27FC236}">
                <a16:creationId xmlns:a16="http://schemas.microsoft.com/office/drawing/2014/main" id="{A90A012B-3B11-47EB-AE52-24B1F5C76F1F}"/>
              </a:ext>
            </a:extLst>
          </p:cNvPr>
          <p:cNvSpPr txBox="1"/>
          <p:nvPr/>
        </p:nvSpPr>
        <p:spPr>
          <a:xfrm>
            <a:off x="1015254" y="6035488"/>
            <a:ext cx="10452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2"/>
              </a:rPr>
              <a:t>https://www.hopkinsallchildrens.org/ACH-News/General-News/The-importance-of-sleep-for-kids</a:t>
            </a:r>
            <a:endParaRPr lang="en-US"/>
          </a:p>
        </p:txBody>
      </p:sp>
    </p:spTree>
    <p:extLst>
      <p:ext uri="{BB962C8B-B14F-4D97-AF65-F5344CB8AC3E}">
        <p14:creationId xmlns:p14="http://schemas.microsoft.com/office/powerpoint/2010/main" val="8730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Problems Are Common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ea typeface="+mn-lt"/>
                <a:cs typeface="+mn-lt"/>
              </a:rPr>
              <a:t>Sleep disturbances in children with autism are a common concern for many parents. It has been estimated that approximately 25% of typical children between the ages of one and four struggle with nighttime </a:t>
            </a:r>
            <a:r>
              <a:rPr lang="en-US" dirty="0" err="1">
                <a:ea typeface="+mn-lt"/>
                <a:cs typeface="+mn-lt"/>
              </a:rPr>
              <a:t>wakings</a:t>
            </a:r>
            <a:r>
              <a:rPr lang="en-US" dirty="0">
                <a:ea typeface="+mn-lt"/>
                <a:cs typeface="+mn-lt"/>
              </a:rPr>
              <a:t> (Lozoff, Wolf, &amp; Davis, 1985). </a:t>
            </a:r>
          </a:p>
          <a:p>
            <a:r>
              <a:rPr lang="en-US" dirty="0">
                <a:ea typeface="+mn-lt"/>
                <a:cs typeface="+mn-lt"/>
              </a:rPr>
              <a:t>For children with special needs, the number increases dramatically with upwards of 80% experiencing some type of sleep problems (Lamberg, 1994). Of those who frequently wake at night, the majority end up sleeping in their parent’s bed and the sleep problems often persist over time.</a:t>
            </a:r>
            <a:endParaRPr lang="en-US" dirty="0"/>
          </a:p>
        </p:txBody>
      </p:sp>
      <p:sp>
        <p:nvSpPr>
          <p:cNvPr id="4" name="Text Placeholder 3"/>
          <p:cNvSpPr>
            <a:spLocks noGrp="1"/>
          </p:cNvSpPr>
          <p:nvPr>
            <p:ph type="body" sz="half" idx="2"/>
          </p:nvPr>
        </p:nvSpPr>
        <p:spPr/>
        <p:txBody>
          <a:bodyPr vert="horz" lIns="91440" tIns="45720" rIns="91440" bIns="45720" rtlCol="0" anchor="t">
            <a:normAutofit lnSpcReduction="10000"/>
          </a:bodyPr>
          <a:lstStyle/>
          <a:p>
            <a:r>
              <a:rPr lang="en-US" dirty="0">
                <a:ea typeface="+mn-lt"/>
                <a:cs typeface="+mn-lt"/>
                <a:hlinkClick r:id="rId2"/>
              </a:rPr>
              <a:t>https://asatonline.org/research-treatment/clinical-corner/regulating-sleep/?gclid=Cj0KCQjwytOEBhD5ARIsANnRjVgVmCCKIyCFkTSJmhjYJD6lt23i47aQur_92RrIFt2SrF-JjDS-LmQaAoRxEALw_wcB</a:t>
            </a:r>
            <a:endParaRPr lang="en-US"/>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D16-9B61-4036-9490-C32B22B2F168}"/>
              </a:ext>
            </a:extLst>
          </p:cNvPr>
          <p:cNvSpPr>
            <a:spLocks noGrp="1"/>
          </p:cNvSpPr>
          <p:nvPr>
            <p:ph type="title"/>
          </p:nvPr>
        </p:nvSpPr>
        <p:spPr/>
        <p:txBody>
          <a:bodyPr/>
          <a:lstStyle/>
          <a:p>
            <a:r>
              <a:rPr lang="en-US" dirty="0"/>
              <a:t>Common sleep problems</a:t>
            </a:r>
          </a:p>
        </p:txBody>
      </p:sp>
      <p:sp>
        <p:nvSpPr>
          <p:cNvPr id="3" name="Content Placeholder 2">
            <a:extLst>
              <a:ext uri="{FF2B5EF4-FFF2-40B4-BE49-F238E27FC236}">
                <a16:creationId xmlns:a16="http://schemas.microsoft.com/office/drawing/2014/main" id="{BE7E2691-3FB6-47A2-BA61-5F0A9008C1FF}"/>
              </a:ext>
            </a:extLst>
          </p:cNvPr>
          <p:cNvSpPr>
            <a:spLocks noGrp="1"/>
          </p:cNvSpPr>
          <p:nvPr>
            <p:ph idx="1"/>
          </p:nvPr>
        </p:nvSpPr>
        <p:spPr/>
        <p:txBody>
          <a:bodyPr vert="horz" lIns="91440" tIns="45720" rIns="91440" bIns="45720" rtlCol="0" anchor="t">
            <a:normAutofit lnSpcReduction="10000"/>
          </a:bodyPr>
          <a:lstStyle/>
          <a:p>
            <a:r>
              <a:rPr lang="en-US" dirty="0"/>
              <a:t>Difficulty falling asleep</a:t>
            </a:r>
          </a:p>
          <a:p>
            <a:r>
              <a:rPr lang="en-US" dirty="0"/>
              <a:t>Difficulty staying asleep</a:t>
            </a:r>
          </a:p>
          <a:p>
            <a:r>
              <a:rPr lang="en-US" dirty="0"/>
              <a:t>Leaving the bed to come to the parents' bed</a:t>
            </a:r>
          </a:p>
          <a:p>
            <a:r>
              <a:rPr lang="en-US" dirty="0"/>
              <a:t>Leaving the house without permission</a:t>
            </a:r>
          </a:p>
          <a:p>
            <a:r>
              <a:rPr lang="en-US" dirty="0"/>
              <a:t>Asking for food or drink</a:t>
            </a:r>
          </a:p>
          <a:p>
            <a:r>
              <a:rPr lang="en-US" dirty="0"/>
              <a:t>Needing to use the bathroom</a:t>
            </a:r>
          </a:p>
          <a:p>
            <a:r>
              <a:rPr lang="en-US" dirty="0"/>
              <a:t>Waking other family members</a:t>
            </a:r>
          </a:p>
          <a:p>
            <a:r>
              <a:rPr lang="en-US" dirty="0"/>
              <a:t>Sleepwalking</a:t>
            </a:r>
          </a:p>
        </p:txBody>
      </p:sp>
    </p:spTree>
    <p:extLst>
      <p:ext uri="{BB962C8B-B14F-4D97-AF65-F5344CB8AC3E}">
        <p14:creationId xmlns:p14="http://schemas.microsoft.com/office/powerpoint/2010/main" val="331036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sleep log</a:t>
            </a:r>
          </a:p>
        </p:txBody>
      </p:sp>
      <p:sp>
        <p:nvSpPr>
          <p:cNvPr id="3" name="TextBox 2">
            <a:extLst>
              <a:ext uri="{FF2B5EF4-FFF2-40B4-BE49-F238E27FC236}">
                <a16:creationId xmlns:a16="http://schemas.microsoft.com/office/drawing/2014/main" id="{DD35D6C9-9439-4FF9-9679-F14E39EF6C8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A285C3EA-9B0C-4DD6-8778-F1922D8DE93D}"/>
              </a:ext>
            </a:extLst>
          </p:cNvPr>
          <p:cNvSpPr txBox="1"/>
          <p:nvPr/>
        </p:nvSpPr>
        <p:spPr>
          <a:xfrm>
            <a:off x="1037665" y="1889312"/>
            <a:ext cx="1013908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Some</a:t>
            </a:r>
            <a:r>
              <a:rPr lang="en-US" sz="2800" dirty="0">
                <a:ea typeface="+mn-lt"/>
                <a:cs typeface="+mn-lt"/>
              </a:rPr>
              <a:t> questions which may be helpful for parents in completing the sleep log are:</a:t>
            </a:r>
            <a:endParaRPr lang="en-US" sz="2800" dirty="0"/>
          </a:p>
          <a:p>
            <a:pPr marL="285750" indent="-285750">
              <a:buFont typeface="Arial"/>
              <a:buChar char="•"/>
            </a:pPr>
            <a:r>
              <a:rPr lang="en-US" sz="2800" dirty="0">
                <a:ea typeface="+mn-lt"/>
                <a:cs typeface="+mn-lt"/>
              </a:rPr>
              <a:t>What time does the child go to bed?</a:t>
            </a:r>
            <a:endParaRPr lang="en-US" sz="2800" dirty="0"/>
          </a:p>
          <a:p>
            <a:pPr marL="285750" indent="-285750">
              <a:buFont typeface="Arial"/>
              <a:buChar char="•"/>
            </a:pPr>
            <a:r>
              <a:rPr lang="en-US" sz="2800" dirty="0">
                <a:ea typeface="+mn-lt"/>
                <a:cs typeface="+mn-lt"/>
              </a:rPr>
              <a:t>What does the child do leading up to bedtime?</a:t>
            </a:r>
            <a:endParaRPr lang="en-US" sz="2800" dirty="0"/>
          </a:p>
          <a:p>
            <a:pPr marL="285750" indent="-285750">
              <a:buFont typeface="Arial"/>
              <a:buChar char="•"/>
            </a:pPr>
            <a:r>
              <a:rPr lang="en-US" sz="2800" dirty="0">
                <a:ea typeface="+mn-lt"/>
                <a:cs typeface="+mn-lt"/>
              </a:rPr>
              <a:t>What else is going on in the home while the child is in bed which could be influencing his/her sleep?</a:t>
            </a:r>
            <a:endParaRPr lang="en-US" sz="2800" dirty="0"/>
          </a:p>
          <a:p>
            <a:pPr marL="285750" indent="-285750">
              <a:buFont typeface="Arial"/>
              <a:buChar char="•"/>
            </a:pPr>
            <a:r>
              <a:rPr lang="en-US" sz="2800" dirty="0">
                <a:ea typeface="+mn-lt"/>
                <a:cs typeface="+mn-lt"/>
              </a:rPr>
              <a:t>What activities does the child engage in prior to falling asleep?</a:t>
            </a:r>
            <a:endParaRPr lang="en-US" sz="2800" dirty="0"/>
          </a:p>
          <a:p>
            <a:pPr marL="285750" indent="-285750">
              <a:buFont typeface="Arial"/>
              <a:buChar char="•"/>
            </a:pPr>
            <a:r>
              <a:rPr lang="en-US" sz="2800" dirty="0">
                <a:ea typeface="+mn-lt"/>
                <a:cs typeface="+mn-lt"/>
              </a:rPr>
              <a:t>What time does the child awaken during the night as well as in the morning?</a:t>
            </a:r>
            <a:endParaRPr lang="en-US" sz="2800" dirty="0"/>
          </a:p>
          <a:p>
            <a:pPr marL="285750" indent="-285750">
              <a:buFont typeface="Arial"/>
              <a:buChar char="•"/>
            </a:pPr>
            <a:r>
              <a:rPr lang="en-US" sz="2800" dirty="0">
                <a:ea typeface="+mn-lt"/>
                <a:cs typeface="+mn-lt"/>
              </a:rPr>
              <a:t>Does the child take naps during the day?</a:t>
            </a:r>
            <a:endParaRPr lang="en-US" sz="2800" dirty="0"/>
          </a:p>
        </p:txBody>
      </p:sp>
    </p:spTree>
    <p:extLst>
      <p:ext uri="{BB962C8B-B14F-4D97-AF65-F5344CB8AC3E}">
        <p14:creationId xmlns:p14="http://schemas.microsoft.com/office/powerpoint/2010/main" val="155399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C2A88A-35BC-4BFD-88A5-D147CC1F382B}">
  <ds:schemaRefs>
    <ds:schemaRef ds:uri="http://schemas.microsoft.com/sharepoint/v3/contenttype/forms"/>
  </ds:schemaRefs>
</ds:datastoreItem>
</file>

<file path=customXml/itemProps2.xml><?xml version="1.0" encoding="utf-8"?>
<ds:datastoreItem xmlns:ds="http://schemas.openxmlformats.org/officeDocument/2006/customXml" ds:itemID="{5311DC03-8993-40C8-9D32-00F1769E8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1422EB-74B4-4712-857F-F1A4DC3981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93</Words>
  <Application>Microsoft Office PowerPoint</Application>
  <PresentationFormat>Widescreen</PresentationFormat>
  <Paragraphs>31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Cherry Blossom 16x9</vt:lpstr>
      <vt:lpstr>Sleep Routines</vt:lpstr>
      <vt:lpstr>Amanda W. Doll, Ed.M., BCBA/LBA, SDL</vt:lpstr>
      <vt:lpstr>Agenda</vt:lpstr>
      <vt:lpstr>The impact of sleep on the brain</vt:lpstr>
      <vt:lpstr>Why is a good night’s rest important for kids?</vt:lpstr>
      <vt:lpstr>How much sleep does your child need?</vt:lpstr>
      <vt:lpstr>Sleep Problems Are Common</vt:lpstr>
      <vt:lpstr>Common sleep problems</vt:lpstr>
      <vt:lpstr>A sleep log</vt:lpstr>
      <vt:lpstr>Sleep Hygiene Suggestions</vt:lpstr>
      <vt:lpstr>Bedtime Routines</vt:lpstr>
      <vt:lpstr>Sample bedtime routine – elementary school</vt:lpstr>
      <vt:lpstr>What to do if sleep hygiene suggestions and a bedtime routine aren't enough?</vt:lpstr>
      <vt:lpstr>Escape Extinction</vt:lpstr>
      <vt:lpstr>Bedtime Fading</vt:lpstr>
      <vt:lpstr>Scheduled awakenings</vt:lpstr>
      <vt:lpstr>The Bedtime Pass</vt:lpstr>
      <vt:lpstr>Children's sleep problems become parent sleep problems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
  <cp:revision>217</cp:revision>
  <dcterms:created xsi:type="dcterms:W3CDTF">2021-05-07T13:47:30Z</dcterms:created>
  <dcterms:modified xsi:type="dcterms:W3CDTF">2021-06-01T11:30:01Z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