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handoutMasterIdLst>
    <p:handoutMasterId r:id="rId35"/>
  </p:handoutMasterIdLst>
  <p:sldIdLst>
    <p:sldId id="257" r:id="rId2"/>
    <p:sldId id="258" r:id="rId3"/>
    <p:sldId id="259" r:id="rId4"/>
    <p:sldId id="282" r:id="rId5"/>
    <p:sldId id="260" r:id="rId6"/>
    <p:sldId id="261" r:id="rId7"/>
    <p:sldId id="262" r:id="rId8"/>
    <p:sldId id="263" r:id="rId9"/>
    <p:sldId id="283" r:id="rId10"/>
    <p:sldId id="284" r:id="rId11"/>
    <p:sldId id="264" r:id="rId12"/>
    <p:sldId id="285" r:id="rId13"/>
    <p:sldId id="265" r:id="rId14"/>
    <p:sldId id="266" r:id="rId15"/>
    <p:sldId id="267" r:id="rId16"/>
    <p:sldId id="268" r:id="rId17"/>
    <p:sldId id="269" r:id="rId18"/>
    <p:sldId id="270" r:id="rId19"/>
    <p:sldId id="271" r:id="rId20"/>
    <p:sldId id="286" r:id="rId21"/>
    <p:sldId id="272" r:id="rId22"/>
    <p:sldId id="273" r:id="rId23"/>
    <p:sldId id="289" r:id="rId24"/>
    <p:sldId id="274" r:id="rId25"/>
    <p:sldId id="275" r:id="rId26"/>
    <p:sldId id="287" r:id="rId27"/>
    <p:sldId id="276" r:id="rId28"/>
    <p:sldId id="277" r:id="rId29"/>
    <p:sldId id="278" r:id="rId30"/>
    <p:sldId id="279" r:id="rId31"/>
    <p:sldId id="280"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701" autoAdjust="0"/>
  </p:normalViewPr>
  <p:slideViewPr>
    <p:cSldViewPr>
      <p:cViewPr varScale="1">
        <p:scale>
          <a:sx n="70" d="100"/>
          <a:sy n="70" d="100"/>
        </p:scale>
        <p:origin x="118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0" d="100"/>
          <a:sy n="100" d="100"/>
        </p:scale>
        <p:origin x="-38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2A685C-16E8-5547-9387-A6F93B417F9C}" type="datetimeFigureOut">
              <a:rPr lang="en-US" smtClean="0"/>
              <a:t>4/17/2017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D67482-9941-0246-A9AC-E2DAF9BCE90F}" type="slidenum">
              <a:rPr lang="en-US" smtClean="0"/>
              <a:t>‹#›</a:t>
            </a:fld>
            <a:endParaRPr lang="en-US"/>
          </a:p>
        </p:txBody>
      </p:sp>
    </p:spTree>
    <p:extLst>
      <p:ext uri="{BB962C8B-B14F-4D97-AF65-F5344CB8AC3E}">
        <p14:creationId xmlns:p14="http://schemas.microsoft.com/office/powerpoint/2010/main" val="540278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7D6BD4-FFD0-C44E-A0D1-6B1B276B6DBC}" type="datetimeFigureOut">
              <a:rPr lang="en-US" smtClean="0"/>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71092-B385-BC42-BB23-A2A3DDAE6724}" type="slidenum">
              <a:rPr lang="en-US" smtClean="0"/>
              <a:t>‹#›</a:t>
            </a:fld>
            <a:endParaRPr lang="en-US"/>
          </a:p>
        </p:txBody>
      </p:sp>
    </p:spTree>
    <p:extLst>
      <p:ext uri="{BB962C8B-B14F-4D97-AF65-F5344CB8AC3E}">
        <p14:creationId xmlns:p14="http://schemas.microsoft.com/office/powerpoint/2010/main" val="37334526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49154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90783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65467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47888"/>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2147888"/>
            <a:ext cx="3810000" cy="4114800"/>
          </a:xfrm>
          <a:prstGeom prst="rect">
            <a:avLst/>
          </a:prstGeom>
        </p:spPr>
        <p:txBody>
          <a:bodyPr/>
          <a:lstStyle/>
          <a:p>
            <a:endParaRPr lang="en-US"/>
          </a:p>
        </p:txBody>
      </p:sp>
      <p:sp>
        <p:nvSpPr>
          <p:cNvPr id="5" name="Date Placeholder 4"/>
          <p:cNvSpPr>
            <a:spLocks noGrp="1"/>
          </p:cNvSpPr>
          <p:nvPr>
            <p:ph type="dt" sz="half" idx="10"/>
          </p:nvPr>
        </p:nvSpPr>
        <p:spPr>
          <a:xfrm>
            <a:off x="685800" y="6324600"/>
            <a:ext cx="19050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3246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324600"/>
            <a:ext cx="1905000" cy="457200"/>
          </a:xfrm>
          <a:prstGeom prst="rect">
            <a:avLst/>
          </a:prstGeom>
        </p:spPr>
        <p:txBody>
          <a:bodyPr/>
          <a:lstStyle>
            <a:lvl1pPr>
              <a:defRPr/>
            </a:lvl1pPr>
          </a:lstStyle>
          <a:p>
            <a:fld id="{78A5DCC9-1CB0-49DF-B694-B5DCF9D3D1D9}" type="slidenum">
              <a:rPr lang="en-US" altLang="en-US"/>
              <a:pPr/>
              <a:t>‹#›</a:t>
            </a:fld>
            <a:endParaRPr lang="en-US" altLang="en-US"/>
          </a:p>
        </p:txBody>
      </p:sp>
    </p:spTree>
    <p:extLst>
      <p:ext uri="{BB962C8B-B14F-4D97-AF65-F5344CB8AC3E}">
        <p14:creationId xmlns:p14="http://schemas.microsoft.com/office/powerpoint/2010/main" val="3407995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a:prstGeom prst="rect">
            <a:avLst/>
          </a:prstGeo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685800" y="2147888"/>
            <a:ext cx="3810000" cy="4114800"/>
          </a:xfrm>
          <a:prstGeom prst="rect">
            <a:avLst/>
          </a:prstGeom>
        </p:spPr>
        <p:txBody>
          <a:bodyPr/>
          <a:lstStyle/>
          <a:p>
            <a:endParaRPr lang="en-US"/>
          </a:p>
        </p:txBody>
      </p:sp>
      <p:sp>
        <p:nvSpPr>
          <p:cNvPr id="4" name="Text Placeholder 3"/>
          <p:cNvSpPr>
            <a:spLocks noGrp="1"/>
          </p:cNvSpPr>
          <p:nvPr>
            <p:ph type="body" sz="half" idx="2"/>
          </p:nvPr>
        </p:nvSpPr>
        <p:spPr>
          <a:xfrm>
            <a:off x="4648200" y="2147888"/>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324600"/>
            <a:ext cx="19050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3246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324600"/>
            <a:ext cx="1905000" cy="457200"/>
          </a:xfrm>
          <a:prstGeom prst="rect">
            <a:avLst/>
          </a:prstGeom>
        </p:spPr>
        <p:txBody>
          <a:bodyPr/>
          <a:lstStyle>
            <a:lvl1pPr>
              <a:defRPr/>
            </a:lvl1pPr>
          </a:lstStyle>
          <a:p>
            <a:fld id="{0952E9E8-A9B6-487D-B156-6E6059C9E590}" type="slidenum">
              <a:rPr lang="en-US" altLang="en-US"/>
              <a:pPr/>
              <a:t>‹#›</a:t>
            </a:fld>
            <a:endParaRPr lang="en-US" altLang="en-US"/>
          </a:p>
        </p:txBody>
      </p:sp>
    </p:spTree>
    <p:extLst>
      <p:ext uri="{BB962C8B-B14F-4D97-AF65-F5344CB8AC3E}">
        <p14:creationId xmlns:p14="http://schemas.microsoft.com/office/powerpoint/2010/main" val="58458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52057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92597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68151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765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1618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84012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5987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4/17/2017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8520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YPA-Banner.jpg"/>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cxnSp>
        <p:nvCxnSpPr>
          <p:cNvPr id="9" name="Straight Connector 8"/>
          <p:cNvCxnSpPr/>
          <p:nvPr userDrawn="1"/>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2050" name="Picture 2" descr="https://lh4.googleusercontent.com/xwRETigBhMS-SFaSO46_artKNx9WCENjp6LJ9rzpLJY4H7oX89mLOAt5wq68g2De8VTeprfsMeddrGA_6NSNltfTBic8nfx6IpS9XqxFdzf84aVy7Veddk_KDUeEHkcg_i60NfmPFC8"/>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696200" y="5883275"/>
            <a:ext cx="1234325" cy="974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0649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2819400" y="1828800"/>
            <a:ext cx="4419600" cy="1066800"/>
          </a:xfrm>
        </p:spPr>
        <p:txBody>
          <a:bodyPr/>
          <a:lstStyle/>
          <a:p>
            <a:pPr algn="ctr"/>
            <a:r>
              <a:rPr lang="en-US" altLang="en-US" b="1" i="0" dirty="0"/>
              <a:t>Chapter 19</a:t>
            </a:r>
          </a:p>
        </p:txBody>
      </p:sp>
      <p:sp>
        <p:nvSpPr>
          <p:cNvPr id="67587" name="Rectangle 3"/>
          <p:cNvSpPr>
            <a:spLocks noGrp="1" noChangeArrowheads="1"/>
          </p:cNvSpPr>
          <p:nvPr>
            <p:ph type="subTitle" idx="1"/>
          </p:nvPr>
        </p:nvSpPr>
        <p:spPr>
          <a:xfrm>
            <a:off x="1219200" y="3429000"/>
            <a:ext cx="7543800" cy="838200"/>
          </a:xfrm>
        </p:spPr>
        <p:txBody>
          <a:bodyPr/>
          <a:lstStyle/>
          <a:p>
            <a:pPr algn="ctr"/>
            <a:r>
              <a:rPr lang="en-US" altLang="en-US" sz="3600" b="1" dirty="0"/>
              <a:t>Human Resource Management</a:t>
            </a:r>
          </a:p>
        </p:txBody>
      </p:sp>
    </p:spTree>
    <p:extLst>
      <p:ext uri="{BB962C8B-B14F-4D97-AF65-F5344CB8AC3E}">
        <p14:creationId xmlns:p14="http://schemas.microsoft.com/office/powerpoint/2010/main" val="97328508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DCDBBAE-2446-46A7-A078-DF4D33AB8278}" type="slidenum">
              <a:rPr lang="en-US" altLang="en-US"/>
              <a:pPr/>
              <a:t>10</a:t>
            </a:fld>
            <a:endParaRPr lang="en-US" altLang="en-US"/>
          </a:p>
        </p:txBody>
      </p:sp>
      <p:sp>
        <p:nvSpPr>
          <p:cNvPr id="74754" name="Rectangle 2"/>
          <p:cNvSpPr>
            <a:spLocks noGrp="1" noChangeArrowheads="1"/>
          </p:cNvSpPr>
          <p:nvPr>
            <p:ph type="title"/>
          </p:nvPr>
        </p:nvSpPr>
        <p:spPr>
          <a:xfrm>
            <a:off x="914400" y="1219200"/>
            <a:ext cx="7772400" cy="1143000"/>
          </a:xfrm>
        </p:spPr>
        <p:txBody>
          <a:bodyPr/>
          <a:lstStyle/>
          <a:p>
            <a:pPr algn="ctr"/>
            <a:r>
              <a:rPr lang="en-US" altLang="en-US" sz="4000" b="1" i="0" dirty="0" smtClean="0">
                <a:latin typeface="Tahoma" panose="020B0604030504040204" pitchFamily="34" charset="0"/>
              </a:rPr>
              <a:t>SHRM – Strategic Human Resources Management</a:t>
            </a:r>
            <a:endParaRPr lang="en-US" altLang="en-US" sz="4000" b="1" i="0" dirty="0">
              <a:latin typeface="Tahoma" panose="020B0604030504040204" pitchFamily="34" charset="0"/>
            </a:endParaRPr>
          </a:p>
        </p:txBody>
      </p:sp>
      <p:sp>
        <p:nvSpPr>
          <p:cNvPr id="74756" name="Rectangle 4"/>
          <p:cNvSpPr>
            <a:spLocks noGrp="1" noChangeArrowheads="1"/>
          </p:cNvSpPr>
          <p:nvPr>
            <p:ph type="body" sz="half" idx="2"/>
          </p:nvPr>
        </p:nvSpPr>
        <p:spPr>
          <a:xfrm>
            <a:off x="487907" y="2667000"/>
            <a:ext cx="8001000" cy="4343400"/>
          </a:xfrm>
        </p:spPr>
        <p:txBody>
          <a:bodyPr/>
          <a:lstStyle/>
          <a:p>
            <a:pPr marL="0" indent="0">
              <a:lnSpc>
                <a:spcPct val="90000"/>
              </a:lnSpc>
              <a:buFontTx/>
              <a:buNone/>
            </a:pPr>
            <a:r>
              <a:rPr lang="en-US" altLang="en-US" sz="3600" b="1" dirty="0" smtClean="0">
                <a:solidFill>
                  <a:schemeClr val="accent1"/>
                </a:solidFill>
              </a:rPr>
              <a:t>Activity:  list at </a:t>
            </a:r>
            <a:r>
              <a:rPr lang="en-US" altLang="en-US" sz="3600" b="1" smtClean="0">
                <a:solidFill>
                  <a:schemeClr val="accent1"/>
                </a:solidFill>
              </a:rPr>
              <a:t>least two advantages and at least two </a:t>
            </a:r>
            <a:r>
              <a:rPr lang="en-US" altLang="en-US" sz="3600" b="1" dirty="0" smtClean="0">
                <a:solidFill>
                  <a:schemeClr val="accent1"/>
                </a:solidFill>
              </a:rPr>
              <a:t>disadvantages of each international management strategy. </a:t>
            </a:r>
            <a:endParaRPr lang="en-US" altLang="en-US" sz="3600" i="1" dirty="0" smtClean="0">
              <a:solidFill>
                <a:schemeClr val="accent1"/>
              </a:solidFill>
            </a:endParaRPr>
          </a:p>
          <a:p>
            <a:pPr marL="0" indent="0">
              <a:lnSpc>
                <a:spcPct val="90000"/>
              </a:lnSpc>
              <a:buFontTx/>
              <a:buNone/>
            </a:pPr>
            <a:endParaRPr lang="en-US" altLang="en-US" sz="2800" b="1" dirty="0"/>
          </a:p>
        </p:txBody>
      </p:sp>
    </p:spTree>
    <p:extLst>
      <p:ext uri="{BB962C8B-B14F-4D97-AF65-F5344CB8AC3E}">
        <p14:creationId xmlns:p14="http://schemas.microsoft.com/office/powerpoint/2010/main" val="14898611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62AA0A3-813C-4108-B918-87EB06846142}" type="slidenum">
              <a:rPr lang="en-US" altLang="en-US"/>
              <a:pPr/>
              <a:t>11</a:t>
            </a:fld>
            <a:endParaRPr lang="en-US" altLang="en-US"/>
          </a:p>
        </p:txBody>
      </p:sp>
      <p:sp>
        <p:nvSpPr>
          <p:cNvPr id="75778" name="Rectangle 2"/>
          <p:cNvSpPr>
            <a:spLocks noGrp="1" noChangeArrowheads="1"/>
          </p:cNvSpPr>
          <p:nvPr>
            <p:ph type="title"/>
          </p:nvPr>
        </p:nvSpPr>
        <p:spPr>
          <a:xfrm>
            <a:off x="914400" y="1066800"/>
            <a:ext cx="7772400" cy="1143000"/>
          </a:xfrm>
        </p:spPr>
        <p:txBody>
          <a:bodyPr/>
          <a:lstStyle/>
          <a:p>
            <a:pPr algn="ctr"/>
            <a:r>
              <a:rPr lang="en-US" altLang="en-US" sz="4000" b="1" i="0" dirty="0" smtClean="0">
                <a:latin typeface="Tahoma" panose="020B0604030504040204" pitchFamily="34" charset="0"/>
              </a:rPr>
              <a:t>Finding Employees – the hiring process</a:t>
            </a:r>
            <a:endParaRPr lang="en-US" altLang="en-US" sz="4000" b="1" i="0" dirty="0">
              <a:latin typeface="Tahoma" panose="020B0604030504040204" pitchFamily="34" charset="0"/>
            </a:endParaRPr>
          </a:p>
        </p:txBody>
      </p:sp>
      <p:sp>
        <p:nvSpPr>
          <p:cNvPr id="75779" name="Rectangle 3"/>
          <p:cNvSpPr>
            <a:spLocks noGrp="1" noChangeArrowheads="1"/>
          </p:cNvSpPr>
          <p:nvPr>
            <p:ph type="body" sz="half" idx="1"/>
          </p:nvPr>
        </p:nvSpPr>
        <p:spPr>
          <a:xfrm>
            <a:off x="609600" y="2424112"/>
            <a:ext cx="8382000" cy="4114800"/>
          </a:xfrm>
        </p:spPr>
        <p:txBody>
          <a:bodyPr/>
          <a:lstStyle/>
          <a:p>
            <a:r>
              <a:rPr lang="en-US" altLang="en-US" sz="2800" dirty="0" smtClean="0"/>
              <a:t>The most successful businesses are those that do a good job of finding and preparing employees</a:t>
            </a:r>
            <a:endParaRPr lang="en-US" altLang="en-US" sz="2800" dirty="0"/>
          </a:p>
          <a:p>
            <a:pPr lvl="1"/>
            <a:r>
              <a:rPr lang="en-US" altLang="en-US" sz="2400" dirty="0" smtClean="0"/>
              <a:t>Recruiting – ongoing, systematic, matched to company needs</a:t>
            </a:r>
          </a:p>
          <a:p>
            <a:pPr lvl="1"/>
            <a:r>
              <a:rPr lang="en-US" altLang="en-US" dirty="0" smtClean="0"/>
              <a:t>Selection</a:t>
            </a:r>
          </a:p>
          <a:p>
            <a:pPr lvl="1"/>
            <a:r>
              <a:rPr lang="en-US" altLang="en-US" sz="2400" dirty="0" smtClean="0"/>
              <a:t>Orientation</a:t>
            </a:r>
          </a:p>
          <a:p>
            <a:pPr lvl="1"/>
            <a:r>
              <a:rPr lang="en-US" altLang="en-US" dirty="0" smtClean="0"/>
              <a:t>Training</a:t>
            </a:r>
            <a:endParaRPr lang="en-US" altLang="en-US" sz="2400" dirty="0"/>
          </a:p>
        </p:txBody>
      </p:sp>
    </p:spTree>
    <p:extLst>
      <p:ext uri="{BB962C8B-B14F-4D97-AF65-F5344CB8AC3E}">
        <p14:creationId xmlns:p14="http://schemas.microsoft.com/office/powerpoint/2010/main" val="33144532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62AA0A3-813C-4108-B918-87EB06846142}" type="slidenum">
              <a:rPr lang="en-US" altLang="en-US"/>
              <a:pPr/>
              <a:t>12</a:t>
            </a:fld>
            <a:endParaRPr lang="en-US" altLang="en-US"/>
          </a:p>
        </p:txBody>
      </p:sp>
      <p:sp>
        <p:nvSpPr>
          <p:cNvPr id="75778" name="Rectangle 2"/>
          <p:cNvSpPr>
            <a:spLocks noGrp="1" noChangeArrowheads="1"/>
          </p:cNvSpPr>
          <p:nvPr>
            <p:ph type="title"/>
          </p:nvPr>
        </p:nvSpPr>
        <p:spPr>
          <a:xfrm>
            <a:off x="914400" y="1066800"/>
            <a:ext cx="7772400" cy="1143000"/>
          </a:xfrm>
        </p:spPr>
        <p:txBody>
          <a:bodyPr/>
          <a:lstStyle/>
          <a:p>
            <a:pPr algn="ctr"/>
            <a:r>
              <a:rPr lang="en-US" altLang="en-US" sz="4000" b="1" i="0" dirty="0">
                <a:latin typeface="Tahoma" panose="020B0604030504040204" pitchFamily="34" charset="0"/>
              </a:rPr>
              <a:t>Sources for Management Recruitment</a:t>
            </a:r>
          </a:p>
        </p:txBody>
      </p:sp>
      <p:sp>
        <p:nvSpPr>
          <p:cNvPr id="75779" name="Rectangle 3"/>
          <p:cNvSpPr>
            <a:spLocks noGrp="1" noChangeArrowheads="1"/>
          </p:cNvSpPr>
          <p:nvPr>
            <p:ph type="body" sz="half" idx="1"/>
          </p:nvPr>
        </p:nvSpPr>
        <p:spPr>
          <a:xfrm>
            <a:off x="457200" y="2514600"/>
            <a:ext cx="3810000" cy="4114800"/>
          </a:xfrm>
        </p:spPr>
        <p:txBody>
          <a:bodyPr/>
          <a:lstStyle/>
          <a:p>
            <a:r>
              <a:rPr lang="en-US" altLang="en-US" sz="2800" dirty="0"/>
              <a:t>The location and the nationality of candidates for a particular job are the key issues in recruitment</a:t>
            </a:r>
          </a:p>
          <a:p>
            <a:pPr lvl="1"/>
            <a:r>
              <a:rPr lang="en-US" altLang="en-US" sz="2400" dirty="0"/>
              <a:t>Internal or External</a:t>
            </a:r>
          </a:p>
          <a:p>
            <a:pPr lvl="1"/>
            <a:r>
              <a:rPr lang="en-US" altLang="en-US" sz="2400" dirty="0"/>
              <a:t>Local or Expatriates</a:t>
            </a:r>
          </a:p>
        </p:txBody>
      </p:sp>
      <p:sp>
        <p:nvSpPr>
          <p:cNvPr id="75780" name="Rectangle 4"/>
          <p:cNvSpPr>
            <a:spLocks noGrp="1" noChangeArrowheads="1"/>
          </p:cNvSpPr>
          <p:nvPr>
            <p:ph type="body" sz="half" idx="2"/>
          </p:nvPr>
        </p:nvSpPr>
        <p:spPr>
          <a:xfrm>
            <a:off x="4724400" y="2482850"/>
            <a:ext cx="4191000" cy="4114800"/>
          </a:xfrm>
        </p:spPr>
        <p:txBody>
          <a:bodyPr/>
          <a:lstStyle/>
          <a:p>
            <a:pPr>
              <a:lnSpc>
                <a:spcPct val="90000"/>
              </a:lnSpc>
            </a:pPr>
            <a:r>
              <a:rPr lang="en-US" altLang="en-US" sz="2800"/>
              <a:t>The recruitment approach changes over the internalization process of the firm</a:t>
            </a:r>
          </a:p>
          <a:p>
            <a:pPr>
              <a:lnSpc>
                <a:spcPct val="90000"/>
              </a:lnSpc>
            </a:pPr>
            <a:r>
              <a:rPr lang="en-US" altLang="en-US" sz="2800"/>
              <a:t>When international operations are expanded, a management development dilemma may result</a:t>
            </a:r>
          </a:p>
        </p:txBody>
      </p:sp>
    </p:spTree>
    <p:extLst>
      <p:ext uri="{BB962C8B-B14F-4D97-AF65-F5344CB8AC3E}">
        <p14:creationId xmlns:p14="http://schemas.microsoft.com/office/powerpoint/2010/main" val="42586279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2EBEA5A-E941-40C4-95E5-286F453C28B7}" type="slidenum">
              <a:rPr lang="en-US" altLang="en-US"/>
              <a:pPr/>
              <a:t>13</a:t>
            </a:fld>
            <a:endParaRPr lang="en-US" altLang="en-US"/>
          </a:p>
        </p:txBody>
      </p:sp>
      <p:sp>
        <p:nvSpPr>
          <p:cNvPr id="76802" name="Rectangle 2"/>
          <p:cNvSpPr>
            <a:spLocks noGrp="1" noChangeArrowheads="1"/>
          </p:cNvSpPr>
          <p:nvPr>
            <p:ph type="title"/>
          </p:nvPr>
        </p:nvSpPr>
        <p:spPr>
          <a:xfrm>
            <a:off x="990600" y="990600"/>
            <a:ext cx="7772400" cy="1143000"/>
          </a:xfrm>
        </p:spPr>
        <p:txBody>
          <a:bodyPr/>
          <a:lstStyle/>
          <a:p>
            <a:pPr algn="ctr"/>
            <a:r>
              <a:rPr lang="en-US" altLang="en-US" sz="4000" b="1" i="0" dirty="0">
                <a:latin typeface="Tahoma" panose="020B0604030504040204" pitchFamily="34" charset="0"/>
              </a:rPr>
              <a:t>Sources for Management Recruitment</a:t>
            </a:r>
          </a:p>
        </p:txBody>
      </p:sp>
      <p:sp>
        <p:nvSpPr>
          <p:cNvPr id="76803" name="Rectangle 3"/>
          <p:cNvSpPr>
            <a:spLocks noGrp="1" noChangeArrowheads="1"/>
          </p:cNvSpPr>
          <p:nvPr>
            <p:ph type="body" idx="1"/>
          </p:nvPr>
        </p:nvSpPr>
        <p:spPr>
          <a:xfrm>
            <a:off x="152400" y="2392363"/>
            <a:ext cx="8610600" cy="4329112"/>
          </a:xfrm>
        </p:spPr>
        <p:txBody>
          <a:bodyPr/>
          <a:lstStyle/>
          <a:p>
            <a:pPr>
              <a:lnSpc>
                <a:spcPct val="90000"/>
              </a:lnSpc>
            </a:pPr>
            <a:r>
              <a:rPr lang="en-US" altLang="en-US" sz="2800" dirty="0"/>
              <a:t>Currently, most managers in subsidiaries are host-country nationals</a:t>
            </a:r>
          </a:p>
          <a:p>
            <a:pPr>
              <a:lnSpc>
                <a:spcPct val="90000"/>
              </a:lnSpc>
            </a:pPr>
            <a:r>
              <a:rPr lang="en-US" altLang="en-US" sz="2800" dirty="0"/>
              <a:t>Local managers, if not properly trained, may see things differently from the way they are viewed at headquarters</a:t>
            </a:r>
          </a:p>
          <a:p>
            <a:pPr>
              <a:lnSpc>
                <a:spcPct val="90000"/>
              </a:lnSpc>
            </a:pPr>
            <a:r>
              <a:rPr lang="en-US" altLang="en-US" sz="2800" dirty="0"/>
              <a:t>The decision as to whether to use home-country nationals depends on several factors</a:t>
            </a:r>
          </a:p>
          <a:p>
            <a:pPr>
              <a:lnSpc>
                <a:spcPct val="90000"/>
              </a:lnSpc>
            </a:pPr>
            <a:r>
              <a:rPr lang="en-US" altLang="en-US" sz="2800" dirty="0"/>
              <a:t>The number of home-country nationals in an overseas operation rarely rises above 10% of the workforce with 1% being typical</a:t>
            </a:r>
          </a:p>
        </p:txBody>
      </p:sp>
    </p:spTree>
    <p:extLst>
      <p:ext uri="{BB962C8B-B14F-4D97-AF65-F5344CB8AC3E}">
        <p14:creationId xmlns:p14="http://schemas.microsoft.com/office/powerpoint/2010/main" val="30201493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C110D4-85D7-4779-9C79-5D6AE0619831}" type="slidenum">
              <a:rPr lang="en-US" altLang="en-US"/>
              <a:pPr/>
              <a:t>14</a:t>
            </a:fld>
            <a:endParaRPr lang="en-US" altLang="en-US"/>
          </a:p>
        </p:txBody>
      </p:sp>
      <p:sp>
        <p:nvSpPr>
          <p:cNvPr id="77826" name="Rectangle 2"/>
          <p:cNvSpPr>
            <a:spLocks noGrp="1" noChangeArrowheads="1"/>
          </p:cNvSpPr>
          <p:nvPr>
            <p:ph type="title"/>
          </p:nvPr>
        </p:nvSpPr>
        <p:spPr>
          <a:xfrm>
            <a:off x="914400" y="1143000"/>
            <a:ext cx="7772400" cy="1143000"/>
          </a:xfrm>
        </p:spPr>
        <p:txBody>
          <a:bodyPr/>
          <a:lstStyle/>
          <a:p>
            <a:pPr algn="ctr"/>
            <a:r>
              <a:rPr lang="en-US" altLang="en-US" sz="4000" b="1" i="0" dirty="0">
                <a:latin typeface="Tahoma" panose="020B0604030504040204" pitchFamily="34" charset="0"/>
              </a:rPr>
              <a:t>Sources for Management Recruitment</a:t>
            </a:r>
          </a:p>
        </p:txBody>
      </p:sp>
      <p:sp>
        <p:nvSpPr>
          <p:cNvPr id="77827" name="Rectangle 3"/>
          <p:cNvSpPr>
            <a:spLocks noGrp="1" noChangeArrowheads="1"/>
          </p:cNvSpPr>
          <p:nvPr>
            <p:ph type="body" idx="1"/>
          </p:nvPr>
        </p:nvSpPr>
        <p:spPr>
          <a:xfrm>
            <a:off x="381000" y="2620963"/>
            <a:ext cx="7772400" cy="4100512"/>
          </a:xfrm>
        </p:spPr>
        <p:txBody>
          <a:bodyPr/>
          <a:lstStyle/>
          <a:p>
            <a:r>
              <a:rPr lang="en-US" altLang="en-US" sz="2400" dirty="0"/>
              <a:t>The use of third-country nationals is most often seen in large multinational companies that have adopted a global philosophy</a:t>
            </a:r>
          </a:p>
          <a:p>
            <a:r>
              <a:rPr lang="en-US" altLang="en-US" sz="2400" dirty="0"/>
              <a:t>The ability to recruit for international assignments is determined by the value an individual company places on international operations and the experience gained in working in them</a:t>
            </a:r>
          </a:p>
          <a:p>
            <a:r>
              <a:rPr lang="en-US" altLang="en-US" sz="2400" dirty="0"/>
              <a:t>In an era of regional integration, many companies are facing a severe shortage of managers who can think and operate regionally or globally</a:t>
            </a:r>
          </a:p>
        </p:txBody>
      </p:sp>
    </p:spTree>
    <p:extLst>
      <p:ext uri="{BB962C8B-B14F-4D97-AF65-F5344CB8AC3E}">
        <p14:creationId xmlns:p14="http://schemas.microsoft.com/office/powerpoint/2010/main" val="16150370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1659D209-7B78-481C-B353-595FF2F1F830}" type="slidenum">
              <a:rPr lang="en-US" altLang="en-US"/>
              <a:pPr/>
              <a:t>15</a:t>
            </a:fld>
            <a:endParaRPr lang="en-US" altLang="en-US"/>
          </a:p>
        </p:txBody>
      </p:sp>
      <p:sp>
        <p:nvSpPr>
          <p:cNvPr id="78850" name="Rectangle 2"/>
          <p:cNvSpPr>
            <a:spLocks noGrp="1" noChangeArrowheads="1"/>
          </p:cNvSpPr>
          <p:nvPr>
            <p:ph type="title"/>
          </p:nvPr>
        </p:nvSpPr>
        <p:spPr>
          <a:xfrm>
            <a:off x="914400" y="1196952"/>
            <a:ext cx="7772400" cy="1295400"/>
          </a:xfrm>
        </p:spPr>
        <p:txBody>
          <a:bodyPr/>
          <a:lstStyle/>
          <a:p>
            <a:pPr algn="ctr"/>
            <a:r>
              <a:rPr lang="en-US" altLang="en-US" sz="4000" b="1" i="0" dirty="0">
                <a:latin typeface="Tahoma" panose="020B0604030504040204" pitchFamily="34" charset="0"/>
              </a:rPr>
              <a:t>Selection criteria for Overseas Assignments</a:t>
            </a:r>
          </a:p>
        </p:txBody>
      </p:sp>
      <p:sp>
        <p:nvSpPr>
          <p:cNvPr id="78851" name="Rectangle 3"/>
          <p:cNvSpPr>
            <a:spLocks noGrp="1" noChangeArrowheads="1"/>
          </p:cNvSpPr>
          <p:nvPr>
            <p:ph type="body" sz="half" idx="1"/>
          </p:nvPr>
        </p:nvSpPr>
        <p:spPr>
          <a:xfrm>
            <a:off x="403746" y="2743200"/>
            <a:ext cx="8077200" cy="3338513"/>
          </a:xfrm>
        </p:spPr>
        <p:txBody>
          <a:bodyPr/>
          <a:lstStyle/>
          <a:p>
            <a:pPr marL="0" indent="0">
              <a:buFontTx/>
              <a:buNone/>
            </a:pPr>
            <a:r>
              <a:rPr lang="en-US" altLang="en-US" b="1" dirty="0"/>
              <a:t>The traits that have been suggested as necessary for the international manager range from the ideal to the </a:t>
            </a:r>
            <a:r>
              <a:rPr lang="en-US" altLang="en-US" b="1" dirty="0" smtClean="0"/>
              <a:t>real</a:t>
            </a:r>
          </a:p>
          <a:p>
            <a:pPr marL="0" indent="0">
              <a:buFontTx/>
              <a:buNone/>
            </a:pPr>
            <a:r>
              <a:rPr lang="en-US" altLang="en-US" b="1" dirty="0" smtClean="0"/>
              <a:t>They include competency, adaptability, and personal characteristics</a:t>
            </a:r>
            <a:endParaRPr lang="en-US" altLang="en-US" b="1" dirty="0"/>
          </a:p>
        </p:txBody>
      </p:sp>
    </p:spTree>
    <p:extLst>
      <p:ext uri="{BB962C8B-B14F-4D97-AF65-F5344CB8AC3E}">
        <p14:creationId xmlns:p14="http://schemas.microsoft.com/office/powerpoint/2010/main" val="39580995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8A760E-F3B6-4377-843B-B0D9B73A230E}" type="slidenum">
              <a:rPr lang="en-US" altLang="en-US"/>
              <a:pPr/>
              <a:t>16</a:t>
            </a:fld>
            <a:endParaRPr lang="en-US" altLang="en-US"/>
          </a:p>
        </p:txBody>
      </p:sp>
      <p:sp>
        <p:nvSpPr>
          <p:cNvPr id="79874" name="Rectangle 2"/>
          <p:cNvSpPr>
            <a:spLocks noGrp="1" noChangeArrowheads="1"/>
          </p:cNvSpPr>
          <p:nvPr>
            <p:ph type="title"/>
          </p:nvPr>
        </p:nvSpPr>
        <p:spPr>
          <a:xfrm>
            <a:off x="1354137" y="1304900"/>
            <a:ext cx="7332663" cy="685800"/>
          </a:xfrm>
        </p:spPr>
        <p:txBody>
          <a:bodyPr/>
          <a:lstStyle/>
          <a:p>
            <a:pPr algn="ctr"/>
            <a:r>
              <a:rPr lang="en-US" altLang="en-US" b="1" i="0" dirty="0">
                <a:latin typeface="Tahoma" panose="020B0604030504040204" pitchFamily="34" charset="0"/>
              </a:rPr>
              <a:t>Competence Factors</a:t>
            </a:r>
          </a:p>
        </p:txBody>
      </p:sp>
      <p:sp>
        <p:nvSpPr>
          <p:cNvPr id="79875" name="Rectangle 3"/>
          <p:cNvSpPr>
            <a:spLocks noGrp="1" noChangeArrowheads="1"/>
          </p:cNvSpPr>
          <p:nvPr>
            <p:ph type="body" idx="1"/>
          </p:nvPr>
        </p:nvSpPr>
        <p:spPr>
          <a:xfrm>
            <a:off x="381000" y="2181224"/>
            <a:ext cx="7772400" cy="4357688"/>
          </a:xfrm>
        </p:spPr>
        <p:txBody>
          <a:bodyPr/>
          <a:lstStyle/>
          <a:p>
            <a:r>
              <a:rPr lang="en-US" altLang="en-US" b="1" dirty="0"/>
              <a:t>An expatriate manager usually has far more responsibility than a manager in a comparable domestic position and must be far more self-sufficient in making decisions and conducting daily business</a:t>
            </a:r>
          </a:p>
          <a:p>
            <a:pPr lvl="1"/>
            <a:r>
              <a:rPr lang="en-US" altLang="en-US" b="1" i="1" dirty="0"/>
              <a:t>Factual cultural knowledge</a:t>
            </a:r>
          </a:p>
          <a:p>
            <a:pPr lvl="1"/>
            <a:r>
              <a:rPr lang="en-US" altLang="en-US" b="1" i="1" dirty="0"/>
              <a:t>Area expertise</a:t>
            </a:r>
          </a:p>
        </p:txBody>
      </p:sp>
    </p:spTree>
    <p:extLst>
      <p:ext uri="{BB962C8B-B14F-4D97-AF65-F5344CB8AC3E}">
        <p14:creationId xmlns:p14="http://schemas.microsoft.com/office/powerpoint/2010/main" val="39285283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30ABE799-57A7-4391-9B98-DF7A896E6E0C}" type="slidenum">
              <a:rPr lang="en-US" altLang="en-US"/>
              <a:pPr/>
              <a:t>17</a:t>
            </a:fld>
            <a:endParaRPr lang="en-US" altLang="en-US"/>
          </a:p>
        </p:txBody>
      </p:sp>
      <p:sp>
        <p:nvSpPr>
          <p:cNvPr id="80898" name="Rectangle 2"/>
          <p:cNvSpPr>
            <a:spLocks noGrp="1" noChangeArrowheads="1"/>
          </p:cNvSpPr>
          <p:nvPr>
            <p:ph type="title"/>
          </p:nvPr>
        </p:nvSpPr>
        <p:spPr>
          <a:xfrm>
            <a:off x="990600" y="1219200"/>
            <a:ext cx="7620000" cy="762000"/>
          </a:xfrm>
        </p:spPr>
        <p:txBody>
          <a:bodyPr/>
          <a:lstStyle/>
          <a:p>
            <a:pPr algn="ctr"/>
            <a:r>
              <a:rPr lang="en-US" altLang="en-US" b="1" i="0" dirty="0">
                <a:latin typeface="Tahoma" panose="020B0604030504040204" pitchFamily="34" charset="0"/>
              </a:rPr>
              <a:t>Adaptability Factors</a:t>
            </a:r>
          </a:p>
        </p:txBody>
      </p:sp>
      <p:sp>
        <p:nvSpPr>
          <p:cNvPr id="80899" name="Rectangle 3"/>
          <p:cNvSpPr>
            <a:spLocks noGrp="1" noChangeArrowheads="1"/>
          </p:cNvSpPr>
          <p:nvPr>
            <p:ph type="body" sz="half" idx="1"/>
          </p:nvPr>
        </p:nvSpPr>
        <p:spPr>
          <a:xfrm>
            <a:off x="304800" y="2667000"/>
            <a:ext cx="8153400" cy="4419600"/>
          </a:xfrm>
        </p:spPr>
        <p:txBody>
          <a:bodyPr/>
          <a:lstStyle/>
          <a:p>
            <a:r>
              <a:rPr lang="en-US" altLang="en-US" sz="2800" b="1" dirty="0"/>
              <a:t>The manager’s own motivation to a great extent determines the viability of an overseas assignment and consequently its success</a:t>
            </a:r>
          </a:p>
          <a:p>
            <a:pPr lvl="1"/>
            <a:r>
              <a:rPr lang="en-US" altLang="en-US" sz="2400" b="1" dirty="0"/>
              <a:t>Interpretive cultural knowledge</a:t>
            </a:r>
          </a:p>
        </p:txBody>
      </p:sp>
    </p:spTree>
    <p:extLst>
      <p:ext uri="{BB962C8B-B14F-4D97-AF65-F5344CB8AC3E}">
        <p14:creationId xmlns:p14="http://schemas.microsoft.com/office/powerpoint/2010/main" val="42941265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0AD21D9C-53B0-48BF-9D2C-5E3BDF276CEC}" type="slidenum">
              <a:rPr lang="en-US" altLang="en-US"/>
              <a:pPr/>
              <a:t>18</a:t>
            </a:fld>
            <a:endParaRPr lang="en-US" altLang="en-US"/>
          </a:p>
        </p:txBody>
      </p:sp>
      <p:sp>
        <p:nvSpPr>
          <p:cNvPr id="81922" name="Rectangle 2"/>
          <p:cNvSpPr>
            <a:spLocks noGrp="1" noChangeArrowheads="1"/>
          </p:cNvSpPr>
          <p:nvPr>
            <p:ph type="title"/>
          </p:nvPr>
        </p:nvSpPr>
        <p:spPr>
          <a:xfrm>
            <a:off x="838200" y="1371600"/>
            <a:ext cx="7772400" cy="685800"/>
          </a:xfrm>
        </p:spPr>
        <p:txBody>
          <a:bodyPr/>
          <a:lstStyle/>
          <a:p>
            <a:pPr algn="ctr"/>
            <a:r>
              <a:rPr lang="en-US" altLang="en-US" b="1" i="0" dirty="0">
                <a:latin typeface="Tahoma" panose="020B0604030504040204" pitchFamily="34" charset="0"/>
              </a:rPr>
              <a:t>Personal Characteristics</a:t>
            </a:r>
          </a:p>
        </p:txBody>
      </p:sp>
      <p:sp>
        <p:nvSpPr>
          <p:cNvPr id="81924" name="Rectangle 4"/>
          <p:cNvSpPr>
            <a:spLocks noGrp="1" noChangeArrowheads="1"/>
          </p:cNvSpPr>
          <p:nvPr>
            <p:ph type="body" sz="half" idx="2"/>
          </p:nvPr>
        </p:nvSpPr>
        <p:spPr>
          <a:xfrm>
            <a:off x="457200" y="2500312"/>
            <a:ext cx="8305800" cy="4357688"/>
          </a:xfrm>
        </p:spPr>
        <p:txBody>
          <a:bodyPr/>
          <a:lstStyle/>
          <a:p>
            <a:r>
              <a:rPr lang="en-US" altLang="en-US" sz="2800" b="1" dirty="0"/>
              <a:t>Despite all of the efforts made by multinational companies to recruit the best person available, demographics still play a role in the selection process</a:t>
            </a:r>
          </a:p>
        </p:txBody>
      </p:sp>
    </p:spTree>
    <p:extLst>
      <p:ext uri="{BB962C8B-B14F-4D97-AF65-F5344CB8AC3E}">
        <p14:creationId xmlns:p14="http://schemas.microsoft.com/office/powerpoint/2010/main" val="28470379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14120D7-1EC0-444B-9E42-57950F9D39B3}" type="slidenum">
              <a:rPr lang="en-US" altLang="en-US"/>
              <a:pPr/>
              <a:t>19</a:t>
            </a:fld>
            <a:endParaRPr lang="en-US" altLang="en-US"/>
          </a:p>
        </p:txBody>
      </p:sp>
      <p:sp>
        <p:nvSpPr>
          <p:cNvPr id="82946" name="Rectangle 2"/>
          <p:cNvSpPr>
            <a:spLocks noGrp="1" noChangeArrowheads="1"/>
          </p:cNvSpPr>
          <p:nvPr>
            <p:ph type="title"/>
          </p:nvPr>
        </p:nvSpPr>
        <p:spPr>
          <a:xfrm>
            <a:off x="990600" y="838200"/>
            <a:ext cx="7772400" cy="1219200"/>
          </a:xfrm>
        </p:spPr>
        <p:txBody>
          <a:bodyPr/>
          <a:lstStyle/>
          <a:p>
            <a:pPr algn="ctr"/>
            <a:r>
              <a:rPr lang="en-US" altLang="en-US" sz="4000" b="1" i="0">
                <a:latin typeface="Tahoma" panose="020B0604030504040204" pitchFamily="34" charset="0"/>
              </a:rPr>
              <a:t>The Selection and Orientation Challenge</a:t>
            </a:r>
          </a:p>
        </p:txBody>
      </p:sp>
      <p:sp>
        <p:nvSpPr>
          <p:cNvPr id="82947" name="Rectangle 3"/>
          <p:cNvSpPr>
            <a:spLocks noGrp="1" noChangeArrowheads="1"/>
          </p:cNvSpPr>
          <p:nvPr>
            <p:ph type="body" sz="half" idx="1"/>
          </p:nvPr>
        </p:nvSpPr>
        <p:spPr>
          <a:xfrm>
            <a:off x="457200" y="2514600"/>
            <a:ext cx="3810000" cy="4114800"/>
          </a:xfrm>
        </p:spPr>
        <p:txBody>
          <a:bodyPr/>
          <a:lstStyle/>
          <a:p>
            <a:pPr>
              <a:lnSpc>
                <a:spcPct val="90000"/>
              </a:lnSpc>
            </a:pPr>
            <a:r>
              <a:rPr lang="en-US" altLang="en-US" sz="2800" b="1" dirty="0"/>
              <a:t>Due to the cost of transferring a manager overseas, many firms go beyond standard selection procedures</a:t>
            </a:r>
          </a:p>
          <a:p>
            <a:pPr lvl="1">
              <a:lnSpc>
                <a:spcPct val="90000"/>
              </a:lnSpc>
            </a:pPr>
            <a:r>
              <a:rPr lang="en-US" altLang="en-US" sz="2400" b="1" i="1" dirty="0"/>
              <a:t>Adaptability screening</a:t>
            </a:r>
          </a:p>
        </p:txBody>
      </p:sp>
      <p:sp>
        <p:nvSpPr>
          <p:cNvPr id="82948" name="Rectangle 4"/>
          <p:cNvSpPr>
            <a:spLocks noGrp="1" noChangeArrowheads="1"/>
          </p:cNvSpPr>
          <p:nvPr>
            <p:ph type="body" sz="half" idx="2"/>
          </p:nvPr>
        </p:nvSpPr>
        <p:spPr>
          <a:xfrm>
            <a:off x="4724400" y="2514600"/>
            <a:ext cx="3810000" cy="4114800"/>
          </a:xfrm>
        </p:spPr>
        <p:txBody>
          <a:bodyPr/>
          <a:lstStyle/>
          <a:p>
            <a:r>
              <a:rPr lang="en-US" altLang="en-US" sz="2800" b="1"/>
              <a:t>The candidate selected will participate in an </a:t>
            </a:r>
            <a:r>
              <a:rPr lang="en-US" altLang="en-US" sz="2800" b="1" i="1"/>
              <a:t>orientation program</a:t>
            </a:r>
            <a:r>
              <a:rPr lang="en-US" altLang="en-US" sz="2800" b="1"/>
              <a:t> on internal and external aspects of the assignment</a:t>
            </a:r>
          </a:p>
        </p:txBody>
      </p:sp>
    </p:spTree>
    <p:extLst>
      <p:ext uri="{BB962C8B-B14F-4D97-AF65-F5344CB8AC3E}">
        <p14:creationId xmlns:p14="http://schemas.microsoft.com/office/powerpoint/2010/main" val="17191637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49D4B30-D10A-4BC7-BA80-E0ACE38E9F54}" type="slidenum">
              <a:rPr lang="en-US" altLang="en-US"/>
              <a:pPr/>
              <a:t>2</a:t>
            </a:fld>
            <a:endParaRPr lang="en-US" altLang="en-US"/>
          </a:p>
        </p:txBody>
      </p:sp>
      <p:sp>
        <p:nvSpPr>
          <p:cNvPr id="69634" name="Rectangle 2"/>
          <p:cNvSpPr>
            <a:spLocks noGrp="1" noChangeArrowheads="1"/>
          </p:cNvSpPr>
          <p:nvPr>
            <p:ph type="title"/>
          </p:nvPr>
        </p:nvSpPr>
        <p:spPr>
          <a:xfrm>
            <a:off x="1219200" y="609600"/>
            <a:ext cx="7620000" cy="1143000"/>
          </a:xfrm>
        </p:spPr>
        <p:txBody>
          <a:bodyPr/>
          <a:lstStyle/>
          <a:p>
            <a:pPr algn="ctr"/>
            <a:r>
              <a:rPr lang="en-US" altLang="en-US" b="1" i="0">
                <a:latin typeface="Tahoma" panose="020B0604030504040204" pitchFamily="34" charset="0"/>
              </a:rPr>
              <a:t>Learning Objectives</a:t>
            </a:r>
          </a:p>
        </p:txBody>
      </p:sp>
      <p:sp>
        <p:nvSpPr>
          <p:cNvPr id="69635" name="Rectangle 3"/>
          <p:cNvSpPr>
            <a:spLocks noGrp="1" noChangeArrowheads="1"/>
          </p:cNvSpPr>
          <p:nvPr>
            <p:ph type="body" idx="1"/>
          </p:nvPr>
        </p:nvSpPr>
        <p:spPr>
          <a:xfrm>
            <a:off x="685800" y="1752600"/>
            <a:ext cx="7772400" cy="4510088"/>
          </a:xfrm>
        </p:spPr>
        <p:txBody>
          <a:bodyPr/>
          <a:lstStyle/>
          <a:p>
            <a:pPr>
              <a:lnSpc>
                <a:spcPct val="90000"/>
              </a:lnSpc>
            </a:pPr>
            <a:r>
              <a:rPr lang="en-US" altLang="en-US" sz="2800"/>
              <a:t>To describe the challenges of managing managers and labor personnel both in individual international markets and in worldwide operations</a:t>
            </a:r>
          </a:p>
          <a:p>
            <a:pPr>
              <a:lnSpc>
                <a:spcPct val="90000"/>
              </a:lnSpc>
            </a:pPr>
            <a:r>
              <a:rPr lang="en-US" altLang="en-US" sz="2800"/>
              <a:t>To examine the sources, qualifications,     and compensation of international managers</a:t>
            </a:r>
          </a:p>
          <a:p>
            <a:pPr>
              <a:lnSpc>
                <a:spcPct val="90000"/>
              </a:lnSpc>
            </a:pPr>
            <a:r>
              <a:rPr lang="en-US" altLang="en-US" sz="2800"/>
              <a:t>To assess the effects of culture on managers and management policies</a:t>
            </a:r>
          </a:p>
          <a:p>
            <a:pPr>
              <a:lnSpc>
                <a:spcPct val="90000"/>
              </a:lnSpc>
            </a:pPr>
            <a:r>
              <a:rPr lang="en-US" altLang="en-US" sz="2800"/>
              <a:t>To illustrate the different roles of labor in international markets, especially that of labor participation in management</a:t>
            </a:r>
          </a:p>
        </p:txBody>
      </p:sp>
    </p:spTree>
    <p:extLst>
      <p:ext uri="{BB962C8B-B14F-4D97-AF65-F5344CB8AC3E}">
        <p14:creationId xmlns:p14="http://schemas.microsoft.com/office/powerpoint/2010/main" val="38350922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14120D7-1EC0-444B-9E42-57950F9D39B3}" type="slidenum">
              <a:rPr lang="en-US" altLang="en-US"/>
              <a:pPr/>
              <a:t>20</a:t>
            </a:fld>
            <a:endParaRPr lang="en-US" altLang="en-US"/>
          </a:p>
        </p:txBody>
      </p:sp>
      <p:sp>
        <p:nvSpPr>
          <p:cNvPr id="82946" name="Rectangle 2"/>
          <p:cNvSpPr>
            <a:spLocks noGrp="1" noChangeArrowheads="1"/>
          </p:cNvSpPr>
          <p:nvPr>
            <p:ph type="title"/>
          </p:nvPr>
        </p:nvSpPr>
        <p:spPr>
          <a:xfrm>
            <a:off x="990600" y="1187403"/>
            <a:ext cx="7772400" cy="1219200"/>
          </a:xfrm>
        </p:spPr>
        <p:txBody>
          <a:bodyPr/>
          <a:lstStyle/>
          <a:p>
            <a:pPr algn="ctr"/>
            <a:r>
              <a:rPr lang="en-US" altLang="en-US" sz="4000" b="1" i="0" dirty="0">
                <a:latin typeface="Tahoma" panose="020B0604030504040204" pitchFamily="34" charset="0"/>
              </a:rPr>
              <a:t>The Selection and Orientation Challenge</a:t>
            </a:r>
          </a:p>
        </p:txBody>
      </p:sp>
      <p:sp>
        <p:nvSpPr>
          <p:cNvPr id="82947" name="Rectangle 3"/>
          <p:cNvSpPr>
            <a:spLocks noGrp="1" noChangeArrowheads="1"/>
          </p:cNvSpPr>
          <p:nvPr>
            <p:ph type="body" sz="half" idx="1"/>
          </p:nvPr>
        </p:nvSpPr>
        <p:spPr>
          <a:xfrm>
            <a:off x="457200" y="2514600"/>
            <a:ext cx="8305800" cy="4114800"/>
          </a:xfrm>
        </p:spPr>
        <p:txBody>
          <a:bodyPr/>
          <a:lstStyle/>
          <a:p>
            <a:pPr>
              <a:lnSpc>
                <a:spcPct val="90000"/>
              </a:lnSpc>
            </a:pPr>
            <a:r>
              <a:rPr lang="en-US" altLang="en-US" sz="2800" b="1" dirty="0" smtClean="0"/>
              <a:t>International selection and orientations requires some additional considerations</a:t>
            </a:r>
            <a:endParaRPr lang="en-US" altLang="en-US" sz="2800" b="1" dirty="0"/>
          </a:p>
          <a:p>
            <a:pPr lvl="1">
              <a:lnSpc>
                <a:spcPct val="90000"/>
              </a:lnSpc>
            </a:pPr>
            <a:r>
              <a:rPr lang="en-US" altLang="en-US" sz="2400" b="1" i="1" dirty="0" smtClean="0"/>
              <a:t>Cultural sensitivity</a:t>
            </a:r>
          </a:p>
          <a:p>
            <a:pPr lvl="1">
              <a:lnSpc>
                <a:spcPct val="90000"/>
              </a:lnSpc>
            </a:pPr>
            <a:r>
              <a:rPr lang="en-US" altLang="en-US" b="1" i="1" dirty="0" smtClean="0"/>
              <a:t>Job related issues</a:t>
            </a:r>
          </a:p>
          <a:p>
            <a:pPr lvl="1">
              <a:lnSpc>
                <a:spcPct val="90000"/>
              </a:lnSpc>
            </a:pPr>
            <a:r>
              <a:rPr lang="en-US" altLang="en-US" sz="2400" b="1" i="1" dirty="0" smtClean="0"/>
              <a:t>Company styles</a:t>
            </a:r>
          </a:p>
          <a:p>
            <a:pPr lvl="1">
              <a:lnSpc>
                <a:spcPct val="90000"/>
              </a:lnSpc>
            </a:pPr>
            <a:r>
              <a:rPr lang="en-US" altLang="en-US" b="1" i="1" dirty="0" smtClean="0"/>
              <a:t>Language training</a:t>
            </a:r>
          </a:p>
          <a:p>
            <a:pPr lvl="1">
              <a:lnSpc>
                <a:spcPct val="90000"/>
              </a:lnSpc>
            </a:pPr>
            <a:r>
              <a:rPr lang="en-US" altLang="en-US" sz="2400" b="1" i="1" dirty="0" smtClean="0"/>
              <a:t>Cultural training</a:t>
            </a:r>
          </a:p>
          <a:p>
            <a:pPr lvl="1">
              <a:lnSpc>
                <a:spcPct val="90000"/>
              </a:lnSpc>
            </a:pPr>
            <a:r>
              <a:rPr lang="en-US" altLang="en-US" b="1" i="1" dirty="0" smtClean="0"/>
              <a:t>Spousal training and acclimation</a:t>
            </a:r>
            <a:endParaRPr lang="en-US" altLang="en-US" sz="2400" b="1" i="1" dirty="0"/>
          </a:p>
        </p:txBody>
      </p:sp>
    </p:spTree>
    <p:extLst>
      <p:ext uri="{BB962C8B-B14F-4D97-AF65-F5344CB8AC3E}">
        <p14:creationId xmlns:p14="http://schemas.microsoft.com/office/powerpoint/2010/main" val="21873157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C040A9D-2AD2-4015-9120-436DD3CFC730}" type="slidenum">
              <a:rPr lang="en-US" altLang="en-US"/>
              <a:pPr/>
              <a:t>21</a:t>
            </a:fld>
            <a:endParaRPr lang="en-US" altLang="en-US"/>
          </a:p>
        </p:txBody>
      </p:sp>
      <p:sp>
        <p:nvSpPr>
          <p:cNvPr id="83970" name="Rectangle 2"/>
          <p:cNvSpPr>
            <a:spLocks noGrp="1" noChangeArrowheads="1"/>
          </p:cNvSpPr>
          <p:nvPr>
            <p:ph type="title"/>
          </p:nvPr>
        </p:nvSpPr>
        <p:spPr>
          <a:xfrm>
            <a:off x="990600" y="1143000"/>
            <a:ext cx="7772400" cy="762000"/>
          </a:xfrm>
        </p:spPr>
        <p:txBody>
          <a:bodyPr/>
          <a:lstStyle/>
          <a:p>
            <a:pPr algn="ctr"/>
            <a:r>
              <a:rPr lang="en-US" altLang="en-US" b="1" i="0" dirty="0">
                <a:latin typeface="Tahoma" panose="020B0604030504040204" pitchFamily="34" charset="0"/>
              </a:rPr>
              <a:t>Culture Shock</a:t>
            </a:r>
          </a:p>
        </p:txBody>
      </p:sp>
      <p:sp>
        <p:nvSpPr>
          <p:cNvPr id="83971" name="Rectangle 3"/>
          <p:cNvSpPr>
            <a:spLocks noGrp="1" noChangeArrowheads="1"/>
          </p:cNvSpPr>
          <p:nvPr>
            <p:ph type="body" idx="1"/>
          </p:nvPr>
        </p:nvSpPr>
        <p:spPr>
          <a:xfrm>
            <a:off x="228600" y="2181817"/>
            <a:ext cx="8534400" cy="4510088"/>
          </a:xfrm>
        </p:spPr>
        <p:txBody>
          <a:bodyPr/>
          <a:lstStyle/>
          <a:p>
            <a:pPr>
              <a:lnSpc>
                <a:spcPct val="90000"/>
              </a:lnSpc>
            </a:pPr>
            <a:r>
              <a:rPr lang="en-US" altLang="en-US" b="1" dirty="0"/>
              <a:t>The effectiveness of orientation procedures can be measured only after managers are overseas</a:t>
            </a:r>
          </a:p>
          <a:p>
            <a:pPr>
              <a:lnSpc>
                <a:spcPct val="90000"/>
              </a:lnSpc>
            </a:pPr>
            <a:r>
              <a:rPr lang="en-US" altLang="en-US" b="1" i="1" dirty="0"/>
              <a:t>Culture shock </a:t>
            </a:r>
            <a:r>
              <a:rPr lang="en-US" altLang="en-US" b="1" dirty="0"/>
              <a:t>is the term used for pronounced reactions to the psychological disorientation that is experienced in varying degrees when spending an extended period of time in a new environment</a:t>
            </a:r>
            <a:endParaRPr lang="en-US" altLang="en-US" b="1" i="1" dirty="0"/>
          </a:p>
        </p:txBody>
      </p:sp>
    </p:spTree>
    <p:extLst>
      <p:ext uri="{BB962C8B-B14F-4D97-AF65-F5344CB8AC3E}">
        <p14:creationId xmlns:p14="http://schemas.microsoft.com/office/powerpoint/2010/main" val="40213240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09791AED-922B-4A60-ACB9-DAD9643DC44A}" type="slidenum">
              <a:rPr lang="en-US" altLang="en-US"/>
              <a:pPr/>
              <a:t>22</a:t>
            </a:fld>
            <a:endParaRPr lang="en-US" altLang="en-US"/>
          </a:p>
        </p:txBody>
      </p:sp>
      <p:sp>
        <p:nvSpPr>
          <p:cNvPr id="84994" name="Rectangle 2"/>
          <p:cNvSpPr>
            <a:spLocks noGrp="1" noChangeArrowheads="1"/>
          </p:cNvSpPr>
          <p:nvPr>
            <p:ph type="title"/>
          </p:nvPr>
        </p:nvSpPr>
        <p:spPr>
          <a:xfrm>
            <a:off x="914400" y="1066800"/>
            <a:ext cx="7772400" cy="914400"/>
          </a:xfrm>
        </p:spPr>
        <p:txBody>
          <a:bodyPr/>
          <a:lstStyle/>
          <a:p>
            <a:pPr algn="ctr"/>
            <a:r>
              <a:rPr lang="en-US" altLang="en-US" b="1" i="0" dirty="0">
                <a:latin typeface="Tahoma" panose="020B0604030504040204" pitchFamily="34" charset="0"/>
              </a:rPr>
              <a:t>Causes and Remedies</a:t>
            </a:r>
          </a:p>
        </p:txBody>
      </p:sp>
      <p:sp>
        <p:nvSpPr>
          <p:cNvPr id="84995" name="Rectangle 3"/>
          <p:cNvSpPr>
            <a:spLocks noGrp="1" noChangeArrowheads="1"/>
          </p:cNvSpPr>
          <p:nvPr>
            <p:ph type="body" sz="half" idx="1"/>
          </p:nvPr>
        </p:nvSpPr>
        <p:spPr>
          <a:xfrm>
            <a:off x="457200" y="2438400"/>
            <a:ext cx="3962400" cy="4114800"/>
          </a:xfrm>
        </p:spPr>
        <p:txBody>
          <a:bodyPr/>
          <a:lstStyle/>
          <a:p>
            <a:r>
              <a:rPr lang="en-US" altLang="en-US" sz="2800" b="1" dirty="0"/>
              <a:t>The culture shock cycle for an overseas assignment may last about fourteen months</a:t>
            </a:r>
          </a:p>
        </p:txBody>
      </p:sp>
      <p:sp>
        <p:nvSpPr>
          <p:cNvPr id="84996" name="Rectangle 4"/>
          <p:cNvSpPr>
            <a:spLocks noGrp="1" noChangeArrowheads="1"/>
          </p:cNvSpPr>
          <p:nvPr>
            <p:ph type="body" sz="half" idx="2"/>
          </p:nvPr>
        </p:nvSpPr>
        <p:spPr>
          <a:xfrm>
            <a:off x="4648200" y="2438400"/>
            <a:ext cx="3810000" cy="4114800"/>
          </a:xfrm>
        </p:spPr>
        <p:txBody>
          <a:bodyPr/>
          <a:lstStyle/>
          <a:p>
            <a:pPr>
              <a:lnSpc>
                <a:spcPct val="90000"/>
              </a:lnSpc>
            </a:pPr>
            <a:r>
              <a:rPr lang="en-US" altLang="en-US" sz="2800" b="1"/>
              <a:t>Four distinct stages of adjustment exist during a foreign assignment</a:t>
            </a:r>
          </a:p>
          <a:p>
            <a:pPr lvl="1">
              <a:lnSpc>
                <a:spcPct val="90000"/>
              </a:lnSpc>
            </a:pPr>
            <a:r>
              <a:rPr lang="en-US" altLang="en-US" sz="2400" b="1"/>
              <a:t>Initial euphoria</a:t>
            </a:r>
          </a:p>
          <a:p>
            <a:pPr lvl="1">
              <a:lnSpc>
                <a:spcPct val="90000"/>
              </a:lnSpc>
            </a:pPr>
            <a:r>
              <a:rPr lang="en-US" altLang="en-US" sz="2400" b="1"/>
              <a:t>Irritation and hostility</a:t>
            </a:r>
          </a:p>
          <a:p>
            <a:pPr lvl="1">
              <a:lnSpc>
                <a:spcPct val="90000"/>
              </a:lnSpc>
            </a:pPr>
            <a:r>
              <a:rPr lang="en-US" altLang="en-US" sz="2400" b="1"/>
              <a:t>Adjustment</a:t>
            </a:r>
          </a:p>
          <a:p>
            <a:pPr lvl="1">
              <a:lnSpc>
                <a:spcPct val="90000"/>
              </a:lnSpc>
            </a:pPr>
            <a:r>
              <a:rPr lang="en-US" altLang="en-US" sz="2400" b="1"/>
              <a:t>Reentry</a:t>
            </a:r>
          </a:p>
        </p:txBody>
      </p:sp>
    </p:spTree>
    <p:extLst>
      <p:ext uri="{BB962C8B-B14F-4D97-AF65-F5344CB8AC3E}">
        <p14:creationId xmlns:p14="http://schemas.microsoft.com/office/powerpoint/2010/main" val="5727126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09791AED-922B-4A60-ACB9-DAD9643DC44A}" type="slidenum">
              <a:rPr lang="en-US" altLang="en-US"/>
              <a:pPr/>
              <a:t>23</a:t>
            </a:fld>
            <a:endParaRPr lang="en-US" altLang="en-US"/>
          </a:p>
        </p:txBody>
      </p:sp>
      <p:sp>
        <p:nvSpPr>
          <p:cNvPr id="84994" name="Rectangle 2"/>
          <p:cNvSpPr>
            <a:spLocks noGrp="1" noChangeArrowheads="1"/>
          </p:cNvSpPr>
          <p:nvPr>
            <p:ph type="title"/>
          </p:nvPr>
        </p:nvSpPr>
        <p:spPr>
          <a:xfrm>
            <a:off x="914400" y="1066800"/>
            <a:ext cx="7772400" cy="914400"/>
          </a:xfrm>
        </p:spPr>
        <p:txBody>
          <a:bodyPr/>
          <a:lstStyle/>
          <a:p>
            <a:pPr algn="ctr"/>
            <a:r>
              <a:rPr lang="en-US" altLang="en-US" b="1" i="0" dirty="0" smtClean="0">
                <a:latin typeface="Tahoma" panose="020B0604030504040204" pitchFamily="34" charset="0"/>
              </a:rPr>
              <a:t>Activity</a:t>
            </a:r>
            <a:endParaRPr lang="en-US" altLang="en-US" b="1" i="0" dirty="0">
              <a:latin typeface="Tahoma" panose="020B0604030504040204" pitchFamily="34" charset="0"/>
            </a:endParaRPr>
          </a:p>
        </p:txBody>
      </p:sp>
      <p:sp>
        <p:nvSpPr>
          <p:cNvPr id="84995" name="Rectangle 3"/>
          <p:cNvSpPr>
            <a:spLocks noGrp="1" noChangeArrowheads="1"/>
          </p:cNvSpPr>
          <p:nvPr>
            <p:ph type="body" sz="half" idx="1"/>
          </p:nvPr>
        </p:nvSpPr>
        <p:spPr>
          <a:xfrm>
            <a:off x="457200" y="2438400"/>
            <a:ext cx="8686800" cy="4114800"/>
          </a:xfrm>
        </p:spPr>
        <p:txBody>
          <a:bodyPr/>
          <a:lstStyle/>
          <a:p>
            <a:r>
              <a:rPr lang="en-US" altLang="en-US" sz="2800" b="1" dirty="0" smtClean="0">
                <a:solidFill>
                  <a:schemeClr val="accent1"/>
                </a:solidFill>
              </a:rPr>
              <a:t>Read the following article about outsourcing and answer the questions.</a:t>
            </a:r>
            <a:endParaRPr lang="en-US" altLang="en-US" sz="2800" b="1" dirty="0">
              <a:solidFill>
                <a:schemeClr val="accent1"/>
              </a:solidFill>
            </a:endParaRPr>
          </a:p>
        </p:txBody>
      </p:sp>
    </p:spTree>
    <p:extLst>
      <p:ext uri="{BB962C8B-B14F-4D97-AF65-F5344CB8AC3E}">
        <p14:creationId xmlns:p14="http://schemas.microsoft.com/office/powerpoint/2010/main" val="32434025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3598425-F4CB-4F1E-9C09-FFC79F4B9EA6}" type="slidenum">
              <a:rPr lang="en-US" altLang="en-US"/>
              <a:pPr/>
              <a:t>24</a:t>
            </a:fld>
            <a:endParaRPr lang="en-US" altLang="en-US"/>
          </a:p>
        </p:txBody>
      </p:sp>
      <p:sp>
        <p:nvSpPr>
          <p:cNvPr id="86018" name="Rectangle 2"/>
          <p:cNvSpPr>
            <a:spLocks noGrp="1" noChangeArrowheads="1"/>
          </p:cNvSpPr>
          <p:nvPr>
            <p:ph type="title"/>
          </p:nvPr>
        </p:nvSpPr>
        <p:spPr>
          <a:xfrm>
            <a:off x="1524000" y="1084261"/>
            <a:ext cx="6570663" cy="838200"/>
          </a:xfrm>
        </p:spPr>
        <p:txBody>
          <a:bodyPr/>
          <a:lstStyle/>
          <a:p>
            <a:pPr algn="ctr"/>
            <a:r>
              <a:rPr lang="en-US" altLang="en-US" b="1" i="0" dirty="0">
                <a:latin typeface="Tahoma" panose="020B0604030504040204" pitchFamily="34" charset="0"/>
              </a:rPr>
              <a:t>Repatriation</a:t>
            </a:r>
          </a:p>
        </p:txBody>
      </p:sp>
      <p:sp>
        <p:nvSpPr>
          <p:cNvPr id="86019" name="Rectangle 3"/>
          <p:cNvSpPr>
            <a:spLocks noGrp="1" noChangeArrowheads="1"/>
          </p:cNvSpPr>
          <p:nvPr>
            <p:ph type="body" idx="1"/>
          </p:nvPr>
        </p:nvSpPr>
        <p:spPr>
          <a:xfrm>
            <a:off x="512928" y="2105024"/>
            <a:ext cx="8153400" cy="4433888"/>
          </a:xfrm>
        </p:spPr>
        <p:txBody>
          <a:bodyPr/>
          <a:lstStyle/>
          <a:p>
            <a:r>
              <a:rPr lang="en-US" altLang="en-US" b="1" dirty="0"/>
              <a:t>Returning home may evoke mixed feelings on the part of the expatriate and the family</a:t>
            </a:r>
          </a:p>
          <a:p>
            <a:r>
              <a:rPr lang="en-US" altLang="en-US" b="1" dirty="0"/>
              <a:t>Their concerns are both professional and personal</a:t>
            </a:r>
            <a:endParaRPr lang="en-US" altLang="en-US" dirty="0"/>
          </a:p>
        </p:txBody>
      </p:sp>
    </p:spTree>
    <p:extLst>
      <p:ext uri="{BB962C8B-B14F-4D97-AF65-F5344CB8AC3E}">
        <p14:creationId xmlns:p14="http://schemas.microsoft.com/office/powerpoint/2010/main" val="21129282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0815E98-4C84-45C7-832F-7E63ED4C3379}" type="slidenum">
              <a:rPr lang="en-US" altLang="en-US"/>
              <a:pPr/>
              <a:t>25</a:t>
            </a:fld>
            <a:endParaRPr lang="en-US" altLang="en-US"/>
          </a:p>
        </p:txBody>
      </p:sp>
      <p:sp>
        <p:nvSpPr>
          <p:cNvPr id="87042" name="Rectangle 2"/>
          <p:cNvSpPr>
            <a:spLocks noGrp="1" noChangeArrowheads="1"/>
          </p:cNvSpPr>
          <p:nvPr>
            <p:ph type="title"/>
          </p:nvPr>
        </p:nvSpPr>
        <p:spPr>
          <a:xfrm>
            <a:off x="990600" y="914400"/>
            <a:ext cx="7772400" cy="1143000"/>
          </a:xfrm>
        </p:spPr>
        <p:txBody>
          <a:bodyPr/>
          <a:lstStyle/>
          <a:p>
            <a:pPr algn="ctr"/>
            <a:r>
              <a:rPr lang="en-US" altLang="en-US" b="1" i="0" dirty="0" smtClean="0">
                <a:latin typeface="Tahoma" panose="020B0604030504040204" pitchFamily="34" charset="0"/>
              </a:rPr>
              <a:t>International Employee Issues</a:t>
            </a:r>
            <a:endParaRPr lang="en-US" altLang="en-US" b="1" i="0" dirty="0">
              <a:latin typeface="Tahoma" panose="020B0604030504040204" pitchFamily="34" charset="0"/>
            </a:endParaRPr>
          </a:p>
        </p:txBody>
      </p:sp>
      <p:sp>
        <p:nvSpPr>
          <p:cNvPr id="87044" name="Rectangle 4"/>
          <p:cNvSpPr>
            <a:spLocks noGrp="1" noChangeArrowheads="1"/>
          </p:cNvSpPr>
          <p:nvPr>
            <p:ph type="body" sz="half" idx="2"/>
          </p:nvPr>
        </p:nvSpPr>
        <p:spPr>
          <a:xfrm>
            <a:off x="255896" y="2362200"/>
            <a:ext cx="8534400" cy="4419600"/>
          </a:xfrm>
        </p:spPr>
        <p:txBody>
          <a:bodyPr/>
          <a:lstStyle/>
          <a:p>
            <a:pPr>
              <a:lnSpc>
                <a:spcPct val="90000"/>
              </a:lnSpc>
            </a:pPr>
            <a:r>
              <a:rPr lang="en-US" altLang="en-US" b="1" dirty="0" smtClean="0"/>
              <a:t>Additional considerations when hiring abroad</a:t>
            </a:r>
            <a:endParaRPr lang="en-US" altLang="en-US" b="1" dirty="0"/>
          </a:p>
          <a:p>
            <a:pPr lvl="1">
              <a:lnSpc>
                <a:spcPct val="90000"/>
              </a:lnSpc>
            </a:pPr>
            <a:r>
              <a:rPr lang="en-US" altLang="en-US" sz="2000" i="1" dirty="0" smtClean="0"/>
              <a:t>Evaluation/performance appraisals</a:t>
            </a:r>
          </a:p>
          <a:p>
            <a:pPr lvl="1">
              <a:lnSpc>
                <a:spcPct val="90000"/>
              </a:lnSpc>
            </a:pPr>
            <a:r>
              <a:rPr lang="en-US" altLang="en-US" sz="2000" i="1" dirty="0" smtClean="0"/>
              <a:t>Discipline</a:t>
            </a:r>
          </a:p>
          <a:p>
            <a:pPr lvl="1">
              <a:lnSpc>
                <a:spcPct val="90000"/>
              </a:lnSpc>
            </a:pPr>
            <a:r>
              <a:rPr lang="en-US" altLang="en-US" sz="2000" i="1" dirty="0" smtClean="0"/>
              <a:t>Motivation</a:t>
            </a:r>
          </a:p>
          <a:p>
            <a:pPr lvl="1">
              <a:lnSpc>
                <a:spcPct val="90000"/>
              </a:lnSpc>
            </a:pPr>
            <a:r>
              <a:rPr lang="en-US" altLang="en-US" sz="2000" i="1" dirty="0" smtClean="0"/>
              <a:t>Compensation/Local economic conditions</a:t>
            </a:r>
          </a:p>
          <a:p>
            <a:pPr lvl="1">
              <a:lnSpc>
                <a:spcPct val="90000"/>
              </a:lnSpc>
            </a:pPr>
            <a:r>
              <a:rPr lang="en-US" altLang="en-US" sz="2000" i="1" dirty="0" smtClean="0"/>
              <a:t>Unions</a:t>
            </a:r>
          </a:p>
          <a:p>
            <a:pPr lvl="1">
              <a:lnSpc>
                <a:spcPct val="90000"/>
              </a:lnSpc>
            </a:pPr>
            <a:r>
              <a:rPr lang="en-US" altLang="en-US" sz="2000" i="1" dirty="0" smtClean="0"/>
              <a:t>Leadership styles</a:t>
            </a:r>
            <a:endParaRPr lang="en-US" altLang="en-US" sz="2000" i="1" dirty="0" smtClean="0"/>
          </a:p>
          <a:p>
            <a:pPr lvl="1">
              <a:lnSpc>
                <a:spcPct val="90000"/>
              </a:lnSpc>
            </a:pPr>
            <a:r>
              <a:rPr lang="en-US" altLang="en-US" sz="2000" i="1" dirty="0" smtClean="0"/>
              <a:t>Living and Working conditions</a:t>
            </a:r>
            <a:endParaRPr lang="en-US" altLang="en-US" sz="2000" i="1" dirty="0"/>
          </a:p>
        </p:txBody>
      </p:sp>
    </p:spTree>
    <p:extLst>
      <p:ext uri="{BB962C8B-B14F-4D97-AF65-F5344CB8AC3E}">
        <p14:creationId xmlns:p14="http://schemas.microsoft.com/office/powerpoint/2010/main" val="27158252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0815E98-4C84-45C7-832F-7E63ED4C3379}" type="slidenum">
              <a:rPr lang="en-US" altLang="en-US"/>
              <a:pPr/>
              <a:t>26</a:t>
            </a:fld>
            <a:endParaRPr lang="en-US" altLang="en-US"/>
          </a:p>
        </p:txBody>
      </p:sp>
      <p:sp>
        <p:nvSpPr>
          <p:cNvPr id="87042" name="Rectangle 2"/>
          <p:cNvSpPr>
            <a:spLocks noGrp="1" noChangeArrowheads="1"/>
          </p:cNvSpPr>
          <p:nvPr>
            <p:ph type="title"/>
          </p:nvPr>
        </p:nvSpPr>
        <p:spPr>
          <a:xfrm>
            <a:off x="838200" y="1219200"/>
            <a:ext cx="7772400" cy="1143000"/>
          </a:xfrm>
        </p:spPr>
        <p:txBody>
          <a:bodyPr/>
          <a:lstStyle/>
          <a:p>
            <a:pPr algn="ctr"/>
            <a:r>
              <a:rPr lang="en-US" altLang="en-US" b="1" i="0" dirty="0">
                <a:latin typeface="Tahoma" panose="020B0604030504040204" pitchFamily="34" charset="0"/>
              </a:rPr>
              <a:t>Base Salary and Salary-Related Allowances</a:t>
            </a:r>
          </a:p>
        </p:txBody>
      </p:sp>
      <p:sp>
        <p:nvSpPr>
          <p:cNvPr id="87044" name="Rectangle 4"/>
          <p:cNvSpPr>
            <a:spLocks noGrp="1" noChangeArrowheads="1"/>
          </p:cNvSpPr>
          <p:nvPr>
            <p:ph type="body" sz="half" idx="2"/>
          </p:nvPr>
        </p:nvSpPr>
        <p:spPr>
          <a:xfrm>
            <a:off x="228600" y="2743200"/>
            <a:ext cx="8534400" cy="4252912"/>
          </a:xfrm>
        </p:spPr>
        <p:txBody>
          <a:bodyPr/>
          <a:lstStyle/>
          <a:p>
            <a:pPr>
              <a:lnSpc>
                <a:spcPct val="90000"/>
              </a:lnSpc>
            </a:pPr>
            <a:r>
              <a:rPr lang="en-US" altLang="en-US" sz="2200" b="1" dirty="0"/>
              <a:t>A manager’s </a:t>
            </a:r>
            <a:r>
              <a:rPr lang="en-US" altLang="en-US" sz="2200" b="1" i="1" dirty="0"/>
              <a:t>base salary </a:t>
            </a:r>
            <a:r>
              <a:rPr lang="en-US" altLang="en-US" sz="2200" b="1" dirty="0"/>
              <a:t>depends on qualifications, responsibilities, and duties</a:t>
            </a:r>
          </a:p>
          <a:p>
            <a:pPr>
              <a:lnSpc>
                <a:spcPct val="90000"/>
              </a:lnSpc>
            </a:pPr>
            <a:r>
              <a:rPr lang="en-US" altLang="en-US" sz="2200" b="1" dirty="0"/>
              <a:t>The purpose of a </a:t>
            </a:r>
            <a:r>
              <a:rPr lang="en-US" altLang="en-US" sz="2200" b="1" i="1" dirty="0"/>
              <a:t>cost of living allowance (COLA) </a:t>
            </a:r>
            <a:r>
              <a:rPr lang="en-US" altLang="en-US" sz="2200" b="1" dirty="0"/>
              <a:t>is to enable the manager to maintain as closely as possible the same standard of living that he or she would have at home</a:t>
            </a:r>
          </a:p>
          <a:p>
            <a:pPr lvl="1">
              <a:lnSpc>
                <a:spcPct val="90000"/>
              </a:lnSpc>
            </a:pPr>
            <a:r>
              <a:rPr lang="en-US" altLang="en-US" sz="2000" b="1" dirty="0"/>
              <a:t>Foreign service premium</a:t>
            </a:r>
          </a:p>
          <a:p>
            <a:pPr lvl="1">
              <a:lnSpc>
                <a:spcPct val="90000"/>
              </a:lnSpc>
            </a:pPr>
            <a:r>
              <a:rPr lang="en-US" altLang="en-US" sz="2000" b="1" dirty="0"/>
              <a:t>Hardship allowance</a:t>
            </a:r>
          </a:p>
          <a:p>
            <a:pPr lvl="1">
              <a:lnSpc>
                <a:spcPct val="90000"/>
              </a:lnSpc>
            </a:pPr>
            <a:r>
              <a:rPr lang="en-US" altLang="en-US" sz="2000" b="1" dirty="0"/>
              <a:t>Housing allowance</a:t>
            </a:r>
          </a:p>
          <a:p>
            <a:pPr lvl="1">
              <a:lnSpc>
                <a:spcPct val="90000"/>
              </a:lnSpc>
            </a:pPr>
            <a:r>
              <a:rPr lang="en-US" altLang="en-US" sz="2000" b="1" dirty="0"/>
              <a:t>Tax equalization</a:t>
            </a:r>
          </a:p>
        </p:txBody>
      </p:sp>
    </p:spTree>
    <p:extLst>
      <p:ext uri="{BB962C8B-B14F-4D97-AF65-F5344CB8AC3E}">
        <p14:creationId xmlns:p14="http://schemas.microsoft.com/office/powerpoint/2010/main" val="13788912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95BED50-C257-42CA-BF30-68B6C6CE4927}" type="slidenum">
              <a:rPr lang="en-US" altLang="en-US"/>
              <a:pPr/>
              <a:t>27</a:t>
            </a:fld>
            <a:endParaRPr lang="en-US" altLang="en-US"/>
          </a:p>
        </p:txBody>
      </p:sp>
      <p:sp>
        <p:nvSpPr>
          <p:cNvPr id="89090" name="Rectangle 2"/>
          <p:cNvSpPr>
            <a:spLocks noGrp="1" noChangeArrowheads="1"/>
          </p:cNvSpPr>
          <p:nvPr>
            <p:ph type="title"/>
          </p:nvPr>
        </p:nvSpPr>
        <p:spPr>
          <a:xfrm>
            <a:off x="914400" y="990600"/>
            <a:ext cx="7772400" cy="1143000"/>
          </a:xfrm>
        </p:spPr>
        <p:txBody>
          <a:bodyPr/>
          <a:lstStyle/>
          <a:p>
            <a:pPr algn="ctr"/>
            <a:r>
              <a:rPr lang="en-US" altLang="en-US" b="1" i="0" dirty="0" err="1">
                <a:latin typeface="Tahoma" panose="020B0604030504040204" pitchFamily="34" charset="0"/>
              </a:rPr>
              <a:t>Nonsalary</a:t>
            </a:r>
            <a:r>
              <a:rPr lang="en-US" altLang="en-US" b="1" i="0" dirty="0">
                <a:latin typeface="Tahoma" panose="020B0604030504040204" pitchFamily="34" charset="0"/>
              </a:rPr>
              <a:t>-Related Allowances</a:t>
            </a:r>
          </a:p>
        </p:txBody>
      </p:sp>
      <p:sp>
        <p:nvSpPr>
          <p:cNvPr id="89091" name="Rectangle 3"/>
          <p:cNvSpPr>
            <a:spLocks noGrp="1" noChangeArrowheads="1"/>
          </p:cNvSpPr>
          <p:nvPr>
            <p:ph type="body" idx="1"/>
          </p:nvPr>
        </p:nvSpPr>
        <p:spPr>
          <a:xfrm>
            <a:off x="381000" y="2392363"/>
            <a:ext cx="8534400" cy="4329112"/>
          </a:xfrm>
        </p:spPr>
        <p:txBody>
          <a:bodyPr/>
          <a:lstStyle/>
          <a:p>
            <a:pPr>
              <a:lnSpc>
                <a:spcPct val="90000"/>
              </a:lnSpc>
            </a:pPr>
            <a:r>
              <a:rPr lang="en-US" altLang="en-US" sz="2800" b="1" dirty="0"/>
              <a:t>Other types of allowances are made available to ease the transition into the period of service abroad</a:t>
            </a:r>
          </a:p>
          <a:p>
            <a:pPr lvl="1">
              <a:lnSpc>
                <a:spcPct val="90000"/>
              </a:lnSpc>
            </a:pPr>
            <a:r>
              <a:rPr lang="en-US" altLang="en-US" sz="2400" b="1" dirty="0"/>
              <a:t>Relocation </a:t>
            </a:r>
          </a:p>
          <a:p>
            <a:pPr lvl="1">
              <a:lnSpc>
                <a:spcPct val="90000"/>
              </a:lnSpc>
            </a:pPr>
            <a:r>
              <a:rPr lang="en-US" altLang="en-US" sz="2400" b="1" dirty="0"/>
              <a:t>Mobility</a:t>
            </a:r>
          </a:p>
          <a:p>
            <a:pPr lvl="1">
              <a:lnSpc>
                <a:spcPct val="90000"/>
              </a:lnSpc>
            </a:pPr>
            <a:r>
              <a:rPr lang="en-US" altLang="en-US" sz="2400" b="1" dirty="0"/>
              <a:t>Housing related</a:t>
            </a:r>
          </a:p>
          <a:p>
            <a:pPr lvl="1">
              <a:lnSpc>
                <a:spcPct val="90000"/>
              </a:lnSpc>
            </a:pPr>
            <a:r>
              <a:rPr lang="en-US" altLang="en-US" sz="2400" b="1" dirty="0"/>
              <a:t>Automobile protection</a:t>
            </a:r>
          </a:p>
          <a:p>
            <a:pPr lvl="1">
              <a:lnSpc>
                <a:spcPct val="90000"/>
              </a:lnSpc>
            </a:pPr>
            <a:r>
              <a:rPr lang="en-US" altLang="en-US" sz="2400" b="1" dirty="0"/>
              <a:t>Travel</a:t>
            </a:r>
          </a:p>
          <a:p>
            <a:pPr lvl="1">
              <a:lnSpc>
                <a:spcPct val="90000"/>
              </a:lnSpc>
            </a:pPr>
            <a:r>
              <a:rPr lang="en-US" altLang="en-US" sz="2400" b="1" dirty="0"/>
              <a:t>Temporary living expenses</a:t>
            </a:r>
          </a:p>
          <a:p>
            <a:pPr lvl="1">
              <a:lnSpc>
                <a:spcPct val="90000"/>
              </a:lnSpc>
            </a:pPr>
            <a:r>
              <a:rPr lang="en-US" altLang="en-US" sz="2400" b="1" dirty="0"/>
              <a:t>Education </a:t>
            </a:r>
          </a:p>
        </p:txBody>
      </p:sp>
    </p:spTree>
    <p:extLst>
      <p:ext uri="{BB962C8B-B14F-4D97-AF65-F5344CB8AC3E}">
        <p14:creationId xmlns:p14="http://schemas.microsoft.com/office/powerpoint/2010/main" val="6476746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5103DC-073A-43C6-9D2F-FA73F02571A6}" type="slidenum">
              <a:rPr lang="en-US" altLang="en-US"/>
              <a:pPr/>
              <a:t>28</a:t>
            </a:fld>
            <a:endParaRPr lang="en-US" altLang="en-US"/>
          </a:p>
        </p:txBody>
      </p:sp>
      <p:sp>
        <p:nvSpPr>
          <p:cNvPr id="90114" name="Rectangle 2"/>
          <p:cNvSpPr>
            <a:spLocks noGrp="1" noChangeArrowheads="1"/>
          </p:cNvSpPr>
          <p:nvPr>
            <p:ph type="title"/>
          </p:nvPr>
        </p:nvSpPr>
        <p:spPr>
          <a:xfrm>
            <a:off x="923499" y="990600"/>
            <a:ext cx="7772400" cy="1143000"/>
          </a:xfrm>
        </p:spPr>
        <p:txBody>
          <a:bodyPr/>
          <a:lstStyle/>
          <a:p>
            <a:pPr algn="ctr"/>
            <a:r>
              <a:rPr lang="en-US" altLang="en-US" b="1" i="0" dirty="0">
                <a:latin typeface="Tahoma" panose="020B0604030504040204" pitchFamily="34" charset="0"/>
              </a:rPr>
              <a:t>Labor Participation in Management</a:t>
            </a:r>
          </a:p>
        </p:txBody>
      </p:sp>
      <p:sp>
        <p:nvSpPr>
          <p:cNvPr id="90115" name="Rectangle 3"/>
          <p:cNvSpPr>
            <a:spLocks noGrp="1" noChangeArrowheads="1"/>
          </p:cNvSpPr>
          <p:nvPr>
            <p:ph type="body" idx="1"/>
          </p:nvPr>
        </p:nvSpPr>
        <p:spPr>
          <a:xfrm>
            <a:off x="457200" y="2470885"/>
            <a:ext cx="8458200" cy="4329112"/>
          </a:xfrm>
        </p:spPr>
        <p:txBody>
          <a:bodyPr/>
          <a:lstStyle/>
          <a:p>
            <a:pPr>
              <a:lnSpc>
                <a:spcPct val="90000"/>
              </a:lnSpc>
            </a:pPr>
            <a:r>
              <a:rPr lang="en-US" altLang="en-US" sz="2800" b="1" dirty="0"/>
              <a:t>Over the past quarter century, many changes have occurred in the traditional labor-management relationship </a:t>
            </a:r>
          </a:p>
          <a:p>
            <a:pPr>
              <a:lnSpc>
                <a:spcPct val="90000"/>
              </a:lnSpc>
            </a:pPr>
            <a:r>
              <a:rPr lang="en-US" altLang="en-US" sz="2800" b="1" dirty="0"/>
              <a:t>To enhance workers’ role in decision making, various techniques have emerged</a:t>
            </a:r>
          </a:p>
          <a:p>
            <a:pPr lvl="1">
              <a:lnSpc>
                <a:spcPct val="90000"/>
              </a:lnSpc>
            </a:pPr>
            <a:r>
              <a:rPr lang="en-US" altLang="en-US" sz="2400" b="1" dirty="0"/>
              <a:t>Self-management</a:t>
            </a:r>
          </a:p>
          <a:p>
            <a:pPr lvl="1">
              <a:lnSpc>
                <a:spcPct val="90000"/>
              </a:lnSpc>
            </a:pPr>
            <a:r>
              <a:rPr lang="en-US" altLang="en-US" sz="2400" b="1" dirty="0"/>
              <a:t>Codetermination</a:t>
            </a:r>
          </a:p>
          <a:p>
            <a:pPr lvl="1">
              <a:lnSpc>
                <a:spcPct val="90000"/>
              </a:lnSpc>
            </a:pPr>
            <a:r>
              <a:rPr lang="en-US" altLang="en-US" sz="2400" b="1" dirty="0"/>
              <a:t>Minority board membership</a:t>
            </a:r>
          </a:p>
          <a:p>
            <a:pPr lvl="1">
              <a:lnSpc>
                <a:spcPct val="90000"/>
              </a:lnSpc>
            </a:pPr>
            <a:r>
              <a:rPr lang="en-US" altLang="en-US" sz="2400" b="1" dirty="0"/>
              <a:t>Work councils</a:t>
            </a:r>
          </a:p>
        </p:txBody>
      </p:sp>
    </p:spTree>
    <p:extLst>
      <p:ext uri="{BB962C8B-B14F-4D97-AF65-F5344CB8AC3E}">
        <p14:creationId xmlns:p14="http://schemas.microsoft.com/office/powerpoint/2010/main" val="40561527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55EE09F8-0A77-44B5-A6AB-8E8E1845630B}" type="slidenum">
              <a:rPr lang="en-US" altLang="en-US"/>
              <a:pPr/>
              <a:t>29</a:t>
            </a:fld>
            <a:endParaRPr lang="en-US" altLang="en-US"/>
          </a:p>
        </p:txBody>
      </p:sp>
      <p:sp>
        <p:nvSpPr>
          <p:cNvPr id="91138" name="Rectangle 2"/>
          <p:cNvSpPr>
            <a:spLocks noGrp="1" noChangeArrowheads="1"/>
          </p:cNvSpPr>
          <p:nvPr>
            <p:ph type="title"/>
          </p:nvPr>
        </p:nvSpPr>
        <p:spPr>
          <a:xfrm>
            <a:off x="914400" y="1219200"/>
            <a:ext cx="7772400" cy="1143000"/>
          </a:xfrm>
        </p:spPr>
        <p:txBody>
          <a:bodyPr/>
          <a:lstStyle/>
          <a:p>
            <a:pPr algn="ctr"/>
            <a:r>
              <a:rPr lang="en-US" altLang="en-US" b="1" i="0" dirty="0">
                <a:latin typeface="Tahoma" panose="020B0604030504040204" pitchFamily="34" charset="0"/>
              </a:rPr>
              <a:t>Improvement of Quality of Work Life</a:t>
            </a:r>
          </a:p>
        </p:txBody>
      </p:sp>
      <p:sp>
        <p:nvSpPr>
          <p:cNvPr id="91140" name="Rectangle 4"/>
          <p:cNvSpPr>
            <a:spLocks noGrp="1" noChangeArrowheads="1"/>
          </p:cNvSpPr>
          <p:nvPr>
            <p:ph type="body" sz="half" idx="2"/>
          </p:nvPr>
        </p:nvSpPr>
        <p:spPr>
          <a:xfrm>
            <a:off x="395785" y="2625559"/>
            <a:ext cx="8382000" cy="4176713"/>
          </a:xfrm>
        </p:spPr>
        <p:txBody>
          <a:bodyPr/>
          <a:lstStyle/>
          <a:p>
            <a:r>
              <a:rPr lang="en-US" altLang="en-US" sz="2400" b="1" dirty="0"/>
              <a:t>The term </a:t>
            </a:r>
            <a:r>
              <a:rPr lang="en-US" altLang="en-US" sz="2400" b="1" i="1" dirty="0"/>
              <a:t>quality of work life </a:t>
            </a:r>
            <a:r>
              <a:rPr lang="en-US" altLang="en-US" sz="2400" b="1" dirty="0"/>
              <a:t>has come to encompass various efforts in the areas of personal and professional development</a:t>
            </a:r>
          </a:p>
          <a:p>
            <a:r>
              <a:rPr lang="en-US" altLang="en-US" sz="2400" b="1" dirty="0"/>
              <a:t>Individual job-related programs include:</a:t>
            </a:r>
          </a:p>
          <a:p>
            <a:pPr lvl="1"/>
            <a:r>
              <a:rPr lang="en-US" altLang="en-US" sz="2000" b="1" dirty="0"/>
              <a:t>Work redesign</a:t>
            </a:r>
          </a:p>
          <a:p>
            <a:pPr lvl="1"/>
            <a:r>
              <a:rPr lang="en-US" altLang="en-US" sz="2000" b="1" dirty="0"/>
              <a:t>Team building</a:t>
            </a:r>
          </a:p>
          <a:p>
            <a:pPr lvl="2"/>
            <a:r>
              <a:rPr lang="en-US" altLang="en-US" sz="1800" b="1" dirty="0"/>
              <a:t>Quality circles</a:t>
            </a:r>
          </a:p>
          <a:p>
            <a:pPr lvl="1"/>
            <a:r>
              <a:rPr lang="en-US" altLang="en-US" sz="2000" b="1" dirty="0"/>
              <a:t>Work scheduling</a:t>
            </a:r>
          </a:p>
          <a:p>
            <a:pPr lvl="2"/>
            <a:r>
              <a:rPr lang="en-US" altLang="en-US" sz="1800" b="1" dirty="0"/>
              <a:t>Flextime</a:t>
            </a:r>
          </a:p>
        </p:txBody>
      </p:sp>
    </p:spTree>
    <p:extLst>
      <p:ext uri="{BB962C8B-B14F-4D97-AF65-F5344CB8AC3E}">
        <p14:creationId xmlns:p14="http://schemas.microsoft.com/office/powerpoint/2010/main" val="5322092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133DCA-39AD-4AB1-BC7B-8CA0FF8830C1}" type="slidenum">
              <a:rPr lang="en-US" altLang="en-US"/>
              <a:pPr/>
              <a:t>3</a:t>
            </a:fld>
            <a:endParaRPr lang="en-US" altLang="en-US"/>
          </a:p>
        </p:txBody>
      </p:sp>
      <p:sp>
        <p:nvSpPr>
          <p:cNvPr id="70658" name="Rectangle 1026"/>
          <p:cNvSpPr>
            <a:spLocks noGrp="1" noChangeArrowheads="1"/>
          </p:cNvSpPr>
          <p:nvPr>
            <p:ph type="title"/>
          </p:nvPr>
        </p:nvSpPr>
        <p:spPr>
          <a:xfrm>
            <a:off x="1070212" y="219869"/>
            <a:ext cx="7772400" cy="990600"/>
          </a:xfrm>
        </p:spPr>
        <p:txBody>
          <a:bodyPr/>
          <a:lstStyle/>
          <a:p>
            <a:pPr algn="r"/>
            <a:r>
              <a:rPr lang="en-US" altLang="en-US" b="1" i="0" dirty="0">
                <a:latin typeface="Tahoma" panose="020B0604030504040204" pitchFamily="34" charset="0"/>
              </a:rPr>
              <a:t>Introduction</a:t>
            </a:r>
          </a:p>
        </p:txBody>
      </p:sp>
      <p:sp>
        <p:nvSpPr>
          <p:cNvPr id="70659" name="Rectangle 1027"/>
          <p:cNvSpPr>
            <a:spLocks noGrp="1" noChangeArrowheads="1"/>
          </p:cNvSpPr>
          <p:nvPr>
            <p:ph type="body" idx="1"/>
          </p:nvPr>
        </p:nvSpPr>
        <p:spPr>
          <a:xfrm>
            <a:off x="381000" y="1752600"/>
            <a:ext cx="8458200" cy="4510088"/>
          </a:xfrm>
        </p:spPr>
        <p:txBody>
          <a:bodyPr/>
          <a:lstStyle/>
          <a:p>
            <a:pPr>
              <a:lnSpc>
                <a:spcPct val="90000"/>
              </a:lnSpc>
            </a:pPr>
            <a:r>
              <a:rPr lang="en-US" altLang="en-US" sz="2800" b="1" dirty="0" smtClean="0"/>
              <a:t>Human Resource Management – the process of finding, selecting, training, evaluating, and helping employees. </a:t>
            </a:r>
          </a:p>
          <a:p>
            <a:pPr>
              <a:lnSpc>
                <a:spcPct val="90000"/>
              </a:lnSpc>
            </a:pPr>
            <a:r>
              <a:rPr lang="en-US" altLang="en-US" sz="2800" b="1" dirty="0" smtClean="0"/>
              <a:t>HR Management functions change as the firm goes global</a:t>
            </a:r>
          </a:p>
          <a:p>
            <a:pPr>
              <a:lnSpc>
                <a:spcPct val="90000"/>
              </a:lnSpc>
            </a:pPr>
            <a:r>
              <a:rPr lang="en-US" altLang="en-US" sz="2800" b="1" dirty="0" smtClean="0"/>
              <a:t>Cultures also effect the HR function </a:t>
            </a:r>
          </a:p>
          <a:p>
            <a:pPr>
              <a:lnSpc>
                <a:spcPct val="90000"/>
              </a:lnSpc>
            </a:pPr>
            <a:r>
              <a:rPr lang="en-US" altLang="en-US" sz="2800" b="1" dirty="0" smtClean="0"/>
              <a:t>Training employees in other countries is also a challenge</a:t>
            </a:r>
            <a:endParaRPr lang="en-US" altLang="en-US" sz="2400" b="1" dirty="0"/>
          </a:p>
        </p:txBody>
      </p:sp>
    </p:spTree>
    <p:extLst>
      <p:ext uri="{BB962C8B-B14F-4D97-AF65-F5344CB8AC3E}">
        <p14:creationId xmlns:p14="http://schemas.microsoft.com/office/powerpoint/2010/main" val="21658750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402553-4798-4EB6-93C3-E8C6E0D141B7}" type="slidenum">
              <a:rPr lang="en-US" altLang="en-US"/>
              <a:pPr/>
              <a:t>30</a:t>
            </a:fld>
            <a:endParaRPr lang="en-US" altLang="en-US"/>
          </a:p>
        </p:txBody>
      </p:sp>
      <p:sp>
        <p:nvSpPr>
          <p:cNvPr id="92162" name="Rectangle 2"/>
          <p:cNvSpPr>
            <a:spLocks noGrp="1" noChangeArrowheads="1"/>
          </p:cNvSpPr>
          <p:nvPr>
            <p:ph type="title"/>
          </p:nvPr>
        </p:nvSpPr>
        <p:spPr>
          <a:xfrm>
            <a:off x="914400" y="1204912"/>
            <a:ext cx="7772400" cy="1066800"/>
          </a:xfrm>
        </p:spPr>
        <p:txBody>
          <a:bodyPr/>
          <a:lstStyle/>
          <a:p>
            <a:pPr algn="ctr"/>
            <a:r>
              <a:rPr lang="en-US" altLang="en-US" b="1" i="0" dirty="0">
                <a:latin typeface="Tahoma" panose="020B0604030504040204" pitchFamily="34" charset="0"/>
              </a:rPr>
              <a:t>The Role of Labor Unions</a:t>
            </a:r>
          </a:p>
        </p:txBody>
      </p:sp>
      <p:sp>
        <p:nvSpPr>
          <p:cNvPr id="92163" name="Rectangle 3"/>
          <p:cNvSpPr>
            <a:spLocks noGrp="1" noChangeArrowheads="1"/>
          </p:cNvSpPr>
          <p:nvPr>
            <p:ph type="body" idx="1"/>
          </p:nvPr>
        </p:nvSpPr>
        <p:spPr>
          <a:xfrm>
            <a:off x="304800" y="2271712"/>
            <a:ext cx="8077200" cy="4267200"/>
          </a:xfrm>
        </p:spPr>
        <p:txBody>
          <a:bodyPr/>
          <a:lstStyle/>
          <a:p>
            <a:r>
              <a:rPr lang="en-US" altLang="en-US" b="1" dirty="0"/>
              <a:t>The role of labor unions varies from country to country</a:t>
            </a:r>
          </a:p>
          <a:p>
            <a:r>
              <a:rPr lang="en-US" altLang="en-US" b="1" dirty="0"/>
              <a:t>Internationalization of business has created a number of challenges for labor unions</a:t>
            </a:r>
          </a:p>
          <a:p>
            <a:r>
              <a:rPr lang="en-US" altLang="en-US" b="1" dirty="0"/>
              <a:t>The relations between companies and unions can be cooperative </a:t>
            </a:r>
          </a:p>
        </p:txBody>
      </p:sp>
    </p:spTree>
    <p:extLst>
      <p:ext uri="{BB962C8B-B14F-4D97-AF65-F5344CB8AC3E}">
        <p14:creationId xmlns:p14="http://schemas.microsoft.com/office/powerpoint/2010/main" val="23388004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BDC5853B-8084-487E-82E9-C806D148A489}" type="slidenum">
              <a:rPr lang="en-US" altLang="en-US"/>
              <a:pPr/>
              <a:t>31</a:t>
            </a:fld>
            <a:endParaRPr lang="en-US" altLang="en-US"/>
          </a:p>
        </p:txBody>
      </p:sp>
      <p:sp>
        <p:nvSpPr>
          <p:cNvPr id="93186" name="Rectangle 2"/>
          <p:cNvSpPr>
            <a:spLocks noGrp="1" noChangeArrowheads="1"/>
          </p:cNvSpPr>
          <p:nvPr>
            <p:ph type="title"/>
          </p:nvPr>
        </p:nvSpPr>
        <p:spPr>
          <a:xfrm>
            <a:off x="914400" y="1219200"/>
            <a:ext cx="7772400" cy="609600"/>
          </a:xfrm>
        </p:spPr>
        <p:txBody>
          <a:bodyPr/>
          <a:lstStyle/>
          <a:p>
            <a:pPr algn="ctr"/>
            <a:r>
              <a:rPr lang="en-US" altLang="en-US" b="1" i="0" dirty="0">
                <a:latin typeface="Tahoma" panose="020B0604030504040204" pitchFamily="34" charset="0"/>
              </a:rPr>
              <a:t>Human Resource Policies</a:t>
            </a:r>
          </a:p>
        </p:txBody>
      </p:sp>
      <p:sp>
        <p:nvSpPr>
          <p:cNvPr id="93187" name="Rectangle 3"/>
          <p:cNvSpPr>
            <a:spLocks noGrp="1" noChangeArrowheads="1"/>
          </p:cNvSpPr>
          <p:nvPr>
            <p:ph type="body" sz="half" idx="1"/>
          </p:nvPr>
        </p:nvSpPr>
        <p:spPr>
          <a:xfrm>
            <a:off x="152400" y="2209800"/>
            <a:ext cx="8686800" cy="4114800"/>
          </a:xfrm>
        </p:spPr>
        <p:txBody>
          <a:bodyPr/>
          <a:lstStyle/>
          <a:p>
            <a:r>
              <a:rPr lang="en-US" altLang="en-US" sz="2400" b="1" dirty="0"/>
              <a:t>The objectives of a human resource policy pertaining to workers are the same as for management to anticipate the demand for various skills and to have in place programs that will ensure the availability of employees when </a:t>
            </a:r>
            <a:r>
              <a:rPr lang="en-US" altLang="en-US" sz="2400" b="1" dirty="0" smtClean="0"/>
              <a:t>needed</a:t>
            </a:r>
          </a:p>
          <a:p>
            <a:r>
              <a:rPr lang="en-US" altLang="en-US" sz="2400" b="1" dirty="0"/>
              <a:t>Compensation of the work force is a controversial issue</a:t>
            </a:r>
          </a:p>
          <a:p>
            <a:r>
              <a:rPr lang="en-US" altLang="en-US" sz="2400" b="1" dirty="0"/>
              <a:t>Comparisons of compensation packages are difficult</a:t>
            </a:r>
          </a:p>
          <a:p>
            <a:r>
              <a:rPr lang="en-US" altLang="en-US" sz="2400" b="1" dirty="0"/>
              <a:t>Differences in compensation packages may come to a head in merger and acquisition situations</a:t>
            </a:r>
          </a:p>
          <a:p>
            <a:endParaRPr lang="en-US" altLang="en-US" sz="2400" b="1" dirty="0"/>
          </a:p>
        </p:txBody>
      </p:sp>
    </p:spTree>
    <p:extLst>
      <p:ext uri="{BB962C8B-B14F-4D97-AF65-F5344CB8AC3E}">
        <p14:creationId xmlns:p14="http://schemas.microsoft.com/office/powerpoint/2010/main" val="13930466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BDC5853B-8084-487E-82E9-C806D148A489}" type="slidenum">
              <a:rPr lang="en-US" altLang="en-US"/>
              <a:pPr/>
              <a:t>32</a:t>
            </a:fld>
            <a:endParaRPr lang="en-US" altLang="en-US"/>
          </a:p>
        </p:txBody>
      </p:sp>
      <p:sp>
        <p:nvSpPr>
          <p:cNvPr id="93186" name="Rectangle 2"/>
          <p:cNvSpPr>
            <a:spLocks noGrp="1" noChangeArrowheads="1"/>
          </p:cNvSpPr>
          <p:nvPr>
            <p:ph type="title"/>
          </p:nvPr>
        </p:nvSpPr>
        <p:spPr>
          <a:xfrm>
            <a:off x="914400" y="1219200"/>
            <a:ext cx="7772400" cy="609600"/>
          </a:xfrm>
        </p:spPr>
        <p:txBody>
          <a:bodyPr/>
          <a:lstStyle/>
          <a:p>
            <a:pPr algn="ctr"/>
            <a:r>
              <a:rPr lang="en-US" altLang="en-US" b="1" i="0" dirty="0" smtClean="0">
                <a:latin typeface="Tahoma" panose="020B0604030504040204" pitchFamily="34" charset="0"/>
              </a:rPr>
              <a:t>Activities</a:t>
            </a:r>
            <a:endParaRPr lang="en-US" altLang="en-US" b="1" i="0" dirty="0">
              <a:latin typeface="Tahoma" panose="020B0604030504040204" pitchFamily="34" charset="0"/>
            </a:endParaRPr>
          </a:p>
        </p:txBody>
      </p:sp>
      <p:sp>
        <p:nvSpPr>
          <p:cNvPr id="93187" name="Rectangle 3"/>
          <p:cNvSpPr>
            <a:spLocks noGrp="1" noChangeArrowheads="1"/>
          </p:cNvSpPr>
          <p:nvPr>
            <p:ph type="body" sz="half" idx="1"/>
          </p:nvPr>
        </p:nvSpPr>
        <p:spPr>
          <a:xfrm>
            <a:off x="152400" y="2209800"/>
            <a:ext cx="8686800" cy="4114800"/>
          </a:xfrm>
        </p:spPr>
        <p:txBody>
          <a:bodyPr/>
          <a:lstStyle/>
          <a:p>
            <a:r>
              <a:rPr lang="en-US" altLang="en-US" sz="2400" b="1" dirty="0" smtClean="0"/>
              <a:t>Complete the activities on the following handout…</a:t>
            </a:r>
            <a:endParaRPr lang="en-US" altLang="en-US" sz="2400" b="1" dirty="0"/>
          </a:p>
          <a:p>
            <a:endParaRPr lang="en-US" altLang="en-US" sz="2400" b="1" dirty="0"/>
          </a:p>
        </p:txBody>
      </p:sp>
    </p:spTree>
    <p:extLst>
      <p:ext uri="{BB962C8B-B14F-4D97-AF65-F5344CB8AC3E}">
        <p14:creationId xmlns:p14="http://schemas.microsoft.com/office/powerpoint/2010/main" val="21227030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133DCA-39AD-4AB1-BC7B-8CA0FF8830C1}" type="slidenum">
              <a:rPr lang="en-US" altLang="en-US"/>
              <a:pPr/>
              <a:t>4</a:t>
            </a:fld>
            <a:endParaRPr lang="en-US" altLang="en-US"/>
          </a:p>
        </p:txBody>
      </p:sp>
      <p:sp>
        <p:nvSpPr>
          <p:cNvPr id="70658" name="Rectangle 1026"/>
          <p:cNvSpPr>
            <a:spLocks noGrp="1" noChangeArrowheads="1"/>
          </p:cNvSpPr>
          <p:nvPr>
            <p:ph type="title"/>
          </p:nvPr>
        </p:nvSpPr>
        <p:spPr>
          <a:xfrm>
            <a:off x="1066800" y="250576"/>
            <a:ext cx="7772400" cy="990600"/>
          </a:xfrm>
        </p:spPr>
        <p:txBody>
          <a:bodyPr/>
          <a:lstStyle/>
          <a:p>
            <a:pPr algn="r"/>
            <a:r>
              <a:rPr lang="en-US" altLang="en-US" b="1" i="0" dirty="0">
                <a:latin typeface="Tahoma" panose="020B0604030504040204" pitchFamily="34" charset="0"/>
              </a:rPr>
              <a:t>Introduction</a:t>
            </a:r>
          </a:p>
        </p:txBody>
      </p:sp>
      <p:sp>
        <p:nvSpPr>
          <p:cNvPr id="70659" name="Rectangle 1027"/>
          <p:cNvSpPr>
            <a:spLocks noGrp="1" noChangeArrowheads="1"/>
          </p:cNvSpPr>
          <p:nvPr>
            <p:ph type="body" idx="1"/>
          </p:nvPr>
        </p:nvSpPr>
        <p:spPr>
          <a:xfrm>
            <a:off x="381000" y="1752600"/>
            <a:ext cx="8458200" cy="4510088"/>
          </a:xfrm>
        </p:spPr>
        <p:txBody>
          <a:bodyPr/>
          <a:lstStyle/>
          <a:p>
            <a:pPr>
              <a:lnSpc>
                <a:spcPct val="90000"/>
              </a:lnSpc>
            </a:pPr>
            <a:r>
              <a:rPr lang="en-US" altLang="en-US" sz="2800" b="1" dirty="0"/>
              <a:t>Organizations have two general human resource objectives</a:t>
            </a:r>
          </a:p>
          <a:p>
            <a:pPr lvl="1">
              <a:lnSpc>
                <a:spcPct val="90000"/>
              </a:lnSpc>
            </a:pPr>
            <a:r>
              <a:rPr lang="en-US" altLang="en-US" sz="2400" b="1" dirty="0"/>
              <a:t>Recruitment and retention</a:t>
            </a:r>
          </a:p>
          <a:p>
            <a:pPr lvl="1">
              <a:lnSpc>
                <a:spcPct val="90000"/>
              </a:lnSpc>
            </a:pPr>
            <a:r>
              <a:rPr lang="en-US" altLang="en-US" sz="2400" b="1" dirty="0"/>
              <a:t>Increased effectiveness</a:t>
            </a:r>
          </a:p>
          <a:p>
            <a:pPr>
              <a:lnSpc>
                <a:spcPct val="90000"/>
              </a:lnSpc>
            </a:pPr>
            <a:r>
              <a:rPr lang="en-US" altLang="en-US" sz="2800" b="1" dirty="0"/>
              <a:t>To attain the two major objectives, the skills and activities needed include:</a:t>
            </a:r>
          </a:p>
          <a:p>
            <a:pPr lvl="1">
              <a:lnSpc>
                <a:spcPct val="90000"/>
              </a:lnSpc>
            </a:pPr>
            <a:r>
              <a:rPr lang="en-US" altLang="en-US" sz="2400" b="1" dirty="0"/>
              <a:t>Personnel planning and staffing</a:t>
            </a:r>
          </a:p>
          <a:p>
            <a:pPr lvl="1">
              <a:lnSpc>
                <a:spcPct val="90000"/>
              </a:lnSpc>
            </a:pPr>
            <a:r>
              <a:rPr lang="en-US" altLang="en-US" sz="2400" b="1" dirty="0"/>
              <a:t>Personnel training</a:t>
            </a:r>
          </a:p>
          <a:p>
            <a:pPr lvl="1">
              <a:lnSpc>
                <a:spcPct val="90000"/>
              </a:lnSpc>
            </a:pPr>
            <a:r>
              <a:rPr lang="en-US" altLang="en-US" sz="2400" b="1" dirty="0"/>
              <a:t>Compensation</a:t>
            </a:r>
          </a:p>
          <a:p>
            <a:pPr lvl="1">
              <a:lnSpc>
                <a:spcPct val="90000"/>
              </a:lnSpc>
            </a:pPr>
            <a:r>
              <a:rPr lang="en-US" altLang="en-US" sz="2400" b="1" dirty="0"/>
              <a:t>An understanding of labor-management relations</a:t>
            </a:r>
          </a:p>
        </p:txBody>
      </p:sp>
    </p:spTree>
    <p:extLst>
      <p:ext uri="{BB962C8B-B14F-4D97-AF65-F5344CB8AC3E}">
        <p14:creationId xmlns:p14="http://schemas.microsoft.com/office/powerpoint/2010/main" val="10813660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69769AD-CA8F-4849-9C6C-D61EFD2C227D}" type="slidenum">
              <a:rPr lang="en-US" altLang="en-US"/>
              <a:pPr/>
              <a:t>5</a:t>
            </a:fld>
            <a:endParaRPr lang="en-US" altLang="en-US"/>
          </a:p>
        </p:txBody>
      </p:sp>
      <p:sp>
        <p:nvSpPr>
          <p:cNvPr id="71682" name="Rectangle 2"/>
          <p:cNvSpPr>
            <a:spLocks noGrp="1" noChangeArrowheads="1"/>
          </p:cNvSpPr>
          <p:nvPr>
            <p:ph type="title"/>
          </p:nvPr>
        </p:nvSpPr>
        <p:spPr>
          <a:xfrm>
            <a:off x="876300" y="1085494"/>
            <a:ext cx="7772400" cy="838200"/>
          </a:xfrm>
        </p:spPr>
        <p:txBody>
          <a:bodyPr/>
          <a:lstStyle/>
          <a:p>
            <a:pPr algn="ctr"/>
            <a:r>
              <a:rPr lang="en-US" altLang="en-US" b="1" i="0" dirty="0">
                <a:latin typeface="Tahoma" panose="020B0604030504040204" pitchFamily="34" charset="0"/>
              </a:rPr>
              <a:t>Managing Managers</a:t>
            </a:r>
          </a:p>
        </p:txBody>
      </p:sp>
      <p:sp>
        <p:nvSpPr>
          <p:cNvPr id="71683" name="Rectangle 3"/>
          <p:cNvSpPr>
            <a:spLocks noGrp="1" noChangeArrowheads="1"/>
          </p:cNvSpPr>
          <p:nvPr>
            <p:ph type="body" sz="half" idx="1"/>
          </p:nvPr>
        </p:nvSpPr>
        <p:spPr>
          <a:xfrm>
            <a:off x="685800" y="2119312"/>
            <a:ext cx="8153400" cy="4433888"/>
          </a:xfrm>
        </p:spPr>
        <p:txBody>
          <a:bodyPr/>
          <a:lstStyle/>
          <a:p>
            <a:pPr marL="0" indent="0">
              <a:buFontTx/>
              <a:buNone/>
            </a:pPr>
            <a:r>
              <a:rPr lang="en-US" altLang="en-US" sz="2800" b="1" dirty="0"/>
              <a:t>The importance of the quality of the workforce in international business cannot be stressed enough, regardless of the stage of internationalization of the firm</a:t>
            </a:r>
          </a:p>
          <a:p>
            <a:pPr marL="914400" lvl="1" indent="-457200"/>
            <a:r>
              <a:rPr lang="en-US" altLang="en-US" sz="2600" dirty="0"/>
              <a:t>Early stages</a:t>
            </a:r>
          </a:p>
          <a:p>
            <a:pPr marL="914400" lvl="1" indent="-457200"/>
            <a:r>
              <a:rPr lang="en-US" altLang="en-US" sz="2600" dirty="0"/>
              <a:t>Advanced stages</a:t>
            </a:r>
          </a:p>
        </p:txBody>
      </p:sp>
    </p:spTree>
    <p:extLst>
      <p:ext uri="{BB962C8B-B14F-4D97-AF65-F5344CB8AC3E}">
        <p14:creationId xmlns:p14="http://schemas.microsoft.com/office/powerpoint/2010/main" val="22792060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B0107C-F8D7-4FED-B1B5-7E088277EF8B}" type="slidenum">
              <a:rPr lang="en-US" altLang="en-US"/>
              <a:pPr/>
              <a:t>6</a:t>
            </a:fld>
            <a:endParaRPr lang="en-US" altLang="en-US"/>
          </a:p>
        </p:txBody>
      </p:sp>
      <p:sp>
        <p:nvSpPr>
          <p:cNvPr id="72706" name="Rectangle 2"/>
          <p:cNvSpPr>
            <a:spLocks noGrp="1" noChangeArrowheads="1"/>
          </p:cNvSpPr>
          <p:nvPr>
            <p:ph type="title"/>
          </p:nvPr>
        </p:nvSpPr>
        <p:spPr>
          <a:xfrm>
            <a:off x="914400" y="1151554"/>
            <a:ext cx="7772400" cy="1143000"/>
          </a:xfrm>
        </p:spPr>
        <p:txBody>
          <a:bodyPr/>
          <a:lstStyle/>
          <a:p>
            <a:pPr algn="ctr"/>
            <a:r>
              <a:rPr lang="en-US" altLang="en-US" sz="4000" b="1" i="0" dirty="0">
                <a:latin typeface="Tahoma" panose="020B0604030504040204" pitchFamily="34" charset="0"/>
              </a:rPr>
              <a:t>Early Stages of Internationalization</a:t>
            </a:r>
          </a:p>
        </p:txBody>
      </p:sp>
      <p:sp>
        <p:nvSpPr>
          <p:cNvPr id="72707" name="Rectangle 3"/>
          <p:cNvSpPr>
            <a:spLocks noGrp="1" noChangeArrowheads="1"/>
          </p:cNvSpPr>
          <p:nvPr>
            <p:ph type="body" idx="1"/>
          </p:nvPr>
        </p:nvSpPr>
        <p:spPr>
          <a:xfrm>
            <a:off x="228600" y="2590800"/>
            <a:ext cx="8305800" cy="4405312"/>
          </a:xfrm>
        </p:spPr>
        <p:txBody>
          <a:bodyPr/>
          <a:lstStyle/>
          <a:p>
            <a:r>
              <a:rPr lang="en-US" altLang="en-US" sz="2800" b="1" dirty="0"/>
              <a:t>The marketing or sales manager of the firm typically is responsible for beginning export activities</a:t>
            </a:r>
          </a:p>
          <a:p>
            <a:r>
              <a:rPr lang="en-US" altLang="en-US" sz="2800" b="1" dirty="0"/>
              <a:t>The firm starting international operations will usually hire an export manager from outside rather than promote from within</a:t>
            </a:r>
          </a:p>
          <a:p>
            <a:pPr lvl="1"/>
            <a:r>
              <a:rPr lang="en-US" altLang="en-US" sz="2400" dirty="0"/>
              <a:t>This individual will have obtained experience from another corporation or Foreign Service duty</a:t>
            </a:r>
          </a:p>
          <a:p>
            <a:pPr lvl="1"/>
            <a:r>
              <a:rPr lang="en-US" altLang="en-US" sz="2400" dirty="0"/>
              <a:t>High entrepreneurial spirit with trader mentality</a:t>
            </a:r>
          </a:p>
        </p:txBody>
      </p:sp>
    </p:spTree>
    <p:extLst>
      <p:ext uri="{BB962C8B-B14F-4D97-AF65-F5344CB8AC3E}">
        <p14:creationId xmlns:p14="http://schemas.microsoft.com/office/powerpoint/2010/main" val="15334784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DAB1729-992B-46A8-B87A-6C0EAD2882B3}" type="slidenum">
              <a:rPr lang="en-US" altLang="en-US"/>
              <a:pPr/>
              <a:t>7</a:t>
            </a:fld>
            <a:endParaRPr lang="en-US" altLang="en-US"/>
          </a:p>
        </p:txBody>
      </p:sp>
      <p:sp>
        <p:nvSpPr>
          <p:cNvPr id="73730" name="Rectangle 2"/>
          <p:cNvSpPr>
            <a:spLocks noGrp="1" noChangeArrowheads="1"/>
          </p:cNvSpPr>
          <p:nvPr>
            <p:ph type="title"/>
          </p:nvPr>
        </p:nvSpPr>
        <p:spPr>
          <a:xfrm>
            <a:off x="898478" y="1143000"/>
            <a:ext cx="7772400" cy="1143000"/>
          </a:xfrm>
        </p:spPr>
        <p:txBody>
          <a:bodyPr/>
          <a:lstStyle/>
          <a:p>
            <a:pPr algn="ctr"/>
            <a:r>
              <a:rPr lang="en-US" altLang="en-US" sz="4000" b="1" i="0" dirty="0">
                <a:latin typeface="Tahoma" panose="020B0604030504040204" pitchFamily="34" charset="0"/>
              </a:rPr>
              <a:t>Advanced Stages of Internationalization</a:t>
            </a:r>
          </a:p>
        </p:txBody>
      </p:sp>
      <p:sp>
        <p:nvSpPr>
          <p:cNvPr id="73731" name="Rectangle 3"/>
          <p:cNvSpPr>
            <a:spLocks noGrp="1" noChangeArrowheads="1"/>
          </p:cNvSpPr>
          <p:nvPr>
            <p:ph type="body" idx="1"/>
          </p:nvPr>
        </p:nvSpPr>
        <p:spPr>
          <a:xfrm>
            <a:off x="381000" y="2599804"/>
            <a:ext cx="7772400" cy="3733800"/>
          </a:xfrm>
        </p:spPr>
        <p:txBody>
          <a:bodyPr/>
          <a:lstStyle/>
          <a:p>
            <a:pPr>
              <a:lnSpc>
                <a:spcPct val="90000"/>
              </a:lnSpc>
            </a:pPr>
            <a:r>
              <a:rPr lang="en-US" altLang="en-US" sz="3000" b="1" dirty="0"/>
              <a:t>As the firm progresses, human resources planning activities will initially focus on the needs of various markets and functions</a:t>
            </a:r>
          </a:p>
          <a:p>
            <a:pPr>
              <a:lnSpc>
                <a:spcPct val="90000"/>
              </a:lnSpc>
            </a:pPr>
            <a:r>
              <a:rPr lang="en-US" altLang="en-US" sz="3000" b="1" dirty="0"/>
              <a:t>One of the major sources of competitive advantage of global corporations is their ability to attract talent from around the world</a:t>
            </a:r>
          </a:p>
        </p:txBody>
      </p:sp>
    </p:spTree>
    <p:extLst>
      <p:ext uri="{BB962C8B-B14F-4D97-AF65-F5344CB8AC3E}">
        <p14:creationId xmlns:p14="http://schemas.microsoft.com/office/powerpoint/2010/main" val="19946846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DCDBBAE-2446-46A7-A078-DF4D33AB8278}" type="slidenum">
              <a:rPr lang="en-US" altLang="en-US"/>
              <a:pPr/>
              <a:t>8</a:t>
            </a:fld>
            <a:endParaRPr lang="en-US" altLang="en-US"/>
          </a:p>
        </p:txBody>
      </p:sp>
      <p:sp>
        <p:nvSpPr>
          <p:cNvPr id="74754" name="Rectangle 2"/>
          <p:cNvSpPr>
            <a:spLocks noGrp="1" noChangeArrowheads="1"/>
          </p:cNvSpPr>
          <p:nvPr>
            <p:ph type="title"/>
          </p:nvPr>
        </p:nvSpPr>
        <p:spPr>
          <a:xfrm>
            <a:off x="914400" y="1219200"/>
            <a:ext cx="7772400" cy="1143000"/>
          </a:xfrm>
        </p:spPr>
        <p:txBody>
          <a:bodyPr/>
          <a:lstStyle/>
          <a:p>
            <a:pPr algn="ctr"/>
            <a:r>
              <a:rPr lang="en-US" altLang="en-US" sz="4000" b="1" i="0" dirty="0" smtClean="0">
                <a:latin typeface="Tahoma" panose="020B0604030504040204" pitchFamily="34" charset="0"/>
              </a:rPr>
              <a:t>SHRM – Strategic Human Resources Management</a:t>
            </a:r>
            <a:endParaRPr lang="en-US" altLang="en-US" sz="4000" b="1" i="0" dirty="0">
              <a:latin typeface="Tahoma" panose="020B0604030504040204" pitchFamily="34" charset="0"/>
            </a:endParaRPr>
          </a:p>
        </p:txBody>
      </p:sp>
      <p:sp>
        <p:nvSpPr>
          <p:cNvPr id="74756" name="Rectangle 4"/>
          <p:cNvSpPr>
            <a:spLocks noGrp="1" noChangeArrowheads="1"/>
          </p:cNvSpPr>
          <p:nvPr>
            <p:ph type="body" sz="half" idx="2"/>
          </p:nvPr>
        </p:nvSpPr>
        <p:spPr>
          <a:xfrm>
            <a:off x="487907" y="2895600"/>
            <a:ext cx="8001000" cy="4114800"/>
          </a:xfrm>
        </p:spPr>
        <p:txBody>
          <a:bodyPr/>
          <a:lstStyle/>
          <a:p>
            <a:pPr>
              <a:lnSpc>
                <a:spcPct val="90000"/>
              </a:lnSpc>
            </a:pPr>
            <a:r>
              <a:rPr lang="en-US" altLang="en-US" sz="3000" b="1" dirty="0" smtClean="0"/>
              <a:t>Carefully planned strategies lead to the hiring of home, host and third country employees.</a:t>
            </a:r>
          </a:p>
          <a:p>
            <a:pPr>
              <a:lnSpc>
                <a:spcPct val="90000"/>
              </a:lnSpc>
            </a:pPr>
            <a:r>
              <a:rPr lang="en-US" altLang="en-US" sz="3000" b="1" dirty="0" smtClean="0"/>
              <a:t>A company must decide which form of management to use. </a:t>
            </a:r>
          </a:p>
          <a:p>
            <a:pPr marL="0" indent="0" algn="ctr">
              <a:lnSpc>
                <a:spcPct val="90000"/>
              </a:lnSpc>
              <a:buFontTx/>
              <a:buNone/>
            </a:pPr>
            <a:r>
              <a:rPr lang="en-US" altLang="en-US" sz="3000" b="1" i="1" dirty="0" smtClean="0"/>
              <a:t>Ethnocentric	</a:t>
            </a:r>
            <a:r>
              <a:rPr lang="en-US" altLang="en-US" sz="3000" b="1" i="1" dirty="0" err="1" smtClean="0"/>
              <a:t>Regiocentric</a:t>
            </a:r>
            <a:endParaRPr lang="en-US" altLang="en-US" sz="3000" b="1" i="1" dirty="0" smtClean="0"/>
          </a:p>
          <a:p>
            <a:pPr marL="0" indent="0" algn="ctr">
              <a:lnSpc>
                <a:spcPct val="90000"/>
              </a:lnSpc>
              <a:buFontTx/>
              <a:buNone/>
            </a:pPr>
            <a:r>
              <a:rPr lang="en-US" altLang="en-US" sz="3000" b="1" i="1" dirty="0" smtClean="0"/>
              <a:t>Polycentric		Geocentric</a:t>
            </a:r>
          </a:p>
          <a:p>
            <a:pPr marL="0" indent="0">
              <a:lnSpc>
                <a:spcPct val="90000"/>
              </a:lnSpc>
              <a:buFontTx/>
              <a:buNone/>
            </a:pPr>
            <a:endParaRPr lang="en-US" altLang="en-US" sz="3000" b="1" dirty="0"/>
          </a:p>
        </p:txBody>
      </p:sp>
    </p:spTree>
    <p:extLst>
      <p:ext uri="{BB962C8B-B14F-4D97-AF65-F5344CB8AC3E}">
        <p14:creationId xmlns:p14="http://schemas.microsoft.com/office/powerpoint/2010/main" val="38834922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DCDBBAE-2446-46A7-A078-DF4D33AB8278}" type="slidenum">
              <a:rPr lang="en-US" altLang="en-US"/>
              <a:pPr/>
              <a:t>9</a:t>
            </a:fld>
            <a:endParaRPr lang="en-US" altLang="en-US"/>
          </a:p>
        </p:txBody>
      </p:sp>
      <p:sp>
        <p:nvSpPr>
          <p:cNvPr id="74754" name="Rectangle 2"/>
          <p:cNvSpPr>
            <a:spLocks noGrp="1" noChangeArrowheads="1"/>
          </p:cNvSpPr>
          <p:nvPr>
            <p:ph type="title"/>
          </p:nvPr>
        </p:nvSpPr>
        <p:spPr>
          <a:xfrm>
            <a:off x="914400" y="1219200"/>
            <a:ext cx="7772400" cy="1143000"/>
          </a:xfrm>
        </p:spPr>
        <p:txBody>
          <a:bodyPr/>
          <a:lstStyle/>
          <a:p>
            <a:pPr algn="ctr"/>
            <a:r>
              <a:rPr lang="en-US" altLang="en-US" sz="4000" b="1" i="0" dirty="0" smtClean="0">
                <a:latin typeface="Tahoma" panose="020B0604030504040204" pitchFamily="34" charset="0"/>
              </a:rPr>
              <a:t>SHRM – Strategic Human Resources Management</a:t>
            </a:r>
            <a:endParaRPr lang="en-US" altLang="en-US" sz="4000" b="1" i="0" dirty="0">
              <a:latin typeface="Tahoma" panose="020B0604030504040204" pitchFamily="34" charset="0"/>
            </a:endParaRPr>
          </a:p>
        </p:txBody>
      </p:sp>
      <p:sp>
        <p:nvSpPr>
          <p:cNvPr id="74756" name="Rectangle 4"/>
          <p:cNvSpPr>
            <a:spLocks noGrp="1" noChangeArrowheads="1"/>
          </p:cNvSpPr>
          <p:nvPr>
            <p:ph type="body" sz="half" idx="2"/>
          </p:nvPr>
        </p:nvSpPr>
        <p:spPr>
          <a:xfrm>
            <a:off x="487907" y="2667000"/>
            <a:ext cx="8001000" cy="4343400"/>
          </a:xfrm>
        </p:spPr>
        <p:txBody>
          <a:bodyPr/>
          <a:lstStyle/>
          <a:p>
            <a:pPr marL="0" indent="0">
              <a:lnSpc>
                <a:spcPct val="90000"/>
              </a:lnSpc>
              <a:buFontTx/>
              <a:buNone/>
            </a:pPr>
            <a:r>
              <a:rPr lang="en-US" altLang="en-US" sz="2800" b="1" dirty="0" smtClean="0"/>
              <a:t>Ethnocentric</a:t>
            </a:r>
            <a:r>
              <a:rPr lang="en-US" altLang="en-US" sz="2800" b="1" i="1" dirty="0" smtClean="0"/>
              <a:t> – </a:t>
            </a:r>
            <a:r>
              <a:rPr lang="en-US" altLang="en-US" sz="2800" i="1" dirty="0" smtClean="0"/>
              <a:t>preference of an employer to use their own employees	</a:t>
            </a:r>
          </a:p>
          <a:p>
            <a:pPr marL="0" indent="0">
              <a:lnSpc>
                <a:spcPct val="90000"/>
              </a:lnSpc>
              <a:buFontTx/>
              <a:buNone/>
            </a:pPr>
            <a:r>
              <a:rPr lang="en-US" altLang="en-US" sz="2800" b="1" dirty="0" err="1" smtClean="0"/>
              <a:t>Regiocentric</a:t>
            </a:r>
            <a:r>
              <a:rPr lang="en-US" altLang="en-US" sz="2800" b="1" dirty="0" smtClean="0"/>
              <a:t> </a:t>
            </a:r>
            <a:r>
              <a:rPr lang="en-US" altLang="en-US" sz="2800" b="1" i="1" dirty="0" smtClean="0"/>
              <a:t>– </a:t>
            </a:r>
            <a:r>
              <a:rPr lang="en-US" altLang="en-US" sz="2800" i="1" dirty="0" smtClean="0"/>
              <a:t>preference of an employer to employ managers from a variety of countries or regions</a:t>
            </a:r>
          </a:p>
          <a:p>
            <a:pPr marL="0" indent="0">
              <a:lnSpc>
                <a:spcPct val="90000"/>
              </a:lnSpc>
              <a:buFontTx/>
              <a:buNone/>
            </a:pPr>
            <a:r>
              <a:rPr lang="en-US" altLang="en-US" sz="2800" b="1" dirty="0" smtClean="0"/>
              <a:t>Polycentric – </a:t>
            </a:r>
            <a:r>
              <a:rPr lang="en-US" altLang="en-US" sz="2800" i="1" dirty="0" smtClean="0"/>
              <a:t>preference of an employer to use natives of the host country to manage operations there. </a:t>
            </a:r>
            <a:r>
              <a:rPr lang="en-US" altLang="en-US" sz="2800" b="1" dirty="0" smtClean="0"/>
              <a:t>	</a:t>
            </a:r>
          </a:p>
          <a:p>
            <a:pPr marL="0" indent="0">
              <a:lnSpc>
                <a:spcPct val="90000"/>
              </a:lnSpc>
              <a:buFontTx/>
              <a:buNone/>
            </a:pPr>
            <a:r>
              <a:rPr lang="en-US" altLang="en-US" sz="2800" b="1" dirty="0" smtClean="0"/>
              <a:t>Geocentric – </a:t>
            </a:r>
            <a:r>
              <a:rPr lang="en-US" altLang="en-US" sz="2800" i="1" dirty="0" smtClean="0"/>
              <a:t>preference of an employer to hire only the best managers, regardless of citizenship</a:t>
            </a:r>
          </a:p>
          <a:p>
            <a:pPr marL="0" indent="0">
              <a:lnSpc>
                <a:spcPct val="90000"/>
              </a:lnSpc>
              <a:buFontTx/>
              <a:buNone/>
            </a:pPr>
            <a:endParaRPr lang="en-US" altLang="en-US" sz="2800" b="1" dirty="0"/>
          </a:p>
        </p:txBody>
      </p:sp>
    </p:spTree>
    <p:extLst>
      <p:ext uri="{BB962C8B-B14F-4D97-AF65-F5344CB8AC3E}">
        <p14:creationId xmlns:p14="http://schemas.microsoft.com/office/powerpoint/2010/main" val="22102691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4435</TotalTime>
  <Words>1224</Words>
  <Application>Microsoft Office PowerPoint</Application>
  <PresentationFormat>On-screen Show (4:3)</PresentationFormat>
  <Paragraphs>187</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Tahoma</vt:lpstr>
      <vt:lpstr>Office Theme</vt:lpstr>
      <vt:lpstr>Chapter 19</vt:lpstr>
      <vt:lpstr>Learning Objectives</vt:lpstr>
      <vt:lpstr>Introduction</vt:lpstr>
      <vt:lpstr>Introduction</vt:lpstr>
      <vt:lpstr>Managing Managers</vt:lpstr>
      <vt:lpstr>Early Stages of Internationalization</vt:lpstr>
      <vt:lpstr>Advanced Stages of Internationalization</vt:lpstr>
      <vt:lpstr>SHRM – Strategic Human Resources Management</vt:lpstr>
      <vt:lpstr>SHRM – Strategic Human Resources Management</vt:lpstr>
      <vt:lpstr>SHRM – Strategic Human Resources Management</vt:lpstr>
      <vt:lpstr>Finding Employees – the hiring process</vt:lpstr>
      <vt:lpstr>Sources for Management Recruitment</vt:lpstr>
      <vt:lpstr>Sources for Management Recruitment</vt:lpstr>
      <vt:lpstr>Sources for Management Recruitment</vt:lpstr>
      <vt:lpstr>Selection criteria for Overseas Assignments</vt:lpstr>
      <vt:lpstr>Competence Factors</vt:lpstr>
      <vt:lpstr>Adaptability Factors</vt:lpstr>
      <vt:lpstr>Personal Characteristics</vt:lpstr>
      <vt:lpstr>The Selection and Orientation Challenge</vt:lpstr>
      <vt:lpstr>The Selection and Orientation Challenge</vt:lpstr>
      <vt:lpstr>Culture Shock</vt:lpstr>
      <vt:lpstr>Causes and Remedies</vt:lpstr>
      <vt:lpstr>Activity</vt:lpstr>
      <vt:lpstr>Repatriation</vt:lpstr>
      <vt:lpstr>International Employee Issues</vt:lpstr>
      <vt:lpstr>Base Salary and Salary-Related Allowances</vt:lpstr>
      <vt:lpstr>Nonsalary-Related Allowances</vt:lpstr>
      <vt:lpstr>Labor Participation in Management</vt:lpstr>
      <vt:lpstr>Improvement of Quality of Work Life</vt:lpstr>
      <vt:lpstr>The Role of Labor Unions</vt:lpstr>
      <vt:lpstr>Human Resource Policies</vt:lpstr>
      <vt:lpstr>Activities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Page Bowden</dc:creator>
  <cp:lastModifiedBy>Page Bowden</cp:lastModifiedBy>
  <cp:revision>122</cp:revision>
  <cp:lastPrinted>2014-12-27T23:54:11Z</cp:lastPrinted>
  <dcterms:created xsi:type="dcterms:W3CDTF">2014-06-13T15:15:18Z</dcterms:created>
  <dcterms:modified xsi:type="dcterms:W3CDTF">2017-04-18T15:05:45Z</dcterms:modified>
</cp:coreProperties>
</file>