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5" r:id="rId14"/>
    <p:sldId id="277" r:id="rId15"/>
    <p:sldId id="279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303" r:id="rId27"/>
    <p:sldId id="309" r:id="rId28"/>
    <p:sldId id="310" r:id="rId29"/>
    <p:sldId id="312" r:id="rId30"/>
    <p:sldId id="313" r:id="rId31"/>
    <p:sldId id="314" r:id="rId32"/>
    <p:sldId id="315" r:id="rId33"/>
    <p:sldId id="324" r:id="rId34"/>
    <p:sldId id="325" r:id="rId35"/>
    <p:sldId id="326" r:id="rId36"/>
    <p:sldId id="32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20E5B-B6F3-4BF7-B3AD-064DE8EE9F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E6185-2C77-4BD8-8D2D-950AC2502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3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A9367-1997-4BBC-A9DA-0F98A6A64F2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AFC-96C4-46AA-8B35-E158A5C0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MYPF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1C12C-1F69-4FB6-AE80-E7506F5ABCC6}" type="datetime1">
              <a:rPr lang="en-US" altLang="en-US"/>
              <a:pPr eaLnBrk="1" hangingPunct="1"/>
              <a:t>4/8/2015</a:t>
            </a:fld>
            <a:endParaRPr lang="en-US" altLang="en-US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Chapter 11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040AF5-4472-4E0C-9143-D114EF41F18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Bonds and Mutual Funds</a:t>
            </a:r>
          </a:p>
        </p:txBody>
      </p:sp>
    </p:spTree>
    <p:extLst>
      <p:ext uri="{BB962C8B-B14F-4D97-AF65-F5344CB8AC3E}">
        <p14:creationId xmlns:p14="http://schemas.microsoft.com/office/powerpoint/2010/main" val="129494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51A90CF-BD4D-41EF-99D9-EDF7007E59A9}" type="slidenum">
              <a:rPr lang="en-US" altLang="en-US">
                <a:solidFill>
                  <a:schemeClr val="accent1"/>
                </a:solidFill>
              </a:rPr>
              <a:pPr eaLnBrk="1" hangingPunct="1"/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Earnings on Corporate Bonds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All corporate bonds are issued with a stated face value and fixed contract rate.</a:t>
            </a:r>
          </a:p>
          <a:p>
            <a:pPr eaLnBrk="1" hangingPunct="1"/>
            <a:r>
              <a:rPr lang="en-US" altLang="en-US" dirty="0" smtClean="0"/>
              <a:t>There is no compounding. </a:t>
            </a:r>
          </a:p>
          <a:p>
            <a:pPr eaLnBrk="1" hangingPunct="1"/>
            <a:r>
              <a:rPr lang="en-US" altLang="en-US" dirty="0" smtClean="0"/>
              <a:t>Half the annual amount of simple interest is paid every six months.</a:t>
            </a:r>
          </a:p>
          <a:p>
            <a:pPr eaLnBrk="1" hangingPunct="1"/>
            <a:r>
              <a:rPr lang="en-US" altLang="en-US" dirty="0" smtClean="0"/>
              <a:t>While the interest rate on your bond is fixed, the market price (what you could sell it for) can change.</a:t>
            </a:r>
          </a:p>
        </p:txBody>
      </p:sp>
    </p:spTree>
    <p:extLst>
      <p:ext uri="{BB962C8B-B14F-4D97-AF65-F5344CB8AC3E}">
        <p14:creationId xmlns:p14="http://schemas.microsoft.com/office/powerpoint/2010/main" val="404824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FBB77557-CF83-448C-97BD-3CBDA5F774C1}" type="slidenum">
              <a:rPr lang="en-US" alt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Bonds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Municipal bonds</a:t>
            </a:r>
          </a:p>
          <a:p>
            <a:pPr eaLnBrk="1" hangingPunct="1"/>
            <a:r>
              <a:rPr lang="en-US" altLang="en-US" dirty="0" smtClean="0"/>
              <a:t>Savings bonds</a:t>
            </a:r>
          </a:p>
          <a:p>
            <a:pPr eaLnBrk="1" hangingPunct="1"/>
            <a:r>
              <a:rPr lang="en-US" altLang="en-US" dirty="0" smtClean="0"/>
              <a:t>Treasury securities</a:t>
            </a:r>
          </a:p>
          <a:p>
            <a:pPr eaLnBrk="1" hangingPunct="1"/>
            <a:r>
              <a:rPr lang="en-US" altLang="en-US" dirty="0" smtClean="0"/>
              <a:t>Agency bonds</a:t>
            </a:r>
          </a:p>
        </p:txBody>
      </p:sp>
    </p:spTree>
    <p:extLst>
      <p:ext uri="{BB962C8B-B14F-4D97-AF65-F5344CB8AC3E}">
        <p14:creationId xmlns:p14="http://schemas.microsoft.com/office/powerpoint/2010/main" val="27409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2ECBA0A-6BFE-48A4-A0CD-BB45ED4B53DA}" type="slidenum">
              <a:rPr lang="en-US" altLang="en-US">
                <a:solidFill>
                  <a:schemeClr val="accent1"/>
                </a:solidFill>
              </a:rPr>
              <a:pPr eaLnBrk="1" hangingPunct="1"/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Municipal Bonds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bond issued by state and local governments is called 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municipal bond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Municipal bonds are also known as “</a:t>
            </a:r>
            <a:r>
              <a:rPr lang="en-US" altLang="en-US" sz="2800" dirty="0" err="1" smtClean="0"/>
              <a:t>munis</a:t>
            </a:r>
            <a:r>
              <a:rPr lang="en-US" altLang="en-US" sz="2800" dirty="0" smtClean="0"/>
              <a:t>.”</a:t>
            </a:r>
          </a:p>
          <a:p>
            <a:pPr eaLnBrk="1" hangingPunct="1"/>
            <a:r>
              <a:rPr lang="en-US" altLang="en-US" sz="2800" dirty="0" smtClean="0"/>
              <a:t>Municipal bonds generally pay a lower interest rate than corporate bonds.</a:t>
            </a:r>
          </a:p>
          <a:p>
            <a:pPr eaLnBrk="1" hangingPunct="1"/>
            <a:r>
              <a:rPr lang="en-US" altLang="en-US" sz="2800" dirty="0" smtClean="0"/>
              <a:t>However, the interest is exempt from federal taxes (and often state and local taxes as well), so the effective rate is higher than the stated rate.</a:t>
            </a:r>
          </a:p>
        </p:txBody>
      </p:sp>
    </p:spTree>
    <p:extLst>
      <p:ext uri="{BB962C8B-B14F-4D97-AF65-F5344CB8AC3E}">
        <p14:creationId xmlns:p14="http://schemas.microsoft.com/office/powerpoint/2010/main" val="21139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7C6D984-C127-476F-A077-089A68502A42}" type="slidenum">
              <a:rPr lang="en-US" altLang="en-US">
                <a:solidFill>
                  <a:schemeClr val="accent1"/>
                </a:solidFill>
              </a:rPr>
              <a:pPr eaLnBrk="1" hangingPunct="1"/>
              <a:t>13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Savings Bonds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 can buy U.S. savings bonds three ways:</a:t>
            </a:r>
          </a:p>
          <a:p>
            <a:pPr lvl="1" eaLnBrk="1" hangingPunct="1"/>
            <a:r>
              <a:rPr lang="en-US" altLang="en-US" dirty="0" smtClean="0"/>
              <a:t>From commercial banks</a:t>
            </a:r>
          </a:p>
          <a:p>
            <a:pPr lvl="1" eaLnBrk="1" hangingPunct="1"/>
            <a:r>
              <a:rPr lang="en-US" altLang="en-US" dirty="0" smtClean="0"/>
              <a:t>Through payroll deduction plans</a:t>
            </a:r>
          </a:p>
          <a:p>
            <a:pPr lvl="1" eaLnBrk="1" hangingPunct="1"/>
            <a:r>
              <a:rPr lang="en-US" altLang="en-US" dirty="0" smtClean="0"/>
              <a:t>Directly from a Federal Reserve Bank </a:t>
            </a:r>
          </a:p>
          <a:p>
            <a:pPr eaLnBrk="1" hangingPunct="1"/>
            <a:r>
              <a:rPr lang="en-US" altLang="en-US" dirty="0" smtClean="0"/>
              <a:t>You can buy up to $20,000 worth of these bonds a year. </a:t>
            </a:r>
          </a:p>
        </p:txBody>
      </p:sp>
    </p:spTree>
    <p:extLst>
      <p:ext uri="{BB962C8B-B14F-4D97-AF65-F5344CB8AC3E}">
        <p14:creationId xmlns:p14="http://schemas.microsoft.com/office/powerpoint/2010/main" val="414027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4F3EF50-411B-4788-AF2C-31CCAEC36F37}" type="slidenum">
              <a:rPr lang="en-US" altLang="en-US">
                <a:solidFill>
                  <a:schemeClr val="accent1"/>
                </a:solidFill>
              </a:rPr>
              <a:pPr eaLnBrk="1" hangingPunct="1"/>
              <a:t>14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Treasury Securities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Treasury securities are virtually risk-free, since they have the backing of the U.S. government.</a:t>
            </a:r>
          </a:p>
          <a:p>
            <a:pPr eaLnBrk="1" hangingPunct="1"/>
            <a:r>
              <a:rPr lang="en-US" altLang="en-US" dirty="0" smtClean="0"/>
              <a:t>They are taxable at the federal level but are exempt from state and local taxes and are usually not callable.</a:t>
            </a:r>
          </a:p>
        </p:txBody>
      </p:sp>
    </p:spTree>
    <p:extLst>
      <p:ext uri="{BB962C8B-B14F-4D97-AF65-F5344CB8AC3E}">
        <p14:creationId xmlns:p14="http://schemas.microsoft.com/office/powerpoint/2010/main" val="14211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B7C15D4-5AD2-4FBA-8A74-F6CAC8606B13}" type="slidenum">
              <a:rPr lang="en-US" altLang="en-US">
                <a:solidFill>
                  <a:schemeClr val="accent1"/>
                </a:solidFill>
              </a:rPr>
              <a:pPr eaLnBrk="1" hangingPunct="1"/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Agency Bonds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When you purchase an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agency bond</a:t>
            </a:r>
            <a:r>
              <a:rPr lang="en-US" altLang="en-US" sz="2800" dirty="0" smtClean="0"/>
              <a:t>, you are loaning money to </a:t>
            </a:r>
            <a:r>
              <a:rPr lang="en-US" altLang="en-US" sz="2800" dirty="0" smtClean="0"/>
              <a:t>federal </a:t>
            </a:r>
            <a:r>
              <a:rPr lang="en-US" altLang="en-US" sz="2800" dirty="0" smtClean="0"/>
              <a:t>agencies. </a:t>
            </a:r>
          </a:p>
          <a:p>
            <a:pPr eaLnBrk="1" hangingPunct="1"/>
            <a:r>
              <a:rPr lang="en-US" altLang="en-US" sz="2800" dirty="0" smtClean="0"/>
              <a:t>Federal agencies that issue bonds include:</a:t>
            </a:r>
          </a:p>
          <a:p>
            <a:pPr lvl="1" eaLnBrk="1" hangingPunct="1"/>
            <a:r>
              <a:rPr lang="en-US" altLang="en-US" sz="2400" dirty="0" smtClean="0"/>
              <a:t>Federal Home Loan Mortgage Corporation</a:t>
            </a:r>
            <a:br>
              <a:rPr lang="en-US" altLang="en-US" sz="2400" dirty="0" smtClean="0"/>
            </a:br>
            <a:r>
              <a:rPr lang="en-US" altLang="en-US" sz="2400" dirty="0" smtClean="0"/>
              <a:t>(Freddie Mac)</a:t>
            </a:r>
          </a:p>
          <a:p>
            <a:pPr lvl="1" eaLnBrk="1" hangingPunct="1"/>
            <a:r>
              <a:rPr lang="en-US" altLang="en-US" sz="2400" dirty="0" smtClean="0"/>
              <a:t>Federal National Mortgage Association</a:t>
            </a:r>
            <a:br>
              <a:rPr lang="en-US" altLang="en-US" sz="2400" dirty="0" smtClean="0"/>
            </a:br>
            <a:r>
              <a:rPr lang="en-US" altLang="en-US" sz="2400" dirty="0" smtClean="0"/>
              <a:t>(Fannie Mae)</a:t>
            </a:r>
          </a:p>
          <a:p>
            <a:pPr lvl="1" eaLnBrk="1" hangingPunct="1"/>
            <a:r>
              <a:rPr lang="en-US" altLang="en-US" sz="2400" dirty="0" smtClean="0"/>
              <a:t>Federal Housing Administration (FHA)</a:t>
            </a:r>
          </a:p>
          <a:p>
            <a:pPr lvl="1" eaLnBrk="1" hangingPunct="1"/>
            <a:r>
              <a:rPr lang="en-US" altLang="en-US" sz="2400" dirty="0" smtClean="0"/>
              <a:t>Student Loan Marketing Association (Sallie Mae)</a:t>
            </a:r>
          </a:p>
        </p:txBody>
      </p:sp>
    </p:spTree>
    <p:extLst>
      <p:ext uri="{BB962C8B-B14F-4D97-AF65-F5344CB8AC3E}">
        <p14:creationId xmlns:p14="http://schemas.microsoft.com/office/powerpoint/2010/main" val="60762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B2D9E72-1CE2-4A54-B2C5-6A9AB7491D15}" type="slidenum">
              <a:rPr lang="en-US" altLang="en-US">
                <a:solidFill>
                  <a:schemeClr val="accent1"/>
                </a:solidFill>
              </a:rPr>
              <a:pPr eaLnBrk="1" hangingPunct="1"/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>Lesson 14.1</a:t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Investing in Mutual Funds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Discuss mutual funds as an investment strategy.</a:t>
            </a:r>
          </a:p>
          <a:p>
            <a:pPr eaLnBrk="1" hangingPunct="1"/>
            <a:r>
              <a:rPr lang="en-US" altLang="en-US" dirty="0" smtClean="0"/>
              <a:t>Explain how to buy and sell mutual funds.</a:t>
            </a:r>
          </a:p>
        </p:txBody>
      </p:sp>
    </p:spTree>
    <p:extLst>
      <p:ext uri="{BB962C8B-B14F-4D97-AF65-F5344CB8AC3E}">
        <p14:creationId xmlns:p14="http://schemas.microsoft.com/office/powerpoint/2010/main" val="250397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2CC88C7-64BB-4FD8-A81F-7A1268FCA05A}" type="slidenum">
              <a:rPr lang="en-US" altLang="en-US">
                <a:solidFill>
                  <a:schemeClr val="accent1"/>
                </a:solidFill>
              </a:rPr>
              <a:pPr eaLnBrk="1" hangingPunct="1"/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Evaluating Mutual Funds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mutual fund is a professionally managed group of investments bought using a pool of money from many investors. </a:t>
            </a:r>
          </a:p>
          <a:p>
            <a:pPr eaLnBrk="1" hangingPunct="1"/>
            <a:r>
              <a:rPr lang="en-US" altLang="en-US" sz="2800" dirty="0" smtClean="0"/>
              <a:t>Individuals buy shares in the mutual fund. </a:t>
            </a:r>
          </a:p>
          <a:p>
            <a:pPr eaLnBrk="1" hangingPunct="1"/>
            <a:r>
              <a:rPr lang="en-US" altLang="en-US" sz="2800" dirty="0" smtClean="0"/>
              <a:t>The fund managers use this pooled money to buy stocks, bonds, and other securities. </a:t>
            </a:r>
          </a:p>
          <a:p>
            <a:pPr eaLnBrk="1" hangingPunct="1"/>
            <a:r>
              <a:rPr lang="en-US" altLang="en-US" sz="2800" dirty="0" smtClean="0"/>
              <a:t>The kinds of securities they buy depend on the fund’s stated investment objectives.</a:t>
            </a:r>
          </a:p>
        </p:txBody>
      </p:sp>
    </p:spTree>
    <p:extLst>
      <p:ext uri="{BB962C8B-B14F-4D97-AF65-F5344CB8AC3E}">
        <p14:creationId xmlns:p14="http://schemas.microsoft.com/office/powerpoint/2010/main" val="23337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6801073-75AC-4005-ACE2-21E262AD95B4}" type="slidenum">
              <a:rPr lang="en-US" altLang="en-US">
                <a:solidFill>
                  <a:schemeClr val="accent1"/>
                </a:solidFill>
              </a:rPr>
              <a:pPr eaLnBrk="1" hangingPunct="1"/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Advantages of Mutual Funds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Professionally managed</a:t>
            </a:r>
          </a:p>
          <a:p>
            <a:pPr eaLnBrk="1" hangingPunct="1"/>
            <a:r>
              <a:rPr lang="en-US" altLang="en-US" dirty="0" smtClean="0"/>
              <a:t>Liquid</a:t>
            </a:r>
          </a:p>
          <a:p>
            <a:pPr eaLnBrk="1" hangingPunct="1"/>
            <a:r>
              <a:rPr lang="en-US" altLang="en-US" dirty="0" smtClean="0"/>
              <a:t>Diversified</a:t>
            </a:r>
          </a:p>
          <a:p>
            <a:pPr eaLnBrk="1" hangingPunct="1"/>
            <a:r>
              <a:rPr lang="en-US" altLang="en-US" dirty="0" smtClean="0"/>
              <a:t>Require only a small minimum investment</a:t>
            </a:r>
          </a:p>
        </p:txBody>
      </p:sp>
    </p:spTree>
    <p:extLst>
      <p:ext uri="{BB962C8B-B14F-4D97-AF65-F5344CB8AC3E}">
        <p14:creationId xmlns:p14="http://schemas.microsoft.com/office/powerpoint/2010/main" val="207091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306939F-2E62-4B3C-BD78-624A6DFA07F2}" type="slidenum">
              <a:rPr lang="en-US" altLang="en-US">
                <a:solidFill>
                  <a:schemeClr val="accent1"/>
                </a:solidFill>
              </a:rPr>
              <a:pPr eaLnBrk="1" hangingPunct="1"/>
              <a:t>19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Mutual Fund Risk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Growth funds</a:t>
            </a:r>
          </a:p>
          <a:p>
            <a:pPr eaLnBrk="1" hangingPunct="1"/>
            <a:r>
              <a:rPr lang="en-US" altLang="en-US" dirty="0" smtClean="0"/>
              <a:t>Income funds</a:t>
            </a:r>
          </a:p>
          <a:p>
            <a:pPr eaLnBrk="1" hangingPunct="1"/>
            <a:r>
              <a:rPr lang="en-US" altLang="en-US" dirty="0" smtClean="0"/>
              <a:t>Growth and income funds</a:t>
            </a:r>
          </a:p>
          <a:p>
            <a:pPr eaLnBrk="1" hangingPunct="1"/>
            <a:r>
              <a:rPr lang="en-US" altLang="en-US" dirty="0" smtClean="0"/>
              <a:t>Money market funds</a:t>
            </a:r>
          </a:p>
          <a:p>
            <a:pPr eaLnBrk="1" hangingPunct="1"/>
            <a:r>
              <a:rPr lang="en-US" altLang="en-US" dirty="0" smtClean="0"/>
              <a:t>Global funds</a:t>
            </a:r>
          </a:p>
          <a:p>
            <a:pPr eaLnBrk="1" hangingPunct="1"/>
            <a:r>
              <a:rPr lang="en-US" altLang="en-US" dirty="0" smtClean="0"/>
              <a:t>Index funds</a:t>
            </a:r>
          </a:p>
        </p:txBody>
      </p:sp>
    </p:spTree>
    <p:extLst>
      <p:ext uri="{BB962C8B-B14F-4D97-AF65-F5344CB8AC3E}">
        <p14:creationId xmlns:p14="http://schemas.microsoft.com/office/powerpoint/2010/main" val="362293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00E1D38-E81A-47DE-9B9B-9657A9F2397A}" type="slidenum">
              <a:rPr lang="en-US" altLang="en-US">
                <a:solidFill>
                  <a:schemeClr val="accent1"/>
                </a:solidFill>
              </a:rPr>
              <a:pPr eaLnBrk="1" hangingPunct="1"/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/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Evaluating Bonds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Discuss the features, types, and earnings on corporate bonds.</a:t>
            </a:r>
          </a:p>
          <a:p>
            <a:pPr eaLnBrk="1" hangingPunct="1"/>
            <a:r>
              <a:rPr lang="en-US" altLang="en-US" dirty="0" smtClean="0"/>
              <a:t>Describe the different types of government bonds.</a:t>
            </a:r>
          </a:p>
        </p:txBody>
      </p:sp>
    </p:spTree>
    <p:extLst>
      <p:ext uri="{BB962C8B-B14F-4D97-AF65-F5344CB8AC3E}">
        <p14:creationId xmlns:p14="http://schemas.microsoft.com/office/powerpoint/2010/main" val="12225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85A7673-1ABD-4540-8B6E-53C007BE5907}" type="slidenum">
              <a:rPr lang="en-US" altLang="en-US">
                <a:solidFill>
                  <a:schemeClr val="accent1"/>
                </a:solidFill>
              </a:rPr>
              <a:pPr eaLnBrk="1" hangingPunct="1"/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Growth Funds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growth fund</a:t>
            </a:r>
            <a:r>
              <a:rPr lang="en-US" altLang="en-US" dirty="0" smtClean="0"/>
              <a:t> is a mutual fund whose investment goal is to buy stocks that will increase in value over time.</a:t>
            </a:r>
          </a:p>
        </p:txBody>
      </p:sp>
    </p:spTree>
    <p:extLst>
      <p:ext uri="{BB962C8B-B14F-4D97-AF65-F5344CB8AC3E}">
        <p14:creationId xmlns:p14="http://schemas.microsoft.com/office/powerpoint/2010/main" val="199868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E9D6816-C112-4EE6-8D15-4ACA39A05823}" type="slidenum">
              <a:rPr lang="en-US" altLang="en-US">
                <a:solidFill>
                  <a:schemeClr val="accent1"/>
                </a:solidFill>
              </a:rPr>
              <a:pPr eaLnBrk="1" hangingPunct="1"/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Income Funds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</a:t>
            </a:r>
            <a:r>
              <a:rPr lang="en-US" altLang="en-US" b="1" dirty="0" smtClean="0">
                <a:solidFill>
                  <a:schemeClr val="hlink"/>
                </a:solidFill>
              </a:rPr>
              <a:t>income fund</a:t>
            </a:r>
            <a:r>
              <a:rPr lang="en-US" altLang="en-US" dirty="0" smtClean="0"/>
              <a:t> is a mutual fund whose investment goal is to produce current income in the form of interest or dividends.</a:t>
            </a:r>
          </a:p>
        </p:txBody>
      </p:sp>
    </p:spTree>
    <p:extLst>
      <p:ext uri="{BB962C8B-B14F-4D97-AF65-F5344CB8AC3E}">
        <p14:creationId xmlns:p14="http://schemas.microsoft.com/office/powerpoint/2010/main" val="20203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538732F-C1CE-4943-A306-E7391044E938}" type="slidenum">
              <a:rPr lang="en-US" altLang="en-US">
                <a:solidFill>
                  <a:schemeClr val="accent1"/>
                </a:solidFill>
              </a:rPr>
              <a:pPr eaLnBrk="1" hangingPunct="1"/>
              <a:t>22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Growth and Income Funds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growth and income fund</a:t>
            </a:r>
            <a:r>
              <a:rPr lang="en-US" altLang="en-US" dirty="0" smtClean="0"/>
              <a:t> is a mutual fund whose investment goal is to earn returns from both dividends and capital gains.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balanced fund</a:t>
            </a:r>
            <a:r>
              <a:rPr lang="en-US" altLang="en-US" dirty="0" smtClean="0"/>
              <a:t> is a mutual fund that seeks both growth and income but attempts to minimize risk by investing in a mixture of stocks and bonds rather than stocks alone.</a:t>
            </a:r>
          </a:p>
        </p:txBody>
      </p:sp>
    </p:spTree>
    <p:extLst>
      <p:ext uri="{BB962C8B-B14F-4D97-AF65-F5344CB8AC3E}">
        <p14:creationId xmlns:p14="http://schemas.microsoft.com/office/powerpoint/2010/main" val="183464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330E6FE-3DDC-4882-938F-69D253C9E8EE}" type="slidenum">
              <a:rPr lang="en-US" altLang="en-US">
                <a:solidFill>
                  <a:schemeClr val="accent1"/>
                </a:solidFill>
              </a:rPr>
              <a:pPr eaLnBrk="1" hangingPunct="1"/>
              <a:t>23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Money Market Funds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money market fund</a:t>
            </a:r>
            <a:r>
              <a:rPr lang="en-US" altLang="en-US" dirty="0" smtClean="0"/>
              <a:t> is a mutual fund that invests in safe, liquid securities, such as Treasury Bills and bonds that mature in less than a year.</a:t>
            </a:r>
          </a:p>
        </p:txBody>
      </p:sp>
    </p:spTree>
    <p:extLst>
      <p:ext uri="{BB962C8B-B14F-4D97-AF65-F5344CB8AC3E}">
        <p14:creationId xmlns:p14="http://schemas.microsoft.com/office/powerpoint/2010/main" val="21250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0DE1955B-DAED-4BB4-A264-0595B4FCAE43}" type="slidenum">
              <a:rPr lang="en-US" altLang="en-US">
                <a:solidFill>
                  <a:schemeClr val="accent1"/>
                </a:solidFill>
              </a:rPr>
              <a:pPr eaLnBrk="1" hangingPunct="1"/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Global Funds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global fund</a:t>
            </a:r>
            <a:r>
              <a:rPr lang="en-US" altLang="en-US" dirty="0" smtClean="0"/>
              <a:t> is a mutual fund that purchases international stocks and bonds as well as U.S. securities.</a:t>
            </a:r>
          </a:p>
        </p:txBody>
      </p:sp>
    </p:spTree>
    <p:extLst>
      <p:ext uri="{BB962C8B-B14F-4D97-AF65-F5344CB8AC3E}">
        <p14:creationId xmlns:p14="http://schemas.microsoft.com/office/powerpoint/2010/main" val="3047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8CC21B0-20D6-4B4E-A0C8-2EFAAF2B869E}" type="slidenum">
              <a:rPr lang="en-US" altLang="en-US">
                <a:solidFill>
                  <a:schemeClr val="accent1"/>
                </a:solidFill>
              </a:rPr>
              <a:pPr eaLnBrk="1" hangingPunct="1"/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2928938" y="1371600"/>
            <a:ext cx="6062662" cy="4648200"/>
            <a:chOff x="1011" y="864"/>
            <a:chExt cx="3819" cy="3120"/>
          </a:xfrm>
        </p:grpSpPr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086" y="912"/>
              <a:ext cx="3744" cy="30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4349" name="Group 20"/>
            <p:cNvGrpSpPr>
              <a:grpSpLocks/>
            </p:cNvGrpSpPr>
            <p:nvPr/>
          </p:nvGrpSpPr>
          <p:grpSpPr bwMode="auto">
            <a:xfrm>
              <a:off x="1011" y="864"/>
              <a:ext cx="3744" cy="3072"/>
              <a:chOff x="1011" y="864"/>
              <a:chExt cx="3744" cy="3072"/>
            </a:xfrm>
          </p:grpSpPr>
          <p:grpSp>
            <p:nvGrpSpPr>
              <p:cNvPr id="14350" name="Group 19"/>
              <p:cNvGrpSpPr>
                <a:grpSpLocks/>
              </p:cNvGrpSpPr>
              <p:nvPr/>
            </p:nvGrpSpPr>
            <p:grpSpPr bwMode="auto">
              <a:xfrm>
                <a:off x="1011" y="864"/>
                <a:ext cx="3744" cy="3072"/>
                <a:chOff x="1011" y="864"/>
                <a:chExt cx="3744" cy="3072"/>
              </a:xfrm>
            </p:grpSpPr>
            <p:sp>
              <p:nvSpPr>
                <p:cNvPr id="14355" name="AutoShape 7"/>
                <p:cNvSpPr>
                  <a:spLocks noChangeArrowheads="1"/>
                </p:cNvSpPr>
                <p:nvPr/>
              </p:nvSpPr>
              <p:spPr bwMode="auto">
                <a:xfrm>
                  <a:off x="2116" y="864"/>
                  <a:ext cx="1497" cy="120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996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56" name="Freeform 9"/>
                <p:cNvSpPr>
                  <a:spLocks/>
                </p:cNvSpPr>
                <p:nvPr/>
              </p:nvSpPr>
              <p:spPr bwMode="auto">
                <a:xfrm>
                  <a:off x="1011" y="3312"/>
                  <a:ext cx="3744" cy="624"/>
                </a:xfrm>
                <a:custGeom>
                  <a:avLst/>
                  <a:gdLst>
                    <a:gd name="T0" fmla="*/ 0 w 3744"/>
                    <a:gd name="T1" fmla="*/ 624 h 624"/>
                    <a:gd name="T2" fmla="*/ 384 w 3744"/>
                    <a:gd name="T3" fmla="*/ 0 h 624"/>
                    <a:gd name="T4" fmla="*/ 3360 w 3744"/>
                    <a:gd name="T5" fmla="*/ 0 h 624"/>
                    <a:gd name="T6" fmla="*/ 3744 w 3744"/>
                    <a:gd name="T7" fmla="*/ 624 h 624"/>
                    <a:gd name="T8" fmla="*/ 0 w 3744"/>
                    <a:gd name="T9" fmla="*/ 624 h 6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44" h="624">
                      <a:moveTo>
                        <a:pt x="0" y="624"/>
                      </a:moveTo>
                      <a:lnTo>
                        <a:pt x="384" y="0"/>
                      </a:lnTo>
                      <a:lnTo>
                        <a:pt x="3360" y="0"/>
                      </a:lnTo>
                      <a:lnTo>
                        <a:pt x="3744" y="624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99FF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7" name="Freeform 10"/>
                <p:cNvSpPr>
                  <a:spLocks/>
                </p:cNvSpPr>
                <p:nvPr/>
              </p:nvSpPr>
              <p:spPr bwMode="auto">
                <a:xfrm>
                  <a:off x="1391" y="2688"/>
                  <a:ext cx="2974" cy="629"/>
                </a:xfrm>
                <a:custGeom>
                  <a:avLst/>
                  <a:gdLst>
                    <a:gd name="T0" fmla="*/ 0 w 2974"/>
                    <a:gd name="T1" fmla="*/ 629 h 629"/>
                    <a:gd name="T2" fmla="*/ 364 w 2974"/>
                    <a:gd name="T3" fmla="*/ 0 h 629"/>
                    <a:gd name="T4" fmla="*/ 2607 w 2974"/>
                    <a:gd name="T5" fmla="*/ 0 h 629"/>
                    <a:gd name="T6" fmla="*/ 2974 w 2974"/>
                    <a:gd name="T7" fmla="*/ 618 h 629"/>
                    <a:gd name="T8" fmla="*/ 0 w 2974"/>
                    <a:gd name="T9" fmla="*/ 629 h 6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74" h="629">
                      <a:moveTo>
                        <a:pt x="0" y="629"/>
                      </a:moveTo>
                      <a:lnTo>
                        <a:pt x="364" y="0"/>
                      </a:lnTo>
                      <a:lnTo>
                        <a:pt x="2607" y="0"/>
                      </a:lnTo>
                      <a:lnTo>
                        <a:pt x="2974" y="618"/>
                      </a:lnTo>
                      <a:lnTo>
                        <a:pt x="0" y="62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FF66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8" name="Freeform 11"/>
                <p:cNvSpPr>
                  <a:spLocks/>
                </p:cNvSpPr>
                <p:nvPr/>
              </p:nvSpPr>
              <p:spPr bwMode="auto">
                <a:xfrm>
                  <a:off x="1754" y="2064"/>
                  <a:ext cx="2246" cy="631"/>
                </a:xfrm>
                <a:custGeom>
                  <a:avLst/>
                  <a:gdLst>
                    <a:gd name="T0" fmla="*/ 0 w 2210"/>
                    <a:gd name="T1" fmla="*/ 631 h 631"/>
                    <a:gd name="T2" fmla="*/ 369 w 2210"/>
                    <a:gd name="T3" fmla="*/ 2 h 631"/>
                    <a:gd name="T4" fmla="*/ 1856 w 2210"/>
                    <a:gd name="T5" fmla="*/ 0 h 631"/>
                    <a:gd name="T6" fmla="*/ 2246 w 2210"/>
                    <a:gd name="T7" fmla="*/ 631 h 631"/>
                    <a:gd name="T8" fmla="*/ 0 w 2210"/>
                    <a:gd name="T9" fmla="*/ 631 h 6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10" h="631">
                      <a:moveTo>
                        <a:pt x="0" y="631"/>
                      </a:moveTo>
                      <a:lnTo>
                        <a:pt x="363" y="2"/>
                      </a:lnTo>
                      <a:lnTo>
                        <a:pt x="1826" y="0"/>
                      </a:lnTo>
                      <a:lnTo>
                        <a:pt x="2210" y="631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00CC66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2106" y="3508"/>
                <a:ext cx="1548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Money Market Funds</a:t>
                </a:r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2334" y="2886"/>
                <a:ext cx="1092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Income Funds</a:t>
                </a:r>
              </a:p>
            </p:txBody>
          </p:sp>
          <p:sp>
            <p:nvSpPr>
              <p:cNvPr id="14353" name="Text Box 17"/>
              <p:cNvSpPr txBox="1">
                <a:spLocks noChangeArrowheads="1"/>
              </p:cNvSpPr>
              <p:nvPr/>
            </p:nvSpPr>
            <p:spPr bwMode="auto">
              <a:xfrm>
                <a:off x="2334" y="2178"/>
                <a:ext cx="1092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Growth and</a:t>
                </a:r>
              </a:p>
              <a:p>
                <a:pPr algn="ctr" eaLnBrk="1" hangingPunct="1"/>
                <a:r>
                  <a:rPr lang="en-US" altLang="en-US" b="1"/>
                  <a:t>Income Funds</a:t>
                </a:r>
              </a:p>
            </p:txBody>
          </p:sp>
          <p:sp>
            <p:nvSpPr>
              <p:cNvPr id="14354" name="Text Box 18"/>
              <p:cNvSpPr txBox="1">
                <a:spLocks noChangeArrowheads="1"/>
              </p:cNvSpPr>
              <p:nvPr/>
            </p:nvSpPr>
            <p:spPr bwMode="auto">
              <a:xfrm>
                <a:off x="2570" y="1516"/>
                <a:ext cx="620" cy="4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Growth</a:t>
                </a:r>
              </a:p>
              <a:p>
                <a:pPr algn="ctr" eaLnBrk="1" hangingPunct="1"/>
                <a:r>
                  <a:rPr lang="en-US" altLang="en-US" b="1"/>
                  <a:t>Funds</a:t>
                </a:r>
              </a:p>
            </p:txBody>
          </p:sp>
        </p:grpSp>
      </p:grpSp>
      <p:grpSp>
        <p:nvGrpSpPr>
          <p:cNvPr id="82975" name="Group 31"/>
          <p:cNvGrpSpPr>
            <a:grpSpLocks/>
          </p:cNvGrpSpPr>
          <p:nvPr/>
        </p:nvGrpSpPr>
        <p:grpSpPr bwMode="auto">
          <a:xfrm>
            <a:off x="2819400" y="1346200"/>
            <a:ext cx="2743200" cy="4368800"/>
            <a:chOff x="1776" y="848"/>
            <a:chExt cx="1728" cy="2752"/>
          </a:xfrm>
        </p:grpSpPr>
        <p:sp>
          <p:nvSpPr>
            <p:cNvPr id="14346" name="Line 23"/>
            <p:cNvSpPr>
              <a:spLocks noChangeShapeType="1"/>
            </p:cNvSpPr>
            <p:nvPr/>
          </p:nvSpPr>
          <p:spPr bwMode="auto">
            <a:xfrm flipH="1">
              <a:off x="1776" y="864"/>
              <a:ext cx="1728" cy="2736"/>
            </a:xfrm>
            <a:prstGeom prst="line">
              <a:avLst/>
            </a:prstGeom>
            <a:noFill/>
            <a:ln w="114300">
              <a:solidFill>
                <a:srgbClr val="CC0099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24"/>
            <p:cNvSpPr txBox="1">
              <a:spLocks noChangeArrowheads="1"/>
            </p:cNvSpPr>
            <p:nvPr/>
          </p:nvSpPr>
          <p:spPr bwMode="auto">
            <a:xfrm>
              <a:off x="1780" y="848"/>
              <a:ext cx="14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Higher risk/higher</a:t>
              </a:r>
            </a:p>
            <a:p>
              <a:pPr eaLnBrk="1" hangingPunct="1"/>
              <a:r>
                <a:rPr lang="en-US" altLang="en-US" sz="2000" b="1"/>
                <a:t>return potential</a:t>
              </a:r>
            </a:p>
          </p:txBody>
        </p:sp>
      </p:grpSp>
      <p:grpSp>
        <p:nvGrpSpPr>
          <p:cNvPr id="82976" name="Group 32"/>
          <p:cNvGrpSpPr>
            <a:grpSpLocks/>
          </p:cNvGrpSpPr>
          <p:nvPr/>
        </p:nvGrpSpPr>
        <p:grpSpPr bwMode="auto">
          <a:xfrm>
            <a:off x="635000" y="1600200"/>
            <a:ext cx="4775200" cy="4343400"/>
            <a:chOff x="400" y="1008"/>
            <a:chExt cx="3008" cy="2736"/>
          </a:xfrm>
        </p:grpSpPr>
        <p:sp>
          <p:nvSpPr>
            <p:cNvPr id="14344" name="Text Box 25"/>
            <p:cNvSpPr txBox="1">
              <a:spLocks noChangeArrowheads="1"/>
            </p:cNvSpPr>
            <p:nvPr/>
          </p:nvSpPr>
          <p:spPr bwMode="auto">
            <a:xfrm>
              <a:off x="400" y="3168"/>
              <a:ext cx="13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Lower risk/lower</a:t>
              </a:r>
            </a:p>
            <a:p>
              <a:pPr eaLnBrk="1" hangingPunct="1"/>
              <a:r>
                <a:rPr lang="en-US" altLang="en-US" sz="2000" b="1"/>
                <a:t>return potential</a:t>
              </a:r>
            </a:p>
          </p:txBody>
        </p:sp>
        <p:sp>
          <p:nvSpPr>
            <p:cNvPr id="14345" name="Line 26"/>
            <p:cNvSpPr>
              <a:spLocks noChangeShapeType="1"/>
            </p:cNvSpPr>
            <p:nvPr/>
          </p:nvSpPr>
          <p:spPr bwMode="auto">
            <a:xfrm flipH="1">
              <a:off x="1680" y="1008"/>
              <a:ext cx="1728" cy="2736"/>
            </a:xfrm>
            <a:prstGeom prst="line">
              <a:avLst/>
            </a:prstGeom>
            <a:noFill/>
            <a:ln w="114300">
              <a:solidFill>
                <a:srgbClr val="CC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090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EE73573-B4A6-4621-9854-93B5C0EA8C4B}" type="slidenum">
              <a:rPr lang="en-US" altLang="en-US">
                <a:solidFill>
                  <a:schemeClr val="accent1"/>
                </a:solidFill>
              </a:rPr>
              <a:pPr eaLnBrk="1" hangingPunct="1"/>
              <a:t>26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Buying And Selling Mutual Funds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choose the mutual fund that is right for you, you must know your own investment objectives and risk tolerance. </a:t>
            </a:r>
          </a:p>
          <a:p>
            <a:pPr lvl="1" eaLnBrk="1" hangingPunct="1"/>
            <a:r>
              <a:rPr lang="en-US" altLang="en-US" sz="2400" dirty="0" smtClean="0"/>
              <a:t>Do you want income from your investments now, or can you wait for capital gains in the future? </a:t>
            </a:r>
          </a:p>
          <a:p>
            <a:pPr lvl="1" eaLnBrk="1" hangingPunct="1"/>
            <a:r>
              <a:rPr lang="en-US" altLang="en-US" sz="2400" dirty="0" smtClean="0"/>
              <a:t>Do you need a tax-free or tax-deferred investment to reduce your current income taxes? </a:t>
            </a:r>
          </a:p>
          <a:p>
            <a:pPr lvl="1" eaLnBrk="1" hangingPunct="1"/>
            <a:r>
              <a:rPr lang="en-US" altLang="en-US" sz="2400" dirty="0" smtClean="0"/>
              <a:t>Are you comfortable with risking your investment for a chance at big returns, or do you prefer a safe but lower return? </a:t>
            </a:r>
          </a:p>
        </p:txBody>
      </p:sp>
    </p:spTree>
    <p:extLst>
      <p:ext uri="{BB962C8B-B14F-4D97-AF65-F5344CB8AC3E}">
        <p14:creationId xmlns:p14="http://schemas.microsoft.com/office/powerpoint/2010/main" val="326088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370C965-5F7B-4265-9AFD-D5F090A63502}" type="slidenum">
              <a:rPr lang="en-US" altLang="en-US">
                <a:solidFill>
                  <a:schemeClr val="accent1"/>
                </a:solidFill>
              </a:rPr>
              <a:pPr eaLnBrk="1" hangingPunct="1"/>
              <a:t>27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chemeClr val="hlink"/>
                </a:solidFill>
              </a:rPr>
              <a:t>Lesson 14.2</a:t>
            </a:r>
            <a:br>
              <a:rPr lang="en-US" altLang="en-US" sz="2000" b="1" dirty="0" smtClean="0">
                <a:solidFill>
                  <a:schemeClr val="hlink"/>
                </a:solidFill>
              </a:rPr>
            </a:br>
            <a:r>
              <a:rPr lang="en-US" altLang="en-US" sz="4000" dirty="0" smtClean="0"/>
              <a:t>Investing in Real Estate and</a:t>
            </a:r>
            <a:br>
              <a:rPr lang="en-US" altLang="en-US" sz="4000" dirty="0" smtClean="0"/>
            </a:br>
            <a:r>
              <a:rPr lang="en-US" altLang="en-US" sz="4000" dirty="0" smtClean="0"/>
              <a:t>Other Choices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789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Explain real estate investing, both direct and indirect.</a:t>
            </a:r>
          </a:p>
          <a:p>
            <a:pPr eaLnBrk="1" hangingPunct="1"/>
            <a:r>
              <a:rPr lang="en-US" altLang="en-US" dirty="0" smtClean="0"/>
              <a:t>Describe other investments, including metals, gems, collectibles, and financial instruments.</a:t>
            </a:r>
          </a:p>
        </p:txBody>
      </p:sp>
    </p:spTree>
    <p:extLst>
      <p:ext uri="{BB962C8B-B14F-4D97-AF65-F5344CB8AC3E}">
        <p14:creationId xmlns:p14="http://schemas.microsoft.com/office/powerpoint/2010/main" val="34978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F16E290-4E2E-4946-B04F-D037CB472189}" type="slidenum">
              <a:rPr lang="en-US" altLang="en-US">
                <a:solidFill>
                  <a:schemeClr val="accent1"/>
                </a:solidFill>
              </a:rPr>
              <a:pPr eaLnBrk="1" hangingPunct="1"/>
              <a:t>28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Real Estate Investing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When you invest in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real estate</a:t>
            </a:r>
            <a:r>
              <a:rPr lang="en-US" altLang="en-US" sz="2400" dirty="0" smtClean="0"/>
              <a:t>, you are buying land and any buildings on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Investing in real estate is considered a good way to combat inflation, because it usually increases in value over the years at rates equal to or higher than inflation.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Disadvantages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Real estate is one of the least liquid investments you can make, since a property can take months or even years to sell.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 real estate investments are speculative and can result in a substantial loss.</a:t>
            </a:r>
          </a:p>
        </p:txBody>
      </p:sp>
    </p:spTree>
    <p:extLst>
      <p:ext uri="{BB962C8B-B14F-4D97-AF65-F5344CB8AC3E}">
        <p14:creationId xmlns:p14="http://schemas.microsoft.com/office/powerpoint/2010/main" val="359368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D5F4098-17A9-475A-947C-C3A6A2A1BB39}" type="slidenum">
              <a:rPr lang="en-US" altLang="en-US">
                <a:solidFill>
                  <a:schemeClr val="accent1"/>
                </a:solidFill>
              </a:rPr>
              <a:pPr eaLnBrk="1" hangingPunct="1"/>
              <a:t>29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Vacant Land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Vacant land, or unimproved property, is usually considered a speculative investment. </a:t>
            </a:r>
          </a:p>
          <a:p>
            <a:pPr lvl="1" eaLnBrk="1" hangingPunct="1"/>
            <a:r>
              <a:rPr lang="en-US" altLang="en-US" sz="2400" dirty="0" smtClean="0"/>
              <a:t>Investors hold the property expecting it to go up substantially in value over time. </a:t>
            </a:r>
          </a:p>
          <a:p>
            <a:pPr lvl="1" eaLnBrk="1" hangingPunct="1"/>
            <a:r>
              <a:rPr lang="en-US" altLang="en-US" sz="2400" dirty="0" smtClean="0"/>
              <a:t>Other people purchase a vacant lot with plans for building a house on it later, either when they can afford it or at retirement. </a:t>
            </a:r>
          </a:p>
          <a:p>
            <a:pPr eaLnBrk="1" hangingPunct="1"/>
            <a:r>
              <a:rPr lang="en-US" altLang="en-US" sz="2800" dirty="0" smtClean="0"/>
              <a:t>Because it is considered speculative, banks are often unwilling to make loans on vacant land.</a:t>
            </a:r>
          </a:p>
        </p:txBody>
      </p:sp>
    </p:spTree>
    <p:extLst>
      <p:ext uri="{BB962C8B-B14F-4D97-AF65-F5344CB8AC3E}">
        <p14:creationId xmlns:p14="http://schemas.microsoft.com/office/powerpoint/2010/main" val="254399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49151BD-899E-498C-9D83-4558D73BE026}" type="slidenum">
              <a:rPr lang="en-US" altLang="en-US">
                <a:solidFill>
                  <a:schemeClr val="accent1"/>
                </a:solidFill>
              </a:rPr>
              <a:pPr eaLnBrk="1" hangingPunct="1"/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Corporate Bonds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Bonds are loans (debt) that must be repaid at maturity. </a:t>
            </a:r>
          </a:p>
          <a:p>
            <a:pPr lvl="1" eaLnBrk="1" hangingPunct="1"/>
            <a:r>
              <a:rPr lang="en-US" altLang="en-US" dirty="0" smtClean="0"/>
              <a:t>Bondholders (those who invest in bonds) receive interest twice a year. </a:t>
            </a:r>
          </a:p>
          <a:p>
            <a:pPr lvl="1" eaLnBrk="1" hangingPunct="1"/>
            <a:r>
              <a:rPr lang="en-US" altLang="en-US" dirty="0" smtClean="0"/>
              <a:t>When the bond matures on its maturity date, it is repaid. </a:t>
            </a:r>
          </a:p>
          <a:p>
            <a:pPr lvl="1" eaLnBrk="1" hangingPunct="1"/>
            <a:r>
              <a:rPr lang="en-US" altLang="en-US" dirty="0" smtClean="0"/>
              <a:t>Bond maturities typically range from 1 to 30 years. </a:t>
            </a:r>
          </a:p>
        </p:txBody>
      </p:sp>
    </p:spTree>
    <p:extLst>
      <p:ext uri="{BB962C8B-B14F-4D97-AF65-F5344CB8AC3E}">
        <p14:creationId xmlns:p14="http://schemas.microsoft.com/office/powerpoint/2010/main" val="42435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DAF3A01-E07E-4E6F-BA2C-F6C354D70306}" type="slidenum">
              <a:rPr lang="en-US" altLang="en-US">
                <a:solidFill>
                  <a:schemeClr val="accent1"/>
                </a:solidFill>
              </a:rPr>
              <a:pPr eaLnBrk="1" hangingPunct="1"/>
              <a:t>30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Single-Family Houses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In addition to owning your own home, you might wish to purchase a single-family house and rent it to others.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You may find banks reluctant to grant you a mortgage loan to buy a house as rental property.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As a condition for a loan, you may have to make a larger down payment or pay a higher interest rate.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When a renter takes possession of your house, you still have responsibilities. </a:t>
            </a:r>
          </a:p>
        </p:txBody>
      </p:sp>
    </p:spTree>
    <p:extLst>
      <p:ext uri="{BB962C8B-B14F-4D97-AF65-F5344CB8AC3E}">
        <p14:creationId xmlns:p14="http://schemas.microsoft.com/office/powerpoint/2010/main" val="181429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AD8B004-2FCF-443E-BF73-7F43E4169301}" type="slidenum">
              <a:rPr lang="en-US" altLang="en-US">
                <a:solidFill>
                  <a:schemeClr val="accent1"/>
                </a:solidFill>
              </a:rPr>
              <a:pPr eaLnBrk="1" hangingPunct="1"/>
              <a:t>31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Rental Properties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duplex</a:t>
            </a:r>
            <a:r>
              <a:rPr lang="en-US" altLang="en-US" sz="2800" dirty="0" smtClean="0"/>
              <a:t> is a building with two separate living quarters.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 triplex (three units) and a quad (four units) are buildings with three or four individual housing units.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An apartment complex is a group of many apartments with common facilities such as recreation areas, clubhouses, and parking lots.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condominium</a:t>
            </a:r>
            <a:r>
              <a:rPr lang="en-US" altLang="en-US" sz="2800" dirty="0" smtClean="0"/>
              <a:t>, or condo, is an individually owned unit in an apartment-style complex with shared ownership of common areas.</a:t>
            </a:r>
          </a:p>
        </p:txBody>
      </p:sp>
    </p:spTree>
    <p:extLst>
      <p:ext uri="{BB962C8B-B14F-4D97-AF65-F5344CB8AC3E}">
        <p14:creationId xmlns:p14="http://schemas.microsoft.com/office/powerpoint/2010/main" val="261705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8514B76-0703-4922-9BA8-E170DF08A0A1}" type="slidenum">
              <a:rPr lang="en-US" altLang="en-US">
                <a:solidFill>
                  <a:schemeClr val="accent1"/>
                </a:solidFill>
              </a:rPr>
              <a:pPr eaLnBrk="1" hangingPunct="1"/>
              <a:t>32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Recreation and Retirement Property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Many people buy second homes for vacations or for their retirement years.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Often, the owners rent these properties out to others to generate income during the times when they are not using them.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Recreation property includes beach and mountain cabins and even vacant land near vacation sites such as rivers, lakes, or an ocean. </a:t>
            </a:r>
          </a:p>
        </p:txBody>
      </p:sp>
    </p:spTree>
    <p:extLst>
      <p:ext uri="{BB962C8B-B14F-4D97-AF65-F5344CB8AC3E}">
        <p14:creationId xmlns:p14="http://schemas.microsoft.com/office/powerpoint/2010/main" val="422318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D2EF71F-29C3-4663-965A-C4B4F9173D9A}" type="slidenum">
              <a:rPr lang="en-US" altLang="en-US">
                <a:solidFill>
                  <a:schemeClr val="accent1"/>
                </a:solidFill>
              </a:rPr>
              <a:pPr eaLnBrk="1" hangingPunct="1"/>
              <a:t>33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Metals, Gems, and Collectibles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Investments in this category are often speculative. </a:t>
            </a:r>
          </a:p>
          <a:p>
            <a:pPr eaLnBrk="1" hangingPunct="1"/>
            <a:r>
              <a:rPr lang="en-US" altLang="en-US" sz="2800" dirty="0" smtClean="0"/>
              <a:t>In some cases, the enjoyment of having the investment will far exceed any resale value.</a:t>
            </a:r>
          </a:p>
          <a:p>
            <a:pPr eaLnBrk="1" hangingPunct="1"/>
            <a:r>
              <a:rPr lang="en-US" altLang="en-US" sz="2800" dirty="0" smtClean="0"/>
              <a:t>Although not inexpensive, precious metals, gems, and collectibles are easy to purchase. </a:t>
            </a:r>
          </a:p>
          <a:p>
            <a:pPr eaLnBrk="1" hangingPunct="1"/>
            <a:r>
              <a:rPr lang="en-US" altLang="en-US" sz="2800" dirty="0" smtClean="0"/>
              <a:t>However, they can be very difficult to sell in a hurry and do not provide any current income.</a:t>
            </a:r>
          </a:p>
        </p:txBody>
      </p:sp>
    </p:spTree>
    <p:extLst>
      <p:ext uri="{BB962C8B-B14F-4D97-AF65-F5344CB8AC3E}">
        <p14:creationId xmlns:p14="http://schemas.microsoft.com/office/powerpoint/2010/main" val="364865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B6AC1C3-78D0-4C69-9871-AD735622F771}" type="slidenum">
              <a:rPr lang="en-US" altLang="en-US">
                <a:solidFill>
                  <a:schemeClr val="accent1"/>
                </a:solidFill>
              </a:rPr>
              <a:pPr eaLnBrk="1" hangingPunct="1"/>
              <a:t>34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Precious Metals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Precious metals</a:t>
            </a:r>
            <a:r>
              <a:rPr lang="en-US" altLang="en-US" dirty="0" smtClean="0"/>
              <a:t> are tangible metals that have known and universal value around the world.</a:t>
            </a:r>
          </a:p>
          <a:p>
            <a:pPr eaLnBrk="1" hangingPunct="1"/>
            <a:r>
              <a:rPr lang="en-US" altLang="en-US" dirty="0" smtClean="0"/>
              <a:t>Gold, silver, and platinum are examples of precious metals. </a:t>
            </a:r>
          </a:p>
          <a:p>
            <a:pPr eaLnBrk="1" hangingPunct="1"/>
            <a:r>
              <a:rPr lang="en-US" altLang="en-US" dirty="0" smtClean="0"/>
              <a:t>Investments in precious metals are very risky because prices can swing widely over time.</a:t>
            </a:r>
          </a:p>
        </p:txBody>
      </p:sp>
    </p:spTree>
    <p:extLst>
      <p:ext uri="{BB962C8B-B14F-4D97-AF65-F5344CB8AC3E}">
        <p14:creationId xmlns:p14="http://schemas.microsoft.com/office/powerpoint/2010/main" val="26043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B9156AB-E046-4F12-8266-E7CBDC6ADF1B}" type="slidenum">
              <a:rPr lang="en-US" altLang="en-US">
                <a:solidFill>
                  <a:schemeClr val="accent1"/>
                </a:solidFill>
              </a:rPr>
              <a:pPr eaLnBrk="1" hangingPunct="1"/>
              <a:t>35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Gems and Jewelry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Gems</a:t>
            </a:r>
            <a:r>
              <a:rPr lang="en-US" altLang="en-US" dirty="0" smtClean="0"/>
              <a:t> are natural, precious stones, such as diamonds, rubies, sapphires, and emeralds. </a:t>
            </a:r>
          </a:p>
          <a:p>
            <a:pPr eaLnBrk="1" hangingPunct="1"/>
            <a:r>
              <a:rPr lang="en-US" altLang="en-US" dirty="0" smtClean="0"/>
              <a:t>Their prices are high and subject to drastic change.</a:t>
            </a:r>
          </a:p>
        </p:txBody>
      </p:sp>
    </p:spTree>
    <p:extLst>
      <p:ext uri="{BB962C8B-B14F-4D97-AF65-F5344CB8AC3E}">
        <p14:creationId xmlns:p14="http://schemas.microsoft.com/office/powerpoint/2010/main" val="282302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88ED5F7-CF1E-48EA-A1F5-50A253E3CAEF}" type="slidenum">
              <a:rPr lang="en-US" altLang="en-US">
                <a:solidFill>
                  <a:schemeClr val="accent1"/>
                </a:solidFill>
              </a:rPr>
              <a:pPr eaLnBrk="1" hangingPunct="1"/>
              <a:t>36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14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Collectibles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Collections of valuable or rare items, such as antiques, art, baseball cards, stamps, and comic books, are called collectibles. </a:t>
            </a:r>
          </a:p>
          <a:p>
            <a:pPr lvl="1" eaLnBrk="1" hangingPunct="1"/>
            <a:r>
              <a:rPr lang="en-US" altLang="en-US" sz="2400" dirty="0" smtClean="0"/>
              <a:t>They are valuable because they are old, no longer produced, unusual, irreplaceable, or of historic importance.</a:t>
            </a:r>
          </a:p>
          <a:p>
            <a:pPr lvl="1" eaLnBrk="1" hangingPunct="1"/>
            <a:r>
              <a:rPr lang="en-US" altLang="en-US" sz="2400" dirty="0" smtClean="0"/>
              <a:t>Coins are the most commonly collected items.</a:t>
            </a:r>
          </a:p>
          <a:p>
            <a:pPr eaLnBrk="1" hangingPunct="1"/>
            <a:r>
              <a:rPr lang="en-US" altLang="en-US" sz="2800" dirty="0" smtClean="0"/>
              <a:t>Collectibles can be hard to sell and may not increase in value.</a:t>
            </a:r>
          </a:p>
        </p:txBody>
      </p:sp>
    </p:spTree>
    <p:extLst>
      <p:ext uri="{BB962C8B-B14F-4D97-AF65-F5344CB8AC3E}">
        <p14:creationId xmlns:p14="http://schemas.microsoft.com/office/powerpoint/2010/main" val="9996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7834931F-249D-44DF-94F2-C28008FA27B9}" type="slidenum">
              <a:rPr lang="en-US" altLang="en-US">
                <a:solidFill>
                  <a:schemeClr val="accent1"/>
                </a:solidFill>
              </a:rPr>
              <a:pPr eaLnBrk="1" hangingPunct="1"/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Face Value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Face value</a:t>
            </a:r>
            <a:r>
              <a:rPr lang="en-US" altLang="en-US" dirty="0" smtClean="0"/>
              <a:t> is the amount the bondholder will be repaid at maturity. </a:t>
            </a:r>
          </a:p>
          <a:p>
            <a:pPr eaLnBrk="1" hangingPunct="1"/>
            <a:r>
              <a:rPr lang="en-US" altLang="en-US" dirty="0" smtClean="0"/>
              <a:t>Face value is also referred to as par value because the face value is the dollar amount printed on the certificate.</a:t>
            </a:r>
            <a:endParaRPr lang="en-US" altLang="en-US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0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927503D-A7F2-423A-859C-866E080A9481}" type="slidenum">
              <a:rPr lang="en-US" altLang="en-US">
                <a:solidFill>
                  <a:schemeClr val="accent1"/>
                </a:solidFill>
              </a:rPr>
              <a:pPr eaLnBrk="1" hangingPunct="1"/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Features of Corporate Bonds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Corporate bonds are sold on the open market through brokers, just like stocks.</a:t>
            </a:r>
          </a:p>
          <a:p>
            <a:pPr eaLnBrk="1" hangingPunct="1"/>
            <a:r>
              <a:rPr lang="en-US" altLang="en-US" dirty="0" smtClean="0"/>
              <a:t>Bonds are known as “fixed-income investments.”</a:t>
            </a:r>
          </a:p>
          <a:p>
            <a:pPr lvl="1" eaLnBrk="1" hangingPunct="1"/>
            <a:r>
              <a:rPr lang="en-US" altLang="en-US" dirty="0" smtClean="0"/>
              <a:t>Fixed-income investments pay a specified amount of interest on a regular schedule. </a:t>
            </a:r>
          </a:p>
          <a:p>
            <a:pPr lvl="1" eaLnBrk="1" hangingPunct="1"/>
            <a:r>
              <a:rPr lang="en-US" altLang="en-US" dirty="0" smtClean="0"/>
              <a:t>A bond’s interest does not go up and down.</a:t>
            </a:r>
          </a:p>
        </p:txBody>
      </p:sp>
    </p:spTree>
    <p:extLst>
      <p:ext uri="{BB962C8B-B14F-4D97-AF65-F5344CB8AC3E}">
        <p14:creationId xmlns:p14="http://schemas.microsoft.com/office/powerpoint/2010/main" val="27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281D826-4E1B-4EB1-A4AD-14EFD3536D5F}" type="slidenum">
              <a:rPr lang="en-US" altLang="en-US">
                <a:solidFill>
                  <a:schemeClr val="accent1"/>
                </a:solidFill>
              </a:rPr>
              <a:pPr eaLnBrk="1" hangingPunct="1"/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Types of Corporate Bonds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Debentures</a:t>
            </a:r>
          </a:p>
          <a:p>
            <a:pPr eaLnBrk="1" hangingPunct="1"/>
            <a:r>
              <a:rPr lang="en-US" altLang="en-US" dirty="0" smtClean="0"/>
              <a:t>Secured bond</a:t>
            </a:r>
          </a:p>
          <a:p>
            <a:pPr eaLnBrk="1" hangingPunct="1"/>
            <a:r>
              <a:rPr lang="en-US" altLang="en-US" dirty="0" smtClean="0"/>
              <a:t>Convertible bonds</a:t>
            </a:r>
          </a:p>
        </p:txBody>
      </p:sp>
    </p:spTree>
    <p:extLst>
      <p:ext uri="{BB962C8B-B14F-4D97-AF65-F5344CB8AC3E}">
        <p14:creationId xmlns:p14="http://schemas.microsoft.com/office/powerpoint/2010/main" val="10394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F154C268-E69B-4D04-A0DB-2F432E5208A0}" type="slidenum">
              <a:rPr lang="en-US" altLang="en-US">
                <a:solidFill>
                  <a:schemeClr val="accent1"/>
                </a:solidFill>
              </a:rPr>
              <a:pPr eaLnBrk="1" hangingPunct="1"/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Debenture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debenture</a:t>
            </a:r>
            <a:r>
              <a:rPr lang="en-US" altLang="en-US" dirty="0" smtClean="0"/>
              <a:t> is a corporate bond that is based on the general creditworthiness of the company. </a:t>
            </a:r>
          </a:p>
          <a:p>
            <a:pPr lvl="1" eaLnBrk="1" hangingPunct="1"/>
            <a:r>
              <a:rPr lang="en-US" altLang="en-US" dirty="0" smtClean="0"/>
              <a:t>The issuer does not pledge any specific assets to assure repayment of the loan. </a:t>
            </a:r>
          </a:p>
          <a:p>
            <a:pPr lvl="1" eaLnBrk="1" hangingPunct="1"/>
            <a:r>
              <a:rPr lang="en-US" altLang="en-US" dirty="0" smtClean="0"/>
              <a:t>Debentures are considered unsecured bonds.</a:t>
            </a:r>
          </a:p>
        </p:txBody>
      </p:sp>
    </p:spTree>
    <p:extLst>
      <p:ext uri="{BB962C8B-B14F-4D97-AF65-F5344CB8AC3E}">
        <p14:creationId xmlns:p14="http://schemas.microsoft.com/office/powerpoint/2010/main" val="119904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97D898F-EE38-418C-8F73-AE9EBB97DAA6}" type="slidenum">
              <a:rPr lang="en-US" alt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Secured Bond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secured bond</a:t>
            </a:r>
            <a:r>
              <a:rPr lang="en-US" altLang="en-US" sz="2800" dirty="0" smtClean="0"/>
              <a:t>, also called a mortgage bond, is backed by specific assets which serve as security to assure repayment of the debt. </a:t>
            </a:r>
          </a:p>
          <a:p>
            <a:pPr lvl="1" eaLnBrk="1" hangingPunct="1"/>
            <a:r>
              <a:rPr lang="en-US" altLang="en-US" sz="2400" dirty="0" smtClean="0"/>
              <a:t>If the corporation fails to repay the loan as agreed, the bondholder may claim the property used as security for the debt. </a:t>
            </a:r>
          </a:p>
          <a:p>
            <a:pPr lvl="1" eaLnBrk="1" hangingPunct="1"/>
            <a:r>
              <a:rPr lang="en-US" altLang="en-US" sz="2400" dirty="0" smtClean="0"/>
              <a:t>The asset most often used for security is real estate, a building, or some other type of property.</a:t>
            </a:r>
          </a:p>
        </p:txBody>
      </p:sp>
    </p:spTree>
    <p:extLst>
      <p:ext uri="{BB962C8B-B14F-4D97-AF65-F5344CB8AC3E}">
        <p14:creationId xmlns:p14="http://schemas.microsoft.com/office/powerpoint/2010/main" val="29344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4159E97-1376-475D-BC99-ED1BF2AFD926}" type="slidenum">
              <a:rPr lang="en-US" altLang="en-US">
                <a:solidFill>
                  <a:schemeClr val="accent1"/>
                </a:solidFill>
              </a:rPr>
              <a:pPr eaLnBrk="1" hangingPunct="1"/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13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Convertible Bond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convertible bond</a:t>
            </a:r>
            <a:r>
              <a:rPr lang="en-US" altLang="en-US" dirty="0" smtClean="0"/>
              <a:t> is a corporate bond that can be converted to shares of common stock. </a:t>
            </a:r>
          </a:p>
          <a:p>
            <a:pPr lvl="1" eaLnBrk="1" hangingPunct="1"/>
            <a:r>
              <a:rPr lang="en-US" altLang="en-US" dirty="0" smtClean="0"/>
              <a:t>If the bondholder converts to common stock, the bond is no longer due and payable at maturity. </a:t>
            </a:r>
          </a:p>
          <a:p>
            <a:pPr lvl="1" eaLnBrk="1" hangingPunct="1"/>
            <a:r>
              <a:rPr lang="en-US" altLang="en-US" dirty="0" smtClean="0"/>
              <a:t>Convertible bonds can be exchanged for a certain number of common shares at a specific price per share.</a:t>
            </a:r>
          </a:p>
        </p:txBody>
      </p:sp>
    </p:spTree>
    <p:extLst>
      <p:ext uri="{BB962C8B-B14F-4D97-AF65-F5344CB8AC3E}">
        <p14:creationId xmlns:p14="http://schemas.microsoft.com/office/powerpoint/2010/main" val="251800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1745</Words>
  <Application>Microsoft Office PowerPoint</Application>
  <PresentationFormat>On-screen Show (4:3)</PresentationFormat>
  <Paragraphs>233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Bonds and Mutual Funds</vt:lpstr>
      <vt:lpstr> Evaluating Bonds</vt:lpstr>
      <vt:lpstr>Corporate Bonds</vt:lpstr>
      <vt:lpstr>Face Value</vt:lpstr>
      <vt:lpstr>Features of Corporate Bonds</vt:lpstr>
      <vt:lpstr>Types of Corporate Bonds</vt:lpstr>
      <vt:lpstr>Debenture</vt:lpstr>
      <vt:lpstr>Secured Bond</vt:lpstr>
      <vt:lpstr>Convertible Bond</vt:lpstr>
      <vt:lpstr>Earnings on Corporate Bonds</vt:lpstr>
      <vt:lpstr>Government Bonds</vt:lpstr>
      <vt:lpstr>Municipal Bonds</vt:lpstr>
      <vt:lpstr>Savings Bonds</vt:lpstr>
      <vt:lpstr>Treasury Securities</vt:lpstr>
      <vt:lpstr>Agency Bonds</vt:lpstr>
      <vt:lpstr>Lesson 14.1 Investing in Mutual Funds</vt:lpstr>
      <vt:lpstr>Evaluating Mutual Funds</vt:lpstr>
      <vt:lpstr>Advantages of Mutual Funds</vt:lpstr>
      <vt:lpstr>Mutual Fund Risk</vt:lpstr>
      <vt:lpstr>Growth Funds</vt:lpstr>
      <vt:lpstr>Income Funds</vt:lpstr>
      <vt:lpstr>Growth and Income Funds</vt:lpstr>
      <vt:lpstr>Money Market Funds</vt:lpstr>
      <vt:lpstr>Global Funds</vt:lpstr>
      <vt:lpstr>PowerPoint Presentation</vt:lpstr>
      <vt:lpstr>Buying And Selling Mutual Funds</vt:lpstr>
      <vt:lpstr>Lesson 14.2 Investing in Real Estate and Other Choices</vt:lpstr>
      <vt:lpstr>Real Estate Investing</vt:lpstr>
      <vt:lpstr>Vacant Land</vt:lpstr>
      <vt:lpstr>Single-Family Houses</vt:lpstr>
      <vt:lpstr>Rental Properties</vt:lpstr>
      <vt:lpstr>Recreation and Retirement Property</vt:lpstr>
      <vt:lpstr>Metals, Gems, and Collectibles</vt:lpstr>
      <vt:lpstr>Precious Metals</vt:lpstr>
      <vt:lpstr>Gems and Jewelry</vt:lpstr>
      <vt:lpstr>Collectibles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8</cp:revision>
  <dcterms:created xsi:type="dcterms:W3CDTF">2015-04-06T14:05:44Z</dcterms:created>
  <dcterms:modified xsi:type="dcterms:W3CDTF">2015-04-08T12:08:13Z</dcterms:modified>
</cp:coreProperties>
</file>