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90" r:id="rId2"/>
    <p:sldId id="265" r:id="rId3"/>
    <p:sldId id="263" r:id="rId4"/>
    <p:sldId id="280" r:id="rId5"/>
    <p:sldId id="281" r:id="rId6"/>
    <p:sldId id="282" r:id="rId7"/>
    <p:sldId id="283" r:id="rId8"/>
    <p:sldId id="288" r:id="rId9"/>
    <p:sldId id="284" r:id="rId10"/>
    <p:sldId id="285" r:id="rId11"/>
    <p:sldId id="286" r:id="rId12"/>
    <p:sldId id="287" r:id="rId13"/>
    <p:sldId id="295" r:id="rId14"/>
    <p:sldId id="291" r:id="rId15"/>
    <p:sldId id="292" r:id="rId16"/>
    <p:sldId id="289" r:id="rId17"/>
    <p:sldId id="262" r:id="rId18"/>
    <p:sldId id="264" r:id="rId19"/>
    <p:sldId id="259" r:id="rId20"/>
    <p:sldId id="266" r:id="rId21"/>
    <p:sldId id="258" r:id="rId22"/>
    <p:sldId id="269" r:id="rId23"/>
    <p:sldId id="271" r:id="rId24"/>
    <p:sldId id="272" r:id="rId25"/>
    <p:sldId id="270" r:id="rId26"/>
    <p:sldId id="273" r:id="rId27"/>
    <p:sldId id="274" r:id="rId28"/>
    <p:sldId id="275" r:id="rId29"/>
    <p:sldId id="276" r:id="rId30"/>
    <p:sldId id="277" r:id="rId31"/>
    <p:sldId id="278" r:id="rId32"/>
    <p:sldId id="279" r:id="rId33"/>
    <p:sldId id="296" r:id="rId34"/>
    <p:sldId id="261" r:id="rId35"/>
    <p:sldId id="260" r:id="rId36"/>
    <p:sldId id="267" r:id="rId37"/>
    <p:sldId id="294" r:id="rId3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7" autoAdjust="0"/>
    <p:restoredTop sz="94660"/>
  </p:normalViewPr>
  <p:slideViewPr>
    <p:cSldViewPr snapToGrid="0">
      <p:cViewPr varScale="1">
        <p:scale>
          <a:sx n="110" d="100"/>
          <a:sy n="110" d="100"/>
        </p:scale>
        <p:origin x="60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38DA3E7-97F4-4596-8598-4F5B5F0563B5}" type="datetimeFigureOut">
              <a:rPr lang="en-US" smtClean="0"/>
              <a:t>9/18/2020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28F7BF4-C841-4839-A10B-0054E0CFFD24}" type="slidenum">
              <a:rPr lang="en-US" smtClean="0"/>
              <a:t>‹#›</a:t>
            </a:fld>
            <a:endParaRPr lang="en-US"/>
          </a:p>
        </p:txBody>
      </p:sp>
    </p:spTree>
    <p:extLst>
      <p:ext uri="{BB962C8B-B14F-4D97-AF65-F5344CB8AC3E}">
        <p14:creationId xmlns:p14="http://schemas.microsoft.com/office/powerpoint/2010/main" val="323143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1432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9844aba48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9844aba48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8590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9844aba48b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9844aba48b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237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9844aba48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9844aba48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8075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9844aba48b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9844aba48b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7162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9844aba48b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9844aba48b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1818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9844aba48b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9844aba48b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62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9844aba48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9844aba48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2624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9844aba48b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9844aba48b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5546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9844aba48b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9844aba48b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7102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9844aba48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9844aba48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3459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97efbf163b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97efbf163b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6907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97efbf163b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97efbf163b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9111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97efbf163b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97efbf163b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9654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983e2cf9f5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983e2cf9f5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3210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983e2cf9f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983e2cf9f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8654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983e2cf9f5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983e2cf9f5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8785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983e2cf9f5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983e2cf9f5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5353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983e2cf9f5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983e2cf9f5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7415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ED93D7-13F9-4B08-BF9A-8C37244A4827}" type="datetimeFigureOut">
              <a:rPr lang="en-US" smtClean="0"/>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52A5F-0BB0-47B0-8B86-1F2030A63B9D}" type="slidenum">
              <a:rPr lang="en-US" smtClean="0"/>
              <a:t>‹#›</a:t>
            </a:fld>
            <a:endParaRPr lang="en-US"/>
          </a:p>
        </p:txBody>
      </p:sp>
    </p:spTree>
    <p:extLst>
      <p:ext uri="{BB962C8B-B14F-4D97-AF65-F5344CB8AC3E}">
        <p14:creationId xmlns:p14="http://schemas.microsoft.com/office/powerpoint/2010/main" val="3435412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ED93D7-13F9-4B08-BF9A-8C37244A4827}" type="datetimeFigureOut">
              <a:rPr lang="en-US" smtClean="0"/>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52A5F-0BB0-47B0-8B86-1F2030A63B9D}" type="slidenum">
              <a:rPr lang="en-US" smtClean="0"/>
              <a:t>‹#›</a:t>
            </a:fld>
            <a:endParaRPr lang="en-US"/>
          </a:p>
        </p:txBody>
      </p:sp>
    </p:spTree>
    <p:extLst>
      <p:ext uri="{BB962C8B-B14F-4D97-AF65-F5344CB8AC3E}">
        <p14:creationId xmlns:p14="http://schemas.microsoft.com/office/powerpoint/2010/main" val="2322040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ED93D7-13F9-4B08-BF9A-8C37244A4827}" type="datetimeFigureOut">
              <a:rPr lang="en-US" smtClean="0"/>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52A5F-0BB0-47B0-8B86-1F2030A63B9D}" type="slidenum">
              <a:rPr lang="en-US" smtClean="0"/>
              <a:t>‹#›</a:t>
            </a:fld>
            <a:endParaRPr lang="en-US"/>
          </a:p>
        </p:txBody>
      </p:sp>
    </p:spTree>
    <p:extLst>
      <p:ext uri="{BB962C8B-B14F-4D97-AF65-F5344CB8AC3E}">
        <p14:creationId xmlns:p14="http://schemas.microsoft.com/office/powerpoint/2010/main" val="2285737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65912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ED93D7-13F9-4B08-BF9A-8C37244A4827}" type="datetimeFigureOut">
              <a:rPr lang="en-US" smtClean="0"/>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52A5F-0BB0-47B0-8B86-1F2030A63B9D}" type="slidenum">
              <a:rPr lang="en-US" smtClean="0"/>
              <a:t>‹#›</a:t>
            </a:fld>
            <a:endParaRPr lang="en-US"/>
          </a:p>
        </p:txBody>
      </p:sp>
    </p:spTree>
    <p:extLst>
      <p:ext uri="{BB962C8B-B14F-4D97-AF65-F5344CB8AC3E}">
        <p14:creationId xmlns:p14="http://schemas.microsoft.com/office/powerpoint/2010/main" val="2374684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AED93D7-13F9-4B08-BF9A-8C37244A4827}" type="datetimeFigureOut">
              <a:rPr lang="en-US" smtClean="0"/>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52A5F-0BB0-47B0-8B86-1F2030A63B9D}" type="slidenum">
              <a:rPr lang="en-US" smtClean="0"/>
              <a:t>‹#›</a:t>
            </a:fld>
            <a:endParaRPr lang="en-US"/>
          </a:p>
        </p:txBody>
      </p:sp>
    </p:spTree>
    <p:extLst>
      <p:ext uri="{BB962C8B-B14F-4D97-AF65-F5344CB8AC3E}">
        <p14:creationId xmlns:p14="http://schemas.microsoft.com/office/powerpoint/2010/main" val="3578471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ED93D7-13F9-4B08-BF9A-8C37244A4827}" type="datetimeFigureOut">
              <a:rPr lang="en-US" smtClean="0"/>
              <a:t>9/18/2020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52A5F-0BB0-47B0-8B86-1F2030A63B9D}" type="slidenum">
              <a:rPr lang="en-US" smtClean="0"/>
              <a:t>‹#›</a:t>
            </a:fld>
            <a:endParaRPr lang="en-US"/>
          </a:p>
        </p:txBody>
      </p:sp>
    </p:spTree>
    <p:extLst>
      <p:ext uri="{BB962C8B-B14F-4D97-AF65-F5344CB8AC3E}">
        <p14:creationId xmlns:p14="http://schemas.microsoft.com/office/powerpoint/2010/main" val="662920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ED93D7-13F9-4B08-BF9A-8C37244A4827}" type="datetimeFigureOut">
              <a:rPr lang="en-US" smtClean="0"/>
              <a:t>9/18/2020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752A5F-0BB0-47B0-8B86-1F2030A63B9D}" type="slidenum">
              <a:rPr lang="en-US" smtClean="0"/>
              <a:t>‹#›</a:t>
            </a:fld>
            <a:endParaRPr lang="en-US"/>
          </a:p>
        </p:txBody>
      </p:sp>
    </p:spTree>
    <p:extLst>
      <p:ext uri="{BB962C8B-B14F-4D97-AF65-F5344CB8AC3E}">
        <p14:creationId xmlns:p14="http://schemas.microsoft.com/office/powerpoint/2010/main" val="2805142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ED93D7-13F9-4B08-BF9A-8C37244A4827}" type="datetimeFigureOut">
              <a:rPr lang="en-US" smtClean="0"/>
              <a:t>9/18/2020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752A5F-0BB0-47B0-8B86-1F2030A63B9D}" type="slidenum">
              <a:rPr lang="en-US" smtClean="0"/>
              <a:t>‹#›</a:t>
            </a:fld>
            <a:endParaRPr lang="en-US"/>
          </a:p>
        </p:txBody>
      </p:sp>
    </p:spTree>
    <p:extLst>
      <p:ext uri="{BB962C8B-B14F-4D97-AF65-F5344CB8AC3E}">
        <p14:creationId xmlns:p14="http://schemas.microsoft.com/office/powerpoint/2010/main" val="4071446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ED93D7-13F9-4B08-BF9A-8C37244A4827}" type="datetimeFigureOut">
              <a:rPr lang="en-US" smtClean="0"/>
              <a:t>9/18/2020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752A5F-0BB0-47B0-8B86-1F2030A63B9D}" type="slidenum">
              <a:rPr lang="en-US" smtClean="0"/>
              <a:t>‹#›</a:t>
            </a:fld>
            <a:endParaRPr lang="en-US"/>
          </a:p>
        </p:txBody>
      </p:sp>
    </p:spTree>
    <p:extLst>
      <p:ext uri="{BB962C8B-B14F-4D97-AF65-F5344CB8AC3E}">
        <p14:creationId xmlns:p14="http://schemas.microsoft.com/office/powerpoint/2010/main" val="317099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AED93D7-13F9-4B08-BF9A-8C37244A4827}" type="datetimeFigureOut">
              <a:rPr lang="en-US" smtClean="0"/>
              <a:t>9/18/2020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52A5F-0BB0-47B0-8B86-1F2030A63B9D}" type="slidenum">
              <a:rPr lang="en-US" smtClean="0"/>
              <a:t>‹#›</a:t>
            </a:fld>
            <a:endParaRPr lang="en-US"/>
          </a:p>
        </p:txBody>
      </p:sp>
    </p:spTree>
    <p:extLst>
      <p:ext uri="{BB962C8B-B14F-4D97-AF65-F5344CB8AC3E}">
        <p14:creationId xmlns:p14="http://schemas.microsoft.com/office/powerpoint/2010/main" val="3939409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AED93D7-13F9-4B08-BF9A-8C37244A4827}" type="datetimeFigureOut">
              <a:rPr lang="en-US" smtClean="0"/>
              <a:t>9/18/2020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52A5F-0BB0-47B0-8B86-1F2030A63B9D}" type="slidenum">
              <a:rPr lang="en-US" smtClean="0"/>
              <a:t>‹#›</a:t>
            </a:fld>
            <a:endParaRPr lang="en-US"/>
          </a:p>
        </p:txBody>
      </p:sp>
    </p:spTree>
    <p:extLst>
      <p:ext uri="{BB962C8B-B14F-4D97-AF65-F5344CB8AC3E}">
        <p14:creationId xmlns:p14="http://schemas.microsoft.com/office/powerpoint/2010/main" val="3641934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ED93D7-13F9-4B08-BF9A-8C37244A4827}" type="datetimeFigureOut">
              <a:rPr lang="en-US" smtClean="0"/>
              <a:t>9/18/2020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752A5F-0BB0-47B0-8B86-1F2030A63B9D}" type="slidenum">
              <a:rPr lang="en-US" smtClean="0"/>
              <a:t>‹#›</a:t>
            </a:fld>
            <a:endParaRPr lang="en-US"/>
          </a:p>
        </p:txBody>
      </p:sp>
    </p:spTree>
    <p:extLst>
      <p:ext uri="{BB962C8B-B14F-4D97-AF65-F5344CB8AC3E}">
        <p14:creationId xmlns:p14="http://schemas.microsoft.com/office/powerpoint/2010/main" val="1850050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apersad@sccsbrooklyn.org" TargetMode="External"/><Relationship Id="rId2" Type="http://schemas.openxmlformats.org/officeDocument/2006/relationships/hyperlink" Target="mailto:pholland@sccsbrooklyn.org" TargetMode="External"/><Relationship Id="rId1" Type="http://schemas.openxmlformats.org/officeDocument/2006/relationships/slideLayout" Target="../slideLayouts/slideLayout2.xml"/><Relationship Id="rId4" Type="http://schemas.openxmlformats.org/officeDocument/2006/relationships/hyperlink" Target="mailto:cmoss@sccsbrooklyn.org"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Baskerville Old Face" panose="02020602080505020303" pitchFamily="18" charset="0"/>
              </a:rPr>
              <a:t>Agenda</a:t>
            </a:r>
            <a:endParaRPr lang="en-US" dirty="0">
              <a:latin typeface="Baskerville Old Face" panose="02020602080505020303" pitchFamily="18" charset="0"/>
            </a:endParaRPr>
          </a:p>
        </p:txBody>
      </p:sp>
      <p:sp>
        <p:nvSpPr>
          <p:cNvPr id="3" name="Content Placeholder 2"/>
          <p:cNvSpPr>
            <a:spLocks noGrp="1"/>
          </p:cNvSpPr>
          <p:nvPr>
            <p:ph idx="1"/>
          </p:nvPr>
        </p:nvSpPr>
        <p:spPr/>
        <p:txBody>
          <a:bodyPr>
            <a:normAutofit lnSpcReduction="10000"/>
          </a:bodyPr>
          <a:lstStyle/>
          <a:p>
            <a:r>
              <a:rPr lang="en-US" dirty="0" smtClean="0">
                <a:latin typeface="Baskerville Old Face" panose="02020602080505020303" pitchFamily="18" charset="0"/>
              </a:rPr>
              <a:t>Bell Schedule</a:t>
            </a:r>
          </a:p>
          <a:p>
            <a:r>
              <a:rPr lang="en-US" dirty="0" smtClean="0">
                <a:latin typeface="Baskerville Old Face" panose="02020602080505020303" pitchFamily="18" charset="0"/>
              </a:rPr>
              <a:t>How to Read a Student Schedule</a:t>
            </a:r>
          </a:p>
          <a:p>
            <a:r>
              <a:rPr lang="en-US" dirty="0" smtClean="0">
                <a:latin typeface="Baskerville Old Face" panose="02020602080505020303" pitchFamily="18" charset="0"/>
              </a:rPr>
              <a:t>What Parents/Guardians Should Do to Set Their Child Up For Success</a:t>
            </a:r>
          </a:p>
          <a:p>
            <a:r>
              <a:rPr lang="en-US" dirty="0" smtClean="0">
                <a:latin typeface="Baskerville Old Face" panose="02020602080505020303" pitchFamily="18" charset="0"/>
              </a:rPr>
              <a:t>Q+A</a:t>
            </a:r>
          </a:p>
          <a:p>
            <a:r>
              <a:rPr lang="en-US" dirty="0" smtClean="0">
                <a:latin typeface="Baskerville Old Face" panose="02020602080505020303" pitchFamily="18" charset="0"/>
              </a:rPr>
              <a:t>In-Person Students and Families: Safety and Procedures</a:t>
            </a:r>
          </a:p>
          <a:p>
            <a:r>
              <a:rPr lang="en-US" dirty="0" smtClean="0">
                <a:latin typeface="Baskerville Old Face" panose="02020602080505020303" pitchFamily="18" charset="0"/>
              </a:rPr>
              <a:t>Q+A</a:t>
            </a:r>
          </a:p>
          <a:p>
            <a:endParaRPr lang="en-US" dirty="0">
              <a:latin typeface="Baskerville Old Face" panose="02020602080505020303" pitchFamily="18" charset="0"/>
            </a:endParaRPr>
          </a:p>
          <a:p>
            <a:pPr marL="0" indent="0">
              <a:buNone/>
            </a:pPr>
            <a:r>
              <a:rPr lang="en-US" dirty="0" smtClean="0">
                <a:latin typeface="Baskerville Old Face" panose="02020602080505020303" pitchFamily="18" charset="0"/>
              </a:rPr>
              <a:t>We will stop several times to take questions.  If you have a question, please type it in the chat!</a:t>
            </a:r>
            <a:endParaRPr lang="en-US" dirty="0">
              <a:latin typeface="Baskerville Old Face" panose="02020602080505020303" pitchFamily="18" charset="0"/>
            </a:endParaRPr>
          </a:p>
        </p:txBody>
      </p:sp>
    </p:spTree>
    <p:extLst>
      <p:ext uri="{BB962C8B-B14F-4D97-AF65-F5344CB8AC3E}">
        <p14:creationId xmlns:p14="http://schemas.microsoft.com/office/powerpoint/2010/main" val="1055987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18"/>
          <p:cNvPicPr preferRelativeResize="0"/>
          <p:nvPr/>
        </p:nvPicPr>
        <p:blipFill>
          <a:blip r:embed="rId3">
            <a:alphaModFix/>
          </a:blip>
          <a:stretch>
            <a:fillRect/>
          </a:stretch>
        </p:blipFill>
        <p:spPr>
          <a:xfrm>
            <a:off x="203200" y="1397200"/>
            <a:ext cx="11785600" cy="5377683"/>
          </a:xfrm>
          <a:prstGeom prst="rect">
            <a:avLst/>
          </a:prstGeom>
          <a:noFill/>
          <a:ln>
            <a:noFill/>
          </a:ln>
        </p:spPr>
      </p:pic>
      <p:sp>
        <p:nvSpPr>
          <p:cNvPr id="103" name="Google Shape;103;p18"/>
          <p:cNvSpPr txBox="1">
            <a:spLocks noGrp="1"/>
          </p:cNvSpPr>
          <p:nvPr>
            <p:ph type="title" idx="4294967295"/>
          </p:nvPr>
        </p:nvSpPr>
        <p:spPr>
          <a:xfrm>
            <a:off x="415600" y="102200"/>
            <a:ext cx="11360800" cy="763600"/>
          </a:xfrm>
          <a:prstGeom prst="rect">
            <a:avLst/>
          </a:prstGeom>
        </p:spPr>
        <p:txBody>
          <a:bodyPr spcFirstLastPara="1" vert="horz" wrap="square" lIns="121900" tIns="121900" rIns="121900" bIns="121900" rtlCol="0" anchor="t" anchorCtr="0">
            <a:noAutofit/>
          </a:bodyPr>
          <a:lstStyle/>
          <a:p>
            <a:pPr algn="ctr">
              <a:spcBef>
                <a:spcPts val="0"/>
              </a:spcBef>
            </a:pPr>
            <a:r>
              <a:rPr lang="en"/>
              <a:t>Blended Student w/ Monday Intervention</a:t>
            </a:r>
            <a:endParaRPr/>
          </a:p>
        </p:txBody>
      </p:sp>
    </p:spTree>
    <p:extLst>
      <p:ext uri="{BB962C8B-B14F-4D97-AF65-F5344CB8AC3E}">
        <p14:creationId xmlns:p14="http://schemas.microsoft.com/office/powerpoint/2010/main" val="2907662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19"/>
          <p:cNvPicPr preferRelativeResize="0"/>
          <p:nvPr/>
        </p:nvPicPr>
        <p:blipFill>
          <a:blip r:embed="rId3">
            <a:alphaModFix/>
          </a:blip>
          <a:stretch>
            <a:fillRect/>
          </a:stretch>
        </p:blipFill>
        <p:spPr>
          <a:xfrm>
            <a:off x="203200" y="1870000"/>
            <a:ext cx="11785600" cy="3118000"/>
          </a:xfrm>
          <a:prstGeom prst="rect">
            <a:avLst/>
          </a:prstGeom>
          <a:noFill/>
          <a:ln>
            <a:noFill/>
          </a:ln>
        </p:spPr>
      </p:pic>
      <p:sp>
        <p:nvSpPr>
          <p:cNvPr id="109" name="Google Shape;109;p19"/>
          <p:cNvSpPr txBox="1">
            <a:spLocks noGrp="1"/>
          </p:cNvSpPr>
          <p:nvPr>
            <p:ph type="title" idx="4294967295"/>
          </p:nvPr>
        </p:nvSpPr>
        <p:spPr>
          <a:xfrm>
            <a:off x="415600" y="102200"/>
            <a:ext cx="11360800" cy="763600"/>
          </a:xfrm>
          <a:prstGeom prst="rect">
            <a:avLst/>
          </a:prstGeom>
        </p:spPr>
        <p:txBody>
          <a:bodyPr spcFirstLastPara="1" vert="horz" wrap="square" lIns="121900" tIns="121900" rIns="121900" bIns="121900" rtlCol="0" anchor="t" anchorCtr="0">
            <a:noAutofit/>
          </a:bodyPr>
          <a:lstStyle/>
          <a:p>
            <a:pPr algn="ctr">
              <a:spcBef>
                <a:spcPts val="0"/>
              </a:spcBef>
            </a:pPr>
            <a:r>
              <a:rPr lang="en"/>
              <a:t>100% REMOTE STUDENT w/out Monday Intervention</a:t>
            </a:r>
            <a:endParaRPr/>
          </a:p>
        </p:txBody>
      </p:sp>
    </p:spTree>
    <p:extLst>
      <p:ext uri="{BB962C8B-B14F-4D97-AF65-F5344CB8AC3E}">
        <p14:creationId xmlns:p14="http://schemas.microsoft.com/office/powerpoint/2010/main" val="2088675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20"/>
          <p:cNvPicPr preferRelativeResize="0"/>
          <p:nvPr/>
        </p:nvPicPr>
        <p:blipFill>
          <a:blip r:embed="rId3">
            <a:alphaModFix/>
          </a:blip>
          <a:stretch>
            <a:fillRect/>
          </a:stretch>
        </p:blipFill>
        <p:spPr>
          <a:xfrm>
            <a:off x="203201" y="1467731"/>
            <a:ext cx="11785599" cy="5126405"/>
          </a:xfrm>
          <a:prstGeom prst="rect">
            <a:avLst/>
          </a:prstGeom>
          <a:noFill/>
          <a:ln>
            <a:noFill/>
          </a:ln>
        </p:spPr>
      </p:pic>
      <p:sp>
        <p:nvSpPr>
          <p:cNvPr id="115" name="Google Shape;115;p20"/>
          <p:cNvSpPr txBox="1">
            <a:spLocks noGrp="1"/>
          </p:cNvSpPr>
          <p:nvPr>
            <p:ph type="title"/>
          </p:nvPr>
        </p:nvSpPr>
        <p:spPr>
          <a:xfrm>
            <a:off x="415600" y="102200"/>
            <a:ext cx="11360800" cy="763600"/>
          </a:xfrm>
          <a:prstGeom prst="rect">
            <a:avLst/>
          </a:prstGeom>
        </p:spPr>
        <p:txBody>
          <a:bodyPr spcFirstLastPara="1" vert="horz" wrap="square" lIns="121900" tIns="121900" rIns="121900" bIns="121900" rtlCol="0" anchor="t" anchorCtr="0">
            <a:noAutofit/>
          </a:bodyPr>
          <a:lstStyle/>
          <a:p>
            <a:pPr algn="ctr"/>
            <a:r>
              <a:rPr lang="en"/>
              <a:t>100% REMOTE STUDENT w/out Monday Intervention</a:t>
            </a:r>
            <a:endParaRPr/>
          </a:p>
        </p:txBody>
      </p:sp>
    </p:spTree>
    <p:extLst>
      <p:ext uri="{BB962C8B-B14F-4D97-AF65-F5344CB8AC3E}">
        <p14:creationId xmlns:p14="http://schemas.microsoft.com/office/powerpoint/2010/main" val="3844192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877" y="373834"/>
            <a:ext cx="10892246" cy="1325563"/>
          </a:xfrm>
        </p:spPr>
        <p:txBody>
          <a:bodyPr/>
          <a:lstStyle/>
          <a:p>
            <a:pPr algn="ctr"/>
            <a:r>
              <a:rPr lang="en-US" dirty="0" smtClean="0">
                <a:latin typeface="Baskerville Old Face" panose="02020602080505020303" pitchFamily="18" charset="0"/>
              </a:rPr>
              <a:t>Schedule for Next Week</a:t>
            </a:r>
            <a:endParaRPr lang="en-US" dirty="0">
              <a:latin typeface="Baskerville Old Face" panose="02020602080505020303" pitchFamily="18"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Baskerville Old Face" panose="02020602080505020303" pitchFamily="18" charset="0"/>
              </a:rPr>
              <a:t>Monday is a final Orientation Day.  All students will be sent a link to log-in from 11:00-12:30.  Students will be sent a link for attendance as well.</a:t>
            </a:r>
          </a:p>
          <a:p>
            <a:pPr marL="0" indent="0">
              <a:buNone/>
            </a:pPr>
            <a:endParaRPr lang="en-US" dirty="0" smtClean="0">
              <a:latin typeface="Baskerville Old Face" panose="02020602080505020303" pitchFamily="18" charset="0"/>
            </a:endParaRPr>
          </a:p>
          <a:p>
            <a:r>
              <a:rPr lang="en-US" dirty="0" smtClean="0">
                <a:latin typeface="Baskerville Old Face" panose="02020602080505020303" pitchFamily="18" charset="0"/>
              </a:rPr>
              <a:t>All students will begin their full 9:00-2:30 school day schedule on Tuesday.  Students that would normally be In-Person/Blended should log in to their classes according to their schedule.</a:t>
            </a:r>
          </a:p>
          <a:p>
            <a:pPr marL="0" indent="0">
              <a:buNone/>
            </a:pPr>
            <a:endParaRPr lang="en-US" dirty="0" smtClean="0">
              <a:latin typeface="Baskerville Old Face" panose="02020602080505020303" pitchFamily="18" charset="0"/>
            </a:endParaRPr>
          </a:p>
          <a:p>
            <a:r>
              <a:rPr lang="en-US" dirty="0" smtClean="0">
                <a:latin typeface="Baskerville Old Face" panose="02020602080505020303" pitchFamily="18" charset="0"/>
              </a:rPr>
              <a:t>All SCCS students will attend a 100% Remote schedule through September 30</a:t>
            </a:r>
            <a:r>
              <a:rPr lang="en-US" baseline="30000" dirty="0" smtClean="0">
                <a:latin typeface="Baskerville Old Face" panose="02020602080505020303" pitchFamily="18" charset="0"/>
              </a:rPr>
              <a:t>th</a:t>
            </a:r>
            <a:r>
              <a:rPr lang="en-US" dirty="0" smtClean="0">
                <a:latin typeface="Baskerville Old Face" panose="02020602080505020303" pitchFamily="18" charset="0"/>
              </a:rPr>
              <a:t>.  Starting on October 1</a:t>
            </a:r>
            <a:r>
              <a:rPr lang="en-US" baseline="30000" dirty="0" smtClean="0">
                <a:latin typeface="Baskerville Old Face" panose="02020602080505020303" pitchFamily="18" charset="0"/>
              </a:rPr>
              <a:t>st</a:t>
            </a:r>
            <a:r>
              <a:rPr lang="en-US" dirty="0" smtClean="0">
                <a:latin typeface="Baskerville Old Face" panose="02020602080505020303" pitchFamily="18" charset="0"/>
              </a:rPr>
              <a:t>, the Blended Schedule will begin, and students should report to school in the building on the days they are scheduled for In-Person learning.</a:t>
            </a:r>
            <a:endParaRPr lang="en-US" dirty="0">
              <a:latin typeface="Baskerville Old Face" panose="02020602080505020303" pitchFamily="18" charset="0"/>
            </a:endParaRPr>
          </a:p>
        </p:txBody>
      </p:sp>
    </p:spTree>
    <p:extLst>
      <p:ext uri="{BB962C8B-B14F-4D97-AF65-F5344CB8AC3E}">
        <p14:creationId xmlns:p14="http://schemas.microsoft.com/office/powerpoint/2010/main" val="3783340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Baskerville Old Face" panose="02020602080505020303" pitchFamily="18" charset="0"/>
              </a:rPr>
              <a:t>What Parents/Guardians Can Do to Set Their Child up For Success</a:t>
            </a:r>
            <a:endParaRPr lang="en-US" sz="4000" dirty="0">
              <a:latin typeface="Baskerville Old Face" panose="02020602080505020303" pitchFamily="18" charset="0"/>
            </a:endParaRPr>
          </a:p>
        </p:txBody>
      </p:sp>
      <p:sp>
        <p:nvSpPr>
          <p:cNvPr id="3" name="Content Placeholder 2"/>
          <p:cNvSpPr>
            <a:spLocks noGrp="1"/>
          </p:cNvSpPr>
          <p:nvPr>
            <p:ph idx="1"/>
          </p:nvPr>
        </p:nvSpPr>
        <p:spPr>
          <a:xfrm>
            <a:off x="548640" y="1825625"/>
            <a:ext cx="11364686" cy="4618718"/>
          </a:xfrm>
        </p:spPr>
        <p:txBody>
          <a:bodyPr>
            <a:normAutofit fontScale="62500" lnSpcReduction="20000"/>
          </a:bodyPr>
          <a:lstStyle/>
          <a:p>
            <a:r>
              <a:rPr lang="en-US" dirty="0" smtClean="0">
                <a:latin typeface="Baskerville Old Face" panose="02020602080505020303" pitchFamily="18" charset="0"/>
              </a:rPr>
              <a:t>Make sure there is a place in your home for your child to be during Remote Learning that:</a:t>
            </a:r>
          </a:p>
          <a:p>
            <a:pPr lvl="1"/>
            <a:r>
              <a:rPr lang="en-US" dirty="0" smtClean="0">
                <a:latin typeface="Baskerville Old Face" panose="02020602080505020303" pitchFamily="18" charset="0"/>
              </a:rPr>
              <a:t>Has a neutral backdrop, and/or where nothing inappropriate or private would be visible behind them.</a:t>
            </a:r>
          </a:p>
          <a:p>
            <a:pPr lvl="1"/>
            <a:r>
              <a:rPr lang="en-US" dirty="0" smtClean="0">
                <a:latin typeface="Baskerville Old Face" panose="02020602080505020303" pitchFamily="18" charset="0"/>
              </a:rPr>
              <a:t>Has a flat work surface with room for their computers, pens and paper, etc.</a:t>
            </a:r>
          </a:p>
          <a:p>
            <a:pPr marL="457200" lvl="1" indent="0">
              <a:buNone/>
            </a:pPr>
            <a:endParaRPr lang="en-US" dirty="0" smtClean="0">
              <a:latin typeface="Baskerville Old Face" panose="02020602080505020303" pitchFamily="18" charset="0"/>
            </a:endParaRPr>
          </a:p>
          <a:p>
            <a:r>
              <a:rPr lang="en-US" dirty="0" smtClean="0">
                <a:latin typeface="Baskerville Old Face" panose="02020602080505020303" pitchFamily="18" charset="0"/>
              </a:rPr>
              <a:t>Sit down with your child this weekend and do the following:</a:t>
            </a:r>
          </a:p>
          <a:p>
            <a:pPr lvl="1"/>
            <a:r>
              <a:rPr lang="en-US" dirty="0">
                <a:latin typeface="Baskerville Old Face" panose="02020602080505020303" pitchFamily="18" charset="0"/>
              </a:rPr>
              <a:t>Read their schedule together and make sure they understand it.</a:t>
            </a:r>
          </a:p>
          <a:p>
            <a:pPr lvl="1"/>
            <a:r>
              <a:rPr lang="en-US" dirty="0">
                <a:latin typeface="Baskerville Old Face" panose="02020602080505020303" pitchFamily="18" charset="0"/>
              </a:rPr>
              <a:t>Ask them to show you how to log into each of the classes on their </a:t>
            </a:r>
            <a:r>
              <a:rPr lang="en-US" dirty="0" err="1">
                <a:latin typeface="Baskerville Old Face" panose="02020602080505020303" pitchFamily="18" charset="0"/>
              </a:rPr>
              <a:t>PupilPath</a:t>
            </a:r>
            <a:r>
              <a:rPr lang="en-US" dirty="0">
                <a:latin typeface="Baskerville Old Face" panose="02020602080505020303" pitchFamily="18" charset="0"/>
              </a:rPr>
              <a:t> Schedule.</a:t>
            </a:r>
          </a:p>
          <a:p>
            <a:pPr lvl="1"/>
            <a:r>
              <a:rPr lang="en-US" dirty="0">
                <a:latin typeface="Baskerville Old Face" panose="02020602080505020303" pitchFamily="18" charset="0"/>
              </a:rPr>
              <a:t>Have your child write down any questions they have about their schedule or logging into their </a:t>
            </a:r>
            <a:r>
              <a:rPr lang="en-US" dirty="0" smtClean="0">
                <a:latin typeface="Baskerville Old Face" panose="02020602080505020303" pitchFamily="18" charset="0"/>
              </a:rPr>
              <a:t>Google </a:t>
            </a:r>
            <a:r>
              <a:rPr lang="en-US" dirty="0">
                <a:latin typeface="Baskerville Old Face" panose="02020602080505020303" pitchFamily="18" charset="0"/>
              </a:rPr>
              <a:t>Classrooms, so they remember to ask them in Monday’s Orientation Session with their </a:t>
            </a:r>
            <a:r>
              <a:rPr lang="en-US" dirty="0" smtClean="0">
                <a:latin typeface="Baskerville Old Face" panose="02020602080505020303" pitchFamily="18" charset="0"/>
              </a:rPr>
              <a:t>teachers.</a:t>
            </a:r>
            <a:endParaRPr lang="en-US" dirty="0">
              <a:latin typeface="Baskerville Old Face" panose="02020602080505020303" pitchFamily="18" charset="0"/>
            </a:endParaRPr>
          </a:p>
          <a:p>
            <a:endParaRPr lang="en-US" dirty="0" smtClean="0">
              <a:latin typeface="Baskerville Old Face" panose="02020602080505020303" pitchFamily="18" charset="0"/>
            </a:endParaRPr>
          </a:p>
          <a:p>
            <a:r>
              <a:rPr lang="en-US" dirty="0" smtClean="0">
                <a:latin typeface="Baskerville Old Face" panose="02020602080505020303" pitchFamily="18" charset="0"/>
              </a:rPr>
              <a:t>Every night that your child attends school from home/in a Remote setting, ask your child these questions:</a:t>
            </a:r>
          </a:p>
          <a:p>
            <a:pPr lvl="1"/>
            <a:r>
              <a:rPr lang="en-US" dirty="0" smtClean="0">
                <a:latin typeface="Baskerville Old Face" panose="02020602080505020303" pitchFamily="18" charset="0"/>
              </a:rPr>
              <a:t>Did you log into your scheduled classes on-time today?</a:t>
            </a:r>
          </a:p>
          <a:p>
            <a:pPr lvl="1"/>
            <a:r>
              <a:rPr lang="en-US" dirty="0" smtClean="0">
                <a:latin typeface="Baskerville Old Face" panose="02020602080505020303" pitchFamily="18" charset="0"/>
              </a:rPr>
              <a:t>Did you submit all the work that was due today?  Did you make sure to submit assignments that were completed, and didn’t leave any parts of them blank?</a:t>
            </a:r>
          </a:p>
          <a:p>
            <a:pPr lvl="1"/>
            <a:r>
              <a:rPr lang="en-US" dirty="0" smtClean="0">
                <a:latin typeface="Baskerville Old Face" panose="02020602080505020303" pitchFamily="18" charset="0"/>
              </a:rPr>
              <a:t>Did you complete all the required online attendance tasks?</a:t>
            </a:r>
          </a:p>
          <a:p>
            <a:pPr lvl="1"/>
            <a:r>
              <a:rPr lang="en-US" dirty="0" smtClean="0">
                <a:latin typeface="Baskerville Old Face" panose="02020602080505020303" pitchFamily="18" charset="0"/>
              </a:rPr>
              <a:t>If you have any questions about your classes or assigned work, have you emailed your teacher to let them know your questions/issues?</a:t>
            </a:r>
          </a:p>
          <a:p>
            <a:pPr marL="457200" lvl="1" indent="0">
              <a:buNone/>
            </a:pPr>
            <a:endParaRPr lang="en-US" dirty="0" smtClean="0">
              <a:latin typeface="Baskerville Old Face" panose="02020602080505020303" pitchFamily="18" charset="0"/>
            </a:endParaRPr>
          </a:p>
          <a:p>
            <a:r>
              <a:rPr lang="en-US" dirty="0" smtClean="0">
                <a:latin typeface="Baskerville Old Face" panose="02020602080505020303" pitchFamily="18" charset="0"/>
              </a:rPr>
              <a:t>Every Friday evening or Saturday during the day, ask your child to log into their Google Classrooms and show you the work they submitted that week!</a:t>
            </a:r>
          </a:p>
        </p:txBody>
      </p:sp>
    </p:spTree>
    <p:extLst>
      <p:ext uri="{BB962C8B-B14F-4D97-AF65-F5344CB8AC3E}">
        <p14:creationId xmlns:p14="http://schemas.microsoft.com/office/powerpoint/2010/main" val="477888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165" y="2716439"/>
            <a:ext cx="10515600" cy="1325563"/>
          </a:xfrm>
        </p:spPr>
        <p:txBody>
          <a:bodyPr/>
          <a:lstStyle/>
          <a:p>
            <a:pPr algn="ctr"/>
            <a:r>
              <a:rPr lang="en-US" b="1" dirty="0" smtClean="0">
                <a:latin typeface="Baskerville Old Face" panose="02020602080505020303" pitchFamily="18" charset="0"/>
              </a:rPr>
              <a:t>Questions?  Put them in the Chat!</a:t>
            </a:r>
            <a:endParaRPr lang="en-US" b="1" dirty="0">
              <a:latin typeface="Baskerville Old Face" panose="02020602080505020303" pitchFamily="18" charset="0"/>
            </a:endParaRPr>
          </a:p>
        </p:txBody>
      </p:sp>
    </p:spTree>
    <p:extLst>
      <p:ext uri="{BB962C8B-B14F-4D97-AF65-F5344CB8AC3E}">
        <p14:creationId xmlns:p14="http://schemas.microsoft.com/office/powerpoint/2010/main" val="811152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115" y="2132965"/>
            <a:ext cx="10515600" cy="2482578"/>
          </a:xfrm>
        </p:spPr>
        <p:txBody>
          <a:bodyPr>
            <a:normAutofit/>
          </a:bodyPr>
          <a:lstStyle/>
          <a:p>
            <a:pPr algn="ctr"/>
            <a:r>
              <a:rPr lang="en-US" sz="5400" dirty="0" smtClean="0">
                <a:latin typeface="Baskerville Old Face" panose="02020602080505020303" pitchFamily="18" charset="0"/>
              </a:rPr>
              <a:t>In-Person Student/Family Information</a:t>
            </a:r>
            <a:endParaRPr lang="en-US" sz="5400" dirty="0">
              <a:latin typeface="Baskerville Old Face" panose="02020602080505020303" pitchFamily="18" charset="0"/>
            </a:endParaRPr>
          </a:p>
        </p:txBody>
      </p:sp>
    </p:spTree>
    <p:extLst>
      <p:ext uri="{BB962C8B-B14F-4D97-AF65-F5344CB8AC3E}">
        <p14:creationId xmlns:p14="http://schemas.microsoft.com/office/powerpoint/2010/main" val="4033418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Baskerville Old Face" panose="02020602080505020303" pitchFamily="18" charset="0"/>
              </a:rPr>
              <a:t>General Safety Measures</a:t>
            </a:r>
            <a:endParaRPr lang="en-US" b="1" dirty="0">
              <a:latin typeface="Baskerville Old Face" panose="02020602080505020303" pitchFamily="18" charset="0"/>
            </a:endParaRPr>
          </a:p>
        </p:txBody>
      </p:sp>
      <p:sp>
        <p:nvSpPr>
          <p:cNvPr id="3" name="Content Placeholder 2"/>
          <p:cNvSpPr>
            <a:spLocks noGrp="1"/>
          </p:cNvSpPr>
          <p:nvPr>
            <p:ph idx="1"/>
          </p:nvPr>
        </p:nvSpPr>
        <p:spPr/>
        <p:txBody>
          <a:bodyPr>
            <a:normAutofit lnSpcReduction="10000"/>
          </a:bodyPr>
          <a:lstStyle/>
          <a:p>
            <a:r>
              <a:rPr lang="en-US" dirty="0" smtClean="0">
                <a:latin typeface="Baskerville Old Face" panose="02020602080505020303" pitchFamily="18" charset="0"/>
              </a:rPr>
              <a:t>The Campus is well-equipped with masks, cleaning equipment, hand sanitizer, soap, and Social Distancing Signage on walls and floors.</a:t>
            </a:r>
          </a:p>
          <a:p>
            <a:pPr marL="0" indent="0">
              <a:buNone/>
            </a:pPr>
            <a:endParaRPr lang="en-US" dirty="0" smtClean="0">
              <a:latin typeface="Baskerville Old Face" panose="02020602080505020303" pitchFamily="18" charset="0"/>
            </a:endParaRPr>
          </a:p>
          <a:p>
            <a:r>
              <a:rPr lang="en-US" dirty="0" smtClean="0">
                <a:latin typeface="Baskerville Old Face" panose="02020602080505020303" pitchFamily="18" charset="0"/>
              </a:rPr>
              <a:t>All furniture in classrooms, offices, and counseling and disciplinary spaces have been spaced and measured to ensure Social Distancing.</a:t>
            </a:r>
          </a:p>
          <a:p>
            <a:pPr marL="0" indent="0">
              <a:buNone/>
            </a:pPr>
            <a:endParaRPr lang="en-US" dirty="0" smtClean="0">
              <a:latin typeface="Baskerville Old Face" panose="02020602080505020303" pitchFamily="18" charset="0"/>
            </a:endParaRPr>
          </a:p>
          <a:p>
            <a:r>
              <a:rPr lang="en-US" dirty="0" smtClean="0">
                <a:latin typeface="Baskerville Old Face" panose="02020602080505020303" pitchFamily="18" charset="0"/>
              </a:rPr>
              <a:t>Administrators from all schools in the building have collaborated on planning to make sure that student and staff spaces and movement through the building is appropriately and safely monitored and structured.</a:t>
            </a:r>
            <a:endParaRPr lang="en-US" dirty="0">
              <a:latin typeface="Baskerville Old Face" panose="02020602080505020303" pitchFamily="18" charset="0"/>
            </a:endParaRPr>
          </a:p>
        </p:txBody>
      </p:sp>
    </p:spTree>
    <p:extLst>
      <p:ext uri="{BB962C8B-B14F-4D97-AF65-F5344CB8AC3E}">
        <p14:creationId xmlns:p14="http://schemas.microsoft.com/office/powerpoint/2010/main" val="3612111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015" y="365125"/>
            <a:ext cx="11114115" cy="1325563"/>
          </a:xfrm>
        </p:spPr>
        <p:txBody>
          <a:bodyPr/>
          <a:lstStyle/>
          <a:p>
            <a:pPr algn="ctr"/>
            <a:r>
              <a:rPr lang="en-US" dirty="0" smtClean="0">
                <a:latin typeface="Baskerville Old Face" panose="02020602080505020303" pitchFamily="18" charset="0"/>
              </a:rPr>
              <a:t>If a Student Attends School On The Wrong Day</a:t>
            </a:r>
            <a:endParaRPr lang="en-US" dirty="0">
              <a:latin typeface="Baskerville Old Face" panose="02020602080505020303" pitchFamily="18" charset="0"/>
            </a:endParaRPr>
          </a:p>
        </p:txBody>
      </p:sp>
      <p:sp>
        <p:nvSpPr>
          <p:cNvPr id="3" name="Content Placeholder 2"/>
          <p:cNvSpPr>
            <a:spLocks noGrp="1"/>
          </p:cNvSpPr>
          <p:nvPr>
            <p:ph idx="1"/>
          </p:nvPr>
        </p:nvSpPr>
        <p:spPr>
          <a:xfrm>
            <a:off x="473825" y="1825625"/>
            <a:ext cx="11355186" cy="4351338"/>
          </a:xfrm>
        </p:spPr>
        <p:txBody>
          <a:bodyPr/>
          <a:lstStyle/>
          <a:p>
            <a:pPr marL="0" indent="0">
              <a:buNone/>
            </a:pPr>
            <a:r>
              <a:rPr lang="en-US" dirty="0" smtClean="0">
                <a:latin typeface="Baskerville Old Face" panose="02020602080505020303" pitchFamily="18" charset="0"/>
              </a:rPr>
              <a:t>Students will be escorted to the “Wrong Day” room, and families will be contacted.</a:t>
            </a:r>
          </a:p>
          <a:p>
            <a:pPr marL="0" indent="0">
              <a:buNone/>
            </a:pPr>
            <a:r>
              <a:rPr lang="en-US" dirty="0" smtClean="0">
                <a:latin typeface="Baskerville Old Face" panose="02020602080505020303" pitchFamily="18" charset="0"/>
              </a:rPr>
              <a:t>Families may sign a waiver that gives the school permission to send the child home if this happens; we ask that all families sign this waiver (available from Ms. Holland or on </a:t>
            </a:r>
            <a:r>
              <a:rPr lang="en-US" dirty="0" err="1" smtClean="0">
                <a:latin typeface="Baskerville Old Face" panose="02020602080505020303" pitchFamily="18" charset="0"/>
              </a:rPr>
              <a:t>Operoo</a:t>
            </a:r>
            <a:r>
              <a:rPr lang="en-US" dirty="0" smtClean="0">
                <a:latin typeface="Baskerville Old Face" panose="02020602080505020303" pitchFamily="18" charset="0"/>
              </a:rPr>
              <a:t>).</a:t>
            </a:r>
          </a:p>
          <a:p>
            <a:pPr marL="0" indent="0">
              <a:buNone/>
            </a:pPr>
            <a:r>
              <a:rPr lang="en-US" dirty="0" smtClean="0">
                <a:latin typeface="Baskerville Old Face" panose="02020602080505020303" pitchFamily="18" charset="0"/>
              </a:rPr>
              <a:t>Students whose families have not signed and submitted this waiver must remain in the Wrong Day room, along with any other students who have also attended on the wrong day, and a parent or guardian must come to the school immediately and pick them up.</a:t>
            </a:r>
            <a:endParaRPr lang="en-US" dirty="0">
              <a:latin typeface="Baskerville Old Face" panose="02020602080505020303" pitchFamily="18" charset="0"/>
            </a:endParaRPr>
          </a:p>
        </p:txBody>
      </p:sp>
    </p:spTree>
    <p:extLst>
      <p:ext uri="{BB962C8B-B14F-4D97-AF65-F5344CB8AC3E}">
        <p14:creationId xmlns:p14="http://schemas.microsoft.com/office/powerpoint/2010/main" val="1855484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261" y="365125"/>
            <a:ext cx="11533315" cy="798657"/>
          </a:xfrm>
        </p:spPr>
        <p:txBody>
          <a:bodyPr>
            <a:normAutofit fontScale="90000"/>
          </a:bodyPr>
          <a:lstStyle/>
          <a:p>
            <a:pPr algn="ctr"/>
            <a:r>
              <a:rPr lang="en-US" dirty="0" smtClean="0">
                <a:latin typeface="Baskerville Old Face" panose="02020602080505020303" pitchFamily="18" charset="0"/>
              </a:rPr>
              <a:t>If an Student Has COVID-19 Symptoms in the Building</a:t>
            </a:r>
            <a:endParaRPr lang="en-US" dirty="0">
              <a:latin typeface="Baskerville Old Face" panose="02020602080505020303" pitchFamily="18" charset="0"/>
            </a:endParaRPr>
          </a:p>
        </p:txBody>
      </p:sp>
      <p:sp>
        <p:nvSpPr>
          <p:cNvPr id="3" name="Content Placeholder 2"/>
          <p:cNvSpPr>
            <a:spLocks noGrp="1"/>
          </p:cNvSpPr>
          <p:nvPr>
            <p:ph idx="1"/>
          </p:nvPr>
        </p:nvSpPr>
        <p:spPr>
          <a:xfrm>
            <a:off x="432262" y="1271452"/>
            <a:ext cx="11405062" cy="5312228"/>
          </a:xfrm>
        </p:spPr>
        <p:txBody>
          <a:bodyPr>
            <a:normAutofit fontScale="62500" lnSpcReduction="20000"/>
          </a:bodyPr>
          <a:lstStyle/>
          <a:p>
            <a:r>
              <a:rPr lang="en-US" dirty="0">
                <a:latin typeface="Baskerville Old Face" panose="02020602080505020303" pitchFamily="18" charset="0"/>
              </a:rPr>
              <a:t>Students showing symptoms of COVID-19 will be escorted to the Isolation Room by a </a:t>
            </a:r>
            <a:r>
              <a:rPr lang="en-US" dirty="0" smtClean="0">
                <a:latin typeface="Baskerville Old Face" panose="02020602080505020303" pitchFamily="18" charset="0"/>
              </a:rPr>
              <a:t>designated staff </a:t>
            </a:r>
            <a:r>
              <a:rPr lang="en-US" dirty="0">
                <a:latin typeface="Baskerville Old Face" panose="02020602080505020303" pitchFamily="18" charset="0"/>
              </a:rPr>
              <a:t>member wearing appropriate PPE</a:t>
            </a:r>
            <a:r>
              <a:rPr lang="en-US" dirty="0" smtClean="0">
                <a:latin typeface="Baskerville Old Face" panose="02020602080505020303" pitchFamily="18" charset="0"/>
              </a:rPr>
              <a:t>.</a:t>
            </a:r>
            <a:endParaRPr lang="en-US" dirty="0">
              <a:latin typeface="Baskerville Old Face" panose="02020602080505020303" pitchFamily="18" charset="0"/>
            </a:endParaRPr>
          </a:p>
          <a:p>
            <a:pPr lvl="0"/>
            <a:r>
              <a:rPr lang="en-US" dirty="0">
                <a:latin typeface="Baskerville Old Face" panose="02020602080505020303" pitchFamily="18" charset="0"/>
              </a:rPr>
              <a:t>Symptoms of COVID-19 are:</a:t>
            </a:r>
          </a:p>
          <a:p>
            <a:pPr lvl="1"/>
            <a:r>
              <a:rPr lang="en-US" dirty="0">
                <a:latin typeface="Baskerville Old Face" panose="02020602080505020303" pitchFamily="18" charset="0"/>
              </a:rPr>
              <a:t>Fever of 100.0°F or higher or chills,</a:t>
            </a:r>
          </a:p>
          <a:p>
            <a:pPr lvl="1"/>
            <a:r>
              <a:rPr lang="en-US" dirty="0">
                <a:latin typeface="Baskerville Old Face" panose="02020602080505020303" pitchFamily="18" charset="0"/>
              </a:rPr>
              <a:t>Cough, shortness of breath or difficulty breathing,</a:t>
            </a:r>
          </a:p>
          <a:p>
            <a:pPr lvl="1"/>
            <a:r>
              <a:rPr lang="en-US" dirty="0">
                <a:latin typeface="Baskerville Old Face" panose="02020602080505020303" pitchFamily="18" charset="0"/>
              </a:rPr>
              <a:t>Fatigue,</a:t>
            </a:r>
          </a:p>
          <a:p>
            <a:pPr lvl="1"/>
            <a:r>
              <a:rPr lang="en-US" dirty="0">
                <a:latin typeface="Baskerville Old Face" panose="02020602080505020303" pitchFamily="18" charset="0"/>
              </a:rPr>
              <a:t> Muscle or body aches,</a:t>
            </a:r>
          </a:p>
          <a:p>
            <a:pPr lvl="1"/>
            <a:r>
              <a:rPr lang="en-US" dirty="0">
                <a:latin typeface="Baskerville Old Face" panose="02020602080505020303" pitchFamily="18" charset="0"/>
              </a:rPr>
              <a:t>Headache,</a:t>
            </a:r>
          </a:p>
          <a:p>
            <a:pPr lvl="1"/>
            <a:r>
              <a:rPr lang="en-US" dirty="0">
                <a:latin typeface="Baskerville Old Face" panose="02020602080505020303" pitchFamily="18" charset="0"/>
              </a:rPr>
              <a:t>Loss of taste or smell,</a:t>
            </a:r>
          </a:p>
          <a:p>
            <a:pPr lvl="1"/>
            <a:r>
              <a:rPr lang="en-US" dirty="0">
                <a:latin typeface="Baskerville Old Face" panose="02020602080505020303" pitchFamily="18" charset="0"/>
              </a:rPr>
              <a:t>Sore throat, congestion or runny nose,</a:t>
            </a:r>
          </a:p>
          <a:p>
            <a:pPr lvl="1"/>
            <a:r>
              <a:rPr lang="en-US" dirty="0">
                <a:latin typeface="Baskerville Old Face" panose="02020602080505020303" pitchFamily="18" charset="0"/>
              </a:rPr>
              <a:t>Nausea or vomiting,</a:t>
            </a:r>
          </a:p>
          <a:p>
            <a:pPr lvl="1"/>
            <a:r>
              <a:rPr lang="en-US" dirty="0">
                <a:latin typeface="Baskerville Old Face" panose="02020602080505020303" pitchFamily="18" charset="0"/>
              </a:rPr>
              <a:t>Diarrhea</a:t>
            </a:r>
            <a:r>
              <a:rPr lang="en-US" dirty="0" smtClean="0">
                <a:latin typeface="Baskerville Old Face" panose="02020602080505020303" pitchFamily="18" charset="0"/>
              </a:rPr>
              <a:t>.</a:t>
            </a:r>
            <a:endParaRPr lang="en-US" dirty="0">
              <a:latin typeface="Baskerville Old Face" panose="02020602080505020303" pitchFamily="18" charset="0"/>
            </a:endParaRPr>
          </a:p>
          <a:p>
            <a:pPr lvl="0"/>
            <a:r>
              <a:rPr lang="en-US" dirty="0">
                <a:latin typeface="Baskerville Old Face" panose="02020602080505020303" pitchFamily="18" charset="0"/>
              </a:rPr>
              <a:t>The area where the student was showing symptoms will be immediately cleaned and disinfected.</a:t>
            </a:r>
          </a:p>
          <a:p>
            <a:pPr lvl="0"/>
            <a:r>
              <a:rPr lang="en-US" dirty="0">
                <a:latin typeface="Baskerville Old Face" panose="02020602080505020303" pitchFamily="18" charset="0"/>
              </a:rPr>
              <a:t>The nurse or health professional, wearing appropriate PPE, will evaluate the student in the Isolation Room for symptoms of COVID-19.</a:t>
            </a:r>
          </a:p>
          <a:p>
            <a:pPr lvl="0"/>
            <a:r>
              <a:rPr lang="en-US" dirty="0">
                <a:latin typeface="Baskerville Old Face" panose="02020602080505020303" pitchFamily="18" charset="0"/>
              </a:rPr>
              <a:t>If no nurse or health professional is available, the student will wait in the supervised Isolation Room until picked up.</a:t>
            </a:r>
          </a:p>
          <a:p>
            <a:pPr lvl="0"/>
            <a:r>
              <a:rPr lang="en-US" dirty="0">
                <a:latin typeface="Baskerville Old Face" panose="02020602080505020303" pitchFamily="18" charset="0"/>
              </a:rPr>
              <a:t>A family member or guardian will be contacted by a staff member and asked to pick up the student.</a:t>
            </a:r>
          </a:p>
          <a:p>
            <a:pPr lvl="0"/>
            <a:r>
              <a:rPr lang="en-US" dirty="0">
                <a:latin typeface="Baskerville Old Face" panose="02020602080505020303" pitchFamily="18" charset="0"/>
              </a:rPr>
              <a:t>Upon pick up, the nurse/health professional and school staff will strongly advise the family to visit a doctor and get the student tested for COVID-19, and provide the information of the closest testing site, if asked.</a:t>
            </a:r>
          </a:p>
          <a:p>
            <a:pPr lvl="0"/>
            <a:r>
              <a:rPr lang="en-US" dirty="0">
                <a:latin typeface="Baskerville Old Face" panose="02020602080505020303" pitchFamily="18" charset="0"/>
              </a:rPr>
              <a:t>The Isolation Room will be closed and a deep cleaning performed before it is used again.</a:t>
            </a:r>
          </a:p>
          <a:p>
            <a:endParaRPr lang="en-US" dirty="0">
              <a:latin typeface="Baskerville Old Face" panose="02020602080505020303" pitchFamily="18" charset="0"/>
            </a:endParaRPr>
          </a:p>
        </p:txBody>
      </p:sp>
    </p:spTree>
    <p:extLst>
      <p:ext uri="{BB962C8B-B14F-4D97-AF65-F5344CB8AC3E}">
        <p14:creationId xmlns:p14="http://schemas.microsoft.com/office/powerpoint/2010/main" val="2745721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9" y="365126"/>
            <a:ext cx="11713622" cy="969162"/>
          </a:xfrm>
        </p:spPr>
        <p:txBody>
          <a:bodyPr>
            <a:normAutofit fontScale="90000"/>
          </a:bodyPr>
          <a:lstStyle/>
          <a:p>
            <a:pPr algn="ctr"/>
            <a:r>
              <a:rPr lang="en-US" u="sng" dirty="0" smtClean="0">
                <a:latin typeface="Baskerville Old Face" panose="02020602080505020303" pitchFamily="18" charset="0"/>
              </a:rPr>
              <a:t>Bell Schedules</a:t>
            </a:r>
            <a:br>
              <a:rPr lang="en-US" u="sng" dirty="0" smtClean="0">
                <a:latin typeface="Baskerville Old Face" panose="02020602080505020303" pitchFamily="18" charset="0"/>
              </a:rPr>
            </a:br>
            <a:r>
              <a:rPr lang="en-US" sz="3300" u="sng" dirty="0" smtClean="0">
                <a:latin typeface="Baskerville Old Face" panose="02020602080505020303" pitchFamily="18" charset="0"/>
              </a:rPr>
              <a:t>Student School Day is 9:00-2:30, Whether Remote or In-Person</a:t>
            </a:r>
            <a:endParaRPr lang="en-US" sz="3300" u="sng" dirty="0">
              <a:latin typeface="Baskerville Old Face" panose="02020602080505020303"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23089814"/>
              </p:ext>
            </p:extLst>
          </p:nvPr>
        </p:nvGraphicFramePr>
        <p:xfrm>
          <a:off x="7988531" y="2034218"/>
          <a:ext cx="3855720" cy="4078004"/>
        </p:xfrm>
        <a:graphic>
          <a:graphicData uri="http://schemas.openxmlformats.org/drawingml/2006/table">
            <a:tbl>
              <a:tblPr firstRow="1" bandRow="1">
                <a:tableStyleId>{5C22544A-7EE6-4342-B048-85BDC9FD1C3A}</a:tableStyleId>
              </a:tblPr>
              <a:tblGrid>
                <a:gridCol w="1053705">
                  <a:extLst>
                    <a:ext uri="{9D8B030D-6E8A-4147-A177-3AD203B41FA5}">
                      <a16:colId xmlns:a16="http://schemas.microsoft.com/office/drawing/2014/main" val="3434124922"/>
                    </a:ext>
                  </a:extLst>
                </a:gridCol>
                <a:gridCol w="1001442">
                  <a:extLst>
                    <a:ext uri="{9D8B030D-6E8A-4147-A177-3AD203B41FA5}">
                      <a16:colId xmlns:a16="http://schemas.microsoft.com/office/drawing/2014/main" val="2203830089"/>
                    </a:ext>
                  </a:extLst>
                </a:gridCol>
                <a:gridCol w="1800573">
                  <a:extLst>
                    <a:ext uri="{9D8B030D-6E8A-4147-A177-3AD203B41FA5}">
                      <a16:colId xmlns:a16="http://schemas.microsoft.com/office/drawing/2014/main" val="2890013564"/>
                    </a:ext>
                  </a:extLst>
                </a:gridCol>
              </a:tblGrid>
              <a:tr h="744679">
                <a:tc>
                  <a:txBody>
                    <a:bodyPr/>
                    <a:lstStyle/>
                    <a:p>
                      <a:r>
                        <a:rPr lang="en-US" dirty="0" smtClean="0"/>
                        <a:t>Period</a:t>
                      </a:r>
                      <a:endParaRPr lang="en-US" dirty="0"/>
                    </a:p>
                  </a:txBody>
                  <a:tcPr/>
                </a:tc>
                <a:tc>
                  <a:txBody>
                    <a:bodyPr/>
                    <a:lstStyle/>
                    <a:p>
                      <a:r>
                        <a:rPr lang="en-US" dirty="0" smtClean="0"/>
                        <a:t>Begins At…</a:t>
                      </a:r>
                      <a:endParaRPr lang="en-US" dirty="0"/>
                    </a:p>
                  </a:txBody>
                  <a:tcPr/>
                </a:tc>
                <a:tc>
                  <a:txBody>
                    <a:bodyPr/>
                    <a:lstStyle/>
                    <a:p>
                      <a:r>
                        <a:rPr lang="en-US" dirty="0" smtClean="0"/>
                        <a:t>Ends No Later Than…</a:t>
                      </a:r>
                      <a:endParaRPr lang="en-US" dirty="0"/>
                    </a:p>
                  </a:txBody>
                  <a:tcPr/>
                </a:tc>
                <a:extLst>
                  <a:ext uri="{0D108BD9-81ED-4DB2-BD59-A6C34878D82A}">
                    <a16:rowId xmlns:a16="http://schemas.microsoft.com/office/drawing/2014/main" val="1883352810"/>
                  </a:ext>
                </a:extLst>
              </a:tr>
              <a:tr h="431441">
                <a:tc>
                  <a:txBody>
                    <a:bodyPr/>
                    <a:lstStyle/>
                    <a:p>
                      <a:r>
                        <a:rPr lang="en-US" dirty="0" smtClean="0"/>
                        <a:t>1</a:t>
                      </a:r>
                      <a:endParaRPr lang="en-US" dirty="0"/>
                    </a:p>
                  </a:txBody>
                  <a:tcPr/>
                </a:tc>
                <a:tc>
                  <a:txBody>
                    <a:bodyPr/>
                    <a:lstStyle/>
                    <a:p>
                      <a:r>
                        <a:rPr lang="en-US" dirty="0" smtClean="0"/>
                        <a:t>9:00</a:t>
                      </a:r>
                      <a:endParaRPr lang="en-US" dirty="0"/>
                    </a:p>
                  </a:txBody>
                  <a:tcPr/>
                </a:tc>
                <a:tc>
                  <a:txBody>
                    <a:bodyPr/>
                    <a:lstStyle/>
                    <a:p>
                      <a:r>
                        <a:rPr lang="en-US" dirty="0" smtClean="0"/>
                        <a:t>10:02</a:t>
                      </a:r>
                      <a:endParaRPr lang="en-US" dirty="0"/>
                    </a:p>
                  </a:txBody>
                  <a:tcPr/>
                </a:tc>
                <a:extLst>
                  <a:ext uri="{0D108BD9-81ED-4DB2-BD59-A6C34878D82A}">
                    <a16:rowId xmlns:a16="http://schemas.microsoft.com/office/drawing/2014/main" val="1340597604"/>
                  </a:ext>
                </a:extLst>
              </a:tr>
              <a:tr h="431441">
                <a:tc>
                  <a:txBody>
                    <a:bodyPr/>
                    <a:lstStyle/>
                    <a:p>
                      <a:r>
                        <a:rPr lang="en-US" dirty="0" smtClean="0"/>
                        <a:t>2</a:t>
                      </a:r>
                      <a:endParaRPr lang="en-US" dirty="0"/>
                    </a:p>
                  </a:txBody>
                  <a:tcPr/>
                </a:tc>
                <a:tc>
                  <a:txBody>
                    <a:bodyPr/>
                    <a:lstStyle/>
                    <a:p>
                      <a:r>
                        <a:rPr lang="en-US" dirty="0" smtClean="0"/>
                        <a:t>10:02</a:t>
                      </a:r>
                      <a:endParaRPr lang="en-US" dirty="0"/>
                    </a:p>
                  </a:txBody>
                  <a:tcPr/>
                </a:tc>
                <a:tc>
                  <a:txBody>
                    <a:bodyPr/>
                    <a:lstStyle/>
                    <a:p>
                      <a:r>
                        <a:rPr lang="en-US" dirty="0" smtClean="0"/>
                        <a:t>11:04</a:t>
                      </a:r>
                      <a:endParaRPr lang="en-US" dirty="0"/>
                    </a:p>
                  </a:txBody>
                  <a:tcPr/>
                </a:tc>
                <a:extLst>
                  <a:ext uri="{0D108BD9-81ED-4DB2-BD59-A6C34878D82A}">
                    <a16:rowId xmlns:a16="http://schemas.microsoft.com/office/drawing/2014/main" val="4121347885"/>
                  </a:ext>
                </a:extLst>
              </a:tr>
              <a:tr h="431441">
                <a:tc>
                  <a:txBody>
                    <a:bodyPr/>
                    <a:lstStyle/>
                    <a:p>
                      <a:r>
                        <a:rPr lang="en-US" dirty="0" smtClean="0"/>
                        <a:t>3</a:t>
                      </a:r>
                      <a:endParaRPr lang="en-US" dirty="0"/>
                    </a:p>
                  </a:txBody>
                  <a:tcPr/>
                </a:tc>
                <a:tc>
                  <a:txBody>
                    <a:bodyPr/>
                    <a:lstStyle/>
                    <a:p>
                      <a:r>
                        <a:rPr lang="en-US" dirty="0" smtClean="0"/>
                        <a:t>11:04</a:t>
                      </a:r>
                      <a:endParaRPr lang="en-US" dirty="0"/>
                    </a:p>
                  </a:txBody>
                  <a:tcPr/>
                </a:tc>
                <a:tc>
                  <a:txBody>
                    <a:bodyPr/>
                    <a:lstStyle/>
                    <a:p>
                      <a:r>
                        <a:rPr lang="en-US" dirty="0" smtClean="0"/>
                        <a:t>11:44</a:t>
                      </a:r>
                      <a:endParaRPr lang="en-US" dirty="0"/>
                    </a:p>
                  </a:txBody>
                  <a:tcPr/>
                </a:tc>
                <a:extLst>
                  <a:ext uri="{0D108BD9-81ED-4DB2-BD59-A6C34878D82A}">
                    <a16:rowId xmlns:a16="http://schemas.microsoft.com/office/drawing/2014/main" val="520554159"/>
                  </a:ext>
                </a:extLst>
              </a:tr>
              <a:tr h="431441">
                <a:tc>
                  <a:txBody>
                    <a:bodyPr/>
                    <a:lstStyle/>
                    <a:p>
                      <a:r>
                        <a:rPr lang="en-US" dirty="0" smtClean="0"/>
                        <a:t>4</a:t>
                      </a:r>
                      <a:endParaRPr lang="en-US" dirty="0"/>
                    </a:p>
                  </a:txBody>
                  <a:tcPr/>
                </a:tc>
                <a:tc>
                  <a:txBody>
                    <a:bodyPr/>
                    <a:lstStyle/>
                    <a:p>
                      <a:r>
                        <a:rPr lang="en-US" dirty="0" smtClean="0"/>
                        <a:t>11:44</a:t>
                      </a:r>
                      <a:endParaRPr lang="en-US" dirty="0"/>
                    </a:p>
                  </a:txBody>
                  <a:tcPr/>
                </a:tc>
                <a:tc>
                  <a:txBody>
                    <a:bodyPr/>
                    <a:lstStyle/>
                    <a:p>
                      <a:r>
                        <a:rPr lang="en-US" dirty="0" smtClean="0"/>
                        <a:t>12:24</a:t>
                      </a:r>
                      <a:endParaRPr lang="en-US" dirty="0"/>
                    </a:p>
                  </a:txBody>
                  <a:tcPr/>
                </a:tc>
                <a:extLst>
                  <a:ext uri="{0D108BD9-81ED-4DB2-BD59-A6C34878D82A}">
                    <a16:rowId xmlns:a16="http://schemas.microsoft.com/office/drawing/2014/main" val="2685649876"/>
                  </a:ext>
                </a:extLst>
              </a:tr>
              <a:tr h="431441">
                <a:tc>
                  <a:txBody>
                    <a:bodyPr/>
                    <a:lstStyle/>
                    <a:p>
                      <a:r>
                        <a:rPr lang="en-US" dirty="0" smtClean="0"/>
                        <a:t>5</a:t>
                      </a:r>
                      <a:endParaRPr lang="en-US" dirty="0"/>
                    </a:p>
                  </a:txBody>
                  <a:tcPr/>
                </a:tc>
                <a:tc>
                  <a:txBody>
                    <a:bodyPr/>
                    <a:lstStyle/>
                    <a:p>
                      <a:r>
                        <a:rPr lang="en-US" dirty="0" smtClean="0"/>
                        <a:t>12:24</a:t>
                      </a:r>
                      <a:endParaRPr lang="en-US" dirty="0"/>
                    </a:p>
                  </a:txBody>
                  <a:tcPr/>
                </a:tc>
                <a:tc>
                  <a:txBody>
                    <a:bodyPr/>
                    <a:lstStyle/>
                    <a:p>
                      <a:r>
                        <a:rPr lang="en-US" dirty="0" smtClean="0"/>
                        <a:t>1:26</a:t>
                      </a:r>
                      <a:endParaRPr lang="en-US" dirty="0"/>
                    </a:p>
                  </a:txBody>
                  <a:tcPr/>
                </a:tc>
                <a:extLst>
                  <a:ext uri="{0D108BD9-81ED-4DB2-BD59-A6C34878D82A}">
                    <a16:rowId xmlns:a16="http://schemas.microsoft.com/office/drawing/2014/main" val="4010668505"/>
                  </a:ext>
                </a:extLst>
              </a:tr>
              <a:tr h="431441">
                <a:tc>
                  <a:txBody>
                    <a:bodyPr/>
                    <a:lstStyle/>
                    <a:p>
                      <a:r>
                        <a:rPr lang="en-US" dirty="0" smtClean="0"/>
                        <a:t>6</a:t>
                      </a:r>
                      <a:endParaRPr lang="en-US" dirty="0"/>
                    </a:p>
                  </a:txBody>
                  <a:tcPr/>
                </a:tc>
                <a:tc>
                  <a:txBody>
                    <a:bodyPr/>
                    <a:lstStyle/>
                    <a:p>
                      <a:r>
                        <a:rPr lang="en-US" dirty="0" smtClean="0"/>
                        <a:t>1:26</a:t>
                      </a:r>
                      <a:endParaRPr lang="en-US" dirty="0"/>
                    </a:p>
                  </a:txBody>
                  <a:tcPr/>
                </a:tc>
                <a:tc>
                  <a:txBody>
                    <a:bodyPr/>
                    <a:lstStyle/>
                    <a:p>
                      <a:r>
                        <a:rPr lang="en-US" dirty="0" smtClean="0"/>
                        <a:t>2:30</a:t>
                      </a:r>
                      <a:endParaRPr lang="en-US" dirty="0"/>
                    </a:p>
                  </a:txBody>
                  <a:tcPr/>
                </a:tc>
                <a:extLst>
                  <a:ext uri="{0D108BD9-81ED-4DB2-BD59-A6C34878D82A}">
                    <a16:rowId xmlns:a16="http://schemas.microsoft.com/office/drawing/2014/main" val="786517710"/>
                  </a:ext>
                </a:extLst>
              </a:tr>
              <a:tr h="744679">
                <a:tc>
                  <a:txBody>
                    <a:bodyPr/>
                    <a:lstStyle/>
                    <a:p>
                      <a:r>
                        <a:rPr lang="en-US" dirty="0" smtClean="0"/>
                        <a:t>OFFICE HOURS</a:t>
                      </a:r>
                      <a:endParaRPr lang="en-US" dirty="0"/>
                    </a:p>
                  </a:txBody>
                  <a:tcPr/>
                </a:tc>
                <a:tc>
                  <a:txBody>
                    <a:bodyPr/>
                    <a:lstStyle/>
                    <a:p>
                      <a:r>
                        <a:rPr lang="en-US" dirty="0" smtClean="0"/>
                        <a:t>2:30</a:t>
                      </a:r>
                      <a:endParaRPr lang="en-US" dirty="0"/>
                    </a:p>
                  </a:txBody>
                  <a:tcPr/>
                </a:tc>
                <a:tc>
                  <a:txBody>
                    <a:bodyPr/>
                    <a:lstStyle/>
                    <a:p>
                      <a:r>
                        <a:rPr lang="en-US" dirty="0" smtClean="0"/>
                        <a:t>2:50</a:t>
                      </a:r>
                      <a:endParaRPr lang="en-US" dirty="0"/>
                    </a:p>
                  </a:txBody>
                  <a:tcPr/>
                </a:tc>
                <a:extLst>
                  <a:ext uri="{0D108BD9-81ED-4DB2-BD59-A6C34878D82A}">
                    <a16:rowId xmlns:a16="http://schemas.microsoft.com/office/drawing/2014/main" val="1662252738"/>
                  </a:ext>
                </a:extLst>
              </a:tr>
            </a:tbl>
          </a:graphicData>
        </a:graphic>
      </p:graphicFrame>
      <p:sp>
        <p:nvSpPr>
          <p:cNvPr id="5" name="TextBox 4"/>
          <p:cNvSpPr txBox="1"/>
          <p:nvPr/>
        </p:nvSpPr>
        <p:spPr>
          <a:xfrm>
            <a:off x="212673" y="1634954"/>
            <a:ext cx="6982690" cy="1077218"/>
          </a:xfrm>
          <a:prstGeom prst="rect">
            <a:avLst/>
          </a:prstGeom>
          <a:noFill/>
          <a:ln>
            <a:solidFill>
              <a:schemeClr val="tx1"/>
            </a:solidFill>
          </a:ln>
        </p:spPr>
        <p:txBody>
          <a:bodyPr wrap="square" rtlCol="0">
            <a:spAutoFit/>
          </a:bodyPr>
          <a:lstStyle/>
          <a:p>
            <a:r>
              <a:rPr lang="en-US" sz="1600" b="1" dirty="0" smtClean="0">
                <a:latin typeface="Baskerville Old Face" panose="02020602080505020303" pitchFamily="18" charset="0"/>
              </a:rPr>
              <a:t>The first two and last two periods of the day are 62 or 64 minutes long (this is when most students, both In-Person and Remote, have their Core Classes).  3</a:t>
            </a:r>
            <a:r>
              <a:rPr lang="en-US" sz="1600" b="1" baseline="30000" dirty="0" smtClean="0">
                <a:latin typeface="Baskerville Old Face" panose="02020602080505020303" pitchFamily="18" charset="0"/>
              </a:rPr>
              <a:t>rd</a:t>
            </a:r>
            <a:r>
              <a:rPr lang="en-US" sz="1600" b="1" dirty="0" smtClean="0">
                <a:latin typeface="Baskerville Old Face" panose="02020602080505020303" pitchFamily="18" charset="0"/>
              </a:rPr>
              <a:t> and 4</a:t>
            </a:r>
            <a:r>
              <a:rPr lang="en-US" sz="1600" b="1" baseline="30000" dirty="0" smtClean="0">
                <a:latin typeface="Baskerville Old Face" panose="02020602080505020303" pitchFamily="18" charset="0"/>
              </a:rPr>
              <a:t>th</a:t>
            </a:r>
            <a:r>
              <a:rPr lang="en-US" sz="1600" b="1" dirty="0" smtClean="0">
                <a:latin typeface="Baskerville Old Face" panose="02020602080505020303" pitchFamily="18" charset="0"/>
              </a:rPr>
              <a:t> period are 40 minutes long, and this is when most students, both in-person and remote, have lunch, Advisory,  electives, or work time.</a:t>
            </a:r>
            <a:endParaRPr lang="en-US" sz="1600" b="1" dirty="0">
              <a:latin typeface="Baskerville Old Face" panose="02020602080505020303" pitchFamily="18" charset="0"/>
            </a:endParaRPr>
          </a:p>
        </p:txBody>
      </p:sp>
      <p:sp>
        <p:nvSpPr>
          <p:cNvPr id="6" name="TextBox 5"/>
          <p:cNvSpPr txBox="1"/>
          <p:nvPr/>
        </p:nvSpPr>
        <p:spPr>
          <a:xfrm>
            <a:off x="269989" y="3063962"/>
            <a:ext cx="5877097" cy="1569660"/>
          </a:xfrm>
          <a:prstGeom prst="rect">
            <a:avLst/>
          </a:prstGeom>
          <a:noFill/>
          <a:ln>
            <a:solidFill>
              <a:schemeClr val="tx1"/>
            </a:solidFill>
          </a:ln>
        </p:spPr>
        <p:txBody>
          <a:bodyPr wrap="square" rtlCol="0">
            <a:spAutoFit/>
          </a:bodyPr>
          <a:lstStyle/>
          <a:p>
            <a:r>
              <a:rPr lang="en-US" sz="1600" b="1" dirty="0" smtClean="0">
                <a:latin typeface="Baskerville Old Face" panose="02020602080505020303" pitchFamily="18" charset="0"/>
              </a:rPr>
              <a:t>For Remote classes (for students who are 100% Remote, or for classes that students have on days when they learning from home) may end earlier than the times shown on this chart.  This is due to a DOE policy that limits the amount of </a:t>
            </a:r>
            <a:r>
              <a:rPr lang="en-US" sz="1600" b="1" dirty="0" err="1" smtClean="0">
                <a:latin typeface="Baskerville Old Face" panose="02020602080505020303" pitchFamily="18" charset="0"/>
              </a:rPr>
              <a:t>screentime</a:t>
            </a:r>
            <a:r>
              <a:rPr lang="en-US" sz="1600" b="1" dirty="0" smtClean="0">
                <a:latin typeface="Baskerville Old Face" panose="02020602080505020303" pitchFamily="18" charset="0"/>
              </a:rPr>
              <a:t> students can have on Remote days.  Teachers of these Remote classes will dismiss students from their Remote class at the appropriate time.</a:t>
            </a:r>
            <a:endParaRPr lang="en-US" sz="1600" b="1" dirty="0">
              <a:latin typeface="Baskerville Old Face" panose="02020602080505020303" pitchFamily="18" charset="0"/>
            </a:endParaRPr>
          </a:p>
        </p:txBody>
      </p:sp>
      <p:sp>
        <p:nvSpPr>
          <p:cNvPr id="7" name="TextBox 6"/>
          <p:cNvSpPr txBox="1"/>
          <p:nvPr/>
        </p:nvSpPr>
        <p:spPr>
          <a:xfrm>
            <a:off x="212673" y="5012312"/>
            <a:ext cx="6565668" cy="1569660"/>
          </a:xfrm>
          <a:prstGeom prst="rect">
            <a:avLst/>
          </a:prstGeom>
          <a:noFill/>
          <a:ln>
            <a:solidFill>
              <a:schemeClr val="tx1"/>
            </a:solidFill>
          </a:ln>
        </p:spPr>
        <p:txBody>
          <a:bodyPr wrap="square" rtlCol="0">
            <a:spAutoFit/>
          </a:bodyPr>
          <a:lstStyle/>
          <a:p>
            <a:r>
              <a:rPr lang="en-US" sz="1600" b="1" dirty="0" smtClean="0">
                <a:latin typeface="Baskerville Old Face" panose="02020602080505020303" pitchFamily="18" charset="0"/>
              </a:rPr>
              <a:t>All teachers have Office Hours each day from 2:30-2:50.  Students and families can contact any teacher </a:t>
            </a:r>
            <a:r>
              <a:rPr lang="en-US" sz="1600" b="1" dirty="0" smtClean="0">
                <a:ln>
                  <a:solidFill>
                    <a:schemeClr val="tx1"/>
                  </a:solidFill>
                </a:ln>
                <a:latin typeface="Baskerville Old Face" panose="02020602080505020303" pitchFamily="18" charset="0"/>
              </a:rPr>
              <a:t>during</a:t>
            </a:r>
            <a:r>
              <a:rPr lang="en-US" sz="1600" b="1" dirty="0" smtClean="0">
                <a:latin typeface="Baskerville Old Face" panose="02020602080505020303" pitchFamily="18" charset="0"/>
              </a:rPr>
              <a:t> this time, or make an appointment in advance.  Please note that, depending on how many students want to talk to the same teacher at once, a teacher might ask a student or family to reschedule for another day.  They will do their best to respond to all families and students during that time.</a:t>
            </a:r>
            <a:endParaRPr lang="en-US" sz="1600" b="1" dirty="0">
              <a:latin typeface="Baskerville Old Face" panose="02020602080505020303" pitchFamily="18" charset="0"/>
            </a:endParaRPr>
          </a:p>
        </p:txBody>
      </p:sp>
      <p:sp>
        <p:nvSpPr>
          <p:cNvPr id="11" name="Left Bracket 10"/>
          <p:cNvSpPr/>
          <p:nvPr/>
        </p:nvSpPr>
        <p:spPr>
          <a:xfrm flipV="1">
            <a:off x="7728068" y="3138054"/>
            <a:ext cx="260464" cy="361604"/>
          </a:xfrm>
          <a:prstGeom prst="leftBracket">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2" name="Left Bracket 11"/>
          <p:cNvSpPr/>
          <p:nvPr/>
        </p:nvSpPr>
        <p:spPr>
          <a:xfrm flipV="1">
            <a:off x="7728067" y="3848792"/>
            <a:ext cx="260463" cy="512987"/>
          </a:xfrm>
          <a:prstGeom prst="leftBracket">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3" name="Left Bracket 12"/>
          <p:cNvSpPr/>
          <p:nvPr/>
        </p:nvSpPr>
        <p:spPr>
          <a:xfrm flipV="1">
            <a:off x="7728066" y="4735608"/>
            <a:ext cx="260464" cy="361604"/>
          </a:xfrm>
          <a:prstGeom prst="leftBracket">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15" name="Straight Arrow Connector 14"/>
          <p:cNvCxnSpPr/>
          <p:nvPr/>
        </p:nvCxnSpPr>
        <p:spPr>
          <a:xfrm>
            <a:off x="7195363" y="2411506"/>
            <a:ext cx="532703" cy="72654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a:off x="6998280" y="2712172"/>
            <a:ext cx="729786" cy="113662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a:xfrm>
            <a:off x="6467652" y="2712172"/>
            <a:ext cx="1260414" cy="204239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 name="Straight Arrow Connector 20"/>
          <p:cNvCxnSpPr>
            <a:stCxn id="7" idx="3"/>
          </p:cNvCxnSpPr>
          <p:nvPr/>
        </p:nvCxnSpPr>
        <p:spPr>
          <a:xfrm>
            <a:off x="6778341" y="5797142"/>
            <a:ext cx="1188718" cy="4433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293703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639" y="365125"/>
            <a:ext cx="11159231" cy="1325563"/>
          </a:xfrm>
        </p:spPr>
        <p:txBody>
          <a:bodyPr/>
          <a:lstStyle/>
          <a:p>
            <a:pPr algn="ctr"/>
            <a:r>
              <a:rPr lang="en-US" dirty="0" smtClean="0">
                <a:latin typeface="Baskerville Old Face" panose="02020602080505020303" pitchFamily="18" charset="0"/>
              </a:rPr>
              <a:t>What Happens if There’s a Confirmed Case of COVID in the School Building?</a:t>
            </a:r>
            <a:endParaRPr lang="en-US" dirty="0">
              <a:latin typeface="Baskerville Old Face" panose="02020602080505020303" pitchFamily="18" charset="0"/>
            </a:endParaRPr>
          </a:p>
        </p:txBody>
      </p:sp>
      <p:pic>
        <p:nvPicPr>
          <p:cNvPr id="4" name="Content Placeholder 3"/>
          <p:cNvPicPr>
            <a:picLocks noGrp="1" noChangeAspect="1"/>
          </p:cNvPicPr>
          <p:nvPr>
            <p:ph idx="1"/>
          </p:nvPr>
        </p:nvPicPr>
        <p:blipFill>
          <a:blip r:embed="rId2"/>
          <a:stretch>
            <a:fillRect/>
          </a:stretch>
        </p:blipFill>
        <p:spPr>
          <a:xfrm>
            <a:off x="5823752" y="1858973"/>
            <a:ext cx="5548543" cy="4932446"/>
          </a:xfrm>
          <a:prstGeom prst="rect">
            <a:avLst/>
          </a:prstGeom>
        </p:spPr>
      </p:pic>
      <p:sp>
        <p:nvSpPr>
          <p:cNvPr id="5" name="TextBox 4"/>
          <p:cNvSpPr txBox="1"/>
          <p:nvPr/>
        </p:nvSpPr>
        <p:spPr>
          <a:xfrm>
            <a:off x="639192" y="2107474"/>
            <a:ext cx="4776188" cy="4247317"/>
          </a:xfrm>
          <a:prstGeom prst="rect">
            <a:avLst/>
          </a:prstGeom>
          <a:noFill/>
        </p:spPr>
        <p:txBody>
          <a:bodyPr wrap="square" rtlCol="0">
            <a:spAutoFit/>
          </a:bodyPr>
          <a:lstStyle/>
          <a:p>
            <a:r>
              <a:rPr lang="en-US" dirty="0" smtClean="0">
                <a:latin typeface="Baskerville Old Face" panose="02020602080505020303" pitchFamily="18" charset="0"/>
              </a:rPr>
              <a:t>School Administrators will contact the DOE and the NYC Test + Trace Crops via a special hotline, and a team from the DOE and City will take over investigation.   School staff will keep families informed as we receive information that may impact you or your child.</a:t>
            </a:r>
          </a:p>
          <a:p>
            <a:endParaRPr lang="en-US" dirty="0">
              <a:latin typeface="Baskerville Old Face" panose="02020602080505020303" pitchFamily="18" charset="0"/>
            </a:endParaRPr>
          </a:p>
          <a:p>
            <a:r>
              <a:rPr lang="en-US" dirty="0" smtClean="0">
                <a:latin typeface="Baskerville Old Face" panose="02020602080505020303" pitchFamily="18" charset="0"/>
              </a:rPr>
              <a:t>Depending on the case and how many cases there are, individual cohorts of students, certain classes, or all in-person learning may be temporarily shifted to 100% Remote.  In that case, you would be notified by the school, and your child would attend classes 100% Remote, from home, until the Department of Health notifies us we can reopen in-person.</a:t>
            </a:r>
            <a:endParaRPr lang="en-US" dirty="0">
              <a:latin typeface="Baskerville Old Face" panose="02020602080505020303" pitchFamily="18" charset="0"/>
            </a:endParaRPr>
          </a:p>
        </p:txBody>
      </p:sp>
    </p:spTree>
    <p:extLst>
      <p:ext uri="{BB962C8B-B14F-4D97-AF65-F5344CB8AC3E}">
        <p14:creationId xmlns:p14="http://schemas.microsoft.com/office/powerpoint/2010/main" val="4113681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8281"/>
          </a:xfrm>
        </p:spPr>
        <p:txBody>
          <a:bodyPr>
            <a:normAutofit fontScale="90000"/>
          </a:bodyPr>
          <a:lstStyle/>
          <a:p>
            <a:pPr algn="ctr"/>
            <a:r>
              <a:rPr lang="en-US" dirty="0" smtClean="0">
                <a:latin typeface="Baskerville Old Face" panose="02020602080505020303" pitchFamily="18" charset="0"/>
              </a:rPr>
              <a:t>Random Temperature Checks and Daily Health Screening</a:t>
            </a:r>
            <a:endParaRPr lang="en-US" dirty="0">
              <a:latin typeface="Baskerville Old Face" panose="02020602080505020303" pitchFamily="18" charset="0"/>
            </a:endParaRPr>
          </a:p>
        </p:txBody>
      </p:sp>
      <p:sp>
        <p:nvSpPr>
          <p:cNvPr id="5" name="Content Placeholder 4"/>
          <p:cNvSpPr>
            <a:spLocks noGrp="1"/>
          </p:cNvSpPr>
          <p:nvPr>
            <p:ph idx="1"/>
          </p:nvPr>
        </p:nvSpPr>
        <p:spPr>
          <a:xfrm>
            <a:off x="600891" y="1393371"/>
            <a:ext cx="11303726" cy="5077098"/>
          </a:xfrm>
        </p:spPr>
        <p:txBody>
          <a:bodyPr>
            <a:noAutofit/>
          </a:bodyPr>
          <a:lstStyle/>
          <a:p>
            <a:pPr marL="0" indent="0">
              <a:buNone/>
            </a:pPr>
            <a:endParaRPr lang="en-US" sz="1400" dirty="0">
              <a:latin typeface="Baskerville Old Face" panose="02020602080505020303" pitchFamily="18" charset="0"/>
            </a:endParaRPr>
          </a:p>
          <a:p>
            <a:r>
              <a:rPr lang="en-US" sz="1400" dirty="0">
                <a:latin typeface="Baskerville Old Face" panose="02020602080505020303" pitchFamily="18" charset="0"/>
              </a:rPr>
              <a:t>Daily </a:t>
            </a:r>
            <a:r>
              <a:rPr lang="en-US" sz="1400" dirty="0" smtClean="0">
                <a:latin typeface="Baskerville Old Face" panose="02020602080505020303" pitchFamily="18" charset="0"/>
              </a:rPr>
              <a:t>Health </a:t>
            </a:r>
            <a:r>
              <a:rPr lang="en-US" sz="1400" dirty="0">
                <a:latin typeface="Baskerville Old Face" panose="02020602080505020303" pitchFamily="18" charset="0"/>
              </a:rPr>
              <a:t>Screenings for students and school-based staff, including temperature checks, must be completed at home by families and by school-based </a:t>
            </a:r>
            <a:r>
              <a:rPr lang="en-US" sz="1400" dirty="0" smtClean="0">
                <a:latin typeface="Baskerville Old Face" panose="02020602080505020303" pitchFamily="18" charset="0"/>
              </a:rPr>
              <a:t>staff.  School-based </a:t>
            </a:r>
            <a:r>
              <a:rPr lang="en-US" sz="1400" dirty="0">
                <a:latin typeface="Baskerville Old Face" panose="02020602080505020303" pitchFamily="18" charset="0"/>
              </a:rPr>
              <a:t>staff and students cannot report to school if they </a:t>
            </a:r>
            <a:r>
              <a:rPr lang="en-US" sz="1400" dirty="0" smtClean="0">
                <a:latin typeface="Baskerville Old Face" panose="02020602080505020303" pitchFamily="18" charset="0"/>
              </a:rPr>
              <a:t>have:</a:t>
            </a:r>
          </a:p>
          <a:p>
            <a:pPr lvl="1"/>
            <a:r>
              <a:rPr lang="en-US" sz="1400" dirty="0" smtClean="0">
                <a:latin typeface="Baskerville Old Face" panose="02020602080505020303" pitchFamily="18" charset="0"/>
              </a:rPr>
              <a:t>Experienced </a:t>
            </a:r>
            <a:r>
              <a:rPr lang="en-US" sz="1400" dirty="0">
                <a:latin typeface="Baskerville Old Face" panose="02020602080505020303" pitchFamily="18" charset="0"/>
              </a:rPr>
              <a:t>any symptoms of COVID-19 (chills, cough, shortness of breath or difficulty breathing, fatigue, muscle or body aches, headache, loss of taste or smell, sore throat, congestion or runny nose, nausea or vomiting, or diarrhea), including a temperature of greater than 100.0°F, in the past 14 </a:t>
            </a:r>
            <a:r>
              <a:rPr lang="en-US" sz="1400" dirty="0" smtClean="0">
                <a:latin typeface="Baskerville Old Face" panose="02020602080505020303" pitchFamily="18" charset="0"/>
              </a:rPr>
              <a:t>days;</a:t>
            </a:r>
          </a:p>
          <a:p>
            <a:pPr lvl="1"/>
            <a:r>
              <a:rPr lang="en-US" sz="1400" dirty="0" smtClean="0">
                <a:latin typeface="Baskerville Old Face" panose="02020602080505020303" pitchFamily="18" charset="0"/>
              </a:rPr>
              <a:t>Been </a:t>
            </a:r>
            <a:r>
              <a:rPr lang="en-US" sz="1400" dirty="0">
                <a:latin typeface="Baskerville Old Face" panose="02020602080505020303" pitchFamily="18" charset="0"/>
              </a:rPr>
              <a:t>knowingly in close or proximate contact in the past 14 days with anyone who has tested positive through a diagnostic test for COVID-19 or who has or had symptoms of COVID-19 (fever or chills, cough, shortness of breath or difficulty breathing, fatigue, muscle or body aches, headache, loss of taste or smell, sore throat, congestion or runny nose, nausea or vomiting, or diarrhea</a:t>
            </a:r>
            <a:r>
              <a:rPr lang="en-US" sz="1400" dirty="0" smtClean="0">
                <a:latin typeface="Baskerville Old Face" panose="02020602080505020303" pitchFamily="18" charset="0"/>
              </a:rPr>
              <a:t>);</a:t>
            </a:r>
          </a:p>
          <a:p>
            <a:pPr lvl="1"/>
            <a:r>
              <a:rPr lang="en-US" sz="1400" dirty="0" smtClean="0">
                <a:latin typeface="Baskerville Old Face" panose="02020602080505020303" pitchFamily="18" charset="0"/>
              </a:rPr>
              <a:t>Tested </a:t>
            </a:r>
            <a:r>
              <a:rPr lang="en-US" sz="1400" dirty="0">
                <a:latin typeface="Baskerville Old Face" panose="02020602080505020303" pitchFamily="18" charset="0"/>
              </a:rPr>
              <a:t>positive through a diagnostic test for COVID-19 in the past 10 days; </a:t>
            </a:r>
            <a:r>
              <a:rPr lang="en-US" sz="1400" dirty="0" smtClean="0">
                <a:latin typeface="Baskerville Old Face" panose="02020602080505020303" pitchFamily="18" charset="0"/>
              </a:rPr>
              <a:t>AND/OR</a:t>
            </a:r>
          </a:p>
          <a:p>
            <a:pPr lvl="1"/>
            <a:r>
              <a:rPr lang="en-US" sz="1400" dirty="0" smtClean="0">
                <a:latin typeface="Baskerville Old Face" panose="02020602080505020303" pitchFamily="18" charset="0"/>
              </a:rPr>
              <a:t>Traveled </a:t>
            </a:r>
            <a:r>
              <a:rPr lang="en-US" sz="1400" dirty="0">
                <a:latin typeface="Baskerville Old Face" panose="02020602080505020303" pitchFamily="18" charset="0"/>
              </a:rPr>
              <a:t>internationally or from a state with widespread community transmission of COVID-19 per the New York State Travel Advisory in the past 14 </a:t>
            </a:r>
            <a:r>
              <a:rPr lang="en-US" sz="1400" dirty="0" smtClean="0">
                <a:latin typeface="Baskerville Old Face" panose="02020602080505020303" pitchFamily="18" charset="0"/>
              </a:rPr>
              <a:t>days.</a:t>
            </a:r>
          </a:p>
          <a:p>
            <a:pPr marL="457200" lvl="1" indent="0">
              <a:buNone/>
            </a:pPr>
            <a:endParaRPr lang="en-US" sz="1400" dirty="0">
              <a:latin typeface="Baskerville Old Face" panose="02020602080505020303" pitchFamily="18" charset="0"/>
            </a:endParaRPr>
          </a:p>
          <a:p>
            <a:pPr marL="0" indent="0">
              <a:buNone/>
            </a:pPr>
            <a:r>
              <a:rPr lang="en-US" sz="1400" dirty="0">
                <a:latin typeface="Baskerville Old Face" panose="02020602080505020303" pitchFamily="18" charset="0"/>
              </a:rPr>
              <a:t>Every morning, prior to entering the school, specific staff will perform random samplings </a:t>
            </a:r>
            <a:r>
              <a:rPr lang="en-US" sz="1400" dirty="0" smtClean="0">
                <a:latin typeface="Baskerville Old Face" panose="02020602080505020303" pitchFamily="18" charset="0"/>
              </a:rPr>
              <a:t>of temperatures </a:t>
            </a:r>
            <a:r>
              <a:rPr lang="en-US" sz="1400" dirty="0">
                <a:latin typeface="Baskerville Old Face" panose="02020602080505020303" pitchFamily="18" charset="0"/>
              </a:rPr>
              <a:t>for both students and school-based staff using non-touch </a:t>
            </a:r>
            <a:r>
              <a:rPr lang="en-US" sz="1400" dirty="0" smtClean="0">
                <a:latin typeface="Baskerville Old Face" panose="02020602080505020303" pitchFamily="18" charset="0"/>
              </a:rPr>
              <a:t>thermometers.  Schools </a:t>
            </a:r>
            <a:r>
              <a:rPr lang="en-US" sz="1400" dirty="0">
                <a:latin typeface="Baskerville Old Face" panose="02020602080505020303" pitchFamily="18" charset="0"/>
              </a:rPr>
              <a:t>will never record or track student and/or staff temperatures or other health </a:t>
            </a:r>
            <a:r>
              <a:rPr lang="en-US" sz="1400" dirty="0" smtClean="0">
                <a:latin typeface="Baskerville Old Face" panose="02020602080505020303" pitchFamily="18" charset="0"/>
              </a:rPr>
              <a:t>information.  Face </a:t>
            </a:r>
            <a:r>
              <a:rPr lang="en-US" sz="1400" dirty="0">
                <a:latin typeface="Baskerville Old Face" panose="02020602080505020303" pitchFamily="18" charset="0"/>
              </a:rPr>
              <a:t>coverings and gloves will be worn continually by designated staff taking </a:t>
            </a:r>
            <a:r>
              <a:rPr lang="en-US" sz="1400" dirty="0" smtClean="0">
                <a:latin typeface="Baskerville Old Face" panose="02020602080505020303" pitchFamily="18" charset="0"/>
              </a:rPr>
              <a:t>temperatures.  Any </a:t>
            </a:r>
            <a:r>
              <a:rPr lang="en-US" sz="1400" dirty="0">
                <a:latin typeface="Baskerville Old Face" panose="02020602080505020303" pitchFamily="18" charset="0"/>
              </a:rPr>
              <a:t>student exhibiting a fever from a random temperature check must be evaluated by the nurse or health professional in the Isolation Room. The student must stay in the building’s Isolation Room until picked </a:t>
            </a:r>
            <a:r>
              <a:rPr lang="en-US" sz="1400" dirty="0" smtClean="0">
                <a:latin typeface="Baskerville Old Face" panose="02020602080505020303" pitchFamily="18" charset="0"/>
              </a:rPr>
              <a:t>up.</a:t>
            </a:r>
          </a:p>
          <a:p>
            <a:pPr marL="0" indent="0">
              <a:buNone/>
            </a:pPr>
            <a:endParaRPr lang="en-US" sz="1400" dirty="0">
              <a:latin typeface="Baskerville Old Face" panose="02020602080505020303" pitchFamily="18" charset="0"/>
            </a:endParaRPr>
          </a:p>
          <a:p>
            <a:pPr marL="0" indent="0">
              <a:buNone/>
            </a:pPr>
            <a:r>
              <a:rPr lang="en-US" sz="1400" dirty="0" smtClean="0">
                <a:latin typeface="Baskerville Old Face" panose="02020602080505020303" pitchFamily="18" charset="0"/>
              </a:rPr>
              <a:t>All people entering a DOE building, including students and staff, must complete a Daily Health Screening form, either online or in-person.  If </a:t>
            </a:r>
            <a:r>
              <a:rPr lang="en-US" sz="1400" dirty="0">
                <a:latin typeface="Baskerville Old Face" panose="02020602080505020303" pitchFamily="18" charset="0"/>
              </a:rPr>
              <a:t>a staff member or student arrives without having completed the Screening Online, they will have to complete the Screening Questionnaire on paper and have their temperature taken.</a:t>
            </a:r>
          </a:p>
          <a:p>
            <a:endParaRPr lang="en-US" sz="1400" dirty="0">
              <a:latin typeface="Baskerville Old Face" panose="02020602080505020303" pitchFamily="18" charset="0"/>
            </a:endParaRPr>
          </a:p>
        </p:txBody>
      </p:sp>
    </p:spTree>
    <p:extLst>
      <p:ext uri="{BB962C8B-B14F-4D97-AF65-F5344CB8AC3E}">
        <p14:creationId xmlns:p14="http://schemas.microsoft.com/office/powerpoint/2010/main" val="3289546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Baskerville Old Face" panose="02020602080505020303" pitchFamily="18" charset="0"/>
              </a:rPr>
              <a:t>Mandatory Daily </a:t>
            </a:r>
            <a:r>
              <a:rPr lang="en-US" dirty="0">
                <a:latin typeface="Baskerville Old Face" panose="02020602080505020303" pitchFamily="18" charset="0"/>
              </a:rPr>
              <a:t>H</a:t>
            </a:r>
            <a:r>
              <a:rPr lang="en-US" dirty="0" smtClean="0">
                <a:latin typeface="Baskerville Old Face" panose="02020602080505020303" pitchFamily="18" charset="0"/>
              </a:rPr>
              <a:t>ealth Screening</a:t>
            </a:r>
            <a:endParaRPr lang="en-US" dirty="0">
              <a:latin typeface="Baskerville Old Face" panose="02020602080505020303" pitchFamily="18" charset="0"/>
            </a:endParaRPr>
          </a:p>
        </p:txBody>
      </p:sp>
      <p:sp>
        <p:nvSpPr>
          <p:cNvPr id="3" name="Content Placeholder 2"/>
          <p:cNvSpPr>
            <a:spLocks noGrp="1"/>
          </p:cNvSpPr>
          <p:nvPr>
            <p:ph idx="1"/>
          </p:nvPr>
        </p:nvSpPr>
        <p:spPr>
          <a:xfrm>
            <a:off x="838200" y="1825625"/>
            <a:ext cx="10515600" cy="4653552"/>
          </a:xfrm>
        </p:spPr>
        <p:txBody>
          <a:bodyPr>
            <a:normAutofit fontScale="92500" lnSpcReduction="20000"/>
          </a:bodyPr>
          <a:lstStyle/>
          <a:p>
            <a:r>
              <a:rPr lang="en-US" dirty="0" smtClean="0">
                <a:latin typeface="Baskerville Old Face" panose="02020602080505020303" pitchFamily="18" charset="0"/>
              </a:rPr>
              <a:t>All students must complete before being allowed inside the building. This form can be completed either </a:t>
            </a:r>
            <a:r>
              <a:rPr lang="en-US" dirty="0">
                <a:latin typeface="Baskerville Old Face" panose="02020602080505020303" pitchFamily="18" charset="0"/>
              </a:rPr>
              <a:t>online or in-person</a:t>
            </a:r>
            <a:r>
              <a:rPr lang="en-US" dirty="0" smtClean="0">
                <a:latin typeface="Baskerville Old Face" panose="02020602080505020303" pitchFamily="18" charset="0"/>
              </a:rPr>
              <a:t>.   </a:t>
            </a:r>
            <a:r>
              <a:rPr lang="en-US" dirty="0">
                <a:latin typeface="Baskerville Old Face" panose="02020602080505020303" pitchFamily="18" charset="0"/>
              </a:rPr>
              <a:t>If a staff member or student arrives without having completed the Screening Online, they will have to complete the Screening Questionnaire on paper and have their temperature taken</a:t>
            </a:r>
            <a:r>
              <a:rPr lang="en-US" dirty="0" smtClean="0">
                <a:latin typeface="Baskerville Old Face" panose="02020602080505020303" pitchFamily="18" charset="0"/>
              </a:rPr>
              <a:t>.</a:t>
            </a:r>
          </a:p>
          <a:p>
            <a:r>
              <a:rPr lang="en-US" dirty="0" smtClean="0">
                <a:latin typeface="Baskerville Old Face" panose="02020602080505020303" pitchFamily="18" charset="0"/>
              </a:rPr>
              <a:t>It is a four-question survey.  If a student answers “No” to any of the questions, they cannot attend school, and must be placed in the Isolation Room and a parent/guardian must come to the school immediately to pick them up.</a:t>
            </a:r>
            <a:endParaRPr lang="en-US" dirty="0">
              <a:latin typeface="Baskerville Old Face" panose="02020602080505020303" pitchFamily="18" charset="0"/>
            </a:endParaRPr>
          </a:p>
          <a:p>
            <a:r>
              <a:rPr lang="en-US" dirty="0" smtClean="0">
                <a:latin typeface="Baskerville Old Face" panose="02020602080505020303" pitchFamily="18" charset="0"/>
              </a:rPr>
              <a:t>  We strongly encourage students to complete this form on their phones, so there is no crowding at entry.  When a student completes it online, they also receive an email that says they can go into the building.  Students must show this confirmation screen to school staff on their phones in order to be allowed into classrooms.</a:t>
            </a:r>
            <a:endParaRPr lang="en-US" dirty="0">
              <a:latin typeface="Baskerville Old Face" panose="02020602080505020303" pitchFamily="18" charset="0"/>
            </a:endParaRPr>
          </a:p>
        </p:txBody>
      </p:sp>
      <p:sp>
        <p:nvSpPr>
          <p:cNvPr id="4" name="Rectangle 3"/>
          <p:cNvSpPr/>
          <p:nvPr/>
        </p:nvSpPr>
        <p:spPr>
          <a:xfrm>
            <a:off x="5977217" y="3244334"/>
            <a:ext cx="237566" cy="369332"/>
          </a:xfrm>
          <a:prstGeom prst="rect">
            <a:avLst/>
          </a:prstGeom>
        </p:spPr>
        <p:txBody>
          <a:bodyPr wrap="none">
            <a:spAutoFit/>
          </a:bodyPr>
          <a:lstStyle/>
          <a:p>
            <a:r>
              <a:rPr lang="en-US" dirty="0"/>
              <a:t> </a:t>
            </a:r>
          </a:p>
        </p:txBody>
      </p:sp>
      <p:sp>
        <p:nvSpPr>
          <p:cNvPr id="5" name="Rectangle 4"/>
          <p:cNvSpPr/>
          <p:nvPr/>
        </p:nvSpPr>
        <p:spPr>
          <a:xfrm>
            <a:off x="5977217" y="3244334"/>
            <a:ext cx="290464" cy="369332"/>
          </a:xfrm>
          <a:prstGeom prst="rect">
            <a:avLst/>
          </a:prstGeom>
        </p:spPr>
        <p:txBody>
          <a:bodyPr wrap="none">
            <a:spAutoFit/>
          </a:bodyPr>
          <a:lstStyle/>
          <a:p>
            <a:r>
              <a:rPr lang="en-US" dirty="0"/>
              <a:t>  </a:t>
            </a:r>
          </a:p>
        </p:txBody>
      </p:sp>
      <p:sp>
        <p:nvSpPr>
          <p:cNvPr id="6" name="Rectangle 5"/>
          <p:cNvSpPr/>
          <p:nvPr/>
        </p:nvSpPr>
        <p:spPr>
          <a:xfrm>
            <a:off x="5977217" y="3244334"/>
            <a:ext cx="2375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2606533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245400" y="242500"/>
            <a:ext cx="4749200" cy="2437600"/>
          </a:xfrm>
          <a:prstGeom prst="rect">
            <a:avLst/>
          </a:prstGeom>
        </p:spPr>
        <p:txBody>
          <a:bodyPr spcFirstLastPara="1" vert="horz" wrap="square" lIns="121900" tIns="121900" rIns="121900" bIns="121900" rtlCol="0" anchor="t" anchorCtr="0">
            <a:noAutofit/>
          </a:bodyPr>
          <a:lstStyle/>
          <a:p>
            <a:pPr algn="ctr"/>
            <a:r>
              <a:rPr lang="en" b="1" i="1" dirty="0">
                <a:latin typeface="Libre Baskerville"/>
                <a:ea typeface="Libre Baskerville"/>
                <a:cs typeface="Libre Baskerville"/>
                <a:sym typeface="Libre Baskerville"/>
              </a:rPr>
              <a:t>Mandatory </a:t>
            </a:r>
            <a:r>
              <a:rPr lang="en" b="1" dirty="0">
                <a:latin typeface="Libre Baskerville"/>
                <a:ea typeface="Libre Baskerville"/>
                <a:cs typeface="Libre Baskerville"/>
                <a:sym typeface="Libre Baskerville"/>
              </a:rPr>
              <a:t>NYC DOE Health Screening Protocol</a:t>
            </a:r>
            <a:endParaRPr b="1" dirty="0">
              <a:latin typeface="Libre Baskerville"/>
              <a:ea typeface="Libre Baskerville"/>
              <a:cs typeface="Libre Baskerville"/>
              <a:sym typeface="Libre Baskerville"/>
            </a:endParaRPr>
          </a:p>
        </p:txBody>
      </p:sp>
      <p:sp>
        <p:nvSpPr>
          <p:cNvPr id="55" name="Google Shape;55;p13"/>
          <p:cNvSpPr txBox="1">
            <a:spLocks noGrp="1"/>
          </p:cNvSpPr>
          <p:nvPr>
            <p:ph type="body" idx="1"/>
          </p:nvPr>
        </p:nvSpPr>
        <p:spPr>
          <a:xfrm>
            <a:off x="0" y="3074800"/>
            <a:ext cx="5652400" cy="3017200"/>
          </a:xfrm>
          <a:prstGeom prst="rect">
            <a:avLst/>
          </a:prstGeom>
        </p:spPr>
        <p:txBody>
          <a:bodyPr spcFirstLastPara="1" vert="horz" wrap="square" lIns="121900" tIns="121900" rIns="121900" bIns="121900" rtlCol="0" anchor="t" anchorCtr="0">
            <a:noAutofit/>
          </a:bodyPr>
          <a:lstStyle/>
          <a:p>
            <a:pPr marL="0" indent="0">
              <a:buNone/>
            </a:pPr>
            <a:r>
              <a:rPr lang="en" b="1">
                <a:solidFill>
                  <a:srgbClr val="000000"/>
                </a:solidFill>
              </a:rPr>
              <a:t>Step 1: Go to the DOE Health Screening Site </a:t>
            </a:r>
            <a:endParaRPr b="1">
              <a:solidFill>
                <a:srgbClr val="000000"/>
              </a:solidFill>
            </a:endParaRPr>
          </a:p>
          <a:p>
            <a:pPr marL="0" indent="0">
              <a:spcBef>
                <a:spcPts val="2133"/>
              </a:spcBef>
              <a:spcAft>
                <a:spcPts val="2133"/>
              </a:spcAft>
              <a:buNone/>
            </a:pPr>
            <a:r>
              <a:rPr lang="en" sz="3067" b="1">
                <a:solidFill>
                  <a:srgbClr val="38761D"/>
                </a:solidFill>
              </a:rPr>
              <a:t>healthscreening.schools.nyc</a:t>
            </a:r>
            <a:endParaRPr sz="3067" b="1">
              <a:solidFill>
                <a:srgbClr val="38761D"/>
              </a:solidFill>
            </a:endParaRPr>
          </a:p>
        </p:txBody>
      </p:sp>
      <p:pic>
        <p:nvPicPr>
          <p:cNvPr id="56" name="Google Shape;56;p13"/>
          <p:cNvPicPr preferRelativeResize="0"/>
          <p:nvPr/>
        </p:nvPicPr>
        <p:blipFill>
          <a:blip r:embed="rId3">
            <a:alphaModFix/>
          </a:blip>
          <a:stretch>
            <a:fillRect/>
          </a:stretch>
        </p:blipFill>
        <p:spPr>
          <a:xfrm>
            <a:off x="5702301" y="240085"/>
            <a:ext cx="6489700" cy="6377832"/>
          </a:xfrm>
          <a:prstGeom prst="rect">
            <a:avLst/>
          </a:prstGeom>
          <a:noFill/>
          <a:ln>
            <a:noFill/>
          </a:ln>
        </p:spPr>
      </p:pic>
    </p:spTree>
    <p:extLst>
      <p:ext uri="{BB962C8B-B14F-4D97-AF65-F5344CB8AC3E}">
        <p14:creationId xmlns:p14="http://schemas.microsoft.com/office/powerpoint/2010/main" val="1869971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185167" y="593367"/>
            <a:ext cx="11899600" cy="763600"/>
          </a:xfrm>
          <a:prstGeom prst="rect">
            <a:avLst/>
          </a:prstGeom>
        </p:spPr>
        <p:txBody>
          <a:bodyPr spcFirstLastPara="1" vert="horz" wrap="square" lIns="121900" tIns="121900" rIns="121900" bIns="121900" rtlCol="0" anchor="t" anchorCtr="0">
            <a:noAutofit/>
          </a:bodyPr>
          <a:lstStyle/>
          <a:p>
            <a:pPr algn="ctr"/>
            <a:r>
              <a:rPr lang="en" b="1"/>
              <a:t>You will be asked to respond to 4 questions: </a:t>
            </a:r>
            <a:endParaRPr b="1"/>
          </a:p>
          <a:p>
            <a:pPr algn="ctr"/>
            <a:r>
              <a:rPr lang="en" sz="3200" i="1"/>
              <a:t>Questions will show up one at a time</a:t>
            </a:r>
            <a:endParaRPr sz="3200" i="1"/>
          </a:p>
        </p:txBody>
      </p:sp>
      <p:pic>
        <p:nvPicPr>
          <p:cNvPr id="74" name="Google Shape;74;p16"/>
          <p:cNvPicPr preferRelativeResize="0"/>
          <p:nvPr/>
        </p:nvPicPr>
        <p:blipFill>
          <a:blip r:embed="rId3">
            <a:alphaModFix/>
          </a:blip>
          <a:stretch>
            <a:fillRect/>
          </a:stretch>
        </p:blipFill>
        <p:spPr>
          <a:xfrm>
            <a:off x="1541067" y="2152667"/>
            <a:ext cx="8467268" cy="3363467"/>
          </a:xfrm>
          <a:prstGeom prst="rect">
            <a:avLst/>
          </a:prstGeom>
          <a:noFill/>
          <a:ln>
            <a:noFill/>
          </a:ln>
        </p:spPr>
      </p:pic>
      <p:sp>
        <p:nvSpPr>
          <p:cNvPr id="75" name="Google Shape;75;p16"/>
          <p:cNvSpPr/>
          <p:nvPr/>
        </p:nvSpPr>
        <p:spPr>
          <a:xfrm>
            <a:off x="4936267" y="3177100"/>
            <a:ext cx="3260000" cy="376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6" name="Google Shape;76;p16"/>
          <p:cNvSpPr txBox="1"/>
          <p:nvPr/>
        </p:nvSpPr>
        <p:spPr>
          <a:xfrm>
            <a:off x="696800" y="3966533"/>
            <a:ext cx="628400" cy="950400"/>
          </a:xfrm>
          <a:prstGeom prst="rect">
            <a:avLst/>
          </a:prstGeom>
          <a:noFill/>
          <a:ln>
            <a:noFill/>
          </a:ln>
        </p:spPr>
        <p:txBody>
          <a:bodyPr spcFirstLastPara="1" wrap="square" lIns="121900" tIns="121900" rIns="121900" bIns="121900" anchor="t" anchorCtr="0">
            <a:noAutofit/>
          </a:bodyPr>
          <a:lstStyle/>
          <a:p>
            <a:pPr marL="609585" indent="-558786">
              <a:buClr>
                <a:srgbClr val="38761D"/>
              </a:buClr>
              <a:buSzPts val="3000"/>
              <a:buFont typeface="Libre Baskerville"/>
              <a:buAutoNum type="arabicPeriod"/>
            </a:pPr>
            <a:endParaRPr sz="4000" b="1">
              <a:solidFill>
                <a:srgbClr val="38761D"/>
              </a:solidFill>
              <a:latin typeface="Libre Baskerville"/>
              <a:ea typeface="Libre Baskerville"/>
              <a:cs typeface="Libre Baskerville"/>
              <a:sym typeface="Libre Baskerville"/>
            </a:endParaRPr>
          </a:p>
        </p:txBody>
      </p:sp>
    </p:spTree>
    <p:extLst>
      <p:ext uri="{BB962C8B-B14F-4D97-AF65-F5344CB8AC3E}">
        <p14:creationId xmlns:p14="http://schemas.microsoft.com/office/powerpoint/2010/main" val="2623862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415633" y="1952900"/>
            <a:ext cx="4520800" cy="3110000"/>
          </a:xfrm>
          <a:prstGeom prst="rect">
            <a:avLst/>
          </a:prstGeom>
        </p:spPr>
        <p:txBody>
          <a:bodyPr spcFirstLastPara="1" vert="horz" wrap="square" lIns="121900" tIns="121900" rIns="121900" bIns="121900" rtlCol="0" anchor="t" anchorCtr="0">
            <a:noAutofit/>
          </a:bodyPr>
          <a:lstStyle/>
          <a:p>
            <a:r>
              <a:rPr lang="en" sz="3333" b="1">
                <a:latin typeface="Libre Baskerville"/>
                <a:ea typeface="Libre Baskerville"/>
                <a:cs typeface="Libre Baskerville"/>
                <a:sym typeface="Libre Baskerville"/>
              </a:rPr>
              <a:t>Step 2 - Fill out the “</a:t>
            </a:r>
            <a:r>
              <a:rPr lang="en" sz="3333" b="1">
                <a:solidFill>
                  <a:srgbClr val="38761D"/>
                </a:solidFill>
                <a:latin typeface="Libre Baskerville"/>
                <a:ea typeface="Libre Baskerville"/>
                <a:cs typeface="Libre Baskerville"/>
                <a:sym typeface="Libre Baskerville"/>
              </a:rPr>
              <a:t>Hello Guest</a:t>
            </a:r>
            <a:r>
              <a:rPr lang="en" sz="3333" b="1">
                <a:latin typeface="Libre Baskerville"/>
                <a:ea typeface="Libre Baskerville"/>
                <a:cs typeface="Libre Baskerville"/>
                <a:sym typeface="Libre Baskerville"/>
              </a:rPr>
              <a:t>” page with the requested information   </a:t>
            </a:r>
            <a:endParaRPr sz="3333" b="1">
              <a:latin typeface="Libre Baskerville"/>
              <a:ea typeface="Libre Baskerville"/>
              <a:cs typeface="Libre Baskerville"/>
              <a:sym typeface="Libre Baskerville"/>
            </a:endParaRPr>
          </a:p>
        </p:txBody>
      </p:sp>
      <p:pic>
        <p:nvPicPr>
          <p:cNvPr id="62" name="Google Shape;62;p14"/>
          <p:cNvPicPr preferRelativeResize="0"/>
          <p:nvPr/>
        </p:nvPicPr>
        <p:blipFill>
          <a:blip r:embed="rId3">
            <a:alphaModFix/>
          </a:blip>
          <a:stretch>
            <a:fillRect/>
          </a:stretch>
        </p:blipFill>
        <p:spPr>
          <a:xfrm>
            <a:off x="5272267" y="335834"/>
            <a:ext cx="6796500" cy="5981700"/>
          </a:xfrm>
          <a:prstGeom prst="rect">
            <a:avLst/>
          </a:prstGeom>
          <a:noFill/>
          <a:ln>
            <a:noFill/>
          </a:ln>
        </p:spPr>
      </p:pic>
    </p:spTree>
    <p:extLst>
      <p:ext uri="{BB962C8B-B14F-4D97-AF65-F5344CB8AC3E}">
        <p14:creationId xmlns:p14="http://schemas.microsoft.com/office/powerpoint/2010/main" val="1041195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3267" y="604233"/>
            <a:ext cx="4345200" cy="5347200"/>
          </a:xfrm>
          <a:prstGeom prst="rect">
            <a:avLst/>
          </a:prstGeom>
        </p:spPr>
        <p:txBody>
          <a:bodyPr spcFirstLastPara="1" vert="horz" wrap="square" lIns="121900" tIns="121900" rIns="121900" bIns="121900" rtlCol="0" anchor="t" anchorCtr="0">
            <a:noAutofit/>
          </a:bodyPr>
          <a:lstStyle/>
          <a:p>
            <a:r>
              <a:rPr lang="en" b="1">
                <a:latin typeface="Libre Baskerville"/>
                <a:ea typeface="Libre Baskerville"/>
                <a:cs typeface="Libre Baskerville"/>
                <a:sym typeface="Libre Baskerville"/>
              </a:rPr>
              <a:t>In the “Facility You’re Visiting” section, type in or choose “</a:t>
            </a:r>
            <a:r>
              <a:rPr lang="en" b="1">
                <a:solidFill>
                  <a:srgbClr val="38761D"/>
                </a:solidFill>
                <a:latin typeface="Libre Baskerville"/>
                <a:ea typeface="Libre Baskerville"/>
                <a:cs typeface="Libre Baskerville"/>
                <a:sym typeface="Libre Baskerville"/>
              </a:rPr>
              <a:t>Spring Creek Community School (K422)</a:t>
            </a:r>
            <a:r>
              <a:rPr lang="en" b="1">
                <a:latin typeface="Libre Baskerville"/>
                <a:ea typeface="Libre Baskerville"/>
                <a:cs typeface="Libre Baskerville"/>
                <a:sym typeface="Libre Baskerville"/>
              </a:rPr>
              <a:t>” from the drop down list. </a:t>
            </a:r>
            <a:endParaRPr b="1">
              <a:latin typeface="Libre Baskerville"/>
              <a:ea typeface="Libre Baskerville"/>
              <a:cs typeface="Libre Baskerville"/>
              <a:sym typeface="Libre Baskerville"/>
            </a:endParaRPr>
          </a:p>
        </p:txBody>
      </p:sp>
      <p:pic>
        <p:nvPicPr>
          <p:cNvPr id="68" name="Google Shape;68;p15"/>
          <p:cNvPicPr preferRelativeResize="0"/>
          <p:nvPr/>
        </p:nvPicPr>
        <p:blipFill>
          <a:blip r:embed="rId3">
            <a:alphaModFix/>
          </a:blip>
          <a:stretch>
            <a:fillRect/>
          </a:stretch>
        </p:blipFill>
        <p:spPr>
          <a:xfrm>
            <a:off x="4791400" y="336534"/>
            <a:ext cx="6985000" cy="6184900"/>
          </a:xfrm>
          <a:prstGeom prst="rect">
            <a:avLst/>
          </a:prstGeom>
          <a:noFill/>
          <a:ln>
            <a:noFill/>
          </a:ln>
        </p:spPr>
      </p:pic>
    </p:spTree>
    <p:extLst>
      <p:ext uri="{BB962C8B-B14F-4D97-AF65-F5344CB8AC3E}">
        <p14:creationId xmlns:p14="http://schemas.microsoft.com/office/powerpoint/2010/main" val="3778094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185167" y="593367"/>
            <a:ext cx="11899600" cy="763600"/>
          </a:xfrm>
          <a:prstGeom prst="rect">
            <a:avLst/>
          </a:prstGeom>
        </p:spPr>
        <p:txBody>
          <a:bodyPr spcFirstLastPara="1" vert="horz" wrap="square" lIns="121900" tIns="121900" rIns="121900" bIns="121900" rtlCol="0" anchor="t" anchorCtr="0">
            <a:noAutofit/>
          </a:bodyPr>
          <a:lstStyle/>
          <a:p>
            <a:pPr algn="ctr"/>
            <a:r>
              <a:rPr lang="en" b="1"/>
              <a:t>You will be asked to respond to 4 questions: </a:t>
            </a:r>
            <a:endParaRPr b="1"/>
          </a:p>
          <a:p>
            <a:pPr algn="ctr"/>
            <a:r>
              <a:rPr lang="en" sz="3200" i="1"/>
              <a:t>Questions will show up one at a time</a:t>
            </a:r>
            <a:endParaRPr sz="3200" i="1"/>
          </a:p>
        </p:txBody>
      </p:sp>
      <p:pic>
        <p:nvPicPr>
          <p:cNvPr id="74" name="Google Shape;74;p16"/>
          <p:cNvPicPr preferRelativeResize="0"/>
          <p:nvPr/>
        </p:nvPicPr>
        <p:blipFill>
          <a:blip r:embed="rId3">
            <a:alphaModFix/>
          </a:blip>
          <a:stretch>
            <a:fillRect/>
          </a:stretch>
        </p:blipFill>
        <p:spPr>
          <a:xfrm>
            <a:off x="1541067" y="2152667"/>
            <a:ext cx="8467268" cy="3363467"/>
          </a:xfrm>
          <a:prstGeom prst="rect">
            <a:avLst/>
          </a:prstGeom>
          <a:noFill/>
          <a:ln>
            <a:noFill/>
          </a:ln>
        </p:spPr>
      </p:pic>
      <p:sp>
        <p:nvSpPr>
          <p:cNvPr id="75" name="Google Shape;75;p16"/>
          <p:cNvSpPr/>
          <p:nvPr/>
        </p:nvSpPr>
        <p:spPr>
          <a:xfrm>
            <a:off x="4936267" y="3177100"/>
            <a:ext cx="3260000" cy="376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6" name="Google Shape;76;p16"/>
          <p:cNvSpPr txBox="1"/>
          <p:nvPr/>
        </p:nvSpPr>
        <p:spPr>
          <a:xfrm>
            <a:off x="696800" y="3966533"/>
            <a:ext cx="628400" cy="950400"/>
          </a:xfrm>
          <a:prstGeom prst="rect">
            <a:avLst/>
          </a:prstGeom>
          <a:noFill/>
          <a:ln>
            <a:noFill/>
          </a:ln>
        </p:spPr>
        <p:txBody>
          <a:bodyPr spcFirstLastPara="1" wrap="square" lIns="121900" tIns="121900" rIns="121900" bIns="121900" anchor="t" anchorCtr="0">
            <a:noAutofit/>
          </a:bodyPr>
          <a:lstStyle/>
          <a:p>
            <a:pPr marL="609585" indent="-558786">
              <a:buClr>
                <a:srgbClr val="38761D"/>
              </a:buClr>
              <a:buSzPts val="3000"/>
              <a:buFont typeface="Libre Baskerville"/>
              <a:buAutoNum type="arabicPeriod"/>
            </a:pPr>
            <a:endParaRPr sz="4000" b="1">
              <a:solidFill>
                <a:srgbClr val="38761D"/>
              </a:solidFill>
              <a:latin typeface="Libre Baskerville"/>
              <a:ea typeface="Libre Baskerville"/>
              <a:cs typeface="Libre Baskerville"/>
              <a:sym typeface="Libre Baskerville"/>
            </a:endParaRPr>
          </a:p>
        </p:txBody>
      </p:sp>
    </p:spTree>
    <p:extLst>
      <p:ext uri="{BB962C8B-B14F-4D97-AF65-F5344CB8AC3E}">
        <p14:creationId xmlns:p14="http://schemas.microsoft.com/office/powerpoint/2010/main" val="2671382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17"/>
          <p:cNvPicPr preferRelativeResize="0"/>
          <p:nvPr/>
        </p:nvPicPr>
        <p:blipFill>
          <a:blip r:embed="rId3">
            <a:alphaModFix/>
          </a:blip>
          <a:stretch>
            <a:fillRect/>
          </a:stretch>
        </p:blipFill>
        <p:spPr>
          <a:xfrm>
            <a:off x="2152567" y="1583768"/>
            <a:ext cx="8398436" cy="4981833"/>
          </a:xfrm>
          <a:prstGeom prst="rect">
            <a:avLst/>
          </a:prstGeom>
          <a:noFill/>
          <a:ln>
            <a:noFill/>
          </a:ln>
        </p:spPr>
      </p:pic>
      <p:sp>
        <p:nvSpPr>
          <p:cNvPr id="82" name="Google Shape;82;p17"/>
          <p:cNvSpPr txBox="1"/>
          <p:nvPr/>
        </p:nvSpPr>
        <p:spPr>
          <a:xfrm>
            <a:off x="1398533" y="5179900"/>
            <a:ext cx="964800" cy="950400"/>
          </a:xfrm>
          <a:prstGeom prst="rect">
            <a:avLst/>
          </a:prstGeom>
          <a:noFill/>
          <a:ln>
            <a:noFill/>
          </a:ln>
        </p:spPr>
        <p:txBody>
          <a:bodyPr spcFirstLastPara="1" wrap="square" lIns="121900" tIns="121900" rIns="121900" bIns="121900" anchor="t" anchorCtr="0">
            <a:noAutofit/>
          </a:bodyPr>
          <a:lstStyle/>
          <a:p>
            <a:r>
              <a:rPr lang="en" sz="4000" b="1">
                <a:solidFill>
                  <a:srgbClr val="38761D"/>
                </a:solidFill>
                <a:latin typeface="Libre Baskerville"/>
                <a:ea typeface="Libre Baskerville"/>
                <a:cs typeface="Libre Baskerville"/>
                <a:sym typeface="Libre Baskerville"/>
              </a:rPr>
              <a:t>2.</a:t>
            </a:r>
            <a:endParaRPr sz="4000" b="1">
              <a:solidFill>
                <a:srgbClr val="38761D"/>
              </a:solidFill>
              <a:latin typeface="Libre Baskerville"/>
              <a:ea typeface="Libre Baskerville"/>
              <a:cs typeface="Libre Baskerville"/>
              <a:sym typeface="Libre Baskerville"/>
            </a:endParaRPr>
          </a:p>
        </p:txBody>
      </p:sp>
      <p:sp>
        <p:nvSpPr>
          <p:cNvPr id="83" name="Google Shape;83;p17"/>
          <p:cNvSpPr txBox="1">
            <a:spLocks noGrp="1"/>
          </p:cNvSpPr>
          <p:nvPr>
            <p:ph type="title"/>
          </p:nvPr>
        </p:nvSpPr>
        <p:spPr>
          <a:xfrm>
            <a:off x="185167" y="593367"/>
            <a:ext cx="11899600" cy="763600"/>
          </a:xfrm>
          <a:prstGeom prst="rect">
            <a:avLst/>
          </a:prstGeom>
        </p:spPr>
        <p:txBody>
          <a:bodyPr spcFirstLastPara="1" vert="horz" wrap="square" lIns="121900" tIns="121900" rIns="121900" bIns="121900" rtlCol="0" anchor="t" anchorCtr="0">
            <a:noAutofit/>
          </a:bodyPr>
          <a:lstStyle/>
          <a:p>
            <a:pPr algn="ctr"/>
            <a:r>
              <a:rPr lang="en" b="1">
                <a:latin typeface="Libre Baskerville"/>
                <a:ea typeface="Libre Baskerville"/>
                <a:cs typeface="Libre Baskerville"/>
                <a:sym typeface="Libre Baskerville"/>
              </a:rPr>
              <a:t>You will be asked to respond to 4 questions: </a:t>
            </a:r>
            <a:endParaRPr b="1">
              <a:latin typeface="Libre Baskerville"/>
              <a:ea typeface="Libre Baskerville"/>
              <a:cs typeface="Libre Baskerville"/>
              <a:sym typeface="Libre Baskerville"/>
            </a:endParaRPr>
          </a:p>
        </p:txBody>
      </p:sp>
      <p:sp>
        <p:nvSpPr>
          <p:cNvPr id="84" name="Google Shape;84;p17"/>
          <p:cNvSpPr/>
          <p:nvPr/>
        </p:nvSpPr>
        <p:spPr>
          <a:xfrm>
            <a:off x="5535633" y="2738533"/>
            <a:ext cx="3260000" cy="376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2979557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8"/>
          <p:cNvPicPr preferRelativeResize="0"/>
          <p:nvPr/>
        </p:nvPicPr>
        <p:blipFill>
          <a:blip r:embed="rId3">
            <a:alphaModFix/>
          </a:blip>
          <a:stretch>
            <a:fillRect/>
          </a:stretch>
        </p:blipFill>
        <p:spPr>
          <a:xfrm>
            <a:off x="4713868" y="241001"/>
            <a:ext cx="7283033" cy="6358900"/>
          </a:xfrm>
          <a:prstGeom prst="rect">
            <a:avLst/>
          </a:prstGeom>
          <a:noFill/>
          <a:ln>
            <a:noFill/>
          </a:ln>
        </p:spPr>
      </p:pic>
      <p:sp>
        <p:nvSpPr>
          <p:cNvPr id="90" name="Google Shape;90;p18"/>
          <p:cNvSpPr txBox="1"/>
          <p:nvPr/>
        </p:nvSpPr>
        <p:spPr>
          <a:xfrm>
            <a:off x="1398533" y="5442600"/>
            <a:ext cx="964800" cy="950400"/>
          </a:xfrm>
          <a:prstGeom prst="rect">
            <a:avLst/>
          </a:prstGeom>
          <a:noFill/>
          <a:ln>
            <a:noFill/>
          </a:ln>
        </p:spPr>
        <p:txBody>
          <a:bodyPr spcFirstLastPara="1" wrap="square" lIns="121900" tIns="121900" rIns="121900" bIns="121900" anchor="t" anchorCtr="0">
            <a:noAutofit/>
          </a:bodyPr>
          <a:lstStyle/>
          <a:p>
            <a:r>
              <a:rPr lang="en" sz="4000" b="1">
                <a:solidFill>
                  <a:srgbClr val="38761D"/>
                </a:solidFill>
                <a:latin typeface="Libre Baskerville"/>
                <a:ea typeface="Libre Baskerville"/>
                <a:cs typeface="Libre Baskerville"/>
                <a:sym typeface="Libre Baskerville"/>
              </a:rPr>
              <a:t>3.</a:t>
            </a:r>
            <a:endParaRPr sz="4000" b="1">
              <a:solidFill>
                <a:srgbClr val="38761D"/>
              </a:solidFill>
              <a:latin typeface="Libre Baskerville"/>
              <a:ea typeface="Libre Baskerville"/>
              <a:cs typeface="Libre Baskerville"/>
              <a:sym typeface="Libre Baskerville"/>
            </a:endParaRPr>
          </a:p>
        </p:txBody>
      </p:sp>
      <p:sp>
        <p:nvSpPr>
          <p:cNvPr id="91" name="Google Shape;91;p18"/>
          <p:cNvSpPr txBox="1">
            <a:spLocks noGrp="1"/>
          </p:cNvSpPr>
          <p:nvPr>
            <p:ph type="title"/>
          </p:nvPr>
        </p:nvSpPr>
        <p:spPr>
          <a:xfrm>
            <a:off x="157533" y="164733"/>
            <a:ext cx="4096400" cy="1872400"/>
          </a:xfrm>
          <a:prstGeom prst="rect">
            <a:avLst/>
          </a:prstGeom>
        </p:spPr>
        <p:txBody>
          <a:bodyPr spcFirstLastPara="1" vert="horz" wrap="square" lIns="121900" tIns="121900" rIns="121900" bIns="121900" rtlCol="0" anchor="t" anchorCtr="0">
            <a:noAutofit/>
          </a:bodyPr>
          <a:lstStyle/>
          <a:p>
            <a:pPr algn="ctr"/>
            <a:r>
              <a:rPr lang="en" sz="3333" b="1">
                <a:latin typeface="Libre Baskerville"/>
                <a:ea typeface="Libre Baskerville"/>
                <a:cs typeface="Libre Baskerville"/>
                <a:sym typeface="Libre Baskerville"/>
              </a:rPr>
              <a:t>You will be asked to respond to 4 questions: </a:t>
            </a:r>
            <a:endParaRPr sz="3333" b="1">
              <a:latin typeface="Libre Baskerville"/>
              <a:ea typeface="Libre Baskerville"/>
              <a:cs typeface="Libre Baskerville"/>
              <a:sym typeface="Libre Baskerville"/>
            </a:endParaRPr>
          </a:p>
        </p:txBody>
      </p:sp>
      <p:sp>
        <p:nvSpPr>
          <p:cNvPr id="92" name="Google Shape;92;p18"/>
          <p:cNvSpPr/>
          <p:nvPr/>
        </p:nvSpPr>
        <p:spPr>
          <a:xfrm>
            <a:off x="7411067" y="1356967"/>
            <a:ext cx="3260000" cy="376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3229890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8578"/>
          </a:xfrm>
        </p:spPr>
        <p:txBody>
          <a:bodyPr/>
          <a:lstStyle/>
          <a:p>
            <a:pPr algn="ctr"/>
            <a:r>
              <a:rPr lang="en-US" dirty="0" smtClean="0">
                <a:latin typeface="Baskerville Old Face" panose="02020602080505020303" pitchFamily="18" charset="0"/>
              </a:rPr>
              <a:t>How to Read a Student Schedule</a:t>
            </a:r>
            <a:endParaRPr lang="en-US" dirty="0">
              <a:latin typeface="Baskerville Old Face" panose="02020602080505020303" pitchFamily="18" charset="0"/>
            </a:endParaRPr>
          </a:p>
        </p:txBody>
      </p:sp>
      <p:sp>
        <p:nvSpPr>
          <p:cNvPr id="3" name="Content Placeholder 2"/>
          <p:cNvSpPr>
            <a:spLocks noGrp="1"/>
          </p:cNvSpPr>
          <p:nvPr>
            <p:ph idx="1"/>
          </p:nvPr>
        </p:nvSpPr>
        <p:spPr>
          <a:xfrm>
            <a:off x="838200" y="1471749"/>
            <a:ext cx="10515600" cy="4705214"/>
          </a:xfrm>
        </p:spPr>
        <p:txBody>
          <a:bodyPr>
            <a:normAutofit fontScale="92500" lnSpcReduction="20000"/>
          </a:bodyPr>
          <a:lstStyle/>
          <a:p>
            <a:r>
              <a:rPr lang="en-US" dirty="0" smtClean="0">
                <a:latin typeface="Baskerville Old Face" panose="02020602080505020303" pitchFamily="18" charset="0"/>
              </a:rPr>
              <a:t>“Synchronous” refers to live classes that a student must attend at a specific time, either in-person or Remote.  If a student has a Remote Synchronous class, then they MUST log in at the right time and attend class during that time to be counted “present” for that class.</a:t>
            </a:r>
          </a:p>
          <a:p>
            <a:pPr marL="0" indent="0">
              <a:buNone/>
            </a:pPr>
            <a:endParaRPr lang="en-US" dirty="0" smtClean="0">
              <a:latin typeface="Baskerville Old Face" panose="02020602080505020303" pitchFamily="18" charset="0"/>
            </a:endParaRPr>
          </a:p>
          <a:p>
            <a:r>
              <a:rPr lang="en-US" dirty="0" smtClean="0">
                <a:latin typeface="Baskerville Old Face" panose="02020602080505020303" pitchFamily="18" charset="0"/>
              </a:rPr>
              <a:t>“Asynchronous” refers to time during the school day that a student doesn’t have a live class, but that they should spend working on homework, extended project assignments, posted work in Google Classrooms, or reaching out to teachers with any questions they have.</a:t>
            </a:r>
          </a:p>
          <a:p>
            <a:endParaRPr lang="en-US" dirty="0" smtClean="0">
              <a:latin typeface="Baskerville Old Face" panose="02020602080505020303" pitchFamily="18" charset="0"/>
            </a:endParaRPr>
          </a:p>
          <a:p>
            <a:r>
              <a:rPr lang="en-US" dirty="0" smtClean="0">
                <a:latin typeface="Baskerville Old Face" panose="02020602080505020303" pitchFamily="18" charset="0"/>
              </a:rPr>
              <a:t>All In-Person students are in the building at least two days a week.  Select students with specific needs are also programmed for in-person classes on Mondays.  All students have a schedule for Synchronous and Asynchronous Learning five days a week.</a:t>
            </a:r>
          </a:p>
          <a:p>
            <a:endParaRPr lang="en-US" dirty="0">
              <a:latin typeface="Baskerville Old Face" panose="02020602080505020303" pitchFamily="18" charset="0"/>
            </a:endParaRPr>
          </a:p>
        </p:txBody>
      </p:sp>
    </p:spTree>
    <p:extLst>
      <p:ext uri="{BB962C8B-B14F-4D97-AF65-F5344CB8AC3E}">
        <p14:creationId xmlns:p14="http://schemas.microsoft.com/office/powerpoint/2010/main" val="73306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9"/>
          <p:cNvPicPr preferRelativeResize="0"/>
          <p:nvPr/>
        </p:nvPicPr>
        <p:blipFill>
          <a:blip r:embed="rId3">
            <a:alphaModFix/>
          </a:blip>
          <a:stretch>
            <a:fillRect/>
          </a:stretch>
        </p:blipFill>
        <p:spPr>
          <a:xfrm>
            <a:off x="4878633" y="1"/>
            <a:ext cx="7313360" cy="6858000"/>
          </a:xfrm>
          <a:prstGeom prst="rect">
            <a:avLst/>
          </a:prstGeom>
          <a:noFill/>
          <a:ln>
            <a:noFill/>
          </a:ln>
        </p:spPr>
      </p:pic>
      <p:sp>
        <p:nvSpPr>
          <p:cNvPr id="98" name="Google Shape;98;p19"/>
          <p:cNvSpPr txBox="1">
            <a:spLocks noGrp="1"/>
          </p:cNvSpPr>
          <p:nvPr>
            <p:ph type="title"/>
          </p:nvPr>
        </p:nvSpPr>
        <p:spPr>
          <a:xfrm>
            <a:off x="157533" y="164733"/>
            <a:ext cx="4096400" cy="1872400"/>
          </a:xfrm>
          <a:prstGeom prst="rect">
            <a:avLst/>
          </a:prstGeom>
        </p:spPr>
        <p:txBody>
          <a:bodyPr spcFirstLastPara="1" vert="horz" wrap="square" lIns="121900" tIns="121900" rIns="121900" bIns="121900" rtlCol="0" anchor="t" anchorCtr="0">
            <a:noAutofit/>
          </a:bodyPr>
          <a:lstStyle/>
          <a:p>
            <a:pPr algn="ctr"/>
            <a:r>
              <a:rPr lang="en" sz="3333" b="1">
                <a:latin typeface="Libre Baskerville"/>
                <a:ea typeface="Libre Baskerville"/>
                <a:cs typeface="Libre Baskerville"/>
                <a:sym typeface="Libre Baskerville"/>
              </a:rPr>
              <a:t>You will be asked to respond to 4 questions: </a:t>
            </a:r>
            <a:endParaRPr sz="3333" b="1">
              <a:latin typeface="Libre Baskerville"/>
              <a:ea typeface="Libre Baskerville"/>
              <a:cs typeface="Libre Baskerville"/>
              <a:sym typeface="Libre Baskerville"/>
            </a:endParaRPr>
          </a:p>
        </p:txBody>
      </p:sp>
      <p:sp>
        <p:nvSpPr>
          <p:cNvPr id="99" name="Google Shape;99;p19"/>
          <p:cNvSpPr txBox="1"/>
          <p:nvPr/>
        </p:nvSpPr>
        <p:spPr>
          <a:xfrm>
            <a:off x="3997933" y="5553200"/>
            <a:ext cx="964800" cy="950400"/>
          </a:xfrm>
          <a:prstGeom prst="rect">
            <a:avLst/>
          </a:prstGeom>
          <a:noFill/>
          <a:ln>
            <a:noFill/>
          </a:ln>
        </p:spPr>
        <p:txBody>
          <a:bodyPr spcFirstLastPara="1" wrap="square" lIns="121900" tIns="121900" rIns="121900" bIns="121900" anchor="t" anchorCtr="0">
            <a:noAutofit/>
          </a:bodyPr>
          <a:lstStyle/>
          <a:p>
            <a:r>
              <a:rPr lang="en" sz="4000" b="1">
                <a:solidFill>
                  <a:srgbClr val="38761D"/>
                </a:solidFill>
                <a:latin typeface="Libre Baskerville"/>
                <a:ea typeface="Libre Baskerville"/>
                <a:cs typeface="Libre Baskerville"/>
                <a:sym typeface="Libre Baskerville"/>
              </a:rPr>
              <a:t>4.</a:t>
            </a:r>
            <a:endParaRPr sz="4000" b="1">
              <a:solidFill>
                <a:srgbClr val="38761D"/>
              </a:solidFill>
              <a:latin typeface="Libre Baskerville"/>
              <a:ea typeface="Libre Baskerville"/>
              <a:cs typeface="Libre Baskerville"/>
              <a:sym typeface="Libre Baskerville"/>
            </a:endParaRPr>
          </a:p>
        </p:txBody>
      </p:sp>
      <p:sp>
        <p:nvSpPr>
          <p:cNvPr id="100" name="Google Shape;100;p19"/>
          <p:cNvSpPr/>
          <p:nvPr/>
        </p:nvSpPr>
        <p:spPr>
          <a:xfrm>
            <a:off x="7756700" y="845400"/>
            <a:ext cx="3260000" cy="376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2886208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415600" y="289200"/>
            <a:ext cx="11360800" cy="763600"/>
          </a:xfrm>
          <a:prstGeom prst="rect">
            <a:avLst/>
          </a:prstGeom>
        </p:spPr>
        <p:txBody>
          <a:bodyPr spcFirstLastPara="1" vert="horz" wrap="square" lIns="121900" tIns="121900" rIns="121900" bIns="121900" rtlCol="0" anchor="t" anchorCtr="0">
            <a:noAutofit/>
          </a:bodyPr>
          <a:lstStyle/>
          <a:p>
            <a:r>
              <a:rPr lang="en">
                <a:latin typeface="Libre Baskerville"/>
                <a:ea typeface="Libre Baskerville"/>
                <a:cs typeface="Libre Baskerville"/>
                <a:sym typeface="Libre Baskerville"/>
              </a:rPr>
              <a:t>Students </a:t>
            </a:r>
            <a:r>
              <a:rPr lang="en" b="1" i="1">
                <a:latin typeface="Libre Baskerville"/>
                <a:ea typeface="Libre Baskerville"/>
                <a:cs typeface="Libre Baskerville"/>
                <a:sym typeface="Libre Baskerville"/>
              </a:rPr>
              <a:t>MUST</a:t>
            </a:r>
            <a:r>
              <a:rPr lang="en">
                <a:latin typeface="Libre Baskerville"/>
                <a:ea typeface="Libre Baskerville"/>
                <a:cs typeface="Libre Baskerville"/>
                <a:sym typeface="Libre Baskerville"/>
              </a:rPr>
              <a:t> present their </a:t>
            </a:r>
            <a:r>
              <a:rPr lang="en" b="1">
                <a:solidFill>
                  <a:srgbClr val="38761D"/>
                </a:solidFill>
                <a:latin typeface="Libre Baskerville"/>
                <a:ea typeface="Libre Baskerville"/>
                <a:cs typeface="Libre Baskerville"/>
                <a:sym typeface="Libre Baskerville"/>
              </a:rPr>
              <a:t>clearance screen</a:t>
            </a:r>
            <a:r>
              <a:rPr lang="en">
                <a:solidFill>
                  <a:srgbClr val="38761D"/>
                </a:solidFill>
                <a:latin typeface="Libre Baskerville"/>
                <a:ea typeface="Libre Baskerville"/>
                <a:cs typeface="Libre Baskerville"/>
                <a:sym typeface="Libre Baskerville"/>
              </a:rPr>
              <a:t> </a:t>
            </a:r>
            <a:r>
              <a:rPr lang="en" i="1">
                <a:latin typeface="Libre Baskerville"/>
                <a:ea typeface="Libre Baskerville"/>
                <a:cs typeface="Libre Baskerville"/>
                <a:sym typeface="Libre Baskerville"/>
              </a:rPr>
              <a:t>(below)</a:t>
            </a:r>
            <a:r>
              <a:rPr lang="en">
                <a:latin typeface="Libre Baskerville"/>
                <a:ea typeface="Libre Baskerville"/>
                <a:cs typeface="Libre Baskerville"/>
                <a:sym typeface="Libre Baskerville"/>
              </a:rPr>
              <a:t> when they arrive to school in order to enter the building. </a:t>
            </a:r>
            <a:endParaRPr>
              <a:latin typeface="Libre Baskerville"/>
              <a:ea typeface="Libre Baskerville"/>
              <a:cs typeface="Libre Baskerville"/>
              <a:sym typeface="Libre Baskerville"/>
            </a:endParaRPr>
          </a:p>
        </p:txBody>
      </p:sp>
      <p:pic>
        <p:nvPicPr>
          <p:cNvPr id="106" name="Google Shape;106;p20"/>
          <p:cNvPicPr preferRelativeResize="0"/>
          <p:nvPr/>
        </p:nvPicPr>
        <p:blipFill>
          <a:blip r:embed="rId3">
            <a:alphaModFix/>
          </a:blip>
          <a:stretch>
            <a:fillRect/>
          </a:stretch>
        </p:blipFill>
        <p:spPr>
          <a:xfrm>
            <a:off x="5395834" y="1477168"/>
            <a:ext cx="6796156" cy="5380833"/>
          </a:xfrm>
          <a:prstGeom prst="rect">
            <a:avLst/>
          </a:prstGeom>
          <a:noFill/>
          <a:ln>
            <a:noFill/>
          </a:ln>
        </p:spPr>
      </p:pic>
      <p:sp>
        <p:nvSpPr>
          <p:cNvPr id="107" name="Google Shape;107;p20"/>
          <p:cNvSpPr/>
          <p:nvPr/>
        </p:nvSpPr>
        <p:spPr>
          <a:xfrm>
            <a:off x="6401700" y="2002167"/>
            <a:ext cx="3260000" cy="376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8" name="Google Shape;108;p20"/>
          <p:cNvSpPr txBox="1"/>
          <p:nvPr/>
        </p:nvSpPr>
        <p:spPr>
          <a:xfrm>
            <a:off x="631400" y="2556600"/>
            <a:ext cx="4866800" cy="2536400"/>
          </a:xfrm>
          <a:prstGeom prst="rect">
            <a:avLst/>
          </a:prstGeom>
          <a:noFill/>
          <a:ln>
            <a:noFill/>
          </a:ln>
        </p:spPr>
        <p:txBody>
          <a:bodyPr spcFirstLastPara="1" wrap="square" lIns="121900" tIns="121900" rIns="121900" bIns="121900" anchor="t" anchorCtr="0">
            <a:noAutofit/>
          </a:bodyPr>
          <a:lstStyle/>
          <a:p>
            <a:r>
              <a:rPr lang="en" sz="3333">
                <a:latin typeface="Libre Baskerville"/>
                <a:ea typeface="Libre Baskerville"/>
                <a:cs typeface="Libre Baskerville"/>
                <a:sym typeface="Libre Baskerville"/>
              </a:rPr>
              <a:t>NOTE: This must be completed EACH time a student reports to the building.  </a:t>
            </a:r>
            <a:endParaRPr sz="3333">
              <a:latin typeface="Libre Baskerville"/>
              <a:ea typeface="Libre Baskerville"/>
              <a:cs typeface="Libre Baskerville"/>
              <a:sym typeface="Libre Baskerville"/>
            </a:endParaRPr>
          </a:p>
        </p:txBody>
      </p:sp>
    </p:spTree>
    <p:extLst>
      <p:ext uri="{BB962C8B-B14F-4D97-AF65-F5344CB8AC3E}">
        <p14:creationId xmlns:p14="http://schemas.microsoft.com/office/powerpoint/2010/main" val="1499192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111433" y="164767"/>
            <a:ext cx="11360800" cy="763600"/>
          </a:xfrm>
          <a:prstGeom prst="rect">
            <a:avLst/>
          </a:prstGeom>
        </p:spPr>
        <p:txBody>
          <a:bodyPr spcFirstLastPara="1" vert="horz" wrap="square" lIns="121900" tIns="121900" rIns="121900" bIns="121900" rtlCol="0" anchor="t" anchorCtr="0">
            <a:noAutofit/>
          </a:bodyPr>
          <a:lstStyle/>
          <a:p>
            <a:r>
              <a:rPr lang="en">
                <a:latin typeface="Libre Baskerville"/>
                <a:ea typeface="Libre Baskerville"/>
                <a:cs typeface="Libre Baskerville"/>
                <a:sym typeface="Libre Baskerville"/>
              </a:rPr>
              <a:t>Students </a:t>
            </a:r>
            <a:r>
              <a:rPr lang="en" b="1" i="1">
                <a:latin typeface="Libre Baskerville"/>
                <a:ea typeface="Libre Baskerville"/>
                <a:cs typeface="Libre Baskerville"/>
                <a:sym typeface="Libre Baskerville"/>
              </a:rPr>
              <a:t>MUST</a:t>
            </a:r>
            <a:r>
              <a:rPr lang="en">
                <a:latin typeface="Libre Baskerville"/>
                <a:ea typeface="Libre Baskerville"/>
                <a:cs typeface="Libre Baskerville"/>
                <a:sym typeface="Libre Baskerville"/>
              </a:rPr>
              <a:t> present their clearance screen (below) in order to enter the building. </a:t>
            </a:r>
            <a:endParaRPr>
              <a:latin typeface="Libre Baskerville"/>
              <a:ea typeface="Libre Baskerville"/>
              <a:cs typeface="Libre Baskerville"/>
              <a:sym typeface="Libre Baskerville"/>
            </a:endParaRPr>
          </a:p>
        </p:txBody>
      </p:sp>
      <p:sp>
        <p:nvSpPr>
          <p:cNvPr id="114" name="Google Shape;114;p21"/>
          <p:cNvSpPr txBox="1">
            <a:spLocks noGrp="1"/>
          </p:cNvSpPr>
          <p:nvPr>
            <p:ph type="body" idx="1"/>
          </p:nvPr>
        </p:nvSpPr>
        <p:spPr>
          <a:xfrm>
            <a:off x="415600" y="2189267"/>
            <a:ext cx="5207200" cy="4244800"/>
          </a:xfrm>
          <a:prstGeom prst="rect">
            <a:avLst/>
          </a:prstGeom>
        </p:spPr>
        <p:txBody>
          <a:bodyPr spcFirstLastPara="1" vert="horz" wrap="square" lIns="121900" tIns="121900" rIns="121900" bIns="121900" rtlCol="0" anchor="t" anchorCtr="0">
            <a:noAutofit/>
          </a:bodyPr>
          <a:lstStyle/>
          <a:p>
            <a:pPr marL="0" indent="0">
              <a:buNone/>
            </a:pPr>
            <a:r>
              <a:rPr lang="en" sz="2667" b="1">
                <a:solidFill>
                  <a:srgbClr val="FF0000"/>
                </a:solidFill>
              </a:rPr>
              <a:t>If the site indicates that a student is not cleared to enter the building…</a:t>
            </a:r>
            <a:endParaRPr sz="2667" b="1">
              <a:solidFill>
                <a:srgbClr val="FF0000"/>
              </a:solidFill>
            </a:endParaRPr>
          </a:p>
          <a:p>
            <a:pPr indent="-474121">
              <a:spcBef>
                <a:spcPts val="2133"/>
              </a:spcBef>
              <a:buClr>
                <a:srgbClr val="FF0000"/>
              </a:buClr>
              <a:buSzPts val="2000"/>
              <a:buChar char="-"/>
            </a:pPr>
            <a:r>
              <a:rPr lang="en" sz="2667" b="1">
                <a:solidFill>
                  <a:srgbClr val="FF0000"/>
                </a:solidFill>
              </a:rPr>
              <a:t>Their parent/guardian MUST notify the school before 8:30am </a:t>
            </a:r>
            <a:endParaRPr sz="2667" b="1">
              <a:solidFill>
                <a:srgbClr val="FF0000"/>
              </a:solidFill>
            </a:endParaRPr>
          </a:p>
          <a:p>
            <a:pPr indent="-474121">
              <a:buClr>
                <a:srgbClr val="FF0000"/>
              </a:buClr>
              <a:buSzPts val="2000"/>
              <a:buChar char="-"/>
            </a:pPr>
            <a:r>
              <a:rPr lang="en" sz="2667" b="1">
                <a:solidFill>
                  <a:srgbClr val="FF0000"/>
                </a:solidFill>
              </a:rPr>
              <a:t>The student CANNOT enter the building that day </a:t>
            </a:r>
            <a:endParaRPr sz="2667" b="1">
              <a:solidFill>
                <a:srgbClr val="FF0000"/>
              </a:solidFill>
            </a:endParaRPr>
          </a:p>
        </p:txBody>
      </p:sp>
      <p:pic>
        <p:nvPicPr>
          <p:cNvPr id="115" name="Google Shape;115;p21"/>
          <p:cNvPicPr preferRelativeResize="0"/>
          <p:nvPr/>
        </p:nvPicPr>
        <p:blipFill>
          <a:blip r:embed="rId3">
            <a:alphaModFix/>
          </a:blip>
          <a:stretch>
            <a:fillRect/>
          </a:stretch>
        </p:blipFill>
        <p:spPr>
          <a:xfrm>
            <a:off x="5500634" y="1426568"/>
            <a:ext cx="6691367" cy="5431433"/>
          </a:xfrm>
          <a:prstGeom prst="rect">
            <a:avLst/>
          </a:prstGeom>
          <a:noFill/>
          <a:ln>
            <a:noFill/>
          </a:ln>
        </p:spPr>
      </p:pic>
      <p:sp>
        <p:nvSpPr>
          <p:cNvPr id="116" name="Google Shape;116;p21"/>
          <p:cNvSpPr/>
          <p:nvPr/>
        </p:nvSpPr>
        <p:spPr>
          <a:xfrm>
            <a:off x="6595267" y="1965367"/>
            <a:ext cx="3260000" cy="376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1065891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Baskerville Old Face" panose="02020602080505020303" pitchFamily="18" charset="0"/>
              </a:rPr>
              <a:t>Random Student Testing</a:t>
            </a:r>
            <a:endParaRPr lang="en-US" dirty="0">
              <a:latin typeface="Baskerville Old Face" panose="02020602080505020303" pitchFamily="18" charset="0"/>
            </a:endParaRPr>
          </a:p>
        </p:txBody>
      </p:sp>
      <p:sp>
        <p:nvSpPr>
          <p:cNvPr id="3" name="Rectangle 2"/>
          <p:cNvSpPr/>
          <p:nvPr/>
        </p:nvSpPr>
        <p:spPr>
          <a:xfrm>
            <a:off x="574766" y="2209240"/>
            <a:ext cx="11251474" cy="3798476"/>
          </a:xfrm>
          <a:prstGeom prst="rect">
            <a:avLst/>
          </a:prstGeom>
        </p:spPr>
        <p:txBody>
          <a:bodyPr wrap="square">
            <a:spAutoFit/>
          </a:bodyPr>
          <a:lstStyle/>
          <a:p>
            <a:pPr>
              <a:lnSpc>
                <a:spcPct val="107000"/>
              </a:lnSpc>
              <a:spcAft>
                <a:spcPts val="2160"/>
              </a:spcAft>
            </a:pPr>
            <a:r>
              <a:rPr lang="en-US" sz="2200" dirty="0" smtClean="0">
                <a:solidFill>
                  <a:srgbClr val="333333"/>
                </a:solidFill>
                <a:latin typeface="Baskerville Old Face" panose="02020602080505020303" pitchFamily="18" charset="0"/>
                <a:ea typeface="Times New Roman" panose="02020603050405020304" pitchFamily="18" charset="0"/>
                <a:cs typeface="Times New Roman" panose="02020603050405020304" pitchFamily="18" charset="0"/>
              </a:rPr>
              <a:t>DOE policy states:</a:t>
            </a:r>
            <a:endParaRPr lang="en-US" sz="2200" dirty="0">
              <a:solidFill>
                <a:srgbClr val="333333"/>
              </a:solidFill>
              <a:latin typeface="Baskerville Old Face" panose="02020602080505020303" pitchFamily="18" charset="0"/>
              <a:ea typeface="Times New Roman" panose="02020603050405020304" pitchFamily="18" charset="0"/>
              <a:cs typeface="Times New Roman" panose="02020603050405020304" pitchFamily="18" charset="0"/>
            </a:endParaRPr>
          </a:p>
          <a:p>
            <a:pPr>
              <a:lnSpc>
                <a:spcPct val="107000"/>
              </a:lnSpc>
              <a:spcAft>
                <a:spcPts val="2160"/>
              </a:spcAft>
            </a:pPr>
            <a:r>
              <a:rPr lang="en-US" sz="2200" dirty="0" smtClean="0">
                <a:solidFill>
                  <a:srgbClr val="333333"/>
                </a:solidFill>
                <a:latin typeface="Baskerville Old Face" panose="02020602080505020303" pitchFamily="18" charset="0"/>
                <a:ea typeface="Times New Roman" panose="02020603050405020304" pitchFamily="18" charset="0"/>
                <a:cs typeface="Times New Roman" panose="02020603050405020304" pitchFamily="18" charset="0"/>
              </a:rPr>
              <a:t>“Once </a:t>
            </a:r>
            <a:r>
              <a:rPr lang="en-US" sz="2200" dirty="0">
                <a:solidFill>
                  <a:srgbClr val="333333"/>
                </a:solidFill>
                <a:latin typeface="Baskerville Old Face" panose="02020602080505020303" pitchFamily="18" charset="0"/>
                <a:ea typeface="Times New Roman" panose="02020603050405020304" pitchFamily="18" charset="0"/>
                <a:cs typeface="Times New Roman" panose="02020603050405020304" pitchFamily="18" charset="0"/>
              </a:rPr>
              <a:t>in-person learning has commenced, the NYC DOE will implement the Random Sample Survey of COVID-19 in Schools, a robust program of repeated random sampling and COVID-19 testing of adults and students present in DOE schools. </a:t>
            </a:r>
            <a:endParaRPr lang="en-US" sz="2200" dirty="0">
              <a:latin typeface="Baskerville Old Face" panose="02020602080505020303" pitchFamily="18" charset="0"/>
              <a:ea typeface="Calibri" panose="020F0502020204030204" pitchFamily="34" charset="0"/>
              <a:cs typeface="Times New Roman" panose="02020603050405020304" pitchFamily="18" charset="0"/>
            </a:endParaRPr>
          </a:p>
          <a:p>
            <a:r>
              <a:rPr lang="en-US" sz="2200" dirty="0" smtClean="0">
                <a:solidFill>
                  <a:srgbClr val="333333"/>
                </a:solidFill>
                <a:latin typeface="Baskerville Old Face" panose="02020602080505020303" pitchFamily="18" charset="0"/>
                <a:ea typeface="Times New Roman" panose="02020603050405020304" pitchFamily="18" charset="0"/>
                <a:cs typeface="Times New Roman" panose="02020603050405020304" pitchFamily="18" charset="0"/>
              </a:rPr>
              <a:t>Schools will request </a:t>
            </a:r>
            <a:r>
              <a:rPr lang="en-US" sz="2200" dirty="0">
                <a:solidFill>
                  <a:srgbClr val="333333"/>
                </a:solidFill>
                <a:latin typeface="Baskerville Old Face" panose="02020602080505020303" pitchFamily="18" charset="0"/>
                <a:ea typeface="Times New Roman" panose="02020603050405020304" pitchFamily="18" charset="0"/>
                <a:cs typeface="Times New Roman" panose="02020603050405020304" pitchFamily="18" charset="0"/>
              </a:rPr>
              <a:t>written parental /guardian consent for students to be tested in school </a:t>
            </a:r>
            <a:r>
              <a:rPr lang="en-US" sz="2200" dirty="0" smtClean="0">
                <a:solidFill>
                  <a:srgbClr val="333333"/>
                </a:solidFill>
                <a:latin typeface="Baskerville Old Face" panose="02020602080505020303" pitchFamily="18" charset="0"/>
                <a:ea typeface="Times New Roman" panose="02020603050405020304" pitchFamily="18" charset="0"/>
                <a:cs typeface="Times New Roman" panose="02020603050405020304" pitchFamily="18" charset="0"/>
              </a:rPr>
              <a:t>at </a:t>
            </a:r>
            <a:r>
              <a:rPr lang="en-US" sz="2200" dirty="0">
                <a:solidFill>
                  <a:srgbClr val="333333"/>
                </a:solidFill>
                <a:latin typeface="Baskerville Old Face" panose="02020602080505020303" pitchFamily="18" charset="0"/>
                <a:ea typeface="Times New Roman" panose="02020603050405020304" pitchFamily="18" charset="0"/>
                <a:cs typeface="Times New Roman" panose="02020603050405020304" pitchFamily="18" charset="0"/>
              </a:rPr>
              <a:t>the beginning of the </a:t>
            </a:r>
            <a:r>
              <a:rPr lang="en-US" sz="2200" dirty="0" smtClean="0">
                <a:solidFill>
                  <a:srgbClr val="333333"/>
                </a:solidFill>
                <a:latin typeface="Baskerville Old Face" panose="02020602080505020303" pitchFamily="18" charset="0"/>
                <a:ea typeface="Times New Roman" panose="02020603050405020304" pitchFamily="18" charset="0"/>
                <a:cs typeface="Times New Roman" panose="02020603050405020304" pitchFamily="18" charset="0"/>
              </a:rPr>
              <a:t>school, </a:t>
            </a:r>
            <a:r>
              <a:rPr lang="en-US" sz="2200" dirty="0">
                <a:solidFill>
                  <a:srgbClr val="333333"/>
                </a:solidFill>
                <a:latin typeface="Baskerville Old Face" panose="02020602080505020303" pitchFamily="18" charset="0"/>
                <a:ea typeface="Times New Roman" panose="02020603050405020304" pitchFamily="18" charset="0"/>
                <a:cs typeface="Times New Roman" panose="02020603050405020304" pitchFamily="18" charset="0"/>
              </a:rPr>
              <a:t>including consent to have results shared with NYC Department of Health and Mental Hygiene, Test &amp; Trace Corps, and Department of Education as necessary. </a:t>
            </a:r>
            <a:r>
              <a:rPr lang="en-US" sz="2200" dirty="0" smtClean="0">
                <a:solidFill>
                  <a:srgbClr val="333333"/>
                </a:solidFill>
                <a:latin typeface="Baskerville Old Face" panose="02020602080505020303" pitchFamily="18" charset="0"/>
                <a:ea typeface="Times New Roman" panose="02020603050405020304" pitchFamily="18" charset="0"/>
                <a:cs typeface="Times New Roman" panose="02020603050405020304" pitchFamily="18" charset="0"/>
              </a:rPr>
              <a:t> </a:t>
            </a:r>
            <a:r>
              <a:rPr lang="en-US" sz="2200" dirty="0">
                <a:solidFill>
                  <a:srgbClr val="333333"/>
                </a:solidFill>
                <a:latin typeface="Baskerville Old Face" panose="02020602080505020303" pitchFamily="18" charset="0"/>
                <a:ea typeface="Times New Roman" panose="02020603050405020304" pitchFamily="18" charset="0"/>
                <a:cs typeface="Times New Roman" panose="02020603050405020304" pitchFamily="18" charset="0"/>
              </a:rPr>
              <a:t>A</a:t>
            </a:r>
            <a:r>
              <a:rPr lang="en-US" sz="2200" dirty="0" smtClean="0">
                <a:solidFill>
                  <a:srgbClr val="333333"/>
                </a:solidFill>
                <a:latin typeface="Baskerville Old Face" panose="02020602080505020303" pitchFamily="18" charset="0"/>
                <a:ea typeface="Times New Roman" panose="02020603050405020304" pitchFamily="18" charset="0"/>
                <a:cs typeface="Times New Roman" panose="02020603050405020304" pitchFamily="18" charset="0"/>
              </a:rPr>
              <a:t>s </a:t>
            </a:r>
            <a:r>
              <a:rPr lang="en-US" sz="2200" dirty="0">
                <a:solidFill>
                  <a:srgbClr val="333333"/>
                </a:solidFill>
                <a:latin typeface="Baskerville Old Face" panose="02020602080505020303" pitchFamily="18" charset="0"/>
                <a:ea typeface="Times New Roman" panose="02020603050405020304" pitchFamily="18" charset="0"/>
                <a:cs typeface="Times New Roman" panose="02020603050405020304" pitchFamily="18" charset="0"/>
              </a:rPr>
              <a:t>testing is performed throughout the year, if parental/guardian refuses to provide consent for a student who has been selected randomly for testing, the student will be moved to the remote learning cohort</a:t>
            </a:r>
            <a:r>
              <a:rPr lang="en-US" sz="2200" dirty="0" smtClean="0">
                <a:solidFill>
                  <a:srgbClr val="333333"/>
                </a:solidFill>
                <a:latin typeface="Baskerville Old Face" panose="02020602080505020303" pitchFamily="18" charset="0"/>
                <a:ea typeface="Times New Roman" panose="02020603050405020304" pitchFamily="18" charset="0"/>
                <a:cs typeface="Times New Roman" panose="02020603050405020304" pitchFamily="18" charset="0"/>
              </a:rPr>
              <a:t>.”</a:t>
            </a:r>
            <a:endParaRPr lang="en-US" sz="2200" dirty="0">
              <a:latin typeface="Baskerville Old Face" panose="02020602080505020303" pitchFamily="18" charset="0"/>
            </a:endParaRPr>
          </a:p>
        </p:txBody>
      </p:sp>
    </p:spTree>
    <p:extLst>
      <p:ext uri="{BB962C8B-B14F-4D97-AF65-F5344CB8AC3E}">
        <p14:creationId xmlns:p14="http://schemas.microsoft.com/office/powerpoint/2010/main" val="119883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7949"/>
          </a:xfrm>
        </p:spPr>
        <p:txBody>
          <a:bodyPr/>
          <a:lstStyle/>
          <a:p>
            <a:pPr algn="ctr"/>
            <a:r>
              <a:rPr lang="en-US" dirty="0" smtClean="0">
                <a:latin typeface="Baskerville Old Face" panose="02020602080505020303" pitchFamily="18" charset="0"/>
              </a:rPr>
              <a:t>Movement Between Campus Spaces</a:t>
            </a:r>
            <a:endParaRPr lang="en-US" dirty="0">
              <a:latin typeface="Baskerville Old Face" panose="02020602080505020303" pitchFamily="18" charset="0"/>
            </a:endParaRPr>
          </a:p>
        </p:txBody>
      </p:sp>
      <p:sp>
        <p:nvSpPr>
          <p:cNvPr id="3" name="Content Placeholder 2"/>
          <p:cNvSpPr>
            <a:spLocks noGrp="1"/>
          </p:cNvSpPr>
          <p:nvPr>
            <p:ph idx="1"/>
          </p:nvPr>
        </p:nvSpPr>
        <p:spPr>
          <a:xfrm>
            <a:off x="557349" y="1393370"/>
            <a:ext cx="11129554" cy="5068389"/>
          </a:xfrm>
        </p:spPr>
        <p:txBody>
          <a:bodyPr>
            <a:normAutofit fontScale="70000" lnSpcReduction="20000"/>
          </a:bodyPr>
          <a:lstStyle/>
          <a:p>
            <a:r>
              <a:rPr lang="en-US" dirty="0" smtClean="0">
                <a:latin typeface="Baskerville Old Face" panose="02020602080505020303" pitchFamily="18" charset="0"/>
              </a:rPr>
              <a:t>The majority of students will remain in the same classroom for the full day, while teachers rotate between classrooms.  The exceptions are:</a:t>
            </a:r>
          </a:p>
          <a:p>
            <a:pPr lvl="1"/>
            <a:r>
              <a:rPr lang="en-US" dirty="0">
                <a:latin typeface="Baskerville Old Face" panose="02020602080505020303" pitchFamily="18" charset="0"/>
              </a:rPr>
              <a:t>Going to a Physical Education or Activity Time in the gymnasium or at Jefferson Field</a:t>
            </a:r>
          </a:p>
          <a:p>
            <a:pPr lvl="1"/>
            <a:r>
              <a:rPr lang="en-US" dirty="0">
                <a:latin typeface="Baskerville Old Face" panose="02020602080505020303" pitchFamily="18" charset="0"/>
              </a:rPr>
              <a:t>High School students who need to change classrooms to attend a different Math, Science, or Advanced Placement Class</a:t>
            </a:r>
          </a:p>
          <a:p>
            <a:r>
              <a:rPr lang="en-US" dirty="0" smtClean="0">
                <a:latin typeface="Baskerville Old Face" panose="02020602080505020303" pitchFamily="18" charset="0"/>
              </a:rPr>
              <a:t>Students will be supervised and escorted by school staff any time a group of students moves at the same time.</a:t>
            </a:r>
          </a:p>
          <a:p>
            <a:r>
              <a:rPr lang="en-US" dirty="0" smtClean="0">
                <a:latin typeface="Baskerville Old Face" panose="02020602080505020303" pitchFamily="18" charset="0"/>
              </a:rPr>
              <a:t>Students may not leave the classroom for the bathroom or any other reason unless the classroom teacher has given them permission and confirmed that the hallway they are traveling through is being supervised by an adult.  Students will be given permission to use the bathroom one at a time, to ensure Social Distancing and safety.</a:t>
            </a:r>
          </a:p>
          <a:p>
            <a:r>
              <a:rPr lang="en-US" dirty="0" smtClean="0">
                <a:latin typeface="Baskerville Old Face" panose="02020602080505020303" pitchFamily="18" charset="0"/>
              </a:rPr>
              <a:t>Students who have appointments with, or need urgent access to the nurse, dean, a counselor, or main office staff, must be escorted by a support staff member.</a:t>
            </a:r>
          </a:p>
          <a:p>
            <a:r>
              <a:rPr lang="en-US" dirty="0" smtClean="0">
                <a:latin typeface="Baskerville Old Face" panose="02020602080505020303" pitchFamily="18" charset="0"/>
              </a:rPr>
              <a:t>Students must remain seated the entire time they are in a classroom.  Moving around without permission violated State, City, and DOE mandates around Social Distancing Requirements.</a:t>
            </a:r>
          </a:p>
          <a:p>
            <a:r>
              <a:rPr lang="en-US" dirty="0" smtClean="0">
                <a:latin typeface="Baskerville Old Face" panose="02020602080505020303" pitchFamily="18" charset="0"/>
              </a:rPr>
              <a:t>SCCS students will enter the building through the playground, and travel to the 3</a:t>
            </a:r>
            <a:r>
              <a:rPr lang="en-US" baseline="30000" dirty="0" smtClean="0">
                <a:latin typeface="Baskerville Old Face" panose="02020602080505020303" pitchFamily="18" charset="0"/>
              </a:rPr>
              <a:t>rd</a:t>
            </a:r>
            <a:r>
              <a:rPr lang="en-US" dirty="0" smtClean="0">
                <a:latin typeface="Baskerville Old Face" panose="02020602080505020303" pitchFamily="18" charset="0"/>
              </a:rPr>
              <a:t> floor via Stairwell B.  At the end of the day, classrooms will be dismissed one at a time.  MS students will exit through Stairwell B/Playground Exit, and HS students will exit through Stairwell D and the D Exit on Flatlands.</a:t>
            </a:r>
          </a:p>
          <a:p>
            <a:r>
              <a:rPr lang="en-US" dirty="0" smtClean="0">
                <a:latin typeface="Baskerville Old Face" panose="02020602080505020303" pitchFamily="18" charset="0"/>
              </a:rPr>
              <a:t>Students are not allowed on the 2</a:t>
            </a:r>
            <a:r>
              <a:rPr lang="en-US" baseline="30000" dirty="0" smtClean="0">
                <a:latin typeface="Baskerville Old Face" panose="02020602080505020303" pitchFamily="18" charset="0"/>
              </a:rPr>
              <a:t>nd</a:t>
            </a:r>
            <a:r>
              <a:rPr lang="en-US" dirty="0" smtClean="0">
                <a:latin typeface="Baskerville Old Face" panose="02020602080505020303" pitchFamily="18" charset="0"/>
              </a:rPr>
              <a:t> or 4</a:t>
            </a:r>
            <a:r>
              <a:rPr lang="en-US" baseline="30000" dirty="0" smtClean="0">
                <a:latin typeface="Baskerville Old Face" panose="02020602080505020303" pitchFamily="18" charset="0"/>
              </a:rPr>
              <a:t>th</a:t>
            </a:r>
            <a:r>
              <a:rPr lang="en-US" dirty="0" smtClean="0">
                <a:latin typeface="Baskerville Old Face" panose="02020602080505020303" pitchFamily="18" charset="0"/>
              </a:rPr>
              <a:t> floor at any time, for any reason.  Students are not allowed in any hallways, stairwells, or classrooms without staff supervision.</a:t>
            </a:r>
            <a:endParaRPr lang="en-US" dirty="0">
              <a:latin typeface="Baskerville Old Face" panose="02020602080505020303" pitchFamily="18" charset="0"/>
            </a:endParaRPr>
          </a:p>
        </p:txBody>
      </p:sp>
    </p:spTree>
    <p:extLst>
      <p:ext uri="{BB962C8B-B14F-4D97-AF65-F5344CB8AC3E}">
        <p14:creationId xmlns:p14="http://schemas.microsoft.com/office/powerpoint/2010/main" val="1017525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0344"/>
          </a:xfrm>
        </p:spPr>
        <p:txBody>
          <a:bodyPr/>
          <a:lstStyle/>
          <a:p>
            <a:pPr algn="ctr"/>
            <a:r>
              <a:rPr lang="en-US" dirty="0" smtClean="0">
                <a:latin typeface="Baskerville Old Face" panose="02020602080505020303" pitchFamily="18" charset="0"/>
              </a:rPr>
              <a:t>Entry and Dismissal</a:t>
            </a:r>
            <a:endParaRPr lang="en-US" dirty="0">
              <a:latin typeface="Baskerville Old Face" panose="02020602080505020303" pitchFamily="18" charset="0"/>
            </a:endParaRPr>
          </a:p>
        </p:txBody>
      </p:sp>
      <p:sp>
        <p:nvSpPr>
          <p:cNvPr id="3" name="Content Placeholder 2"/>
          <p:cNvSpPr>
            <a:spLocks noGrp="1"/>
          </p:cNvSpPr>
          <p:nvPr>
            <p:ph idx="1"/>
          </p:nvPr>
        </p:nvSpPr>
        <p:spPr>
          <a:xfrm>
            <a:off x="838200" y="1330036"/>
            <a:ext cx="10515600" cy="4846927"/>
          </a:xfrm>
        </p:spPr>
        <p:txBody>
          <a:bodyPr>
            <a:normAutofit/>
          </a:bodyPr>
          <a:lstStyle/>
          <a:p>
            <a:r>
              <a:rPr lang="en-US" dirty="0" smtClean="0">
                <a:latin typeface="Baskerville Old Face" panose="02020602080505020303" pitchFamily="18" charset="0"/>
              </a:rPr>
              <a:t>Students will enter through the Playground entrance on Linwood.  Students will be required to remain socially distant while waiting to enter (the playground will be painted with lines to help remind students), and a covering will be put up during any inclement weather.  Students must be wearing a mask and show their completed Daily Screening to be allowed up to the 3</a:t>
            </a:r>
            <a:r>
              <a:rPr lang="en-US" baseline="30000" dirty="0" smtClean="0">
                <a:latin typeface="Baskerville Old Face" panose="02020602080505020303" pitchFamily="18" charset="0"/>
              </a:rPr>
              <a:t>rd</a:t>
            </a:r>
            <a:r>
              <a:rPr lang="en-US" dirty="0" smtClean="0">
                <a:latin typeface="Baskerville Old Face" panose="02020602080505020303" pitchFamily="18" charset="0"/>
              </a:rPr>
              <a:t> Floor.  Students must go directly to their classroom and sit in their assigned seat.</a:t>
            </a:r>
          </a:p>
          <a:p>
            <a:r>
              <a:rPr lang="en-US" dirty="0" smtClean="0">
                <a:latin typeface="Baskerville Old Face" panose="02020602080505020303" pitchFamily="18" charset="0"/>
              </a:rPr>
              <a:t>At the end of the day, students will be dismissed by classrooms on a staggered schedule. At </a:t>
            </a:r>
            <a:r>
              <a:rPr lang="en-US" dirty="0">
                <a:latin typeface="Baskerville Old Face" panose="02020602080505020303" pitchFamily="18" charset="0"/>
              </a:rPr>
              <a:t>the end of the day, classrooms will be dismissed one at a time.  MS students will exit through Stairwell B/Playground Exit, and HS students will exit through Stairwell D and the D Exit on Flatlands.</a:t>
            </a:r>
          </a:p>
          <a:p>
            <a:endParaRPr lang="en-US" dirty="0">
              <a:latin typeface="Baskerville Old Face" panose="02020602080505020303" pitchFamily="18" charset="0"/>
            </a:endParaRPr>
          </a:p>
        </p:txBody>
      </p:sp>
    </p:spTree>
    <p:extLst>
      <p:ext uri="{BB962C8B-B14F-4D97-AF65-F5344CB8AC3E}">
        <p14:creationId xmlns:p14="http://schemas.microsoft.com/office/powerpoint/2010/main" val="26375427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1857"/>
          </a:xfrm>
        </p:spPr>
        <p:txBody>
          <a:bodyPr>
            <a:normAutofit fontScale="90000"/>
          </a:bodyPr>
          <a:lstStyle/>
          <a:p>
            <a:pPr algn="ctr"/>
            <a:r>
              <a:rPr lang="en-US" dirty="0" smtClean="0">
                <a:latin typeface="Baskerville Old Face" panose="02020602080505020303" pitchFamily="18" charset="0"/>
              </a:rPr>
              <a:t>How to Reach Key Staff</a:t>
            </a:r>
            <a:endParaRPr lang="en-US" dirty="0">
              <a:latin typeface="Baskerville Old Face" panose="02020602080505020303" pitchFamily="18" charset="0"/>
            </a:endParaRPr>
          </a:p>
        </p:txBody>
      </p:sp>
      <p:sp>
        <p:nvSpPr>
          <p:cNvPr id="3" name="Content Placeholder 2"/>
          <p:cNvSpPr>
            <a:spLocks noGrp="1"/>
          </p:cNvSpPr>
          <p:nvPr>
            <p:ph idx="1"/>
          </p:nvPr>
        </p:nvSpPr>
        <p:spPr>
          <a:xfrm>
            <a:off x="838200" y="966651"/>
            <a:ext cx="10515600" cy="2238103"/>
          </a:xfrm>
        </p:spPr>
        <p:txBody>
          <a:bodyPr>
            <a:normAutofit fontScale="70000" lnSpcReduction="20000"/>
          </a:bodyPr>
          <a:lstStyle/>
          <a:p>
            <a:r>
              <a:rPr lang="en-US" dirty="0" smtClean="0">
                <a:latin typeface="Baskerville Old Face" panose="02020602080505020303" pitchFamily="18" charset="0"/>
              </a:rPr>
              <a:t>Email (All staff emails are on our website, posted in Google Classrooms, and on Grade Team and Individual Teacher syllabi and Welcome Letters).</a:t>
            </a:r>
          </a:p>
          <a:p>
            <a:r>
              <a:rPr lang="en-US" dirty="0" smtClean="0">
                <a:latin typeface="Baskerville Old Face" panose="02020602080505020303" pitchFamily="18" charset="0"/>
              </a:rPr>
              <a:t>Office Hours (Teachers have Office Hours from 2:30-2:50 each day)</a:t>
            </a:r>
          </a:p>
          <a:p>
            <a:r>
              <a:rPr lang="en-US" dirty="0" smtClean="0">
                <a:latin typeface="Baskerville Old Face" panose="02020602080505020303" pitchFamily="18" charset="0"/>
              </a:rPr>
              <a:t>By Appointment (email specific staff members to set up an appointment.)</a:t>
            </a:r>
          </a:p>
          <a:p>
            <a:r>
              <a:rPr lang="en-US" dirty="0" smtClean="0">
                <a:latin typeface="Baskerville Old Face" panose="02020602080505020303" pitchFamily="18" charset="0"/>
              </a:rPr>
              <a:t>Call the Main Office to leave a message with our main office staff (718-688-7200, staffed 8:00 AM to 2:50 PM each day)</a:t>
            </a:r>
          </a:p>
          <a:p>
            <a:r>
              <a:rPr lang="en-US" dirty="0" smtClean="0">
                <a:latin typeface="Baskerville Old Face" panose="02020602080505020303" pitchFamily="18" charset="0"/>
              </a:rPr>
              <a:t>Please allow teachers and staff 48 hours to respond to non-emergency communications.</a:t>
            </a:r>
          </a:p>
        </p:txBody>
      </p:sp>
      <p:graphicFrame>
        <p:nvGraphicFramePr>
          <p:cNvPr id="4" name="Table 3"/>
          <p:cNvGraphicFramePr>
            <a:graphicFrameLocks noGrp="1"/>
          </p:cNvGraphicFramePr>
          <p:nvPr>
            <p:extLst>
              <p:ext uri="{D42A27DB-BD31-4B8C-83A1-F6EECF244321}">
                <p14:modId xmlns:p14="http://schemas.microsoft.com/office/powerpoint/2010/main" val="1211458936"/>
              </p:ext>
            </p:extLst>
          </p:nvPr>
        </p:nvGraphicFramePr>
        <p:xfrm>
          <a:off x="389708" y="3143794"/>
          <a:ext cx="11419114" cy="3566160"/>
        </p:xfrm>
        <a:graphic>
          <a:graphicData uri="http://schemas.openxmlformats.org/drawingml/2006/table">
            <a:tbl>
              <a:tblPr firstRow="1" bandRow="1">
                <a:tableStyleId>{2D5ABB26-0587-4C30-8999-92F81FD0307C}</a:tableStyleId>
              </a:tblPr>
              <a:tblGrid>
                <a:gridCol w="3519154">
                  <a:extLst>
                    <a:ext uri="{9D8B030D-6E8A-4147-A177-3AD203B41FA5}">
                      <a16:colId xmlns:a16="http://schemas.microsoft.com/office/drawing/2014/main" val="990149729"/>
                    </a:ext>
                  </a:extLst>
                </a:gridCol>
                <a:gridCol w="2993096">
                  <a:extLst>
                    <a:ext uri="{9D8B030D-6E8A-4147-A177-3AD203B41FA5}">
                      <a16:colId xmlns:a16="http://schemas.microsoft.com/office/drawing/2014/main" val="2146323606"/>
                    </a:ext>
                  </a:extLst>
                </a:gridCol>
                <a:gridCol w="4906864">
                  <a:extLst>
                    <a:ext uri="{9D8B030D-6E8A-4147-A177-3AD203B41FA5}">
                      <a16:colId xmlns:a16="http://schemas.microsoft.com/office/drawing/2014/main" val="1069137300"/>
                    </a:ext>
                  </a:extLst>
                </a:gridCol>
              </a:tblGrid>
              <a:tr h="262325">
                <a:tc>
                  <a:txBody>
                    <a:bodyPr/>
                    <a:lstStyle/>
                    <a:p>
                      <a:pPr algn="ctr"/>
                      <a:r>
                        <a:rPr lang="en-US" sz="1200" b="1" dirty="0" smtClean="0">
                          <a:latin typeface="Baskerville Old Face" panose="02020602080505020303" pitchFamily="18" charset="0"/>
                        </a:rPr>
                        <a:t>STAFF MEMBER</a:t>
                      </a:r>
                      <a:endParaRPr lang="en-US" sz="1200" b="1"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smtClean="0">
                          <a:latin typeface="Baskerville Old Face" panose="02020602080505020303" pitchFamily="18" charset="0"/>
                        </a:rPr>
                        <a:t>BEST WAY TO CONTACT</a:t>
                      </a:r>
                      <a:endParaRPr lang="en-US" sz="1200" b="1"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smtClean="0">
                          <a:latin typeface="Baskerville Old Face" panose="02020602080505020303" pitchFamily="18" charset="0"/>
                        </a:rPr>
                        <a:t>CONTACT THIS PERSON ABOUT…</a:t>
                      </a:r>
                      <a:endParaRPr lang="en-US" sz="1200" b="1"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5427055"/>
                  </a:ext>
                </a:extLst>
              </a:tr>
              <a:tr h="437208">
                <a:tc>
                  <a:txBody>
                    <a:bodyPr/>
                    <a:lstStyle/>
                    <a:p>
                      <a:r>
                        <a:rPr lang="en-US" sz="1200" dirty="0" smtClean="0">
                          <a:latin typeface="Baskerville Old Face" panose="02020602080505020303" pitchFamily="18" charset="0"/>
                        </a:rPr>
                        <a:t>Parent Coordinator Paulette Holland</a:t>
                      </a:r>
                      <a:endParaRPr lang="en-US" sz="120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latin typeface="Baskerville Old Face" panose="02020602080505020303" pitchFamily="18" charset="0"/>
                        </a:rPr>
                        <a:t>Email: </a:t>
                      </a:r>
                      <a:r>
                        <a:rPr lang="en-US" sz="1200" dirty="0" smtClean="0">
                          <a:latin typeface="Baskerville Old Face" panose="02020602080505020303" pitchFamily="18" charset="0"/>
                          <a:hlinkClick r:id="rId2"/>
                        </a:rPr>
                        <a:t>pholland@sccsbrooklyn.org</a:t>
                      </a:r>
                      <a:endParaRPr lang="en-US" sz="1200" dirty="0" smtClean="0">
                        <a:latin typeface="Baskerville Old Face" panose="02020602080505020303" pitchFamily="18" charset="0"/>
                      </a:endParaRPr>
                    </a:p>
                    <a:p>
                      <a:r>
                        <a:rPr lang="en-US" sz="1200" dirty="0" smtClean="0">
                          <a:latin typeface="Baskerville Old Face" panose="02020602080505020303" pitchFamily="18" charset="0"/>
                        </a:rPr>
                        <a:t>Phone: 347-463-4123</a:t>
                      </a:r>
                      <a:endParaRPr lang="en-US" sz="120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latin typeface="Baskerville Old Face" panose="02020602080505020303" pitchFamily="18" charset="0"/>
                        </a:rPr>
                        <a:t>Always</a:t>
                      </a:r>
                      <a:r>
                        <a:rPr lang="en-US" sz="1200" baseline="0" dirty="0" smtClean="0">
                          <a:latin typeface="Baskerville Old Face" panose="02020602080505020303" pitchFamily="18" charset="0"/>
                        </a:rPr>
                        <a:t> start with Ms. Holland! </a:t>
                      </a:r>
                      <a:r>
                        <a:rPr lang="en-US" sz="1200" baseline="0" dirty="0" smtClean="0">
                          <a:latin typeface="Baskerville Old Face" panose="02020602080505020303" pitchFamily="18" charset="0"/>
                          <a:sym typeface="Wingdings" panose="05000000000000000000" pitchFamily="2" charset="2"/>
                        </a:rPr>
                        <a:t></a:t>
                      </a:r>
                      <a:endParaRPr lang="en-US" sz="1200" dirty="0" smtClean="0">
                        <a:latin typeface="Baskerville Old Face" panose="02020602080505020303" pitchFamily="18" charset="0"/>
                      </a:endParaRPr>
                    </a:p>
                    <a:p>
                      <a:r>
                        <a:rPr lang="en-US" sz="1200" dirty="0" smtClean="0">
                          <a:latin typeface="Baskerville Old Face" panose="02020602080505020303" pitchFamily="18" charset="0"/>
                        </a:rPr>
                        <a:t>General questions or assistance</a:t>
                      </a:r>
                      <a:endParaRPr lang="en-US" sz="120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698033"/>
                  </a:ext>
                </a:extLst>
              </a:tr>
              <a:tr h="612092">
                <a:tc>
                  <a:txBody>
                    <a:bodyPr/>
                    <a:lstStyle/>
                    <a:p>
                      <a:r>
                        <a:rPr lang="en-US" sz="1200" dirty="0" err="1" smtClean="0">
                          <a:latin typeface="Baskerville Old Face" panose="02020602080505020303" pitchFamily="18" charset="0"/>
                        </a:rPr>
                        <a:t>Avalene</a:t>
                      </a:r>
                      <a:r>
                        <a:rPr lang="en-US" sz="1200" dirty="0" smtClean="0">
                          <a:latin typeface="Baskerville Old Face" panose="02020602080505020303" pitchFamily="18" charset="0"/>
                        </a:rPr>
                        <a:t> </a:t>
                      </a:r>
                      <a:r>
                        <a:rPr lang="en-US" sz="1200" dirty="0" err="1" smtClean="0">
                          <a:latin typeface="Baskerville Old Face" panose="02020602080505020303" pitchFamily="18" charset="0"/>
                        </a:rPr>
                        <a:t>Persad</a:t>
                      </a:r>
                      <a:r>
                        <a:rPr lang="en-US" sz="1200" dirty="0" smtClean="0">
                          <a:latin typeface="Baskerville Old Face" panose="02020602080505020303" pitchFamily="18" charset="0"/>
                        </a:rPr>
                        <a:t> (High School Guidance Counselor)</a:t>
                      </a:r>
                    </a:p>
                    <a:p>
                      <a:r>
                        <a:rPr lang="en-US" sz="1200" dirty="0" smtClean="0">
                          <a:latin typeface="Baskerville Old Face" panose="02020602080505020303" pitchFamily="18" charset="0"/>
                        </a:rPr>
                        <a:t>Crystal Moss (Middle</a:t>
                      </a:r>
                      <a:r>
                        <a:rPr lang="en-US" sz="1200" baseline="0" dirty="0" smtClean="0">
                          <a:latin typeface="Baskerville Old Face" panose="02020602080505020303" pitchFamily="18" charset="0"/>
                        </a:rPr>
                        <a:t> School Guidance Counselor)</a:t>
                      </a:r>
                    </a:p>
                    <a:p>
                      <a:r>
                        <a:rPr lang="en-US" sz="1200" baseline="0" dirty="0" smtClean="0">
                          <a:latin typeface="Baskerville Old Face" panose="02020602080505020303" pitchFamily="18" charset="0"/>
                        </a:rPr>
                        <a:t>Ty Browne, Social Worker</a:t>
                      </a:r>
                      <a:endParaRPr lang="en-US" sz="120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latin typeface="Baskerville Old Face" panose="02020602080505020303" pitchFamily="18" charset="0"/>
                          <a:hlinkClick r:id="rId3"/>
                        </a:rPr>
                        <a:t>apersad@sccsbrooklyn.org</a:t>
                      </a:r>
                      <a:endParaRPr lang="en-US" sz="1200" dirty="0" smtClean="0">
                        <a:latin typeface="Baskerville Old Face" panose="02020602080505020303" pitchFamily="18" charset="0"/>
                      </a:endParaRPr>
                    </a:p>
                    <a:p>
                      <a:r>
                        <a:rPr lang="en-US" sz="1200" dirty="0" smtClean="0">
                          <a:latin typeface="Baskerville Old Face" panose="02020602080505020303" pitchFamily="18" charset="0"/>
                          <a:hlinkClick r:id="rId4"/>
                        </a:rPr>
                        <a:t>cmoss@sccsbrooklyn.org</a:t>
                      </a:r>
                      <a:endParaRPr lang="en-US" sz="1200" dirty="0" smtClean="0">
                        <a:latin typeface="Baskerville Old Face" panose="02020602080505020303" pitchFamily="18" charset="0"/>
                      </a:endParaRPr>
                    </a:p>
                    <a:p>
                      <a:r>
                        <a:rPr lang="en-US" sz="1200" dirty="0" smtClean="0">
                          <a:latin typeface="Baskerville Old Face" panose="02020602080505020303" pitchFamily="18" charset="0"/>
                        </a:rPr>
                        <a:t>tbrowne@sccsbrooklyn.org</a:t>
                      </a:r>
                      <a:endParaRPr lang="en-US" sz="120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latin typeface="Baskerville Old Face" panose="02020602080505020303" pitchFamily="18" charset="0"/>
                        </a:rPr>
                        <a:t>Counseling, Socio-Emotional needs or concerns, student emotional or social</a:t>
                      </a:r>
                      <a:r>
                        <a:rPr lang="en-US" sz="1200" baseline="0" dirty="0" smtClean="0">
                          <a:latin typeface="Baskerville Old Face" panose="02020602080505020303" pitchFamily="18" charset="0"/>
                        </a:rPr>
                        <a:t> support</a:t>
                      </a:r>
                      <a:endParaRPr lang="en-US" sz="120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5808130"/>
                  </a:ext>
                </a:extLst>
              </a:tr>
              <a:tr h="437208">
                <a:tc>
                  <a:txBody>
                    <a:bodyPr/>
                    <a:lstStyle/>
                    <a:p>
                      <a:r>
                        <a:rPr lang="en-US" sz="1200" dirty="0" smtClean="0">
                          <a:latin typeface="Baskerville Old Face" panose="02020602080505020303" pitchFamily="18" charset="0"/>
                        </a:rPr>
                        <a:t>Lucy Ramos</a:t>
                      </a:r>
                      <a:endParaRPr lang="en-US" sz="120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latin typeface="Baskerville Old Face" panose="02020602080505020303" pitchFamily="18" charset="0"/>
                        </a:rPr>
                        <a:t>Community School Director</a:t>
                      </a:r>
                      <a:endParaRPr lang="en-US" sz="120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latin typeface="Baskerville Old Face" panose="02020602080505020303" pitchFamily="18" charset="0"/>
                        </a:rPr>
                        <a:t>General Community</a:t>
                      </a:r>
                      <a:r>
                        <a:rPr lang="en-US" sz="1200" baseline="0" dirty="0" smtClean="0">
                          <a:latin typeface="Baskerville Old Face" panose="02020602080505020303" pitchFamily="18" charset="0"/>
                        </a:rPr>
                        <a:t> School Questions</a:t>
                      </a:r>
                    </a:p>
                    <a:p>
                      <a:r>
                        <a:rPr lang="en-US" sz="1200" baseline="0" dirty="0" smtClean="0">
                          <a:latin typeface="Baskerville Old Face" panose="02020602080505020303" pitchFamily="18" charset="0"/>
                        </a:rPr>
                        <a:t>Family Night Events</a:t>
                      </a:r>
                      <a:endParaRPr lang="en-US" sz="120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1038449"/>
                  </a:ext>
                </a:extLst>
              </a:tr>
              <a:tr h="426348">
                <a:tc>
                  <a:txBody>
                    <a:bodyPr/>
                    <a:lstStyle/>
                    <a:p>
                      <a:r>
                        <a:rPr lang="en-US" sz="1200" dirty="0" smtClean="0">
                          <a:latin typeface="Baskerville Old Face" panose="02020602080505020303" pitchFamily="18" charset="0"/>
                        </a:rPr>
                        <a:t>Assistant Principal</a:t>
                      </a:r>
                      <a:r>
                        <a:rPr lang="en-US" sz="1200" baseline="0" dirty="0" smtClean="0">
                          <a:latin typeface="Baskerville Old Face" panose="02020602080505020303" pitchFamily="18" charset="0"/>
                        </a:rPr>
                        <a:t> Brandy Huxtable</a:t>
                      </a:r>
                      <a:endParaRPr lang="en-US" sz="120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latin typeface="Baskerville Old Face" panose="02020602080505020303" pitchFamily="18" charset="0"/>
                        </a:rPr>
                        <a:t>Brandy Huxtable</a:t>
                      </a:r>
                      <a:endParaRPr lang="en-US" sz="120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latin typeface="Baskerville Old Face" panose="02020602080505020303" pitchFamily="18" charset="0"/>
                        </a:rPr>
                        <a:t>Program or Schedule Issues</a:t>
                      </a:r>
                    </a:p>
                    <a:p>
                      <a:r>
                        <a:rPr lang="en-US" sz="1200" dirty="0" smtClean="0">
                          <a:latin typeface="Baskerville Old Face" panose="02020602080505020303" pitchFamily="18" charset="0"/>
                        </a:rPr>
                        <a:t>12</a:t>
                      </a:r>
                      <a:r>
                        <a:rPr lang="en-US" sz="1200" baseline="30000" dirty="0" smtClean="0">
                          <a:latin typeface="Baskerville Old Face" panose="02020602080505020303" pitchFamily="18" charset="0"/>
                        </a:rPr>
                        <a:t>th</a:t>
                      </a:r>
                      <a:r>
                        <a:rPr lang="en-US" sz="1200" dirty="0" smtClean="0">
                          <a:latin typeface="Baskerville Old Face" panose="02020602080505020303" pitchFamily="18" charset="0"/>
                        </a:rPr>
                        <a:t> Grade/Academic-specific Transcript Questions</a:t>
                      </a:r>
                      <a:endParaRPr lang="en-US" sz="120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9614928"/>
                  </a:ext>
                </a:extLst>
              </a:tr>
              <a:tr h="612092">
                <a:tc>
                  <a:txBody>
                    <a:bodyPr/>
                    <a:lstStyle/>
                    <a:p>
                      <a:r>
                        <a:rPr lang="en-US" sz="1200" dirty="0" smtClean="0">
                          <a:latin typeface="Baskerville Old Face" panose="02020602080505020303" pitchFamily="18" charset="0"/>
                        </a:rPr>
                        <a:t>Assistant Principal Jeffrey Hammer</a:t>
                      </a:r>
                      <a:endParaRPr lang="en-US" sz="120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latin typeface="Baskerville Old Face" panose="02020602080505020303" pitchFamily="18" charset="0"/>
                        </a:rPr>
                        <a:t>jhammer2@sccsbrooklyn.org</a:t>
                      </a:r>
                      <a:endParaRPr lang="en-US" sz="120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latin typeface="Baskerville Old Face" panose="02020602080505020303" pitchFamily="18" charset="0"/>
                        </a:rPr>
                        <a:t>Attendance               Technology/Device Issues</a:t>
                      </a:r>
                    </a:p>
                    <a:p>
                      <a:r>
                        <a:rPr lang="en-US" sz="1200" dirty="0" smtClean="0">
                          <a:latin typeface="Baskerville Old Face" panose="02020602080505020303" pitchFamily="18" charset="0"/>
                        </a:rPr>
                        <a:t>Discipline Concerns or Issues</a:t>
                      </a:r>
                    </a:p>
                    <a:p>
                      <a:r>
                        <a:rPr lang="en-US" sz="1200" dirty="0" smtClean="0">
                          <a:latin typeface="Baskerville Old Face" panose="02020602080505020303" pitchFamily="18" charset="0"/>
                        </a:rPr>
                        <a:t>Non-emergency Safety Issues/Questions</a:t>
                      </a:r>
                      <a:endParaRPr lang="en-US" sz="120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9956249"/>
                  </a:ext>
                </a:extLst>
              </a:tr>
              <a:tr h="609069">
                <a:tc>
                  <a:txBody>
                    <a:bodyPr/>
                    <a:lstStyle/>
                    <a:p>
                      <a:r>
                        <a:rPr lang="en-US" sz="1200" dirty="0" smtClean="0">
                          <a:latin typeface="Baskerville Old Face" panose="02020602080505020303" pitchFamily="18" charset="0"/>
                        </a:rPr>
                        <a:t>Principal Christina Koza</a:t>
                      </a:r>
                      <a:endParaRPr lang="en-US" sz="120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latin typeface="Baskerville Old Face" panose="02020602080505020303" pitchFamily="18" charset="0"/>
                        </a:rPr>
                        <a:t>ckoza@schools.nyc.gov</a:t>
                      </a:r>
                      <a:endParaRPr lang="en-US" sz="120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latin typeface="Baskerville Old Face" panose="02020602080505020303" pitchFamily="18" charset="0"/>
                        </a:rPr>
                        <a:t>Issues you have not been able to resolve in</a:t>
                      </a:r>
                      <a:r>
                        <a:rPr lang="en-US" sz="1200" baseline="0" dirty="0" smtClean="0">
                          <a:latin typeface="Baskerville Old Face" panose="02020602080505020303" pitchFamily="18" charset="0"/>
                        </a:rPr>
                        <a:t> other ways</a:t>
                      </a:r>
                    </a:p>
                    <a:p>
                      <a:r>
                        <a:rPr lang="en-US" sz="1200" baseline="0" dirty="0" smtClean="0">
                          <a:latin typeface="Baskerville Old Face" panose="02020602080505020303" pitchFamily="18" charset="0"/>
                        </a:rPr>
                        <a:t>Larger Community Concerns</a:t>
                      </a:r>
                    </a:p>
                    <a:p>
                      <a:r>
                        <a:rPr lang="en-US" sz="1200" baseline="0" dirty="0" smtClean="0">
                          <a:latin typeface="Baskerville Old Face" panose="02020602080505020303" pitchFamily="18" charset="0"/>
                        </a:rPr>
                        <a:t>Campus-wide Issues</a:t>
                      </a:r>
                      <a:endParaRPr lang="en-US" sz="120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8820684"/>
                  </a:ext>
                </a:extLst>
              </a:tr>
            </a:tbl>
          </a:graphicData>
        </a:graphic>
      </p:graphicFrame>
    </p:spTree>
    <p:extLst>
      <p:ext uri="{BB962C8B-B14F-4D97-AF65-F5344CB8AC3E}">
        <p14:creationId xmlns:p14="http://schemas.microsoft.com/office/powerpoint/2010/main" val="9804900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165" y="2716439"/>
            <a:ext cx="10515600" cy="1325563"/>
          </a:xfrm>
        </p:spPr>
        <p:txBody>
          <a:bodyPr/>
          <a:lstStyle/>
          <a:p>
            <a:pPr algn="ctr"/>
            <a:r>
              <a:rPr lang="en-US" b="1" dirty="0" smtClean="0">
                <a:latin typeface="Baskerville Old Face" panose="02020602080505020303" pitchFamily="18" charset="0"/>
              </a:rPr>
              <a:t>Questions?  Put them in the Chat!</a:t>
            </a:r>
            <a:endParaRPr lang="en-US" b="1" dirty="0">
              <a:latin typeface="Baskerville Old Face" panose="02020602080505020303" pitchFamily="18" charset="0"/>
            </a:endParaRPr>
          </a:p>
        </p:txBody>
      </p:sp>
    </p:spTree>
    <p:extLst>
      <p:ext uri="{BB962C8B-B14F-4D97-AF65-F5344CB8AC3E}">
        <p14:creationId xmlns:p14="http://schemas.microsoft.com/office/powerpoint/2010/main" val="1190007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graphicFrame>
        <p:nvGraphicFramePr>
          <p:cNvPr id="54" name="Google Shape;54;p13"/>
          <p:cNvGraphicFramePr/>
          <p:nvPr>
            <p:extLst>
              <p:ext uri="{D42A27DB-BD31-4B8C-83A1-F6EECF244321}">
                <p14:modId xmlns:p14="http://schemas.microsoft.com/office/powerpoint/2010/main" val="2142786345"/>
              </p:ext>
            </p:extLst>
          </p:nvPr>
        </p:nvGraphicFramePr>
        <p:xfrm>
          <a:off x="62134" y="498733"/>
          <a:ext cx="6033899" cy="4824667"/>
        </p:xfrm>
        <a:graphic>
          <a:graphicData uri="http://schemas.openxmlformats.org/drawingml/2006/table">
            <a:tbl>
              <a:tblPr>
                <a:noFill/>
              </a:tblPr>
              <a:tblGrid>
                <a:gridCol w="661667">
                  <a:extLst>
                    <a:ext uri="{9D8B030D-6E8A-4147-A177-3AD203B41FA5}">
                      <a16:colId xmlns:a16="http://schemas.microsoft.com/office/drawing/2014/main" val="20000"/>
                    </a:ext>
                  </a:extLst>
                </a:gridCol>
                <a:gridCol w="774067">
                  <a:extLst>
                    <a:ext uri="{9D8B030D-6E8A-4147-A177-3AD203B41FA5}">
                      <a16:colId xmlns:a16="http://schemas.microsoft.com/office/drawing/2014/main" val="20001"/>
                    </a:ext>
                  </a:extLst>
                </a:gridCol>
                <a:gridCol w="919633">
                  <a:extLst>
                    <a:ext uri="{9D8B030D-6E8A-4147-A177-3AD203B41FA5}">
                      <a16:colId xmlns:a16="http://schemas.microsoft.com/office/drawing/2014/main" val="20002"/>
                    </a:ext>
                  </a:extLst>
                </a:gridCol>
                <a:gridCol w="919633">
                  <a:extLst>
                    <a:ext uri="{9D8B030D-6E8A-4147-A177-3AD203B41FA5}">
                      <a16:colId xmlns:a16="http://schemas.microsoft.com/office/drawing/2014/main" val="20003"/>
                    </a:ext>
                  </a:extLst>
                </a:gridCol>
                <a:gridCol w="919633">
                  <a:extLst>
                    <a:ext uri="{9D8B030D-6E8A-4147-A177-3AD203B41FA5}">
                      <a16:colId xmlns:a16="http://schemas.microsoft.com/office/drawing/2014/main" val="20004"/>
                    </a:ext>
                  </a:extLst>
                </a:gridCol>
                <a:gridCol w="919633">
                  <a:extLst>
                    <a:ext uri="{9D8B030D-6E8A-4147-A177-3AD203B41FA5}">
                      <a16:colId xmlns:a16="http://schemas.microsoft.com/office/drawing/2014/main" val="20005"/>
                    </a:ext>
                  </a:extLst>
                </a:gridCol>
                <a:gridCol w="919633">
                  <a:extLst>
                    <a:ext uri="{9D8B030D-6E8A-4147-A177-3AD203B41FA5}">
                      <a16:colId xmlns:a16="http://schemas.microsoft.com/office/drawing/2014/main" val="20006"/>
                    </a:ext>
                  </a:extLst>
                </a:gridCol>
              </a:tblGrid>
              <a:tr h="492733">
                <a:tc gridSpan="7">
                  <a:txBody>
                    <a:bodyPr/>
                    <a:lstStyle/>
                    <a:p>
                      <a:pPr marL="0" lvl="0" indent="0" algn="ctr" rtl="0">
                        <a:lnSpc>
                          <a:spcPct val="115000"/>
                        </a:lnSpc>
                        <a:spcBef>
                          <a:spcPts val="0"/>
                        </a:spcBef>
                        <a:spcAft>
                          <a:spcPts val="0"/>
                        </a:spcAft>
                        <a:buNone/>
                      </a:pPr>
                      <a:r>
                        <a:rPr lang="en" sz="900"/>
                        <a:t>Sample “A” Group "Blended" Student - </a:t>
                      </a:r>
                      <a:r>
                        <a:rPr lang="en" sz="900">
                          <a:solidFill>
                            <a:schemeClr val="dk1"/>
                          </a:solidFill>
                        </a:rPr>
                        <a:t>No Monday Intervention</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7467">
                <a:tc>
                  <a:txBody>
                    <a:bodyPr/>
                    <a:lstStyle/>
                    <a:p>
                      <a:pPr marL="0" lvl="0" indent="0" algn="ctr" rtl="0">
                        <a:lnSpc>
                          <a:spcPct val="115000"/>
                        </a:lnSpc>
                        <a:spcBef>
                          <a:spcPts val="0"/>
                        </a:spcBef>
                        <a:spcAft>
                          <a:spcPts val="0"/>
                        </a:spcAft>
                        <a:buNone/>
                      </a:pPr>
                      <a:r>
                        <a:rPr lang="en" sz="900" b="1"/>
                        <a:t>Period</a:t>
                      </a:r>
                      <a:endParaRPr sz="900" b="1"/>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b="1"/>
                        <a:t>Time</a:t>
                      </a:r>
                      <a:endParaRPr sz="900" b="1"/>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b="1"/>
                        <a:t>Monday</a:t>
                      </a:r>
                      <a:endParaRPr sz="900" b="1"/>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b="1" dirty="0"/>
                        <a:t>Tuesday</a:t>
                      </a:r>
                      <a:endParaRPr sz="900" b="1" dirty="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lvl="0" indent="0" algn="ctr" rtl="0">
                        <a:lnSpc>
                          <a:spcPct val="115000"/>
                        </a:lnSpc>
                        <a:spcBef>
                          <a:spcPts val="0"/>
                        </a:spcBef>
                        <a:spcAft>
                          <a:spcPts val="0"/>
                        </a:spcAft>
                        <a:buNone/>
                      </a:pPr>
                      <a:r>
                        <a:rPr lang="en" sz="900" b="1"/>
                        <a:t>Wednesday</a:t>
                      </a:r>
                      <a:endParaRPr sz="900" b="1"/>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b="1" dirty="0"/>
                        <a:t>Thursday</a:t>
                      </a:r>
                      <a:endParaRPr sz="900" b="1" dirty="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lvl="0" indent="0" algn="ctr" rtl="0">
                        <a:lnSpc>
                          <a:spcPct val="115000"/>
                        </a:lnSpc>
                        <a:spcBef>
                          <a:spcPts val="0"/>
                        </a:spcBef>
                        <a:spcAft>
                          <a:spcPts val="0"/>
                        </a:spcAft>
                        <a:buNone/>
                      </a:pPr>
                      <a:r>
                        <a:rPr lang="en" sz="900" b="1"/>
                        <a:t>Friday</a:t>
                      </a:r>
                      <a:endParaRPr sz="900" b="1"/>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43400">
                <a:tc>
                  <a:txBody>
                    <a:bodyPr/>
                    <a:lstStyle/>
                    <a:p>
                      <a:pPr marL="0" lvl="0" indent="0" algn="ctr" rtl="0">
                        <a:lnSpc>
                          <a:spcPct val="115000"/>
                        </a:lnSpc>
                        <a:spcBef>
                          <a:spcPts val="0"/>
                        </a:spcBef>
                        <a:spcAft>
                          <a:spcPts val="0"/>
                        </a:spcAft>
                        <a:buNone/>
                      </a:pPr>
                      <a:r>
                        <a:rPr lang="en" sz="900"/>
                        <a:t>1</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9:00 - 10:02</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Asynchronous Work Time</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lvl="0" indent="0" algn="ctr" rtl="0">
                        <a:lnSpc>
                          <a:spcPct val="115000"/>
                        </a:lnSpc>
                        <a:spcBef>
                          <a:spcPts val="0"/>
                        </a:spcBef>
                        <a:spcAft>
                          <a:spcPts val="0"/>
                        </a:spcAft>
                        <a:buNone/>
                      </a:pPr>
                      <a:r>
                        <a:rPr lang="en" sz="900" dirty="0"/>
                        <a:t>Social Studies - Frasier</a:t>
                      </a:r>
                      <a:endParaRPr sz="900" dirty="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t>6th Grade Elective - Miller</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t>Social Studies - Frasier</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t>6th Grade Elective - Miller</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2"/>
                  </a:ext>
                </a:extLst>
              </a:tr>
              <a:tr h="643400">
                <a:tc>
                  <a:txBody>
                    <a:bodyPr/>
                    <a:lstStyle/>
                    <a:p>
                      <a:pPr marL="0" lvl="0" indent="0" algn="ctr" rtl="0">
                        <a:lnSpc>
                          <a:spcPct val="115000"/>
                        </a:lnSpc>
                        <a:spcBef>
                          <a:spcPts val="0"/>
                        </a:spcBef>
                        <a:spcAft>
                          <a:spcPts val="0"/>
                        </a:spcAft>
                        <a:buNone/>
                      </a:pPr>
                      <a:r>
                        <a:rPr lang="en" sz="900"/>
                        <a:t>2</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10:02 - 11:04</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Asynchronous Work Time</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lvl="0" indent="0" algn="ctr" rtl="0">
                        <a:lnSpc>
                          <a:spcPct val="115000"/>
                        </a:lnSpc>
                        <a:spcBef>
                          <a:spcPts val="0"/>
                        </a:spcBef>
                        <a:spcAft>
                          <a:spcPts val="0"/>
                        </a:spcAft>
                        <a:buNone/>
                      </a:pPr>
                      <a:r>
                        <a:rPr lang="en" sz="900" dirty="0"/>
                        <a:t>Math - Alexander</a:t>
                      </a:r>
                      <a:endParaRPr sz="900" dirty="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t>6th Grade Elective - Williams</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t>Math - Alexander</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t>6th Grade Elective - Williams</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3"/>
                  </a:ext>
                </a:extLst>
              </a:tr>
              <a:tr h="643400">
                <a:tc>
                  <a:txBody>
                    <a:bodyPr/>
                    <a:lstStyle/>
                    <a:p>
                      <a:pPr marL="0" lvl="0" indent="0" algn="ctr" rtl="0">
                        <a:lnSpc>
                          <a:spcPct val="115000"/>
                        </a:lnSpc>
                        <a:spcBef>
                          <a:spcPts val="0"/>
                        </a:spcBef>
                        <a:spcAft>
                          <a:spcPts val="0"/>
                        </a:spcAft>
                        <a:buNone/>
                      </a:pPr>
                      <a:r>
                        <a:rPr lang="en" sz="900"/>
                        <a:t>3</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11:04- 11:44</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Asynchronous Work Time</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lvl="0" indent="0" algn="ctr" rtl="0">
                        <a:lnSpc>
                          <a:spcPct val="115000"/>
                        </a:lnSpc>
                        <a:spcBef>
                          <a:spcPts val="0"/>
                        </a:spcBef>
                        <a:spcAft>
                          <a:spcPts val="0"/>
                        </a:spcAft>
                        <a:buNone/>
                      </a:pPr>
                      <a:r>
                        <a:rPr lang="en" sz="900" dirty="0"/>
                        <a:t>Gym/ Free Play</a:t>
                      </a:r>
                      <a:endParaRPr sz="900" dirty="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Asynchronous Work Time</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lvl="0" indent="0" algn="ctr" rtl="0">
                        <a:lnSpc>
                          <a:spcPct val="115000"/>
                        </a:lnSpc>
                        <a:spcBef>
                          <a:spcPts val="0"/>
                        </a:spcBef>
                        <a:spcAft>
                          <a:spcPts val="0"/>
                        </a:spcAft>
                        <a:buNone/>
                      </a:pPr>
                      <a:r>
                        <a:rPr lang="en" sz="900"/>
                        <a:t>Gym/ Free Play</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Asynchronous Work Time</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extLst>
                  <a:ext uri="{0D108BD9-81ED-4DB2-BD59-A6C34878D82A}">
                    <a16:rowId xmlns:a16="http://schemas.microsoft.com/office/drawing/2014/main" val="10004"/>
                  </a:ext>
                </a:extLst>
              </a:tr>
              <a:tr h="557467">
                <a:tc>
                  <a:txBody>
                    <a:bodyPr/>
                    <a:lstStyle/>
                    <a:p>
                      <a:pPr marL="0" lvl="0" indent="0" algn="ctr" rtl="0">
                        <a:lnSpc>
                          <a:spcPct val="115000"/>
                        </a:lnSpc>
                        <a:spcBef>
                          <a:spcPts val="0"/>
                        </a:spcBef>
                        <a:spcAft>
                          <a:spcPts val="0"/>
                        </a:spcAft>
                        <a:buNone/>
                      </a:pPr>
                      <a:r>
                        <a:rPr lang="en" sz="900"/>
                        <a:t>4</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11:44 - 12:22</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Lunch</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dirty="0"/>
                        <a:t>Advisory - McBean</a:t>
                      </a:r>
                      <a:endParaRPr sz="900" dirty="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t>Lunch</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Advisory - McBean</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t>Lunch</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643400">
                <a:tc>
                  <a:txBody>
                    <a:bodyPr/>
                    <a:lstStyle/>
                    <a:p>
                      <a:pPr marL="0" lvl="0" indent="0" algn="ctr" rtl="0">
                        <a:lnSpc>
                          <a:spcPct val="115000"/>
                        </a:lnSpc>
                        <a:spcBef>
                          <a:spcPts val="0"/>
                        </a:spcBef>
                        <a:spcAft>
                          <a:spcPts val="0"/>
                        </a:spcAft>
                        <a:buNone/>
                      </a:pPr>
                      <a:r>
                        <a:rPr lang="en" sz="900"/>
                        <a:t>5</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12:22 - 1:26</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Asynchronous Work Time</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lvl="0" indent="0" algn="ctr" rtl="0">
                        <a:lnSpc>
                          <a:spcPct val="115000"/>
                        </a:lnSpc>
                        <a:spcBef>
                          <a:spcPts val="0"/>
                        </a:spcBef>
                        <a:spcAft>
                          <a:spcPts val="0"/>
                        </a:spcAft>
                        <a:buNone/>
                      </a:pPr>
                      <a:r>
                        <a:rPr lang="en" sz="900" dirty="0"/>
                        <a:t>ELA - Williams</a:t>
                      </a:r>
                      <a:endParaRPr sz="900" dirty="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t>Asynchronous Work Time</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lvl="0" indent="0" algn="ctr" rtl="0">
                        <a:lnSpc>
                          <a:spcPct val="115000"/>
                        </a:lnSpc>
                        <a:spcBef>
                          <a:spcPts val="0"/>
                        </a:spcBef>
                        <a:spcAft>
                          <a:spcPts val="0"/>
                        </a:spcAft>
                        <a:buNone/>
                      </a:pPr>
                      <a:r>
                        <a:rPr lang="en" sz="900"/>
                        <a:t>ELA - Williams</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t>Asynchronous Work Time</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extLst>
                  <a:ext uri="{0D108BD9-81ED-4DB2-BD59-A6C34878D82A}">
                    <a16:rowId xmlns:a16="http://schemas.microsoft.com/office/drawing/2014/main" val="10006"/>
                  </a:ext>
                </a:extLst>
              </a:tr>
              <a:tr h="643400">
                <a:tc>
                  <a:txBody>
                    <a:bodyPr/>
                    <a:lstStyle/>
                    <a:p>
                      <a:pPr marL="0" lvl="0" indent="0" algn="ctr" rtl="0">
                        <a:lnSpc>
                          <a:spcPct val="115000"/>
                        </a:lnSpc>
                        <a:spcBef>
                          <a:spcPts val="0"/>
                        </a:spcBef>
                        <a:spcAft>
                          <a:spcPts val="0"/>
                        </a:spcAft>
                        <a:buNone/>
                      </a:pPr>
                      <a:r>
                        <a:rPr lang="en" sz="900"/>
                        <a:t>6</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1:26 - 2:30</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Asynchronous Work Time</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lvl="0" indent="0" algn="ctr" rtl="0">
                        <a:lnSpc>
                          <a:spcPct val="115000"/>
                        </a:lnSpc>
                        <a:spcBef>
                          <a:spcPts val="0"/>
                        </a:spcBef>
                        <a:spcAft>
                          <a:spcPts val="0"/>
                        </a:spcAft>
                        <a:buNone/>
                      </a:pPr>
                      <a:r>
                        <a:rPr lang="en" sz="900" dirty="0"/>
                        <a:t>Science - Wyatt</a:t>
                      </a:r>
                      <a:endParaRPr sz="900" dirty="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t>Remote PE - Scannell</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t>Science - Wyatt</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dirty="0"/>
                        <a:t>Remote PE - Scannell</a:t>
                      </a:r>
                      <a:endParaRPr sz="900" dirty="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7"/>
                  </a:ext>
                </a:extLst>
              </a:tr>
            </a:tbl>
          </a:graphicData>
        </a:graphic>
      </p:graphicFrame>
      <p:graphicFrame>
        <p:nvGraphicFramePr>
          <p:cNvPr id="55" name="Google Shape;55;p13"/>
          <p:cNvGraphicFramePr/>
          <p:nvPr>
            <p:extLst>
              <p:ext uri="{D42A27DB-BD31-4B8C-83A1-F6EECF244321}">
                <p14:modId xmlns:p14="http://schemas.microsoft.com/office/powerpoint/2010/main" val="3936697800"/>
              </p:ext>
            </p:extLst>
          </p:nvPr>
        </p:nvGraphicFramePr>
        <p:xfrm>
          <a:off x="6214400" y="498733"/>
          <a:ext cx="5908532" cy="4824667"/>
        </p:xfrm>
        <a:graphic>
          <a:graphicData uri="http://schemas.openxmlformats.org/drawingml/2006/table">
            <a:tbl>
              <a:tblPr>
                <a:noFill/>
              </a:tblPr>
              <a:tblGrid>
                <a:gridCol w="608400">
                  <a:extLst>
                    <a:ext uri="{9D8B030D-6E8A-4147-A177-3AD203B41FA5}">
                      <a16:colId xmlns:a16="http://schemas.microsoft.com/office/drawing/2014/main" val="20000"/>
                    </a:ext>
                  </a:extLst>
                </a:gridCol>
                <a:gridCol w="797467">
                  <a:extLst>
                    <a:ext uri="{9D8B030D-6E8A-4147-A177-3AD203B41FA5}">
                      <a16:colId xmlns:a16="http://schemas.microsoft.com/office/drawing/2014/main" val="20001"/>
                    </a:ext>
                  </a:extLst>
                </a:gridCol>
                <a:gridCol w="900533">
                  <a:extLst>
                    <a:ext uri="{9D8B030D-6E8A-4147-A177-3AD203B41FA5}">
                      <a16:colId xmlns:a16="http://schemas.microsoft.com/office/drawing/2014/main" val="20002"/>
                    </a:ext>
                  </a:extLst>
                </a:gridCol>
                <a:gridCol w="900533">
                  <a:extLst>
                    <a:ext uri="{9D8B030D-6E8A-4147-A177-3AD203B41FA5}">
                      <a16:colId xmlns:a16="http://schemas.microsoft.com/office/drawing/2014/main" val="20003"/>
                    </a:ext>
                  </a:extLst>
                </a:gridCol>
                <a:gridCol w="900533">
                  <a:extLst>
                    <a:ext uri="{9D8B030D-6E8A-4147-A177-3AD203B41FA5}">
                      <a16:colId xmlns:a16="http://schemas.microsoft.com/office/drawing/2014/main" val="20004"/>
                    </a:ext>
                  </a:extLst>
                </a:gridCol>
                <a:gridCol w="900533">
                  <a:extLst>
                    <a:ext uri="{9D8B030D-6E8A-4147-A177-3AD203B41FA5}">
                      <a16:colId xmlns:a16="http://schemas.microsoft.com/office/drawing/2014/main" val="20005"/>
                    </a:ext>
                  </a:extLst>
                </a:gridCol>
                <a:gridCol w="900533">
                  <a:extLst>
                    <a:ext uri="{9D8B030D-6E8A-4147-A177-3AD203B41FA5}">
                      <a16:colId xmlns:a16="http://schemas.microsoft.com/office/drawing/2014/main" val="20006"/>
                    </a:ext>
                  </a:extLst>
                </a:gridCol>
              </a:tblGrid>
              <a:tr h="492733">
                <a:tc gridSpan="7">
                  <a:txBody>
                    <a:bodyPr/>
                    <a:lstStyle/>
                    <a:p>
                      <a:pPr marL="0" lvl="0" indent="0" algn="ctr" rtl="0">
                        <a:lnSpc>
                          <a:spcPct val="115000"/>
                        </a:lnSpc>
                        <a:spcBef>
                          <a:spcPts val="0"/>
                        </a:spcBef>
                        <a:spcAft>
                          <a:spcPts val="0"/>
                        </a:spcAft>
                        <a:buNone/>
                      </a:pPr>
                      <a:r>
                        <a:rPr lang="en" sz="900"/>
                        <a:t>Sample B &amp; C Group "Blended" Student - </a:t>
                      </a:r>
                      <a:r>
                        <a:rPr lang="en" sz="900">
                          <a:solidFill>
                            <a:schemeClr val="dk1"/>
                          </a:solidFill>
                        </a:rPr>
                        <a:t>w/ Monday Intervention</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7467">
                <a:tc>
                  <a:txBody>
                    <a:bodyPr/>
                    <a:lstStyle/>
                    <a:p>
                      <a:pPr marL="0" lvl="0" indent="0" algn="ctr" rtl="0">
                        <a:lnSpc>
                          <a:spcPct val="115000"/>
                        </a:lnSpc>
                        <a:spcBef>
                          <a:spcPts val="0"/>
                        </a:spcBef>
                        <a:spcAft>
                          <a:spcPts val="0"/>
                        </a:spcAft>
                        <a:buNone/>
                      </a:pPr>
                      <a:r>
                        <a:rPr lang="en" sz="900" b="1"/>
                        <a:t>Period</a:t>
                      </a:r>
                      <a:endParaRPr sz="900" b="1"/>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b="1"/>
                        <a:t>Time</a:t>
                      </a:r>
                      <a:endParaRPr sz="900" b="1"/>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b="1" dirty="0"/>
                        <a:t>Monday</a:t>
                      </a:r>
                      <a:endParaRPr sz="900" b="1" dirty="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lvl="0" indent="0" algn="ctr" rtl="0">
                        <a:lnSpc>
                          <a:spcPct val="115000"/>
                        </a:lnSpc>
                        <a:spcBef>
                          <a:spcPts val="0"/>
                        </a:spcBef>
                        <a:spcAft>
                          <a:spcPts val="0"/>
                        </a:spcAft>
                        <a:buNone/>
                      </a:pPr>
                      <a:r>
                        <a:rPr lang="en" sz="900" b="1"/>
                        <a:t>Tuesday</a:t>
                      </a:r>
                      <a:endParaRPr sz="900" b="1"/>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b="1" dirty="0"/>
                        <a:t>Wednesday</a:t>
                      </a:r>
                      <a:endParaRPr sz="900" b="1" dirty="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lvl="0" indent="0" algn="ctr" rtl="0">
                        <a:lnSpc>
                          <a:spcPct val="115000"/>
                        </a:lnSpc>
                        <a:spcBef>
                          <a:spcPts val="0"/>
                        </a:spcBef>
                        <a:spcAft>
                          <a:spcPts val="0"/>
                        </a:spcAft>
                        <a:buNone/>
                      </a:pPr>
                      <a:r>
                        <a:rPr lang="en" sz="900" b="1"/>
                        <a:t>Thursday</a:t>
                      </a:r>
                      <a:endParaRPr sz="900" b="1"/>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b="1" dirty="0"/>
                        <a:t>Friday</a:t>
                      </a:r>
                      <a:endParaRPr sz="900" b="1" dirty="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01"/>
                  </a:ext>
                </a:extLst>
              </a:tr>
              <a:tr h="643400">
                <a:tc>
                  <a:txBody>
                    <a:bodyPr/>
                    <a:lstStyle/>
                    <a:p>
                      <a:pPr marL="0" lvl="0" indent="0" algn="ctr" rtl="0">
                        <a:lnSpc>
                          <a:spcPct val="115000"/>
                        </a:lnSpc>
                        <a:spcBef>
                          <a:spcPts val="0"/>
                        </a:spcBef>
                        <a:spcAft>
                          <a:spcPts val="0"/>
                        </a:spcAft>
                        <a:buNone/>
                      </a:pPr>
                      <a:r>
                        <a:rPr lang="en" sz="900"/>
                        <a:t>1</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9:00 - 10:02</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ELA Intervention - Williams</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t>6th Grade Elective - Miller</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t>Social Studies - Frasier</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t>6th Grade Elective - Miller</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t>Social Studies - Frasier</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2"/>
                  </a:ext>
                </a:extLst>
              </a:tr>
              <a:tr h="643400">
                <a:tc>
                  <a:txBody>
                    <a:bodyPr/>
                    <a:lstStyle/>
                    <a:p>
                      <a:pPr marL="0" lvl="0" indent="0" algn="ctr" rtl="0">
                        <a:lnSpc>
                          <a:spcPct val="115000"/>
                        </a:lnSpc>
                        <a:spcBef>
                          <a:spcPts val="0"/>
                        </a:spcBef>
                        <a:spcAft>
                          <a:spcPts val="0"/>
                        </a:spcAft>
                        <a:buNone/>
                      </a:pPr>
                      <a:r>
                        <a:rPr lang="en" sz="900"/>
                        <a:t>2</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10:02 - 11:04</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Math Intervention - Vilbrun</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t>6th Grade Elective - Williams</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t>ELA - Williams</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t>6th Grade Elective - Williams</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t>ELA - Williams</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3"/>
                  </a:ext>
                </a:extLst>
              </a:tr>
              <a:tr h="643400">
                <a:tc>
                  <a:txBody>
                    <a:bodyPr/>
                    <a:lstStyle/>
                    <a:p>
                      <a:pPr marL="0" lvl="0" indent="0" algn="ctr" rtl="0">
                        <a:lnSpc>
                          <a:spcPct val="115000"/>
                        </a:lnSpc>
                        <a:spcBef>
                          <a:spcPts val="0"/>
                        </a:spcBef>
                        <a:spcAft>
                          <a:spcPts val="0"/>
                        </a:spcAft>
                        <a:buNone/>
                      </a:pPr>
                      <a:r>
                        <a:rPr lang="en" sz="900"/>
                        <a:t>3</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11:04- 11:44</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Lunch</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t>Asynchronous Work Time</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lvl="0" indent="0" algn="ctr" rtl="0">
                        <a:lnSpc>
                          <a:spcPct val="115000"/>
                        </a:lnSpc>
                        <a:spcBef>
                          <a:spcPts val="0"/>
                        </a:spcBef>
                        <a:spcAft>
                          <a:spcPts val="0"/>
                        </a:spcAft>
                        <a:buNone/>
                      </a:pPr>
                      <a:r>
                        <a:rPr lang="en" sz="900"/>
                        <a:t>Gym/ Free Play</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Asynchronous Work Time</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lvl="0" indent="0" algn="ctr" rtl="0">
                        <a:lnSpc>
                          <a:spcPct val="115000"/>
                        </a:lnSpc>
                        <a:spcBef>
                          <a:spcPts val="0"/>
                        </a:spcBef>
                        <a:spcAft>
                          <a:spcPts val="0"/>
                        </a:spcAft>
                        <a:buNone/>
                      </a:pPr>
                      <a:r>
                        <a:rPr lang="en" sz="900"/>
                        <a:t>Gym/ Free Play</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57467">
                <a:tc>
                  <a:txBody>
                    <a:bodyPr/>
                    <a:lstStyle/>
                    <a:p>
                      <a:pPr marL="0" lvl="0" indent="0" algn="ctr" rtl="0">
                        <a:lnSpc>
                          <a:spcPct val="115000"/>
                        </a:lnSpc>
                        <a:spcBef>
                          <a:spcPts val="0"/>
                        </a:spcBef>
                        <a:spcAft>
                          <a:spcPts val="0"/>
                        </a:spcAft>
                        <a:buNone/>
                      </a:pPr>
                      <a:r>
                        <a:rPr lang="en" sz="900"/>
                        <a:t>4</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11:44 - 12:22</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Science Intervention - Vilbrun</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t>Lunch</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Advisory - Williams</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t>Lunch</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Advisory - Williams</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5"/>
                  </a:ext>
                </a:extLst>
              </a:tr>
              <a:tr h="643400">
                <a:tc>
                  <a:txBody>
                    <a:bodyPr/>
                    <a:lstStyle/>
                    <a:p>
                      <a:pPr marL="0" lvl="0" indent="0" algn="ctr" rtl="0">
                        <a:lnSpc>
                          <a:spcPct val="115000"/>
                        </a:lnSpc>
                        <a:spcBef>
                          <a:spcPts val="0"/>
                        </a:spcBef>
                        <a:spcAft>
                          <a:spcPts val="0"/>
                        </a:spcAft>
                        <a:buNone/>
                      </a:pPr>
                      <a:r>
                        <a:rPr lang="en" sz="900"/>
                        <a:t>5</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12:22 - 1:26</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PE/Free Play</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t>Asynchronous Work Time</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lvl="0" indent="0" algn="ctr" rtl="0">
                        <a:lnSpc>
                          <a:spcPct val="115000"/>
                        </a:lnSpc>
                        <a:spcBef>
                          <a:spcPts val="0"/>
                        </a:spcBef>
                        <a:spcAft>
                          <a:spcPts val="0"/>
                        </a:spcAft>
                        <a:buNone/>
                      </a:pPr>
                      <a:r>
                        <a:rPr lang="en" sz="900"/>
                        <a:t>Math - Alexander</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t>Asynchronous Work Time</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lvl="0" indent="0" algn="ctr" rtl="0">
                        <a:lnSpc>
                          <a:spcPct val="115000"/>
                        </a:lnSpc>
                        <a:spcBef>
                          <a:spcPts val="0"/>
                        </a:spcBef>
                        <a:spcAft>
                          <a:spcPts val="0"/>
                        </a:spcAft>
                        <a:buNone/>
                      </a:pPr>
                      <a:r>
                        <a:rPr lang="en" sz="900"/>
                        <a:t>Math - Alexander</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6"/>
                  </a:ext>
                </a:extLst>
              </a:tr>
              <a:tr h="643400">
                <a:tc>
                  <a:txBody>
                    <a:bodyPr/>
                    <a:lstStyle/>
                    <a:p>
                      <a:pPr marL="0" lvl="0" indent="0" algn="ctr" rtl="0">
                        <a:lnSpc>
                          <a:spcPct val="115000"/>
                        </a:lnSpc>
                        <a:spcBef>
                          <a:spcPts val="0"/>
                        </a:spcBef>
                        <a:spcAft>
                          <a:spcPts val="0"/>
                        </a:spcAft>
                        <a:buNone/>
                      </a:pPr>
                      <a:r>
                        <a:rPr lang="en" sz="900"/>
                        <a:t>6</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1:26 - 2:30</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Social Studies Intervention - Frasier</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t>Remote PE - Scannell</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t>Science - Wyatt</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dirty="0"/>
                        <a:t>Remote PE - Scannell</a:t>
                      </a:r>
                      <a:endParaRPr sz="900" dirty="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dirty="0"/>
                        <a:t>Science - Wyatt</a:t>
                      </a:r>
                      <a:endParaRPr sz="900" dirty="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7"/>
                  </a:ext>
                </a:extLst>
              </a:tr>
            </a:tbl>
          </a:graphicData>
        </a:graphic>
      </p:graphicFrame>
      <p:sp>
        <p:nvSpPr>
          <p:cNvPr id="56" name="Google Shape;56;p13"/>
          <p:cNvSpPr txBox="1"/>
          <p:nvPr/>
        </p:nvSpPr>
        <p:spPr>
          <a:xfrm>
            <a:off x="4709351" y="5795233"/>
            <a:ext cx="868400" cy="296000"/>
          </a:xfrm>
          <a:prstGeom prst="rect">
            <a:avLst/>
          </a:prstGeom>
          <a:noFill/>
          <a:ln>
            <a:noFill/>
          </a:ln>
        </p:spPr>
        <p:txBody>
          <a:bodyPr spcFirstLastPara="1" wrap="square" lIns="121900" tIns="121900" rIns="121900" bIns="121900" anchor="ctr" anchorCtr="0">
            <a:noAutofit/>
          </a:bodyPr>
          <a:lstStyle/>
          <a:p>
            <a:r>
              <a:rPr lang="en" sz="2400"/>
              <a:t>Key:</a:t>
            </a:r>
            <a:endParaRPr sz="2400"/>
          </a:p>
        </p:txBody>
      </p:sp>
      <p:sp>
        <p:nvSpPr>
          <p:cNvPr id="57" name="Google Shape;57;p13"/>
          <p:cNvSpPr/>
          <p:nvPr/>
        </p:nvSpPr>
        <p:spPr>
          <a:xfrm>
            <a:off x="5562584" y="5644433"/>
            <a:ext cx="597600" cy="5976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8" name="Google Shape;58;p13"/>
          <p:cNvSpPr/>
          <p:nvPr/>
        </p:nvSpPr>
        <p:spPr>
          <a:xfrm>
            <a:off x="6609051" y="5644433"/>
            <a:ext cx="649200" cy="5976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9" name="Google Shape;59;p13"/>
          <p:cNvSpPr txBox="1"/>
          <p:nvPr/>
        </p:nvSpPr>
        <p:spPr>
          <a:xfrm>
            <a:off x="5312384" y="6363533"/>
            <a:ext cx="1098000" cy="296000"/>
          </a:xfrm>
          <a:prstGeom prst="rect">
            <a:avLst/>
          </a:prstGeom>
          <a:noFill/>
          <a:ln>
            <a:noFill/>
          </a:ln>
        </p:spPr>
        <p:txBody>
          <a:bodyPr spcFirstLastPara="1" wrap="square" lIns="121900" tIns="121900" rIns="121900" bIns="121900" anchor="ctr" anchorCtr="0">
            <a:noAutofit/>
          </a:bodyPr>
          <a:lstStyle/>
          <a:p>
            <a:pPr algn="ctr"/>
            <a:r>
              <a:rPr lang="en" sz="933"/>
              <a:t>Asynchronous Instruction</a:t>
            </a:r>
            <a:endParaRPr sz="933"/>
          </a:p>
        </p:txBody>
      </p:sp>
      <p:sp>
        <p:nvSpPr>
          <p:cNvPr id="60" name="Google Shape;60;p13"/>
          <p:cNvSpPr txBox="1"/>
          <p:nvPr/>
        </p:nvSpPr>
        <p:spPr>
          <a:xfrm>
            <a:off x="6384651" y="6363533"/>
            <a:ext cx="1098000" cy="296000"/>
          </a:xfrm>
          <a:prstGeom prst="rect">
            <a:avLst/>
          </a:prstGeom>
          <a:noFill/>
          <a:ln>
            <a:noFill/>
          </a:ln>
        </p:spPr>
        <p:txBody>
          <a:bodyPr spcFirstLastPara="1" wrap="square" lIns="121900" tIns="121900" rIns="121900" bIns="121900" anchor="ctr" anchorCtr="0">
            <a:noAutofit/>
          </a:bodyPr>
          <a:lstStyle/>
          <a:p>
            <a:pPr algn="ctr"/>
            <a:r>
              <a:rPr lang="en" sz="933"/>
              <a:t>Synchronous Instruction</a:t>
            </a:r>
            <a:endParaRPr sz="933"/>
          </a:p>
        </p:txBody>
      </p:sp>
    </p:spTree>
    <p:extLst>
      <p:ext uri="{BB962C8B-B14F-4D97-AF65-F5344CB8AC3E}">
        <p14:creationId xmlns:p14="http://schemas.microsoft.com/office/powerpoint/2010/main" val="1842155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graphicFrame>
        <p:nvGraphicFramePr>
          <p:cNvPr id="65" name="Google Shape;65;p14"/>
          <p:cNvGraphicFramePr/>
          <p:nvPr/>
        </p:nvGraphicFramePr>
        <p:xfrm>
          <a:off x="62133" y="498733"/>
          <a:ext cx="5976832" cy="4824667"/>
        </p:xfrm>
        <a:graphic>
          <a:graphicData uri="http://schemas.openxmlformats.org/drawingml/2006/table">
            <a:tbl>
              <a:tblPr>
                <a:noFill/>
              </a:tblPr>
              <a:tblGrid>
                <a:gridCol w="655400">
                  <a:extLst>
                    <a:ext uri="{9D8B030D-6E8A-4147-A177-3AD203B41FA5}">
                      <a16:colId xmlns:a16="http://schemas.microsoft.com/office/drawing/2014/main" val="20000"/>
                    </a:ext>
                  </a:extLst>
                </a:gridCol>
                <a:gridCol w="766767">
                  <a:extLst>
                    <a:ext uri="{9D8B030D-6E8A-4147-A177-3AD203B41FA5}">
                      <a16:colId xmlns:a16="http://schemas.microsoft.com/office/drawing/2014/main" val="20001"/>
                    </a:ext>
                  </a:extLst>
                </a:gridCol>
                <a:gridCol w="910933">
                  <a:extLst>
                    <a:ext uri="{9D8B030D-6E8A-4147-A177-3AD203B41FA5}">
                      <a16:colId xmlns:a16="http://schemas.microsoft.com/office/drawing/2014/main" val="20002"/>
                    </a:ext>
                  </a:extLst>
                </a:gridCol>
                <a:gridCol w="910933">
                  <a:extLst>
                    <a:ext uri="{9D8B030D-6E8A-4147-A177-3AD203B41FA5}">
                      <a16:colId xmlns:a16="http://schemas.microsoft.com/office/drawing/2014/main" val="20003"/>
                    </a:ext>
                  </a:extLst>
                </a:gridCol>
                <a:gridCol w="910933">
                  <a:extLst>
                    <a:ext uri="{9D8B030D-6E8A-4147-A177-3AD203B41FA5}">
                      <a16:colId xmlns:a16="http://schemas.microsoft.com/office/drawing/2014/main" val="20004"/>
                    </a:ext>
                  </a:extLst>
                </a:gridCol>
                <a:gridCol w="910933">
                  <a:extLst>
                    <a:ext uri="{9D8B030D-6E8A-4147-A177-3AD203B41FA5}">
                      <a16:colId xmlns:a16="http://schemas.microsoft.com/office/drawing/2014/main" val="20005"/>
                    </a:ext>
                  </a:extLst>
                </a:gridCol>
                <a:gridCol w="910933">
                  <a:extLst>
                    <a:ext uri="{9D8B030D-6E8A-4147-A177-3AD203B41FA5}">
                      <a16:colId xmlns:a16="http://schemas.microsoft.com/office/drawing/2014/main" val="20006"/>
                    </a:ext>
                  </a:extLst>
                </a:gridCol>
              </a:tblGrid>
              <a:tr h="492733">
                <a:tc gridSpan="7">
                  <a:txBody>
                    <a:bodyPr/>
                    <a:lstStyle/>
                    <a:p>
                      <a:pPr marL="0" lvl="0" indent="0" algn="ctr" rtl="0">
                        <a:lnSpc>
                          <a:spcPct val="115000"/>
                        </a:lnSpc>
                        <a:spcBef>
                          <a:spcPts val="0"/>
                        </a:spcBef>
                        <a:spcAft>
                          <a:spcPts val="0"/>
                        </a:spcAft>
                        <a:buNone/>
                      </a:pPr>
                      <a:r>
                        <a:rPr lang="en" sz="900"/>
                        <a:t>Sample D Group "Remote" Student - No Monday Intervention</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7467">
                <a:tc>
                  <a:txBody>
                    <a:bodyPr/>
                    <a:lstStyle/>
                    <a:p>
                      <a:pPr marL="0" lvl="0" indent="0" algn="ctr" rtl="0">
                        <a:lnSpc>
                          <a:spcPct val="115000"/>
                        </a:lnSpc>
                        <a:spcBef>
                          <a:spcPts val="0"/>
                        </a:spcBef>
                        <a:spcAft>
                          <a:spcPts val="0"/>
                        </a:spcAft>
                        <a:buNone/>
                      </a:pPr>
                      <a:r>
                        <a:rPr lang="en" sz="900" b="1"/>
                        <a:t>Period</a:t>
                      </a:r>
                      <a:endParaRPr sz="900" b="1"/>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b="1"/>
                        <a:t>Time</a:t>
                      </a:r>
                      <a:endParaRPr sz="900" b="1"/>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b="1"/>
                        <a:t>Monday</a:t>
                      </a:r>
                      <a:endParaRPr sz="900" b="1"/>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b="1"/>
                        <a:t>Tuesday</a:t>
                      </a:r>
                      <a:endParaRPr sz="900" b="1"/>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b="1"/>
                        <a:t>Wednesday</a:t>
                      </a:r>
                      <a:endParaRPr sz="900" b="1"/>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b="1"/>
                        <a:t>Thursday</a:t>
                      </a:r>
                      <a:endParaRPr sz="900" b="1"/>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b="1"/>
                        <a:t>Friday</a:t>
                      </a:r>
                      <a:endParaRPr sz="900" b="1"/>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43400">
                <a:tc>
                  <a:txBody>
                    <a:bodyPr/>
                    <a:lstStyle/>
                    <a:p>
                      <a:pPr marL="0" lvl="0" indent="0" algn="ctr" rtl="0">
                        <a:lnSpc>
                          <a:spcPct val="115000"/>
                        </a:lnSpc>
                        <a:spcBef>
                          <a:spcPts val="0"/>
                        </a:spcBef>
                        <a:spcAft>
                          <a:spcPts val="0"/>
                        </a:spcAft>
                        <a:buNone/>
                      </a:pPr>
                      <a:r>
                        <a:rPr lang="en" sz="900"/>
                        <a:t>1</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9:00 - 10:02</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Asynchronous Work Time</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lvl="0" indent="0" algn="ctr" rtl="0">
                        <a:lnSpc>
                          <a:spcPct val="115000"/>
                        </a:lnSpc>
                        <a:spcBef>
                          <a:spcPts val="0"/>
                        </a:spcBef>
                        <a:spcAft>
                          <a:spcPts val="0"/>
                        </a:spcAft>
                        <a:buNone/>
                      </a:pPr>
                      <a:r>
                        <a:rPr lang="en" sz="900"/>
                        <a:t>Music Elective - Adkinson</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t>ELA - Williams</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t>Music Elective - Adkinson</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t>ELA - Williams</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2"/>
                  </a:ext>
                </a:extLst>
              </a:tr>
              <a:tr h="643400">
                <a:tc>
                  <a:txBody>
                    <a:bodyPr/>
                    <a:lstStyle/>
                    <a:p>
                      <a:pPr marL="0" lvl="0" indent="0" algn="ctr" rtl="0">
                        <a:lnSpc>
                          <a:spcPct val="115000"/>
                        </a:lnSpc>
                        <a:spcBef>
                          <a:spcPts val="0"/>
                        </a:spcBef>
                        <a:spcAft>
                          <a:spcPts val="0"/>
                        </a:spcAft>
                        <a:buNone/>
                      </a:pPr>
                      <a:r>
                        <a:rPr lang="en" sz="900"/>
                        <a:t>2</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10:02 - 11:04</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Asynchronous Work Time</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lvl="0" indent="0" algn="ctr" rtl="0">
                        <a:lnSpc>
                          <a:spcPct val="115000"/>
                        </a:lnSpc>
                        <a:spcBef>
                          <a:spcPts val="0"/>
                        </a:spcBef>
                        <a:spcAft>
                          <a:spcPts val="0"/>
                        </a:spcAft>
                        <a:buNone/>
                      </a:pPr>
                      <a:r>
                        <a:rPr lang="en" sz="900"/>
                        <a:t>Social Studies - Frasier</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t>Math - Alexander</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t>Social Studies - Frasier</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t>Math - Alexander</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3"/>
                  </a:ext>
                </a:extLst>
              </a:tr>
              <a:tr h="643400">
                <a:tc>
                  <a:txBody>
                    <a:bodyPr/>
                    <a:lstStyle/>
                    <a:p>
                      <a:pPr marL="0" lvl="0" indent="0" algn="ctr" rtl="0">
                        <a:lnSpc>
                          <a:spcPct val="115000"/>
                        </a:lnSpc>
                        <a:spcBef>
                          <a:spcPts val="0"/>
                        </a:spcBef>
                        <a:spcAft>
                          <a:spcPts val="0"/>
                        </a:spcAft>
                        <a:buNone/>
                      </a:pPr>
                      <a:r>
                        <a:rPr lang="en" sz="900"/>
                        <a:t>3</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11:04- 11:44</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Asynchronous Work Time</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lvl="0" indent="0" algn="ctr" rtl="0">
                        <a:lnSpc>
                          <a:spcPct val="115000"/>
                        </a:lnSpc>
                        <a:spcBef>
                          <a:spcPts val="0"/>
                        </a:spcBef>
                        <a:spcAft>
                          <a:spcPts val="0"/>
                        </a:spcAft>
                        <a:buNone/>
                      </a:pPr>
                      <a:r>
                        <a:rPr lang="en" sz="900"/>
                        <a:t>Asynchronous Work Time</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lvl="0" indent="0" algn="ctr" rtl="0">
                        <a:lnSpc>
                          <a:spcPct val="115000"/>
                        </a:lnSpc>
                        <a:spcBef>
                          <a:spcPts val="0"/>
                        </a:spcBef>
                        <a:spcAft>
                          <a:spcPts val="0"/>
                        </a:spcAft>
                        <a:buNone/>
                      </a:pPr>
                      <a:r>
                        <a:rPr lang="en" sz="900"/>
                        <a:t>Lunch</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Asynchronous Work Time</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lvl="0" indent="0" algn="ctr" rtl="0">
                        <a:lnSpc>
                          <a:spcPct val="115000"/>
                        </a:lnSpc>
                        <a:spcBef>
                          <a:spcPts val="0"/>
                        </a:spcBef>
                        <a:spcAft>
                          <a:spcPts val="0"/>
                        </a:spcAft>
                        <a:buNone/>
                      </a:pPr>
                      <a:r>
                        <a:rPr lang="en" sz="900"/>
                        <a:t>Lunch</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57467">
                <a:tc>
                  <a:txBody>
                    <a:bodyPr/>
                    <a:lstStyle/>
                    <a:p>
                      <a:pPr marL="0" lvl="0" indent="0" algn="ctr" rtl="0">
                        <a:lnSpc>
                          <a:spcPct val="115000"/>
                        </a:lnSpc>
                        <a:spcBef>
                          <a:spcPts val="0"/>
                        </a:spcBef>
                        <a:spcAft>
                          <a:spcPts val="0"/>
                        </a:spcAft>
                        <a:buNone/>
                      </a:pPr>
                      <a:r>
                        <a:rPr lang="en" sz="900"/>
                        <a:t>4</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11:44 - 12:22</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Lunch</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Lunch</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Advisory - Wyatt</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t>Lunch</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Advisory - Wyatt</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5"/>
                  </a:ext>
                </a:extLst>
              </a:tr>
              <a:tr h="643400">
                <a:tc>
                  <a:txBody>
                    <a:bodyPr/>
                    <a:lstStyle/>
                    <a:p>
                      <a:pPr marL="0" lvl="0" indent="0" algn="ctr" rtl="0">
                        <a:lnSpc>
                          <a:spcPct val="115000"/>
                        </a:lnSpc>
                        <a:spcBef>
                          <a:spcPts val="0"/>
                        </a:spcBef>
                        <a:spcAft>
                          <a:spcPts val="0"/>
                        </a:spcAft>
                        <a:buNone/>
                      </a:pPr>
                      <a:r>
                        <a:rPr lang="en" sz="900"/>
                        <a:t>5</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12:22 - 1:26</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Asynchronous Work Time</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lvl="0" indent="0" algn="ctr" rtl="0">
                        <a:lnSpc>
                          <a:spcPct val="115000"/>
                        </a:lnSpc>
                        <a:spcBef>
                          <a:spcPts val="0"/>
                        </a:spcBef>
                        <a:spcAft>
                          <a:spcPts val="0"/>
                        </a:spcAft>
                        <a:buNone/>
                      </a:pPr>
                      <a:r>
                        <a:rPr lang="en" sz="900"/>
                        <a:t>Science - Wyatt</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t>6th Grade Elective - Williams</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t>Science - Wyatt</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t>6th Grade Elective - Williams</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6"/>
                  </a:ext>
                </a:extLst>
              </a:tr>
              <a:tr h="643400">
                <a:tc>
                  <a:txBody>
                    <a:bodyPr/>
                    <a:lstStyle/>
                    <a:p>
                      <a:pPr marL="0" lvl="0" indent="0" algn="ctr" rtl="0">
                        <a:lnSpc>
                          <a:spcPct val="115000"/>
                        </a:lnSpc>
                        <a:spcBef>
                          <a:spcPts val="0"/>
                        </a:spcBef>
                        <a:spcAft>
                          <a:spcPts val="0"/>
                        </a:spcAft>
                        <a:buNone/>
                      </a:pPr>
                      <a:r>
                        <a:rPr lang="en" sz="900"/>
                        <a:t>6</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1:26 - 2:30</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Asynchronous Work Time</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lvl="0" indent="0" algn="ctr" rtl="0">
                        <a:lnSpc>
                          <a:spcPct val="115000"/>
                        </a:lnSpc>
                        <a:spcBef>
                          <a:spcPts val="0"/>
                        </a:spcBef>
                        <a:spcAft>
                          <a:spcPts val="0"/>
                        </a:spcAft>
                        <a:buNone/>
                      </a:pPr>
                      <a:r>
                        <a:rPr lang="en" sz="900"/>
                        <a:t>Remote PE - Scannell</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t>Asynchronous Work Time</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lvl="0" indent="0" algn="ctr" rtl="0">
                        <a:lnSpc>
                          <a:spcPct val="115000"/>
                        </a:lnSpc>
                        <a:spcBef>
                          <a:spcPts val="0"/>
                        </a:spcBef>
                        <a:spcAft>
                          <a:spcPts val="0"/>
                        </a:spcAft>
                        <a:buNone/>
                      </a:pPr>
                      <a:r>
                        <a:rPr lang="en" sz="900"/>
                        <a:t>Remote PE - Scannell</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t>Asynchronous Work Time</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extLst>
                  <a:ext uri="{0D108BD9-81ED-4DB2-BD59-A6C34878D82A}">
                    <a16:rowId xmlns:a16="http://schemas.microsoft.com/office/drawing/2014/main" val="10007"/>
                  </a:ext>
                </a:extLst>
              </a:tr>
            </a:tbl>
          </a:graphicData>
        </a:graphic>
      </p:graphicFrame>
      <p:graphicFrame>
        <p:nvGraphicFramePr>
          <p:cNvPr id="66" name="Google Shape;66;p14"/>
          <p:cNvGraphicFramePr/>
          <p:nvPr/>
        </p:nvGraphicFramePr>
        <p:xfrm>
          <a:off x="6214400" y="498733"/>
          <a:ext cx="5908532" cy="4824667"/>
        </p:xfrm>
        <a:graphic>
          <a:graphicData uri="http://schemas.openxmlformats.org/drawingml/2006/table">
            <a:tbl>
              <a:tblPr>
                <a:noFill/>
              </a:tblPr>
              <a:tblGrid>
                <a:gridCol w="608400">
                  <a:extLst>
                    <a:ext uri="{9D8B030D-6E8A-4147-A177-3AD203B41FA5}">
                      <a16:colId xmlns:a16="http://schemas.microsoft.com/office/drawing/2014/main" val="20000"/>
                    </a:ext>
                  </a:extLst>
                </a:gridCol>
                <a:gridCol w="797467">
                  <a:extLst>
                    <a:ext uri="{9D8B030D-6E8A-4147-A177-3AD203B41FA5}">
                      <a16:colId xmlns:a16="http://schemas.microsoft.com/office/drawing/2014/main" val="20001"/>
                    </a:ext>
                  </a:extLst>
                </a:gridCol>
                <a:gridCol w="900533">
                  <a:extLst>
                    <a:ext uri="{9D8B030D-6E8A-4147-A177-3AD203B41FA5}">
                      <a16:colId xmlns:a16="http://schemas.microsoft.com/office/drawing/2014/main" val="20002"/>
                    </a:ext>
                  </a:extLst>
                </a:gridCol>
                <a:gridCol w="900533">
                  <a:extLst>
                    <a:ext uri="{9D8B030D-6E8A-4147-A177-3AD203B41FA5}">
                      <a16:colId xmlns:a16="http://schemas.microsoft.com/office/drawing/2014/main" val="20003"/>
                    </a:ext>
                  </a:extLst>
                </a:gridCol>
                <a:gridCol w="900533">
                  <a:extLst>
                    <a:ext uri="{9D8B030D-6E8A-4147-A177-3AD203B41FA5}">
                      <a16:colId xmlns:a16="http://schemas.microsoft.com/office/drawing/2014/main" val="20004"/>
                    </a:ext>
                  </a:extLst>
                </a:gridCol>
                <a:gridCol w="900533">
                  <a:extLst>
                    <a:ext uri="{9D8B030D-6E8A-4147-A177-3AD203B41FA5}">
                      <a16:colId xmlns:a16="http://schemas.microsoft.com/office/drawing/2014/main" val="20005"/>
                    </a:ext>
                  </a:extLst>
                </a:gridCol>
                <a:gridCol w="900533">
                  <a:extLst>
                    <a:ext uri="{9D8B030D-6E8A-4147-A177-3AD203B41FA5}">
                      <a16:colId xmlns:a16="http://schemas.microsoft.com/office/drawing/2014/main" val="20006"/>
                    </a:ext>
                  </a:extLst>
                </a:gridCol>
              </a:tblGrid>
              <a:tr h="492733">
                <a:tc gridSpan="7">
                  <a:txBody>
                    <a:bodyPr/>
                    <a:lstStyle/>
                    <a:p>
                      <a:pPr marL="0" lvl="0" indent="0" algn="ctr" rtl="0">
                        <a:lnSpc>
                          <a:spcPct val="115000"/>
                        </a:lnSpc>
                        <a:spcBef>
                          <a:spcPts val="0"/>
                        </a:spcBef>
                        <a:spcAft>
                          <a:spcPts val="0"/>
                        </a:spcAft>
                        <a:buNone/>
                      </a:pPr>
                      <a:r>
                        <a:rPr lang="en" sz="900"/>
                        <a:t>Sample D Group "Remote" Student w/ Monday Intervention</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5600">
                <a:tc>
                  <a:txBody>
                    <a:bodyPr/>
                    <a:lstStyle/>
                    <a:p>
                      <a:pPr marL="0" lvl="0" indent="0" algn="ctr" rtl="0">
                        <a:lnSpc>
                          <a:spcPct val="115000"/>
                        </a:lnSpc>
                        <a:spcBef>
                          <a:spcPts val="0"/>
                        </a:spcBef>
                        <a:spcAft>
                          <a:spcPts val="0"/>
                        </a:spcAft>
                        <a:buNone/>
                      </a:pPr>
                      <a:r>
                        <a:rPr lang="en" sz="900" b="1"/>
                        <a:t>Period</a:t>
                      </a:r>
                      <a:endParaRPr sz="900" b="1"/>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b="1"/>
                        <a:t>Time</a:t>
                      </a:r>
                      <a:endParaRPr sz="900" b="1"/>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b="1"/>
                        <a:t>Monday</a:t>
                      </a:r>
                      <a:endParaRPr sz="900" b="1"/>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b="1"/>
                        <a:t>Tuesday</a:t>
                      </a:r>
                      <a:endParaRPr sz="900" b="1"/>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b="1"/>
                        <a:t>Wednesday</a:t>
                      </a:r>
                      <a:endParaRPr sz="900" b="1"/>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b="1"/>
                        <a:t>Thursday</a:t>
                      </a:r>
                      <a:endParaRPr sz="900" b="1"/>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b="1"/>
                        <a:t>Friday</a:t>
                      </a:r>
                      <a:endParaRPr sz="900" b="1"/>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25267">
                <a:tc>
                  <a:txBody>
                    <a:bodyPr/>
                    <a:lstStyle/>
                    <a:p>
                      <a:pPr marL="0" lvl="0" indent="0" algn="ctr" rtl="0">
                        <a:lnSpc>
                          <a:spcPct val="115000"/>
                        </a:lnSpc>
                        <a:spcBef>
                          <a:spcPts val="0"/>
                        </a:spcBef>
                        <a:spcAft>
                          <a:spcPts val="0"/>
                        </a:spcAft>
                        <a:buNone/>
                      </a:pPr>
                      <a:r>
                        <a:rPr lang="en" sz="900"/>
                        <a:t>1</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9:00 - 10:02</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Science Intervention - Wyatt</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t>Music Elective - Adkinson</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t>ELA - Williams</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t>Music Elective - Adkinson</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t>ELA - Williams</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2"/>
                  </a:ext>
                </a:extLst>
              </a:tr>
              <a:tr h="643400">
                <a:tc>
                  <a:txBody>
                    <a:bodyPr/>
                    <a:lstStyle/>
                    <a:p>
                      <a:pPr marL="0" lvl="0" indent="0" algn="ctr" rtl="0">
                        <a:lnSpc>
                          <a:spcPct val="115000"/>
                        </a:lnSpc>
                        <a:spcBef>
                          <a:spcPts val="0"/>
                        </a:spcBef>
                        <a:spcAft>
                          <a:spcPts val="0"/>
                        </a:spcAft>
                        <a:buNone/>
                      </a:pPr>
                      <a:r>
                        <a:rPr lang="en" sz="900"/>
                        <a:t>2</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10:02 - 11:04</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Math Intervention - Alexander</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t>Social Studies - Frasier</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t>Math - Alexander</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t>Social Studies - Frasier</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t>Math - Alexander</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3"/>
                  </a:ext>
                </a:extLst>
              </a:tr>
              <a:tr h="643400">
                <a:tc>
                  <a:txBody>
                    <a:bodyPr/>
                    <a:lstStyle/>
                    <a:p>
                      <a:pPr marL="0" lvl="0" indent="0" algn="ctr" rtl="0">
                        <a:lnSpc>
                          <a:spcPct val="115000"/>
                        </a:lnSpc>
                        <a:spcBef>
                          <a:spcPts val="0"/>
                        </a:spcBef>
                        <a:spcAft>
                          <a:spcPts val="0"/>
                        </a:spcAft>
                        <a:buNone/>
                      </a:pPr>
                      <a:r>
                        <a:rPr lang="en" sz="900"/>
                        <a:t>3</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11:04- 11:44</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Social Studies Intervention - Frasier</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t>Asynchronous Work Time</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lvl="0" indent="0" algn="ctr" rtl="0">
                        <a:lnSpc>
                          <a:spcPct val="115000"/>
                        </a:lnSpc>
                        <a:spcBef>
                          <a:spcPts val="0"/>
                        </a:spcBef>
                        <a:spcAft>
                          <a:spcPts val="0"/>
                        </a:spcAft>
                        <a:buNone/>
                      </a:pPr>
                      <a:r>
                        <a:rPr lang="en" sz="900"/>
                        <a:t>Lunch</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Asynchronous Work Time</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lvl="0" indent="0" algn="ctr" rtl="0">
                        <a:lnSpc>
                          <a:spcPct val="115000"/>
                        </a:lnSpc>
                        <a:spcBef>
                          <a:spcPts val="0"/>
                        </a:spcBef>
                        <a:spcAft>
                          <a:spcPts val="0"/>
                        </a:spcAft>
                        <a:buNone/>
                      </a:pPr>
                      <a:r>
                        <a:rPr lang="en" sz="900"/>
                        <a:t>Lunch</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57467">
                <a:tc>
                  <a:txBody>
                    <a:bodyPr/>
                    <a:lstStyle/>
                    <a:p>
                      <a:pPr marL="0" lvl="0" indent="0" algn="ctr" rtl="0">
                        <a:lnSpc>
                          <a:spcPct val="115000"/>
                        </a:lnSpc>
                        <a:spcBef>
                          <a:spcPts val="0"/>
                        </a:spcBef>
                        <a:spcAft>
                          <a:spcPts val="0"/>
                        </a:spcAft>
                        <a:buNone/>
                      </a:pPr>
                      <a:r>
                        <a:rPr lang="en" sz="900"/>
                        <a:t>4</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11:44 - 12:22</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ELA Intervention - McBean</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t>Lunch</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Advisory - Wyatt</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t>Lunch</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Advisory - Wyatt</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5"/>
                  </a:ext>
                </a:extLst>
              </a:tr>
              <a:tr h="643400">
                <a:tc>
                  <a:txBody>
                    <a:bodyPr/>
                    <a:lstStyle/>
                    <a:p>
                      <a:pPr marL="0" lvl="0" indent="0" algn="ctr" rtl="0">
                        <a:lnSpc>
                          <a:spcPct val="115000"/>
                        </a:lnSpc>
                        <a:spcBef>
                          <a:spcPts val="0"/>
                        </a:spcBef>
                        <a:spcAft>
                          <a:spcPts val="0"/>
                        </a:spcAft>
                        <a:buNone/>
                      </a:pPr>
                      <a:r>
                        <a:rPr lang="en" sz="900"/>
                        <a:t>5</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12:22 - 1:26</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Lunch</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Science - Wyatt</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t>6th Grade Elective - Williams</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t>Science - Wyatt</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t>6th Grade Elective - Williams</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6"/>
                  </a:ext>
                </a:extLst>
              </a:tr>
              <a:tr h="643400">
                <a:tc>
                  <a:txBody>
                    <a:bodyPr/>
                    <a:lstStyle/>
                    <a:p>
                      <a:pPr marL="0" lvl="0" indent="0" algn="ctr" rtl="0">
                        <a:lnSpc>
                          <a:spcPct val="115000"/>
                        </a:lnSpc>
                        <a:spcBef>
                          <a:spcPts val="0"/>
                        </a:spcBef>
                        <a:spcAft>
                          <a:spcPts val="0"/>
                        </a:spcAft>
                        <a:buNone/>
                      </a:pPr>
                      <a:r>
                        <a:rPr lang="en" sz="900"/>
                        <a:t>6</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1:26 - 2:30</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t>Asynchronous Work Time</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lvl="0" indent="0" algn="ctr" rtl="0">
                        <a:lnSpc>
                          <a:spcPct val="115000"/>
                        </a:lnSpc>
                        <a:spcBef>
                          <a:spcPts val="0"/>
                        </a:spcBef>
                        <a:spcAft>
                          <a:spcPts val="0"/>
                        </a:spcAft>
                        <a:buNone/>
                      </a:pPr>
                      <a:r>
                        <a:rPr lang="en" sz="900"/>
                        <a:t>Remote PE - Scannell</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t>Asynchronous Work Time</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lvl="0" indent="0" algn="ctr" rtl="0">
                        <a:lnSpc>
                          <a:spcPct val="115000"/>
                        </a:lnSpc>
                        <a:spcBef>
                          <a:spcPts val="0"/>
                        </a:spcBef>
                        <a:spcAft>
                          <a:spcPts val="0"/>
                        </a:spcAft>
                        <a:buNone/>
                      </a:pPr>
                      <a:r>
                        <a:rPr lang="en" sz="900"/>
                        <a:t>Remote PE - Scannell</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900"/>
                        <a:t>Asynchronous Work Time</a:t>
                      </a:r>
                      <a:endParaRPr sz="9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extLst>
                  <a:ext uri="{0D108BD9-81ED-4DB2-BD59-A6C34878D82A}">
                    <a16:rowId xmlns:a16="http://schemas.microsoft.com/office/drawing/2014/main" val="10007"/>
                  </a:ext>
                </a:extLst>
              </a:tr>
            </a:tbl>
          </a:graphicData>
        </a:graphic>
      </p:graphicFrame>
      <p:sp>
        <p:nvSpPr>
          <p:cNvPr id="67" name="Google Shape;67;p14"/>
          <p:cNvSpPr txBox="1"/>
          <p:nvPr/>
        </p:nvSpPr>
        <p:spPr>
          <a:xfrm>
            <a:off x="4709351" y="5775500"/>
            <a:ext cx="868400" cy="296000"/>
          </a:xfrm>
          <a:prstGeom prst="rect">
            <a:avLst/>
          </a:prstGeom>
          <a:noFill/>
          <a:ln>
            <a:noFill/>
          </a:ln>
        </p:spPr>
        <p:txBody>
          <a:bodyPr spcFirstLastPara="1" wrap="square" lIns="121900" tIns="121900" rIns="121900" bIns="121900" anchor="ctr" anchorCtr="0">
            <a:noAutofit/>
          </a:bodyPr>
          <a:lstStyle/>
          <a:p>
            <a:r>
              <a:rPr lang="en" sz="2400"/>
              <a:t>Key:</a:t>
            </a:r>
            <a:endParaRPr sz="2400"/>
          </a:p>
        </p:txBody>
      </p:sp>
      <p:sp>
        <p:nvSpPr>
          <p:cNvPr id="68" name="Google Shape;68;p14"/>
          <p:cNvSpPr/>
          <p:nvPr/>
        </p:nvSpPr>
        <p:spPr>
          <a:xfrm>
            <a:off x="5562584" y="5624700"/>
            <a:ext cx="597600" cy="5976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9" name="Google Shape;69;p14"/>
          <p:cNvSpPr/>
          <p:nvPr/>
        </p:nvSpPr>
        <p:spPr>
          <a:xfrm>
            <a:off x="6609051" y="5624700"/>
            <a:ext cx="649200" cy="5976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0" name="Google Shape;70;p14"/>
          <p:cNvSpPr txBox="1"/>
          <p:nvPr/>
        </p:nvSpPr>
        <p:spPr>
          <a:xfrm>
            <a:off x="5312384" y="6343800"/>
            <a:ext cx="1098000" cy="296000"/>
          </a:xfrm>
          <a:prstGeom prst="rect">
            <a:avLst/>
          </a:prstGeom>
          <a:noFill/>
          <a:ln>
            <a:noFill/>
          </a:ln>
        </p:spPr>
        <p:txBody>
          <a:bodyPr spcFirstLastPara="1" wrap="square" lIns="121900" tIns="121900" rIns="121900" bIns="121900" anchor="ctr" anchorCtr="0">
            <a:noAutofit/>
          </a:bodyPr>
          <a:lstStyle/>
          <a:p>
            <a:pPr algn="ctr"/>
            <a:r>
              <a:rPr lang="en" sz="933"/>
              <a:t>Asynchronous Instruction</a:t>
            </a:r>
            <a:endParaRPr sz="933"/>
          </a:p>
        </p:txBody>
      </p:sp>
      <p:sp>
        <p:nvSpPr>
          <p:cNvPr id="71" name="Google Shape;71;p14"/>
          <p:cNvSpPr txBox="1"/>
          <p:nvPr/>
        </p:nvSpPr>
        <p:spPr>
          <a:xfrm>
            <a:off x="6384651" y="6343800"/>
            <a:ext cx="1098000" cy="296000"/>
          </a:xfrm>
          <a:prstGeom prst="rect">
            <a:avLst/>
          </a:prstGeom>
          <a:noFill/>
          <a:ln>
            <a:noFill/>
          </a:ln>
        </p:spPr>
        <p:txBody>
          <a:bodyPr spcFirstLastPara="1" wrap="square" lIns="121900" tIns="121900" rIns="121900" bIns="121900" anchor="ctr" anchorCtr="0">
            <a:noAutofit/>
          </a:bodyPr>
          <a:lstStyle/>
          <a:p>
            <a:pPr algn="ctr"/>
            <a:r>
              <a:rPr lang="en" sz="933"/>
              <a:t>Synchronous Instruction</a:t>
            </a:r>
            <a:endParaRPr sz="933"/>
          </a:p>
        </p:txBody>
      </p:sp>
    </p:spTree>
    <p:extLst>
      <p:ext uri="{BB962C8B-B14F-4D97-AF65-F5344CB8AC3E}">
        <p14:creationId xmlns:p14="http://schemas.microsoft.com/office/powerpoint/2010/main" val="2793992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graphicFrame>
        <p:nvGraphicFramePr>
          <p:cNvPr id="76" name="Google Shape;76;p15"/>
          <p:cNvGraphicFramePr/>
          <p:nvPr/>
        </p:nvGraphicFramePr>
        <p:xfrm>
          <a:off x="203200" y="203200"/>
          <a:ext cx="11582400" cy="5489333"/>
        </p:xfrm>
        <a:graphic>
          <a:graphicData uri="http://schemas.openxmlformats.org/drawingml/2006/table">
            <a:tbl>
              <a:tblPr>
                <a:noFill/>
              </a:tblPr>
              <a:tblGrid>
                <a:gridCol w="1270000">
                  <a:extLst>
                    <a:ext uri="{9D8B030D-6E8A-4147-A177-3AD203B41FA5}">
                      <a16:colId xmlns:a16="http://schemas.microsoft.com/office/drawing/2014/main" val="20000"/>
                    </a:ext>
                  </a:extLst>
                </a:gridCol>
                <a:gridCol w="1485900">
                  <a:extLst>
                    <a:ext uri="{9D8B030D-6E8A-4147-A177-3AD203B41FA5}">
                      <a16:colId xmlns:a16="http://schemas.microsoft.com/office/drawing/2014/main" val="20001"/>
                    </a:ext>
                  </a:extLst>
                </a:gridCol>
                <a:gridCol w="1765300">
                  <a:extLst>
                    <a:ext uri="{9D8B030D-6E8A-4147-A177-3AD203B41FA5}">
                      <a16:colId xmlns:a16="http://schemas.microsoft.com/office/drawing/2014/main" val="20002"/>
                    </a:ext>
                  </a:extLst>
                </a:gridCol>
                <a:gridCol w="1765300">
                  <a:extLst>
                    <a:ext uri="{9D8B030D-6E8A-4147-A177-3AD203B41FA5}">
                      <a16:colId xmlns:a16="http://schemas.microsoft.com/office/drawing/2014/main" val="20003"/>
                    </a:ext>
                  </a:extLst>
                </a:gridCol>
                <a:gridCol w="1765300">
                  <a:extLst>
                    <a:ext uri="{9D8B030D-6E8A-4147-A177-3AD203B41FA5}">
                      <a16:colId xmlns:a16="http://schemas.microsoft.com/office/drawing/2014/main" val="20004"/>
                    </a:ext>
                  </a:extLst>
                </a:gridCol>
                <a:gridCol w="1765300">
                  <a:extLst>
                    <a:ext uri="{9D8B030D-6E8A-4147-A177-3AD203B41FA5}">
                      <a16:colId xmlns:a16="http://schemas.microsoft.com/office/drawing/2014/main" val="20005"/>
                    </a:ext>
                  </a:extLst>
                </a:gridCol>
                <a:gridCol w="1765300">
                  <a:extLst>
                    <a:ext uri="{9D8B030D-6E8A-4147-A177-3AD203B41FA5}">
                      <a16:colId xmlns:a16="http://schemas.microsoft.com/office/drawing/2014/main" val="20006"/>
                    </a:ext>
                  </a:extLst>
                </a:gridCol>
              </a:tblGrid>
              <a:tr h="698500">
                <a:tc gridSpan="7">
                  <a:txBody>
                    <a:bodyPr/>
                    <a:lstStyle/>
                    <a:p>
                      <a:pPr marL="0" lvl="0" indent="0" algn="ctr" rtl="0">
                        <a:lnSpc>
                          <a:spcPct val="115000"/>
                        </a:lnSpc>
                        <a:spcBef>
                          <a:spcPts val="0"/>
                        </a:spcBef>
                        <a:spcAft>
                          <a:spcPts val="0"/>
                        </a:spcAft>
                        <a:buNone/>
                      </a:pPr>
                      <a:r>
                        <a:rPr lang="en" sz="1300"/>
                        <a:t>Sample A Group "Blended" Student</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98500">
                <a:tc>
                  <a:txBody>
                    <a:bodyPr/>
                    <a:lstStyle/>
                    <a:p>
                      <a:pPr marL="0" lvl="0" indent="0" algn="ctr" rtl="0">
                        <a:lnSpc>
                          <a:spcPct val="115000"/>
                        </a:lnSpc>
                        <a:spcBef>
                          <a:spcPts val="0"/>
                        </a:spcBef>
                        <a:spcAft>
                          <a:spcPts val="0"/>
                        </a:spcAft>
                        <a:buNone/>
                      </a:pPr>
                      <a:r>
                        <a:rPr lang="en" sz="1300" b="1"/>
                        <a:t>Period</a:t>
                      </a:r>
                      <a:endParaRPr sz="1300" b="1"/>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b="1"/>
                        <a:t>Time</a:t>
                      </a:r>
                      <a:endParaRPr sz="1300" b="1"/>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b="1"/>
                        <a:t>Monday</a:t>
                      </a:r>
                      <a:endParaRPr sz="1300" b="1"/>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b="1"/>
                        <a:t>Tuesday</a:t>
                      </a:r>
                      <a:endParaRPr sz="1300" b="1"/>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b="1"/>
                        <a:t>Wednesday</a:t>
                      </a:r>
                      <a:endParaRPr sz="1300" b="1"/>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b="1"/>
                        <a:t>Thursday</a:t>
                      </a:r>
                      <a:endParaRPr sz="1300" b="1"/>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b="1"/>
                        <a:t>Friday</a:t>
                      </a:r>
                      <a:endParaRPr sz="1300" b="1"/>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98500">
                <a:tc>
                  <a:txBody>
                    <a:bodyPr/>
                    <a:lstStyle/>
                    <a:p>
                      <a:pPr marL="0" lvl="0" indent="0" algn="ctr" rtl="0">
                        <a:lnSpc>
                          <a:spcPct val="115000"/>
                        </a:lnSpc>
                        <a:spcBef>
                          <a:spcPts val="0"/>
                        </a:spcBef>
                        <a:spcAft>
                          <a:spcPts val="0"/>
                        </a:spcAft>
                        <a:buNone/>
                      </a:pPr>
                      <a:r>
                        <a:rPr lang="en" sz="1300"/>
                        <a:t>1</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t>9:00 - 10:02</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t>Asynchronous Work Time</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lvl="0" indent="0" algn="ctr" rtl="0">
                        <a:lnSpc>
                          <a:spcPct val="115000"/>
                        </a:lnSpc>
                        <a:spcBef>
                          <a:spcPts val="0"/>
                        </a:spcBef>
                        <a:spcAft>
                          <a:spcPts val="0"/>
                        </a:spcAft>
                        <a:buNone/>
                      </a:pPr>
                      <a:r>
                        <a:rPr lang="en" sz="1300"/>
                        <a:t>Social Studies - Frasier</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300"/>
                        <a:t>6th Grade Elective - Miller</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300"/>
                        <a:t>Social Studies - Frasier</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300"/>
                        <a:t>6th Grade Elective - Miller</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2"/>
                  </a:ext>
                </a:extLst>
              </a:tr>
              <a:tr h="698500">
                <a:tc>
                  <a:txBody>
                    <a:bodyPr/>
                    <a:lstStyle/>
                    <a:p>
                      <a:pPr marL="0" lvl="0" indent="0" algn="ctr" rtl="0">
                        <a:lnSpc>
                          <a:spcPct val="115000"/>
                        </a:lnSpc>
                        <a:spcBef>
                          <a:spcPts val="0"/>
                        </a:spcBef>
                        <a:spcAft>
                          <a:spcPts val="0"/>
                        </a:spcAft>
                        <a:buNone/>
                      </a:pPr>
                      <a:r>
                        <a:rPr lang="en" sz="1300"/>
                        <a:t>2</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t>10:02 - 11:04</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t>Asynchronous Work Time</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lvl="0" indent="0" algn="ctr" rtl="0">
                        <a:lnSpc>
                          <a:spcPct val="115000"/>
                        </a:lnSpc>
                        <a:spcBef>
                          <a:spcPts val="0"/>
                        </a:spcBef>
                        <a:spcAft>
                          <a:spcPts val="0"/>
                        </a:spcAft>
                        <a:buNone/>
                      </a:pPr>
                      <a:r>
                        <a:rPr lang="en" sz="1300"/>
                        <a:t>Math - Alexander</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300"/>
                        <a:t>6th Grade Elective - Williams</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300"/>
                        <a:t>Math - Alexander</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300"/>
                        <a:t>6th Grade Elective - Williams</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3"/>
                  </a:ext>
                </a:extLst>
              </a:tr>
              <a:tr h="698500">
                <a:tc>
                  <a:txBody>
                    <a:bodyPr/>
                    <a:lstStyle/>
                    <a:p>
                      <a:pPr marL="0" lvl="0" indent="0" algn="ctr" rtl="0">
                        <a:lnSpc>
                          <a:spcPct val="115000"/>
                        </a:lnSpc>
                        <a:spcBef>
                          <a:spcPts val="0"/>
                        </a:spcBef>
                        <a:spcAft>
                          <a:spcPts val="0"/>
                        </a:spcAft>
                        <a:buNone/>
                      </a:pPr>
                      <a:r>
                        <a:rPr lang="en" sz="1300"/>
                        <a:t>3</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t>11:04- 11:44</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t>Asynchronous Work Time</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lvl="0" indent="0" algn="ctr" rtl="0">
                        <a:lnSpc>
                          <a:spcPct val="115000"/>
                        </a:lnSpc>
                        <a:spcBef>
                          <a:spcPts val="0"/>
                        </a:spcBef>
                        <a:spcAft>
                          <a:spcPts val="0"/>
                        </a:spcAft>
                        <a:buNone/>
                      </a:pPr>
                      <a:r>
                        <a:rPr lang="en" sz="1300"/>
                        <a:t>Gym/ Free Play</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300"/>
                        <a:t>Asynchronous Work Time</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lvl="0" indent="0" algn="ctr" rtl="0">
                        <a:lnSpc>
                          <a:spcPct val="115000"/>
                        </a:lnSpc>
                        <a:spcBef>
                          <a:spcPts val="0"/>
                        </a:spcBef>
                        <a:spcAft>
                          <a:spcPts val="0"/>
                        </a:spcAft>
                        <a:buNone/>
                      </a:pPr>
                      <a:r>
                        <a:rPr lang="en" sz="1300"/>
                        <a:t>Gym/ Free Play</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300"/>
                        <a:t>Asynchronous Work Time</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extLst>
                  <a:ext uri="{0D108BD9-81ED-4DB2-BD59-A6C34878D82A}">
                    <a16:rowId xmlns:a16="http://schemas.microsoft.com/office/drawing/2014/main" val="10004"/>
                  </a:ext>
                </a:extLst>
              </a:tr>
              <a:tr h="698500">
                <a:tc>
                  <a:txBody>
                    <a:bodyPr/>
                    <a:lstStyle/>
                    <a:p>
                      <a:pPr marL="0" lvl="0" indent="0" algn="ctr" rtl="0">
                        <a:lnSpc>
                          <a:spcPct val="115000"/>
                        </a:lnSpc>
                        <a:spcBef>
                          <a:spcPts val="0"/>
                        </a:spcBef>
                        <a:spcAft>
                          <a:spcPts val="0"/>
                        </a:spcAft>
                        <a:buNone/>
                      </a:pPr>
                      <a:r>
                        <a:rPr lang="en" sz="1300"/>
                        <a:t>4</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t>11:44 - 12:22</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t>Lunch</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t>Advisory - McBean</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300"/>
                        <a:t>Lunch</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t>Advisory - McBean</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300"/>
                        <a:t>Lunch</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698500">
                <a:tc>
                  <a:txBody>
                    <a:bodyPr/>
                    <a:lstStyle/>
                    <a:p>
                      <a:pPr marL="0" lvl="0" indent="0" algn="ctr" rtl="0">
                        <a:lnSpc>
                          <a:spcPct val="115000"/>
                        </a:lnSpc>
                        <a:spcBef>
                          <a:spcPts val="0"/>
                        </a:spcBef>
                        <a:spcAft>
                          <a:spcPts val="0"/>
                        </a:spcAft>
                        <a:buNone/>
                      </a:pPr>
                      <a:r>
                        <a:rPr lang="en" sz="1300"/>
                        <a:t>5</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t>12:22 - 1:26</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t>Asynchronous Work Time</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lvl="0" indent="0" algn="ctr" rtl="0">
                        <a:lnSpc>
                          <a:spcPct val="115000"/>
                        </a:lnSpc>
                        <a:spcBef>
                          <a:spcPts val="0"/>
                        </a:spcBef>
                        <a:spcAft>
                          <a:spcPts val="0"/>
                        </a:spcAft>
                        <a:buNone/>
                      </a:pPr>
                      <a:r>
                        <a:rPr lang="en" sz="1300"/>
                        <a:t>ELA - Williams</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300"/>
                        <a:t>Asynchronous Work Time</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lvl="0" indent="0" algn="ctr" rtl="0">
                        <a:lnSpc>
                          <a:spcPct val="115000"/>
                        </a:lnSpc>
                        <a:spcBef>
                          <a:spcPts val="0"/>
                        </a:spcBef>
                        <a:spcAft>
                          <a:spcPts val="0"/>
                        </a:spcAft>
                        <a:buNone/>
                      </a:pPr>
                      <a:r>
                        <a:rPr lang="en" sz="1300"/>
                        <a:t>ELA - Williams</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300"/>
                        <a:t>Asynchronous Work Time</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extLst>
                  <a:ext uri="{0D108BD9-81ED-4DB2-BD59-A6C34878D82A}">
                    <a16:rowId xmlns:a16="http://schemas.microsoft.com/office/drawing/2014/main" val="10006"/>
                  </a:ext>
                </a:extLst>
              </a:tr>
              <a:tr h="599833">
                <a:tc>
                  <a:txBody>
                    <a:bodyPr/>
                    <a:lstStyle/>
                    <a:p>
                      <a:pPr marL="0" lvl="0" indent="0" algn="ctr" rtl="0">
                        <a:lnSpc>
                          <a:spcPct val="115000"/>
                        </a:lnSpc>
                        <a:spcBef>
                          <a:spcPts val="0"/>
                        </a:spcBef>
                        <a:spcAft>
                          <a:spcPts val="0"/>
                        </a:spcAft>
                        <a:buNone/>
                      </a:pPr>
                      <a:r>
                        <a:rPr lang="en" sz="1300"/>
                        <a:t>6</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t>1:26 - 2:30</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t>Asynchronous Work Time</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lvl="0" indent="0" algn="ctr" rtl="0">
                        <a:lnSpc>
                          <a:spcPct val="115000"/>
                        </a:lnSpc>
                        <a:spcBef>
                          <a:spcPts val="0"/>
                        </a:spcBef>
                        <a:spcAft>
                          <a:spcPts val="0"/>
                        </a:spcAft>
                        <a:buNone/>
                      </a:pPr>
                      <a:r>
                        <a:rPr lang="en" sz="1300"/>
                        <a:t>Science - Wyatt</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300"/>
                        <a:t>Remote PE - Scannell</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300"/>
                        <a:t>Science - Wyatt</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300"/>
                        <a:t>Remote PE - Scannell</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7"/>
                  </a:ext>
                </a:extLst>
              </a:tr>
            </a:tbl>
          </a:graphicData>
        </a:graphic>
      </p:graphicFrame>
      <p:sp>
        <p:nvSpPr>
          <p:cNvPr id="77" name="Google Shape;77;p15"/>
          <p:cNvSpPr txBox="1"/>
          <p:nvPr/>
        </p:nvSpPr>
        <p:spPr>
          <a:xfrm>
            <a:off x="4709333" y="5942000"/>
            <a:ext cx="868400" cy="296000"/>
          </a:xfrm>
          <a:prstGeom prst="rect">
            <a:avLst/>
          </a:prstGeom>
          <a:noFill/>
          <a:ln>
            <a:noFill/>
          </a:ln>
        </p:spPr>
        <p:txBody>
          <a:bodyPr spcFirstLastPara="1" wrap="square" lIns="121900" tIns="121900" rIns="121900" bIns="121900" anchor="ctr" anchorCtr="0">
            <a:noAutofit/>
          </a:bodyPr>
          <a:lstStyle/>
          <a:p>
            <a:r>
              <a:rPr lang="en" sz="2400"/>
              <a:t>Key:</a:t>
            </a:r>
            <a:endParaRPr sz="2400"/>
          </a:p>
        </p:txBody>
      </p:sp>
      <p:sp>
        <p:nvSpPr>
          <p:cNvPr id="78" name="Google Shape;78;p15"/>
          <p:cNvSpPr/>
          <p:nvPr/>
        </p:nvSpPr>
        <p:spPr>
          <a:xfrm>
            <a:off x="5562567" y="5791200"/>
            <a:ext cx="597600" cy="5976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 name="Google Shape;79;p15"/>
          <p:cNvSpPr/>
          <p:nvPr/>
        </p:nvSpPr>
        <p:spPr>
          <a:xfrm>
            <a:off x="6609033" y="5791200"/>
            <a:ext cx="649200" cy="5976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0" name="Google Shape;80;p15"/>
          <p:cNvSpPr txBox="1"/>
          <p:nvPr/>
        </p:nvSpPr>
        <p:spPr>
          <a:xfrm>
            <a:off x="5312367" y="6510300"/>
            <a:ext cx="1098000" cy="296000"/>
          </a:xfrm>
          <a:prstGeom prst="rect">
            <a:avLst/>
          </a:prstGeom>
          <a:noFill/>
          <a:ln>
            <a:noFill/>
          </a:ln>
        </p:spPr>
        <p:txBody>
          <a:bodyPr spcFirstLastPara="1" wrap="square" lIns="121900" tIns="121900" rIns="121900" bIns="121900" anchor="ctr" anchorCtr="0">
            <a:noAutofit/>
          </a:bodyPr>
          <a:lstStyle/>
          <a:p>
            <a:pPr algn="ctr"/>
            <a:r>
              <a:rPr lang="en" sz="933"/>
              <a:t>Asynchronous Instruction</a:t>
            </a:r>
            <a:endParaRPr sz="933"/>
          </a:p>
        </p:txBody>
      </p:sp>
      <p:sp>
        <p:nvSpPr>
          <p:cNvPr id="81" name="Google Shape;81;p15"/>
          <p:cNvSpPr txBox="1"/>
          <p:nvPr/>
        </p:nvSpPr>
        <p:spPr>
          <a:xfrm>
            <a:off x="6384633" y="6510300"/>
            <a:ext cx="1098000" cy="296000"/>
          </a:xfrm>
          <a:prstGeom prst="rect">
            <a:avLst/>
          </a:prstGeom>
          <a:noFill/>
          <a:ln>
            <a:noFill/>
          </a:ln>
        </p:spPr>
        <p:txBody>
          <a:bodyPr spcFirstLastPara="1" wrap="square" lIns="121900" tIns="121900" rIns="121900" bIns="121900" anchor="ctr" anchorCtr="0">
            <a:noAutofit/>
          </a:bodyPr>
          <a:lstStyle/>
          <a:p>
            <a:pPr algn="ctr"/>
            <a:r>
              <a:rPr lang="en" sz="933"/>
              <a:t>Synchronous Instruction</a:t>
            </a:r>
            <a:endParaRPr sz="933"/>
          </a:p>
        </p:txBody>
      </p:sp>
    </p:spTree>
    <p:extLst>
      <p:ext uri="{BB962C8B-B14F-4D97-AF65-F5344CB8AC3E}">
        <p14:creationId xmlns:p14="http://schemas.microsoft.com/office/powerpoint/2010/main" val="3259037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graphicFrame>
        <p:nvGraphicFramePr>
          <p:cNvPr id="86" name="Google Shape;86;p16"/>
          <p:cNvGraphicFramePr/>
          <p:nvPr/>
        </p:nvGraphicFramePr>
        <p:xfrm>
          <a:off x="203200" y="203200"/>
          <a:ext cx="11439333" cy="5431232"/>
        </p:xfrm>
        <a:graphic>
          <a:graphicData uri="http://schemas.openxmlformats.org/drawingml/2006/table">
            <a:tbl>
              <a:tblPr>
                <a:noFill/>
              </a:tblPr>
              <a:tblGrid>
                <a:gridCol w="1254300">
                  <a:extLst>
                    <a:ext uri="{9D8B030D-6E8A-4147-A177-3AD203B41FA5}">
                      <a16:colId xmlns:a16="http://schemas.microsoft.com/office/drawing/2014/main" val="20000"/>
                    </a:ext>
                  </a:extLst>
                </a:gridCol>
                <a:gridCol w="1467533">
                  <a:extLst>
                    <a:ext uri="{9D8B030D-6E8A-4147-A177-3AD203B41FA5}">
                      <a16:colId xmlns:a16="http://schemas.microsoft.com/office/drawing/2014/main" val="20001"/>
                    </a:ext>
                  </a:extLst>
                </a:gridCol>
                <a:gridCol w="1743500">
                  <a:extLst>
                    <a:ext uri="{9D8B030D-6E8A-4147-A177-3AD203B41FA5}">
                      <a16:colId xmlns:a16="http://schemas.microsoft.com/office/drawing/2014/main" val="20002"/>
                    </a:ext>
                  </a:extLst>
                </a:gridCol>
                <a:gridCol w="1743500">
                  <a:extLst>
                    <a:ext uri="{9D8B030D-6E8A-4147-A177-3AD203B41FA5}">
                      <a16:colId xmlns:a16="http://schemas.microsoft.com/office/drawing/2014/main" val="20003"/>
                    </a:ext>
                  </a:extLst>
                </a:gridCol>
                <a:gridCol w="1743500">
                  <a:extLst>
                    <a:ext uri="{9D8B030D-6E8A-4147-A177-3AD203B41FA5}">
                      <a16:colId xmlns:a16="http://schemas.microsoft.com/office/drawing/2014/main" val="20004"/>
                    </a:ext>
                  </a:extLst>
                </a:gridCol>
                <a:gridCol w="1743500">
                  <a:extLst>
                    <a:ext uri="{9D8B030D-6E8A-4147-A177-3AD203B41FA5}">
                      <a16:colId xmlns:a16="http://schemas.microsoft.com/office/drawing/2014/main" val="20005"/>
                    </a:ext>
                  </a:extLst>
                </a:gridCol>
                <a:gridCol w="1743500">
                  <a:extLst>
                    <a:ext uri="{9D8B030D-6E8A-4147-A177-3AD203B41FA5}">
                      <a16:colId xmlns:a16="http://schemas.microsoft.com/office/drawing/2014/main" val="20006"/>
                    </a:ext>
                  </a:extLst>
                </a:gridCol>
              </a:tblGrid>
              <a:tr h="573300">
                <a:tc gridSpan="7">
                  <a:txBody>
                    <a:bodyPr/>
                    <a:lstStyle/>
                    <a:p>
                      <a:pPr marL="0" lvl="0" indent="0" algn="ctr" rtl="0">
                        <a:lnSpc>
                          <a:spcPct val="115000"/>
                        </a:lnSpc>
                        <a:spcBef>
                          <a:spcPts val="0"/>
                        </a:spcBef>
                        <a:spcAft>
                          <a:spcPts val="0"/>
                        </a:spcAft>
                        <a:buNone/>
                      </a:pPr>
                      <a:r>
                        <a:rPr lang="en" sz="1300"/>
                        <a:t>Sample B &amp; C Group "Blended" Student</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24000">
                <a:tc>
                  <a:txBody>
                    <a:bodyPr/>
                    <a:lstStyle/>
                    <a:p>
                      <a:pPr marL="0" lvl="0" indent="0" algn="ctr" rtl="0">
                        <a:lnSpc>
                          <a:spcPct val="115000"/>
                        </a:lnSpc>
                        <a:spcBef>
                          <a:spcPts val="0"/>
                        </a:spcBef>
                        <a:spcAft>
                          <a:spcPts val="0"/>
                        </a:spcAft>
                        <a:buNone/>
                      </a:pPr>
                      <a:r>
                        <a:rPr lang="en" sz="1300" b="1"/>
                        <a:t>Period</a:t>
                      </a:r>
                      <a:endParaRPr sz="1300" b="1"/>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b="1"/>
                        <a:t>Time</a:t>
                      </a:r>
                      <a:endParaRPr sz="1300" b="1"/>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b="1"/>
                        <a:t>Monday</a:t>
                      </a:r>
                      <a:endParaRPr sz="1300" b="1"/>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b="1"/>
                        <a:t>Tuesday</a:t>
                      </a:r>
                      <a:endParaRPr sz="1300" b="1"/>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b="1"/>
                        <a:t>Wednesday</a:t>
                      </a:r>
                      <a:endParaRPr sz="1300" b="1"/>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b="1"/>
                        <a:t>Thursday</a:t>
                      </a:r>
                      <a:endParaRPr sz="1300" b="1"/>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b="1"/>
                        <a:t>Friday</a:t>
                      </a:r>
                      <a:endParaRPr sz="1300" b="1"/>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62133">
                <a:tc>
                  <a:txBody>
                    <a:bodyPr/>
                    <a:lstStyle/>
                    <a:p>
                      <a:pPr marL="0" lvl="0" indent="0" algn="ctr" rtl="0">
                        <a:lnSpc>
                          <a:spcPct val="115000"/>
                        </a:lnSpc>
                        <a:spcBef>
                          <a:spcPts val="0"/>
                        </a:spcBef>
                        <a:spcAft>
                          <a:spcPts val="0"/>
                        </a:spcAft>
                        <a:buNone/>
                      </a:pPr>
                      <a:r>
                        <a:rPr lang="en" sz="1300"/>
                        <a:t>1</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t>9:00 - 10:02</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t>ELA Intervention - Williams</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300"/>
                        <a:t>6th Grade Elective - Miller</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300"/>
                        <a:t>Social Studies - Frasier</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300"/>
                        <a:t>6th Grade Elective - Miller</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300"/>
                        <a:t>Social Studies - Frasier</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2"/>
                  </a:ext>
                </a:extLst>
              </a:tr>
              <a:tr h="662133">
                <a:tc>
                  <a:txBody>
                    <a:bodyPr/>
                    <a:lstStyle/>
                    <a:p>
                      <a:pPr marL="0" lvl="0" indent="0" algn="ctr" rtl="0">
                        <a:lnSpc>
                          <a:spcPct val="115000"/>
                        </a:lnSpc>
                        <a:spcBef>
                          <a:spcPts val="0"/>
                        </a:spcBef>
                        <a:spcAft>
                          <a:spcPts val="0"/>
                        </a:spcAft>
                        <a:buNone/>
                      </a:pPr>
                      <a:r>
                        <a:rPr lang="en" sz="1300"/>
                        <a:t>2</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t>10:02 - 11:04</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t>Math Intervention - Vilbrun</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300"/>
                        <a:t>6th Grade Elective - Williams</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300"/>
                        <a:t>ELA - Williams</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300"/>
                        <a:t>6th Grade Elective - Williams</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300"/>
                        <a:t>ELA - Williams</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3"/>
                  </a:ext>
                </a:extLst>
              </a:tr>
              <a:tr h="662133">
                <a:tc>
                  <a:txBody>
                    <a:bodyPr/>
                    <a:lstStyle/>
                    <a:p>
                      <a:pPr marL="0" lvl="0" indent="0" algn="ctr" rtl="0">
                        <a:lnSpc>
                          <a:spcPct val="115000"/>
                        </a:lnSpc>
                        <a:spcBef>
                          <a:spcPts val="0"/>
                        </a:spcBef>
                        <a:spcAft>
                          <a:spcPts val="0"/>
                        </a:spcAft>
                        <a:buNone/>
                      </a:pPr>
                      <a:r>
                        <a:rPr lang="en" sz="1300"/>
                        <a:t>3</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t>11:04- 11:44</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t>Lunch</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300"/>
                        <a:t>Asynchronous Work Time</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lvl="0" indent="0" algn="ctr" rtl="0">
                        <a:lnSpc>
                          <a:spcPct val="115000"/>
                        </a:lnSpc>
                        <a:spcBef>
                          <a:spcPts val="0"/>
                        </a:spcBef>
                        <a:spcAft>
                          <a:spcPts val="0"/>
                        </a:spcAft>
                        <a:buNone/>
                      </a:pPr>
                      <a:r>
                        <a:rPr lang="en" sz="1300"/>
                        <a:t>Gym/ Free Play</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300"/>
                        <a:t>Asynchronous Work Time</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lvl="0" indent="0" algn="ctr" rtl="0">
                        <a:lnSpc>
                          <a:spcPct val="115000"/>
                        </a:lnSpc>
                        <a:spcBef>
                          <a:spcPts val="0"/>
                        </a:spcBef>
                        <a:spcAft>
                          <a:spcPts val="0"/>
                        </a:spcAft>
                        <a:buNone/>
                      </a:pPr>
                      <a:r>
                        <a:rPr lang="en" sz="1300"/>
                        <a:t>Gym/ Free Play</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4"/>
                  </a:ext>
                </a:extLst>
              </a:tr>
              <a:tr h="842700">
                <a:tc>
                  <a:txBody>
                    <a:bodyPr/>
                    <a:lstStyle/>
                    <a:p>
                      <a:pPr marL="0" lvl="0" indent="0" algn="ctr" rtl="0">
                        <a:lnSpc>
                          <a:spcPct val="115000"/>
                        </a:lnSpc>
                        <a:spcBef>
                          <a:spcPts val="0"/>
                        </a:spcBef>
                        <a:spcAft>
                          <a:spcPts val="0"/>
                        </a:spcAft>
                        <a:buNone/>
                      </a:pPr>
                      <a:r>
                        <a:rPr lang="en" sz="1300"/>
                        <a:t>4</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t>11:44 - 12:22</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t>Science Intervention - Vilbrun</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300"/>
                        <a:t>Lunch</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t>Advisory - Williams</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300"/>
                        <a:t>Lunch</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t>Advisory - Williams</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5"/>
                  </a:ext>
                </a:extLst>
              </a:tr>
              <a:tr h="662133">
                <a:tc>
                  <a:txBody>
                    <a:bodyPr/>
                    <a:lstStyle/>
                    <a:p>
                      <a:pPr marL="0" lvl="0" indent="0" algn="ctr" rtl="0">
                        <a:lnSpc>
                          <a:spcPct val="115000"/>
                        </a:lnSpc>
                        <a:spcBef>
                          <a:spcPts val="0"/>
                        </a:spcBef>
                        <a:spcAft>
                          <a:spcPts val="0"/>
                        </a:spcAft>
                        <a:buNone/>
                      </a:pPr>
                      <a:r>
                        <a:rPr lang="en" sz="1300"/>
                        <a:t>5</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t>12:22 - 1:26</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t>PE/Free Play</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300"/>
                        <a:t>Asynchronous Work Time</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lvl="0" indent="0" algn="ctr" rtl="0">
                        <a:lnSpc>
                          <a:spcPct val="115000"/>
                        </a:lnSpc>
                        <a:spcBef>
                          <a:spcPts val="0"/>
                        </a:spcBef>
                        <a:spcAft>
                          <a:spcPts val="0"/>
                        </a:spcAft>
                        <a:buNone/>
                      </a:pPr>
                      <a:r>
                        <a:rPr lang="en" sz="1300"/>
                        <a:t>Math - Alexander</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300"/>
                        <a:t>Asynchronous Work Time</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lvl="0" indent="0" algn="ctr" rtl="0">
                        <a:lnSpc>
                          <a:spcPct val="115000"/>
                        </a:lnSpc>
                        <a:spcBef>
                          <a:spcPts val="0"/>
                        </a:spcBef>
                        <a:spcAft>
                          <a:spcPts val="0"/>
                        </a:spcAft>
                        <a:buNone/>
                      </a:pPr>
                      <a:r>
                        <a:rPr lang="en" sz="1300"/>
                        <a:t>Math - Alexander</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6"/>
                  </a:ext>
                </a:extLst>
              </a:tr>
              <a:tr h="842700">
                <a:tc>
                  <a:txBody>
                    <a:bodyPr/>
                    <a:lstStyle/>
                    <a:p>
                      <a:pPr marL="0" lvl="0" indent="0" algn="ctr" rtl="0">
                        <a:lnSpc>
                          <a:spcPct val="115000"/>
                        </a:lnSpc>
                        <a:spcBef>
                          <a:spcPts val="0"/>
                        </a:spcBef>
                        <a:spcAft>
                          <a:spcPts val="0"/>
                        </a:spcAft>
                        <a:buNone/>
                      </a:pPr>
                      <a:r>
                        <a:rPr lang="en" sz="1300"/>
                        <a:t>6</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t>1:26 - 2:30</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t>Social Studies Intervention - Frasier</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300"/>
                        <a:t>Remote PE - Scannell</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300"/>
                        <a:t>Science - Wyatt</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300"/>
                        <a:t>Remote PE - Scannell</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300"/>
                        <a:t>Science - Wyatt</a:t>
                      </a:r>
                      <a:endParaRPr sz="1300"/>
                    </a:p>
                  </a:txBody>
                  <a:tcPr marL="38100" marR="381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7"/>
                  </a:ext>
                </a:extLst>
              </a:tr>
            </a:tbl>
          </a:graphicData>
        </a:graphic>
      </p:graphicFrame>
      <p:sp>
        <p:nvSpPr>
          <p:cNvPr id="87" name="Google Shape;87;p16"/>
          <p:cNvSpPr txBox="1"/>
          <p:nvPr/>
        </p:nvSpPr>
        <p:spPr>
          <a:xfrm>
            <a:off x="4709333" y="5942000"/>
            <a:ext cx="868400" cy="296000"/>
          </a:xfrm>
          <a:prstGeom prst="rect">
            <a:avLst/>
          </a:prstGeom>
          <a:noFill/>
          <a:ln>
            <a:noFill/>
          </a:ln>
        </p:spPr>
        <p:txBody>
          <a:bodyPr spcFirstLastPara="1" wrap="square" lIns="121900" tIns="121900" rIns="121900" bIns="121900" anchor="ctr" anchorCtr="0">
            <a:noAutofit/>
          </a:bodyPr>
          <a:lstStyle/>
          <a:p>
            <a:r>
              <a:rPr lang="en" sz="2400"/>
              <a:t>Key:</a:t>
            </a:r>
            <a:endParaRPr sz="2400"/>
          </a:p>
        </p:txBody>
      </p:sp>
      <p:sp>
        <p:nvSpPr>
          <p:cNvPr id="88" name="Google Shape;88;p16"/>
          <p:cNvSpPr/>
          <p:nvPr/>
        </p:nvSpPr>
        <p:spPr>
          <a:xfrm>
            <a:off x="5562567" y="5791200"/>
            <a:ext cx="597600" cy="5976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 name="Google Shape;89;p16"/>
          <p:cNvSpPr/>
          <p:nvPr/>
        </p:nvSpPr>
        <p:spPr>
          <a:xfrm>
            <a:off x="6609033" y="5791200"/>
            <a:ext cx="649200" cy="5976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 name="Google Shape;90;p16"/>
          <p:cNvSpPr txBox="1"/>
          <p:nvPr/>
        </p:nvSpPr>
        <p:spPr>
          <a:xfrm>
            <a:off x="5312367" y="6510300"/>
            <a:ext cx="1098000" cy="296000"/>
          </a:xfrm>
          <a:prstGeom prst="rect">
            <a:avLst/>
          </a:prstGeom>
          <a:noFill/>
          <a:ln>
            <a:noFill/>
          </a:ln>
        </p:spPr>
        <p:txBody>
          <a:bodyPr spcFirstLastPara="1" wrap="square" lIns="121900" tIns="121900" rIns="121900" bIns="121900" anchor="ctr" anchorCtr="0">
            <a:noAutofit/>
          </a:bodyPr>
          <a:lstStyle/>
          <a:p>
            <a:pPr algn="ctr"/>
            <a:r>
              <a:rPr lang="en" sz="933"/>
              <a:t>Asynchronous Instruction</a:t>
            </a:r>
            <a:endParaRPr sz="933"/>
          </a:p>
        </p:txBody>
      </p:sp>
      <p:sp>
        <p:nvSpPr>
          <p:cNvPr id="91" name="Google Shape;91;p16"/>
          <p:cNvSpPr txBox="1"/>
          <p:nvPr/>
        </p:nvSpPr>
        <p:spPr>
          <a:xfrm>
            <a:off x="6384633" y="6510300"/>
            <a:ext cx="1098000" cy="296000"/>
          </a:xfrm>
          <a:prstGeom prst="rect">
            <a:avLst/>
          </a:prstGeom>
          <a:noFill/>
          <a:ln>
            <a:noFill/>
          </a:ln>
        </p:spPr>
        <p:txBody>
          <a:bodyPr spcFirstLastPara="1" wrap="square" lIns="121900" tIns="121900" rIns="121900" bIns="121900" anchor="ctr" anchorCtr="0">
            <a:noAutofit/>
          </a:bodyPr>
          <a:lstStyle/>
          <a:p>
            <a:pPr algn="ctr"/>
            <a:r>
              <a:rPr lang="en" sz="933"/>
              <a:t>Synchronous Instruction</a:t>
            </a:r>
            <a:endParaRPr sz="933"/>
          </a:p>
        </p:txBody>
      </p:sp>
    </p:spTree>
    <p:extLst>
      <p:ext uri="{BB962C8B-B14F-4D97-AF65-F5344CB8AC3E}">
        <p14:creationId xmlns:p14="http://schemas.microsoft.com/office/powerpoint/2010/main" val="2972697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21"/>
          <p:cNvPicPr preferRelativeResize="0"/>
          <p:nvPr/>
        </p:nvPicPr>
        <p:blipFill>
          <a:blip r:embed="rId3">
            <a:alphaModFix/>
          </a:blip>
          <a:stretch>
            <a:fillRect/>
          </a:stretch>
        </p:blipFill>
        <p:spPr>
          <a:xfrm>
            <a:off x="199532" y="203200"/>
            <a:ext cx="11785601" cy="4701703"/>
          </a:xfrm>
          <a:prstGeom prst="rect">
            <a:avLst/>
          </a:prstGeom>
          <a:noFill/>
          <a:ln>
            <a:noFill/>
          </a:ln>
        </p:spPr>
      </p:pic>
      <p:sp>
        <p:nvSpPr>
          <p:cNvPr id="121" name="Google Shape;121;p21"/>
          <p:cNvSpPr/>
          <p:nvPr/>
        </p:nvSpPr>
        <p:spPr>
          <a:xfrm>
            <a:off x="828867" y="1065700"/>
            <a:ext cx="730400" cy="197200"/>
          </a:xfrm>
          <a:prstGeom prst="rect">
            <a:avLst/>
          </a:prstGeom>
          <a:solidFill>
            <a:srgbClr val="43434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2" name="Google Shape;122;p21"/>
          <p:cNvSpPr/>
          <p:nvPr/>
        </p:nvSpPr>
        <p:spPr>
          <a:xfrm>
            <a:off x="710467" y="1766300"/>
            <a:ext cx="957200" cy="2564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3" name="Google Shape;123;p21"/>
          <p:cNvSpPr/>
          <p:nvPr/>
        </p:nvSpPr>
        <p:spPr>
          <a:xfrm>
            <a:off x="10613533" y="903800"/>
            <a:ext cx="1208000" cy="2564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pic>
        <p:nvPicPr>
          <p:cNvPr id="124" name="Google Shape;124;p21"/>
          <p:cNvPicPr preferRelativeResize="0"/>
          <p:nvPr/>
        </p:nvPicPr>
        <p:blipFill>
          <a:blip r:embed="rId4">
            <a:alphaModFix/>
          </a:blip>
          <a:stretch>
            <a:fillRect/>
          </a:stretch>
        </p:blipFill>
        <p:spPr>
          <a:xfrm>
            <a:off x="203200" y="5108103"/>
            <a:ext cx="2336800" cy="469900"/>
          </a:xfrm>
          <a:prstGeom prst="rect">
            <a:avLst/>
          </a:prstGeom>
          <a:noFill/>
          <a:ln>
            <a:noFill/>
          </a:ln>
        </p:spPr>
      </p:pic>
      <p:pic>
        <p:nvPicPr>
          <p:cNvPr id="125" name="Google Shape;125;p21"/>
          <p:cNvPicPr preferRelativeResize="0"/>
          <p:nvPr/>
        </p:nvPicPr>
        <p:blipFill rotWithShape="1">
          <a:blip r:embed="rId5">
            <a:alphaModFix/>
          </a:blip>
          <a:srcRect l="12487"/>
          <a:stretch/>
        </p:blipFill>
        <p:spPr>
          <a:xfrm>
            <a:off x="286167" y="5640967"/>
            <a:ext cx="2489567" cy="660400"/>
          </a:xfrm>
          <a:prstGeom prst="rect">
            <a:avLst/>
          </a:prstGeom>
          <a:noFill/>
          <a:ln>
            <a:noFill/>
          </a:ln>
        </p:spPr>
      </p:pic>
      <p:sp>
        <p:nvSpPr>
          <p:cNvPr id="126" name="Google Shape;126;p21"/>
          <p:cNvSpPr txBox="1"/>
          <p:nvPr/>
        </p:nvSpPr>
        <p:spPr>
          <a:xfrm>
            <a:off x="9241933" y="5116241"/>
            <a:ext cx="2743200" cy="1331651"/>
          </a:xfrm>
          <a:prstGeom prst="rect">
            <a:avLst/>
          </a:prstGeom>
          <a:noFill/>
          <a:ln>
            <a:solidFill>
              <a:schemeClr val="tx1"/>
            </a:solidFill>
          </a:ln>
        </p:spPr>
        <p:txBody>
          <a:bodyPr spcFirstLastPara="1" wrap="square" lIns="121900" tIns="121900" rIns="121900" bIns="121900" anchor="t" anchorCtr="0">
            <a:noAutofit/>
          </a:bodyPr>
          <a:lstStyle/>
          <a:p>
            <a:r>
              <a:rPr lang="en" dirty="0" smtClean="0">
                <a:latin typeface="Baskerville Old Face" panose="02020602080505020303" pitchFamily="18" charset="0"/>
              </a:rPr>
              <a:t>Helpful Hint #2: You </a:t>
            </a:r>
            <a:r>
              <a:rPr lang="en" dirty="0">
                <a:latin typeface="Baskerville Old Face" panose="02020602080505020303" pitchFamily="18" charset="0"/>
              </a:rPr>
              <a:t>can switch between the two </a:t>
            </a:r>
            <a:r>
              <a:rPr lang="en" dirty="0" smtClean="0">
                <a:latin typeface="Baskerville Old Face" panose="02020602080505020303" pitchFamily="18" charset="0"/>
              </a:rPr>
              <a:t>views (daily schedule or weekly schedule</a:t>
            </a:r>
            <a:r>
              <a:rPr lang="en" dirty="0" smtClean="0">
                <a:latin typeface="Baskerville Old Face" panose="02020602080505020303" pitchFamily="18" charset="0"/>
              </a:rPr>
              <a:t>).</a:t>
            </a:r>
            <a:endParaRPr dirty="0">
              <a:latin typeface="Baskerville Old Face" panose="02020602080505020303" pitchFamily="18" charset="0"/>
            </a:endParaRPr>
          </a:p>
        </p:txBody>
      </p:sp>
      <p:sp>
        <p:nvSpPr>
          <p:cNvPr id="3" name="TextBox 2"/>
          <p:cNvSpPr txBox="1"/>
          <p:nvPr/>
        </p:nvSpPr>
        <p:spPr>
          <a:xfrm>
            <a:off x="3016977" y="5000580"/>
            <a:ext cx="3758637" cy="1754326"/>
          </a:xfrm>
          <a:prstGeom prst="rect">
            <a:avLst/>
          </a:prstGeom>
          <a:noFill/>
          <a:ln>
            <a:solidFill>
              <a:schemeClr val="tx1"/>
            </a:solidFill>
          </a:ln>
        </p:spPr>
        <p:txBody>
          <a:bodyPr wrap="square" rtlCol="0">
            <a:spAutoFit/>
          </a:bodyPr>
          <a:lstStyle/>
          <a:p>
            <a:r>
              <a:rPr lang="en-US" dirty="0" smtClean="0">
                <a:latin typeface="Baskerville Old Face" panose="02020602080505020303" pitchFamily="18" charset="0"/>
              </a:rPr>
              <a:t>Helpful Hint #1: You look here to see where the class is taking place.  If it’s a Remote class, it will say “REM.”  If it’s an in-person class, it will say the Room Number of the classroom it takes place in!</a:t>
            </a:r>
            <a:endParaRPr lang="en-US" dirty="0">
              <a:latin typeface="Baskerville Old Face" panose="02020602080505020303" pitchFamily="18" charset="0"/>
            </a:endParaRPr>
          </a:p>
        </p:txBody>
      </p:sp>
      <p:cxnSp>
        <p:nvCxnSpPr>
          <p:cNvPr id="5" name="Straight Arrow Connector 4"/>
          <p:cNvCxnSpPr>
            <a:endCxn id="123" idx="2"/>
          </p:cNvCxnSpPr>
          <p:nvPr/>
        </p:nvCxnSpPr>
        <p:spPr>
          <a:xfrm flipH="1" flipV="1">
            <a:off x="11217533" y="1160200"/>
            <a:ext cx="74863" cy="394790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Oval 7"/>
          <p:cNvSpPr/>
          <p:nvPr/>
        </p:nvSpPr>
        <p:spPr>
          <a:xfrm>
            <a:off x="4163629" y="4421080"/>
            <a:ext cx="337352" cy="15979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929241" y="4421080"/>
            <a:ext cx="337352" cy="15979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051048" y="2799425"/>
            <a:ext cx="337352" cy="15979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4332305" y="4580877"/>
            <a:ext cx="0" cy="41970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461249" y="2959222"/>
            <a:ext cx="631083" cy="206354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6775614" y="4580877"/>
            <a:ext cx="1153627" cy="99712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3280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17"/>
          <p:cNvPicPr preferRelativeResize="0"/>
          <p:nvPr/>
        </p:nvPicPr>
        <p:blipFill>
          <a:blip r:embed="rId3">
            <a:alphaModFix/>
          </a:blip>
          <a:stretch>
            <a:fillRect/>
          </a:stretch>
        </p:blipFill>
        <p:spPr>
          <a:xfrm>
            <a:off x="184835" y="1535334"/>
            <a:ext cx="11822332" cy="2944567"/>
          </a:xfrm>
          <a:prstGeom prst="rect">
            <a:avLst/>
          </a:prstGeom>
          <a:noFill/>
          <a:ln>
            <a:noFill/>
          </a:ln>
        </p:spPr>
      </p:pic>
      <p:sp>
        <p:nvSpPr>
          <p:cNvPr id="97" name="Google Shape;97;p17"/>
          <p:cNvSpPr txBox="1">
            <a:spLocks noGrp="1"/>
          </p:cNvSpPr>
          <p:nvPr>
            <p:ph type="title" idx="4294967295"/>
          </p:nvPr>
        </p:nvSpPr>
        <p:spPr>
          <a:xfrm>
            <a:off x="415600" y="102200"/>
            <a:ext cx="11360800" cy="763600"/>
          </a:xfrm>
          <a:prstGeom prst="rect">
            <a:avLst/>
          </a:prstGeom>
        </p:spPr>
        <p:txBody>
          <a:bodyPr spcFirstLastPara="1" vert="horz" wrap="square" lIns="121900" tIns="121900" rIns="121900" bIns="121900" rtlCol="0" anchor="t" anchorCtr="0">
            <a:noAutofit/>
          </a:bodyPr>
          <a:lstStyle/>
          <a:p>
            <a:pPr algn="ctr">
              <a:spcBef>
                <a:spcPts val="0"/>
              </a:spcBef>
            </a:pPr>
            <a:r>
              <a:rPr lang="en"/>
              <a:t>Blended Student w/ Monday Intervention</a:t>
            </a:r>
            <a:endParaRPr/>
          </a:p>
        </p:txBody>
      </p:sp>
    </p:spTree>
    <p:extLst>
      <p:ext uri="{BB962C8B-B14F-4D97-AF65-F5344CB8AC3E}">
        <p14:creationId xmlns:p14="http://schemas.microsoft.com/office/powerpoint/2010/main" val="27435663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1901</TotalTime>
  <Words>3896</Words>
  <Application>Microsoft Office PowerPoint</Application>
  <PresentationFormat>Widescreen</PresentationFormat>
  <Paragraphs>514</Paragraphs>
  <Slides>37</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Baskerville Old Face</vt:lpstr>
      <vt:lpstr>Calibri</vt:lpstr>
      <vt:lpstr>Calibri Light</vt:lpstr>
      <vt:lpstr>Libre Baskerville</vt:lpstr>
      <vt:lpstr>Times New Roman</vt:lpstr>
      <vt:lpstr>Wingdings</vt:lpstr>
      <vt:lpstr>Office Theme</vt:lpstr>
      <vt:lpstr>Agenda</vt:lpstr>
      <vt:lpstr>Bell Schedules Student School Day is 9:00-2:30, Whether Remote or In-Person</vt:lpstr>
      <vt:lpstr>How to Read a Student Schedule</vt:lpstr>
      <vt:lpstr>PowerPoint Presentation</vt:lpstr>
      <vt:lpstr>PowerPoint Presentation</vt:lpstr>
      <vt:lpstr>PowerPoint Presentation</vt:lpstr>
      <vt:lpstr>PowerPoint Presentation</vt:lpstr>
      <vt:lpstr>PowerPoint Presentation</vt:lpstr>
      <vt:lpstr>Blended Student w/ Monday Intervention</vt:lpstr>
      <vt:lpstr>Blended Student w/ Monday Intervention</vt:lpstr>
      <vt:lpstr>100% REMOTE STUDENT w/out Monday Intervention</vt:lpstr>
      <vt:lpstr>100% REMOTE STUDENT w/out Monday Intervention</vt:lpstr>
      <vt:lpstr>Schedule for Next Week</vt:lpstr>
      <vt:lpstr>What Parents/Guardians Can Do to Set Their Child up For Success</vt:lpstr>
      <vt:lpstr>Questions?  Put them in the Chat!</vt:lpstr>
      <vt:lpstr>In-Person Student/Family Information</vt:lpstr>
      <vt:lpstr>General Safety Measures</vt:lpstr>
      <vt:lpstr>If a Student Attends School On The Wrong Day</vt:lpstr>
      <vt:lpstr>If an Student Has COVID-19 Symptoms in the Building</vt:lpstr>
      <vt:lpstr>What Happens if There’s a Confirmed Case of COVID in the School Building?</vt:lpstr>
      <vt:lpstr>Random Temperature Checks and Daily Health Screening</vt:lpstr>
      <vt:lpstr>Mandatory Daily Health Screening</vt:lpstr>
      <vt:lpstr>Mandatory NYC DOE Health Screening Protocol</vt:lpstr>
      <vt:lpstr>You will be asked to respond to 4 questions:  Questions will show up one at a time</vt:lpstr>
      <vt:lpstr>Step 2 - Fill out the “Hello Guest” page with the requested information   </vt:lpstr>
      <vt:lpstr>In the “Facility You’re Visiting” section, type in or choose “Spring Creek Community School (K422)” from the drop down list. </vt:lpstr>
      <vt:lpstr>You will be asked to respond to 4 questions:  Questions will show up one at a time</vt:lpstr>
      <vt:lpstr>You will be asked to respond to 4 questions: </vt:lpstr>
      <vt:lpstr>You will be asked to respond to 4 questions: </vt:lpstr>
      <vt:lpstr>You will be asked to respond to 4 questions: </vt:lpstr>
      <vt:lpstr>Students MUST present their clearance screen (below) when they arrive to school in order to enter the building. </vt:lpstr>
      <vt:lpstr>Students MUST present their clearance screen (below) in order to enter the building. </vt:lpstr>
      <vt:lpstr>Random Student Testing</vt:lpstr>
      <vt:lpstr>Movement Between Campus Spaces</vt:lpstr>
      <vt:lpstr>Entry and Dismissal</vt:lpstr>
      <vt:lpstr>How to Reach Key Staff</vt:lpstr>
      <vt:lpstr>Questions?  Put them in the Chat!</vt:lpstr>
    </vt:vector>
  </TitlesOfParts>
  <Company>NYCDoE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Koza Christina</dc:creator>
  <cp:lastModifiedBy>Koza Christina</cp:lastModifiedBy>
  <cp:revision>34</cp:revision>
  <cp:lastPrinted>2020-09-16T17:49:48Z</cp:lastPrinted>
  <dcterms:created xsi:type="dcterms:W3CDTF">2020-09-16T17:25:13Z</dcterms:created>
  <dcterms:modified xsi:type="dcterms:W3CDTF">2020-09-18T20:46:29Z</dcterms:modified>
</cp:coreProperties>
</file>