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tiff" ContentType="image/tiff"/>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977" r:id="rId1"/>
    <p:sldMasterId id="2147484827" r:id="rId2"/>
    <p:sldMasterId id="2147484848" r:id="rId3"/>
    <p:sldMasterId id="2147484858" r:id="rId4"/>
  </p:sldMasterIdLst>
  <p:notesMasterIdLst>
    <p:notesMasterId r:id="rId48"/>
  </p:notesMasterIdLst>
  <p:handoutMasterIdLst>
    <p:handoutMasterId r:id="rId49"/>
  </p:handoutMasterIdLst>
  <p:sldIdLst>
    <p:sldId id="716" r:id="rId5"/>
    <p:sldId id="742" r:id="rId6"/>
    <p:sldId id="743" r:id="rId7"/>
    <p:sldId id="711" r:id="rId8"/>
    <p:sldId id="490" r:id="rId9"/>
    <p:sldId id="735" r:id="rId10"/>
    <p:sldId id="492" r:id="rId11"/>
    <p:sldId id="737" r:id="rId12"/>
    <p:sldId id="736" r:id="rId13"/>
    <p:sldId id="587" r:id="rId14"/>
    <p:sldId id="755" r:id="rId15"/>
    <p:sldId id="740" r:id="rId16"/>
    <p:sldId id="721" r:id="rId17"/>
    <p:sldId id="756" r:id="rId18"/>
    <p:sldId id="720" r:id="rId19"/>
    <p:sldId id="757" r:id="rId20"/>
    <p:sldId id="477" r:id="rId21"/>
    <p:sldId id="508" r:id="rId22"/>
    <p:sldId id="758" r:id="rId23"/>
    <p:sldId id="726" r:id="rId24"/>
    <p:sldId id="759" r:id="rId25"/>
    <p:sldId id="763" r:id="rId26"/>
    <p:sldId id="573" r:id="rId27"/>
    <p:sldId id="762" r:id="rId28"/>
    <p:sldId id="575" r:id="rId29"/>
    <p:sldId id="523" r:id="rId30"/>
    <p:sldId id="562" r:id="rId31"/>
    <p:sldId id="727" r:id="rId32"/>
    <p:sldId id="764" r:id="rId33"/>
    <p:sldId id="746" r:id="rId34"/>
    <p:sldId id="724" r:id="rId35"/>
    <p:sldId id="701" r:id="rId36"/>
    <p:sldId id="702" r:id="rId37"/>
    <p:sldId id="741" r:id="rId38"/>
    <p:sldId id="529" r:id="rId39"/>
    <p:sldId id="700" r:id="rId40"/>
    <p:sldId id="765" r:id="rId41"/>
    <p:sldId id="725" r:id="rId42"/>
    <p:sldId id="749" r:id="rId43"/>
    <p:sldId id="531" r:id="rId44"/>
    <p:sldId id="733" r:id="rId45"/>
    <p:sldId id="555" r:id="rId46"/>
    <p:sldId id="738" r:id="rId47"/>
  </p:sldIdLst>
  <p:sldSz cx="9144000" cy="6858000" type="screen4x3"/>
  <p:notesSz cx="9296400" cy="7010400"/>
  <p:embeddedFontLst>
    <p:embeddedFont>
      <p:font typeface="Futura Md BT" panose="020B0602020204020303"/>
      <p:regular r:id="rId50"/>
      <p:italic r:id="rId51"/>
      <p:boldItalic r:id="rId52"/>
    </p:embeddedFont>
    <p:embeddedFont>
      <p:font typeface="Futura Bk BT" panose="020B0502020204020303"/>
      <p:regular r:id="rId53"/>
      <p:italic r:id="rId54"/>
    </p:embeddedFont>
    <p:embeddedFont>
      <p:font typeface="Arial Unicode MS" panose="020B0604020202020204" pitchFamily="34" charset="-128"/>
      <p:regular r:id="rId55"/>
    </p:embeddedFont>
    <p:embeddedFont>
      <p:font typeface="Futura Lt BT" panose="020B0402020204020303"/>
      <p:regular r:id="rId56"/>
      <p:italic r:id="rId57"/>
    </p:embeddedFont>
    <p:embeddedFont>
      <p:font typeface="Futura Hv BT" panose="020B0702020204020204"/>
      <p:regular r:id="rId58"/>
      <p:italic r:id="rId59"/>
    </p:embeddedFont>
    <p:embeddedFont>
      <p:font typeface="MS PGothic" panose="020B0600070205080204" pitchFamily="34" charset="-128"/>
      <p:regular r:id="rId60"/>
    </p:embeddedFont>
    <p:embeddedFont>
      <p:font typeface="Calibri" panose="020F0502020204030204" pitchFamily="34" charset="0"/>
      <p:regular r:id="rId61"/>
      <p:bold r:id="rId62"/>
      <p:italic r:id="rId63"/>
      <p:boldItalic r:id="rId64"/>
    </p:embeddedFont>
    <p:embeddedFont>
      <p:font typeface="Comic Sans MS" panose="030F0702030302020204" pitchFamily="66" charset="0"/>
      <p:regular r:id="rId65"/>
      <p:bold r:id="rId66"/>
      <p:italic r:id="rId67"/>
      <p:boldItalic r:id="rId68"/>
    </p:embeddedFont>
    <p:embeddedFont>
      <p:font typeface="Tahoma" panose="020B0604030504040204" pitchFamily="34" charset="0"/>
      <p:regular r:id="rId69"/>
      <p:bold r:id="rId70"/>
    </p:embeddedFont>
    <p:embeddedFont>
      <p:font typeface="MS PGothic" panose="020B0600070205080204" pitchFamily="34" charset="-128"/>
      <p:regular r:id="rId60"/>
    </p:embeddedFont>
    <p:embeddedFont>
      <p:font typeface="Calibri Light" panose="020F0302020204030204" pitchFamily="34" charset="0"/>
      <p:regular r:id="rId71"/>
      <p:italic r:id="rId72"/>
    </p:embeddedFont>
    <p:embeddedFont>
      <p:font typeface="Futura BdCn BT" panose="020B0706020204020204"/>
      <p:regular r:id="rId73"/>
    </p:embeddedFont>
    <p:embeddedFont>
      <p:font typeface="Trebuchet MS" panose="020B0603020202020204" pitchFamily="34" charset="0"/>
      <p:regular r:id="rId74"/>
      <p:bold r:id="rId75"/>
      <p:italic r:id="rId76"/>
      <p:boldItalic r:id="rId77"/>
    </p:embeddedFont>
  </p:embeddedFontLst>
  <p:defaultTextStyle>
    <a:defPPr>
      <a:defRPr lang="en-US"/>
    </a:defPPr>
    <a:lvl1pPr algn="l" rtl="0" eaLnBrk="0" fontAlgn="base" hangingPunct="0">
      <a:spcBef>
        <a:spcPct val="0"/>
      </a:spcBef>
      <a:spcAft>
        <a:spcPct val="0"/>
      </a:spcAft>
      <a:defRPr sz="2400" kern="1200">
        <a:solidFill>
          <a:schemeClr val="tx1"/>
        </a:solidFill>
        <a:latin typeface="Arial"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Arial"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Arial"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Arial"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Arial" charset="0"/>
        <a:ea typeface="MS PGothic" pitchFamily="34" charset="-128"/>
        <a:cs typeface="+mn-cs"/>
      </a:defRPr>
    </a:lvl5pPr>
    <a:lvl6pPr marL="2286000" algn="l" defTabSz="914400" rtl="0" eaLnBrk="1" latinLnBrk="0" hangingPunct="1">
      <a:defRPr sz="2400" kern="1200">
        <a:solidFill>
          <a:schemeClr val="tx1"/>
        </a:solidFill>
        <a:latin typeface="Arial" charset="0"/>
        <a:ea typeface="MS PGothic" pitchFamily="34" charset="-128"/>
        <a:cs typeface="+mn-cs"/>
      </a:defRPr>
    </a:lvl6pPr>
    <a:lvl7pPr marL="2743200" algn="l" defTabSz="914400" rtl="0" eaLnBrk="1" latinLnBrk="0" hangingPunct="1">
      <a:defRPr sz="2400" kern="1200">
        <a:solidFill>
          <a:schemeClr val="tx1"/>
        </a:solidFill>
        <a:latin typeface="Arial" charset="0"/>
        <a:ea typeface="MS PGothic" pitchFamily="34" charset="-128"/>
        <a:cs typeface="+mn-cs"/>
      </a:defRPr>
    </a:lvl7pPr>
    <a:lvl8pPr marL="3200400" algn="l" defTabSz="914400" rtl="0" eaLnBrk="1" latinLnBrk="0" hangingPunct="1">
      <a:defRPr sz="2400" kern="1200">
        <a:solidFill>
          <a:schemeClr val="tx1"/>
        </a:solidFill>
        <a:latin typeface="Arial" charset="0"/>
        <a:ea typeface="MS PGothic" pitchFamily="34" charset="-128"/>
        <a:cs typeface="+mn-cs"/>
      </a:defRPr>
    </a:lvl8pPr>
    <a:lvl9pPr marL="3657600" algn="l" defTabSz="914400" rtl="0" eaLnBrk="1" latinLnBrk="0" hangingPunct="1">
      <a:defRPr sz="2400" kern="1200">
        <a:solidFill>
          <a:schemeClr val="tx1"/>
        </a:solidFill>
        <a:latin typeface="Arial" charset="0"/>
        <a:ea typeface="MS PGothic" pitchFamily="34" charset="-128"/>
        <a:cs typeface="+mn-cs"/>
      </a:defRPr>
    </a:lvl9pPr>
  </p:defaultTextStyle>
  <p:extLst>
    <p:ext uri="{EFAFB233-063F-42B5-8137-9DF3F51BA10A}">
      <p15:sldGuideLst xmlns:p15="http://schemas.microsoft.com/office/powerpoint/2012/main">
        <p15:guide id="1" orient="horz" pos="2168">
          <p15:clr>
            <a:srgbClr val="A4A3A4"/>
          </p15:clr>
        </p15:guide>
        <p15:guide id="2" pos="287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rew Heilpern" initials="DH" lastIdx="19" clrIdx="0">
    <p:extLst>
      <p:ext uri="{19B8F6BF-5375-455C-9EA6-DF929625EA0E}">
        <p15:presenceInfo xmlns:p15="http://schemas.microsoft.com/office/powerpoint/2012/main" userId="S-1-5-21-2342078425-3125650684-3320168192-1135" providerId="AD"/>
      </p:ext>
    </p:extLst>
  </p:cmAuthor>
  <p:cmAuthor id="2" name="Kristine Chochrek" initials="KC" lastIdx="6" clrIdx="1">
    <p:extLst>
      <p:ext uri="{19B8F6BF-5375-455C-9EA6-DF929625EA0E}">
        <p15:presenceInfo xmlns:p15="http://schemas.microsoft.com/office/powerpoint/2012/main" userId="S-1-5-21-2342078425-3125650684-3320168192-126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A49"/>
    <a:srgbClr val="F7F7F7"/>
    <a:srgbClr val="F5F5F5"/>
    <a:srgbClr val="F3F3F3"/>
    <a:srgbClr val="F6F6F6"/>
    <a:srgbClr val="00708D"/>
    <a:srgbClr val="539536"/>
    <a:srgbClr val="6B96CF"/>
    <a:srgbClr val="0AB182"/>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808" autoAdjust="0"/>
    <p:restoredTop sz="94238" autoAdjust="0"/>
  </p:normalViewPr>
  <p:slideViewPr>
    <p:cSldViewPr snapToGrid="0">
      <p:cViewPr varScale="1">
        <p:scale>
          <a:sx n="115" d="100"/>
          <a:sy n="115" d="100"/>
        </p:scale>
        <p:origin x="1830" y="96"/>
      </p:cViewPr>
      <p:guideLst>
        <p:guide orient="horz" pos="2168"/>
        <p:guide pos="2870"/>
      </p:guideLst>
    </p:cSldViewPr>
  </p:slideViewPr>
  <p:outlineViewPr>
    <p:cViewPr>
      <p:scale>
        <a:sx n="100" d="100"/>
        <a:sy n="100" d="100"/>
      </p:scale>
      <p:origin x="0" y="0"/>
    </p:cViewPr>
    <p:sldLst>
      <p:sld r:id="rId1" collapse="1"/>
    </p:sldLst>
  </p:outlineViewPr>
  <p:notesTextViewPr>
    <p:cViewPr>
      <p:scale>
        <a:sx n="150" d="100"/>
        <a:sy n="150" d="100"/>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font" Target="fonts/font14.fntdata"/><Relationship Id="rId68" Type="http://schemas.openxmlformats.org/officeDocument/2006/relationships/font" Target="fonts/font19.fntdata"/><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font" Target="fonts/font4.fntdata"/><Relationship Id="rId58" Type="http://schemas.openxmlformats.org/officeDocument/2006/relationships/font" Target="fonts/font9.fntdata"/><Relationship Id="rId74" Type="http://schemas.openxmlformats.org/officeDocument/2006/relationships/font" Target="fonts/font25.fntdata"/><Relationship Id="rId79"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font" Target="fonts/font12.fntdata"/><Relationship Id="rId82" Type="http://schemas.openxmlformats.org/officeDocument/2006/relationships/tableStyles" Target="tableStyle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56" Type="http://schemas.openxmlformats.org/officeDocument/2006/relationships/font" Target="fonts/font7.fntdata"/><Relationship Id="rId64" Type="http://schemas.openxmlformats.org/officeDocument/2006/relationships/font" Target="fonts/font15.fntdata"/><Relationship Id="rId69" Type="http://schemas.openxmlformats.org/officeDocument/2006/relationships/font" Target="fonts/font20.fntdata"/><Relationship Id="rId77" Type="http://schemas.openxmlformats.org/officeDocument/2006/relationships/font" Target="fonts/font28.fntdata"/><Relationship Id="rId8" Type="http://schemas.openxmlformats.org/officeDocument/2006/relationships/slide" Target="slides/slide4.xml"/><Relationship Id="rId51" Type="http://schemas.openxmlformats.org/officeDocument/2006/relationships/font" Target="fonts/font2.fntdata"/><Relationship Id="rId72" Type="http://schemas.openxmlformats.org/officeDocument/2006/relationships/font" Target="fonts/font23.fntdata"/><Relationship Id="rId80"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font" Target="fonts/font10.fntdata"/><Relationship Id="rId67" Type="http://schemas.openxmlformats.org/officeDocument/2006/relationships/font" Target="fonts/font18.fntdata"/><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font" Target="fonts/font5.fntdata"/><Relationship Id="rId62" Type="http://schemas.openxmlformats.org/officeDocument/2006/relationships/font" Target="fonts/font13.fntdata"/><Relationship Id="rId70" Type="http://schemas.openxmlformats.org/officeDocument/2006/relationships/font" Target="fonts/font21.fntdata"/><Relationship Id="rId75" Type="http://schemas.openxmlformats.org/officeDocument/2006/relationships/font" Target="fonts/font26.fntdata"/><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handoutMaster" Target="handoutMasters/handoutMaster1.xml"/><Relationship Id="rId57" Type="http://schemas.openxmlformats.org/officeDocument/2006/relationships/font" Target="fonts/font8.fntdata"/><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font" Target="fonts/font3.fntdata"/><Relationship Id="rId60" Type="http://schemas.openxmlformats.org/officeDocument/2006/relationships/font" Target="fonts/font11.fntdata"/><Relationship Id="rId65" Type="http://schemas.openxmlformats.org/officeDocument/2006/relationships/font" Target="fonts/font16.fntdata"/><Relationship Id="rId73" Type="http://schemas.openxmlformats.org/officeDocument/2006/relationships/font" Target="fonts/font24.fntdata"/><Relationship Id="rId78" Type="http://schemas.openxmlformats.org/officeDocument/2006/relationships/commentAuthors" Target="commentAuthors.xml"/><Relationship Id="rId8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font" Target="fonts/font1.fntdata"/><Relationship Id="rId55" Type="http://schemas.openxmlformats.org/officeDocument/2006/relationships/font" Target="fonts/font6.fntdata"/><Relationship Id="rId76" Type="http://schemas.openxmlformats.org/officeDocument/2006/relationships/font" Target="fonts/font27.fntdata"/><Relationship Id="rId7" Type="http://schemas.openxmlformats.org/officeDocument/2006/relationships/slide" Target="slides/slide3.xml"/><Relationship Id="rId71" Type="http://schemas.openxmlformats.org/officeDocument/2006/relationships/font" Target="fonts/font22.fntdata"/><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font" Target="fonts/font17.fntdata"/></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396" b="0" i="0" u="none" strike="noStrike" kern="1200" spc="0" baseline="0">
                <a:solidFill>
                  <a:schemeClr val="tx1">
                    <a:lumMod val="65000"/>
                    <a:lumOff val="35000"/>
                  </a:schemeClr>
                </a:solidFill>
                <a:latin typeface="+mn-lt"/>
                <a:ea typeface="+mn-ea"/>
                <a:cs typeface="+mn-cs"/>
              </a:defRPr>
            </a:pPr>
            <a:r>
              <a:rPr lang="en-US" sz="2396" dirty="0">
                <a:solidFill>
                  <a:srgbClr val="105A51"/>
                </a:solidFill>
              </a:rPr>
              <a:t>SAT/ACT Test-Takers</a:t>
            </a:r>
            <a:r>
              <a:rPr lang="en-US" sz="2396" baseline="0" dirty="0">
                <a:solidFill>
                  <a:srgbClr val="105A51"/>
                </a:solidFill>
              </a:rPr>
              <a:t> 2010-2018</a:t>
            </a:r>
            <a:endParaRPr lang="en-US" sz="2400" dirty="0">
              <a:solidFill>
                <a:srgbClr val="105A51"/>
              </a:solidFill>
            </a:endParaRPr>
          </a:p>
        </c:rich>
      </c:tx>
      <c:layout>
        <c:manualLayout>
          <c:xMode val="edge"/>
          <c:yMode val="edge"/>
          <c:x val="0.24240067369855919"/>
          <c:y val="0"/>
        </c:manualLayout>
      </c:layout>
      <c:overlay val="0"/>
      <c:spPr>
        <a:noFill/>
        <a:ln>
          <a:noFill/>
        </a:ln>
        <a:effectLst/>
      </c:spPr>
    </c:title>
    <c:autoTitleDeleted val="0"/>
    <c:plotArea>
      <c:layout/>
      <c:lineChart>
        <c:grouping val="standard"/>
        <c:varyColors val="0"/>
        <c:ser>
          <c:idx val="0"/>
          <c:order val="0"/>
          <c:tx>
            <c:strRef>
              <c:f>Sheet1!$B$1</c:f>
              <c:strCache>
                <c:ptCount val="1"/>
                <c:pt idx="0">
                  <c:v> SAT</c:v>
                </c:pt>
              </c:strCache>
            </c:strRef>
          </c:tx>
          <c:spPr>
            <a:ln w="76085" cap="rnd">
              <a:solidFill>
                <a:srgbClr val="105A51"/>
              </a:solidFill>
              <a:round/>
            </a:ln>
            <a:effectLst/>
          </c:spPr>
          <c:marker>
            <c:symbol val="circle"/>
            <c:size val="7"/>
            <c:spPr>
              <a:solidFill>
                <a:srgbClr val="0AB182"/>
              </a:solidFill>
              <a:ln w="9511">
                <a:solidFill>
                  <a:srgbClr val="105A51"/>
                </a:solidFill>
              </a:ln>
              <a:effectLst/>
            </c:spPr>
          </c:marker>
          <c:cat>
            <c:numRef>
              <c:f>Sheet1!$A$2:$A$10</c:f>
              <c:numCache>
                <c:formatCode>General</c:formatCode>
                <c:ptCount val="9"/>
                <c:pt idx="0">
                  <c:v>2010</c:v>
                </c:pt>
                <c:pt idx="1">
                  <c:v>2011</c:v>
                </c:pt>
                <c:pt idx="2">
                  <c:v>2012</c:v>
                </c:pt>
                <c:pt idx="3">
                  <c:v>2013</c:v>
                </c:pt>
                <c:pt idx="4">
                  <c:v>2014</c:v>
                </c:pt>
                <c:pt idx="5">
                  <c:v>2015</c:v>
                </c:pt>
                <c:pt idx="6">
                  <c:v>2016</c:v>
                </c:pt>
                <c:pt idx="7">
                  <c:v>2017</c:v>
                </c:pt>
                <c:pt idx="8">
                  <c:v>2018</c:v>
                </c:pt>
              </c:numCache>
            </c:numRef>
          </c:cat>
          <c:val>
            <c:numRef>
              <c:f>Sheet1!$B$2:$B$10</c:f>
              <c:numCache>
                <c:formatCode>General</c:formatCode>
                <c:ptCount val="9"/>
                <c:pt idx="0">
                  <c:v>1597329</c:v>
                </c:pt>
                <c:pt idx="1">
                  <c:v>1647123</c:v>
                </c:pt>
                <c:pt idx="2">
                  <c:v>1664479</c:v>
                </c:pt>
                <c:pt idx="3">
                  <c:v>1660047</c:v>
                </c:pt>
                <c:pt idx="4">
                  <c:v>1672395</c:v>
                </c:pt>
                <c:pt idx="5">
                  <c:v>1698521</c:v>
                </c:pt>
                <c:pt idx="6">
                  <c:v>1637589</c:v>
                </c:pt>
                <c:pt idx="7">
                  <c:v>1715481</c:v>
                </c:pt>
                <c:pt idx="8">
                  <c:v>2136539</c:v>
                </c:pt>
              </c:numCache>
            </c:numRef>
          </c:val>
          <c:smooth val="0"/>
          <c:extLst>
            <c:ext xmlns:c16="http://schemas.microsoft.com/office/drawing/2014/chart" uri="{C3380CC4-5D6E-409C-BE32-E72D297353CC}">
              <c16:uniqueId val="{00000000-352C-44E5-A8E7-34A4387D57BE}"/>
            </c:ext>
          </c:extLst>
        </c:ser>
        <c:ser>
          <c:idx val="1"/>
          <c:order val="1"/>
          <c:tx>
            <c:strRef>
              <c:f>Sheet1!$C$1</c:f>
              <c:strCache>
                <c:ptCount val="1"/>
                <c:pt idx="0">
                  <c:v> ACT</c:v>
                </c:pt>
              </c:strCache>
            </c:strRef>
          </c:tx>
          <c:spPr>
            <a:ln w="76085" cap="rnd">
              <a:solidFill>
                <a:srgbClr val="539536"/>
              </a:solidFill>
              <a:round/>
            </a:ln>
            <a:effectLst/>
          </c:spPr>
          <c:marker>
            <c:symbol val="circle"/>
            <c:size val="7"/>
            <c:spPr>
              <a:solidFill>
                <a:srgbClr val="94542E"/>
              </a:solidFill>
              <a:ln w="9511">
                <a:solidFill>
                  <a:srgbClr val="539536"/>
                </a:solidFill>
              </a:ln>
              <a:effectLst/>
            </c:spPr>
          </c:marker>
          <c:cat>
            <c:numRef>
              <c:f>Sheet1!$A$2:$A$10</c:f>
              <c:numCache>
                <c:formatCode>General</c:formatCode>
                <c:ptCount val="9"/>
                <c:pt idx="0">
                  <c:v>2010</c:v>
                </c:pt>
                <c:pt idx="1">
                  <c:v>2011</c:v>
                </c:pt>
                <c:pt idx="2">
                  <c:v>2012</c:v>
                </c:pt>
                <c:pt idx="3">
                  <c:v>2013</c:v>
                </c:pt>
                <c:pt idx="4">
                  <c:v>2014</c:v>
                </c:pt>
                <c:pt idx="5">
                  <c:v>2015</c:v>
                </c:pt>
                <c:pt idx="6">
                  <c:v>2016</c:v>
                </c:pt>
                <c:pt idx="7">
                  <c:v>2017</c:v>
                </c:pt>
                <c:pt idx="8">
                  <c:v>2018</c:v>
                </c:pt>
              </c:numCache>
            </c:numRef>
          </c:cat>
          <c:val>
            <c:numRef>
              <c:f>Sheet1!$C$2:$C$10</c:f>
              <c:numCache>
                <c:formatCode>General</c:formatCode>
                <c:ptCount val="9"/>
                <c:pt idx="0">
                  <c:v>1568835</c:v>
                </c:pt>
                <c:pt idx="1">
                  <c:v>1623112</c:v>
                </c:pt>
                <c:pt idx="2">
                  <c:v>1666017</c:v>
                </c:pt>
                <c:pt idx="3">
                  <c:v>1799243</c:v>
                </c:pt>
                <c:pt idx="4">
                  <c:v>1845787</c:v>
                </c:pt>
                <c:pt idx="5">
                  <c:v>1924436</c:v>
                </c:pt>
                <c:pt idx="6">
                  <c:v>2090342</c:v>
                </c:pt>
                <c:pt idx="7">
                  <c:v>2030038</c:v>
                </c:pt>
                <c:pt idx="8">
                  <c:v>1914817</c:v>
                </c:pt>
              </c:numCache>
            </c:numRef>
          </c:val>
          <c:smooth val="0"/>
          <c:extLst>
            <c:ext xmlns:c16="http://schemas.microsoft.com/office/drawing/2014/chart" uri="{C3380CC4-5D6E-409C-BE32-E72D297353CC}">
              <c16:uniqueId val="{00000001-352C-44E5-A8E7-34A4387D57BE}"/>
            </c:ext>
          </c:extLst>
        </c:ser>
        <c:dLbls>
          <c:showLegendKey val="0"/>
          <c:showVal val="0"/>
          <c:showCatName val="0"/>
          <c:showSerName val="0"/>
          <c:showPercent val="0"/>
          <c:showBubbleSize val="0"/>
        </c:dLbls>
        <c:marker val="1"/>
        <c:smooth val="0"/>
        <c:axId val="536868464"/>
        <c:axId val="536867680"/>
      </c:lineChart>
      <c:catAx>
        <c:axId val="536868464"/>
        <c:scaling>
          <c:orientation val="minMax"/>
        </c:scaling>
        <c:delete val="0"/>
        <c:axPos val="b"/>
        <c:numFmt formatCode="General" sourceLinked="1"/>
        <c:majorTickMark val="none"/>
        <c:minorTickMark val="none"/>
        <c:tickLblPos val="nextTo"/>
        <c:spPr>
          <a:noFill/>
          <a:ln w="9511" cap="flat" cmpd="sng" algn="ctr">
            <a:solidFill>
              <a:schemeClr val="tx1">
                <a:lumMod val="15000"/>
                <a:lumOff val="85000"/>
              </a:schemeClr>
            </a:solidFill>
            <a:round/>
          </a:ln>
          <a:effectLst/>
        </c:spPr>
        <c:txPr>
          <a:bodyPr rot="-60000000" spcFirstLastPara="1" vertOverflow="ellipsis" vert="horz" wrap="square" anchor="ctr" anchorCtr="1"/>
          <a:lstStyle/>
          <a:p>
            <a:pPr>
              <a:defRPr sz="1797" b="0" i="0" u="none" strike="noStrike" kern="1200" baseline="0">
                <a:solidFill>
                  <a:schemeClr val="tx1">
                    <a:lumMod val="65000"/>
                    <a:lumOff val="35000"/>
                  </a:schemeClr>
                </a:solidFill>
                <a:latin typeface="+mn-lt"/>
                <a:ea typeface="+mn-ea"/>
                <a:cs typeface="+mn-cs"/>
              </a:defRPr>
            </a:pPr>
            <a:endParaRPr lang="en-US"/>
          </a:p>
        </c:txPr>
        <c:crossAx val="536867680"/>
        <c:crosses val="autoZero"/>
        <c:auto val="1"/>
        <c:lblAlgn val="ctr"/>
        <c:lblOffset val="100"/>
        <c:noMultiLvlLbl val="0"/>
      </c:catAx>
      <c:valAx>
        <c:axId val="536867680"/>
        <c:scaling>
          <c:orientation val="minMax"/>
          <c:min val="1500000"/>
        </c:scaling>
        <c:delete val="0"/>
        <c:axPos val="l"/>
        <c:majorGridlines>
          <c:spPr>
            <a:ln w="28532" cap="flat" cmpd="sng" algn="ctr">
              <a:solidFill>
                <a:schemeClr val="bg1">
                  <a:lumMod val="6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398" b="0" i="0" u="none" strike="noStrike" kern="1200" baseline="0">
                <a:solidFill>
                  <a:schemeClr val="tx1">
                    <a:lumMod val="65000"/>
                    <a:lumOff val="35000"/>
                  </a:schemeClr>
                </a:solidFill>
                <a:latin typeface="+mn-lt"/>
                <a:ea typeface="+mn-ea"/>
                <a:cs typeface="+mn-cs"/>
              </a:defRPr>
            </a:pPr>
            <a:endParaRPr lang="en-US"/>
          </a:p>
        </c:txPr>
        <c:crossAx val="536868464"/>
        <c:crosses val="autoZero"/>
        <c:crossBetween val="between"/>
        <c:majorUnit val="100000"/>
      </c:valAx>
      <c:spPr>
        <a:noFill/>
        <a:ln w="25362">
          <a:noFill/>
        </a:ln>
      </c:spPr>
    </c:plotArea>
    <c:legend>
      <c:legendPos val="b"/>
      <c:layout>
        <c:manualLayout>
          <c:xMode val="edge"/>
          <c:yMode val="edge"/>
          <c:x val="0.2661971747913533"/>
          <c:y val="0.92132785661679295"/>
          <c:w val="0.47260517528941837"/>
          <c:h val="7.8672143383207049E-2"/>
        </c:manualLayout>
      </c:layout>
      <c:overlay val="0"/>
      <c:spPr>
        <a:noFill/>
        <a:ln>
          <a:noFill/>
        </a:ln>
        <a:effectLst/>
      </c:spPr>
      <c:txPr>
        <a:bodyPr rot="0" spcFirstLastPara="1" vertOverflow="ellipsis" vert="horz" wrap="square" anchor="ctr" anchorCtr="1"/>
        <a:lstStyle/>
        <a:p>
          <a:pPr>
            <a:defRPr sz="19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4027488" cy="350838"/>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defTabSz="923925" eaLnBrk="1" hangingPunct="1">
              <a:spcBef>
                <a:spcPct val="0"/>
              </a:spcBef>
              <a:defRPr sz="1200">
                <a:latin typeface="Times New Roman" pitchFamily="18" charset="0"/>
                <a:ea typeface="+mn-ea"/>
                <a:cs typeface="+mn-cs"/>
              </a:defRPr>
            </a:lvl1pPr>
          </a:lstStyle>
          <a:p>
            <a:pPr>
              <a:defRPr/>
            </a:pPr>
            <a:endParaRPr lang="en-US"/>
          </a:p>
        </p:txBody>
      </p:sp>
      <p:sp>
        <p:nvSpPr>
          <p:cNvPr id="10243" name="Rectangle 3"/>
          <p:cNvSpPr>
            <a:spLocks noGrp="1" noChangeArrowheads="1"/>
          </p:cNvSpPr>
          <p:nvPr>
            <p:ph type="dt" sz="quarter" idx="1"/>
          </p:nvPr>
        </p:nvSpPr>
        <p:spPr bwMode="auto">
          <a:xfrm>
            <a:off x="5267325" y="0"/>
            <a:ext cx="4029075" cy="350838"/>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algn="r" defTabSz="923925" eaLnBrk="1" hangingPunct="1">
              <a:spcBef>
                <a:spcPct val="0"/>
              </a:spcBef>
              <a:defRPr sz="1200">
                <a:latin typeface="Times New Roman" pitchFamily="18" charset="0"/>
                <a:ea typeface="+mn-ea"/>
                <a:cs typeface="+mn-cs"/>
              </a:defRPr>
            </a:lvl1pPr>
          </a:lstStyle>
          <a:p>
            <a:pPr>
              <a:defRPr/>
            </a:pPr>
            <a:endParaRPr lang="en-US"/>
          </a:p>
        </p:txBody>
      </p:sp>
      <p:sp>
        <p:nvSpPr>
          <p:cNvPr id="10244" name="Rectangle 4"/>
          <p:cNvSpPr>
            <a:spLocks noGrp="1" noChangeArrowheads="1"/>
          </p:cNvSpPr>
          <p:nvPr>
            <p:ph type="ftr" sz="quarter" idx="2"/>
          </p:nvPr>
        </p:nvSpPr>
        <p:spPr bwMode="auto">
          <a:xfrm>
            <a:off x="0" y="6659563"/>
            <a:ext cx="4027488" cy="350837"/>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defTabSz="923925" eaLnBrk="1" hangingPunct="1">
              <a:spcBef>
                <a:spcPct val="0"/>
              </a:spcBef>
              <a:defRPr sz="1200">
                <a:latin typeface="Times New Roman" pitchFamily="18" charset="0"/>
                <a:ea typeface="+mn-ea"/>
                <a:cs typeface="+mn-cs"/>
              </a:defRPr>
            </a:lvl1pPr>
          </a:lstStyle>
          <a:p>
            <a:pPr>
              <a:defRPr/>
            </a:pPr>
            <a:endParaRPr lang="en-US"/>
          </a:p>
        </p:txBody>
      </p:sp>
      <p:sp>
        <p:nvSpPr>
          <p:cNvPr id="10245" name="Rectangle 5"/>
          <p:cNvSpPr>
            <a:spLocks noGrp="1" noChangeArrowheads="1"/>
          </p:cNvSpPr>
          <p:nvPr>
            <p:ph type="sldNum" sz="quarter" idx="3"/>
          </p:nvPr>
        </p:nvSpPr>
        <p:spPr bwMode="auto">
          <a:xfrm>
            <a:off x="5267325" y="6659563"/>
            <a:ext cx="4029075" cy="350837"/>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algn="r" defTabSz="923925" eaLnBrk="1" hangingPunct="1">
              <a:defRPr sz="1200">
                <a:latin typeface="Times New Roman" pitchFamily="18" charset="0"/>
              </a:defRPr>
            </a:lvl1pPr>
          </a:lstStyle>
          <a:p>
            <a:fld id="{55B611D5-6F91-4075-8E2B-E0B2EC7CB9D7}" type="slidenum">
              <a:rPr lang="en-US"/>
              <a:pPr/>
              <a:t>‹#›</a:t>
            </a:fld>
            <a:endParaRPr lang="en-US"/>
          </a:p>
        </p:txBody>
      </p:sp>
    </p:spTree>
    <p:extLst>
      <p:ext uri="{BB962C8B-B14F-4D97-AF65-F5344CB8AC3E}">
        <p14:creationId xmlns:p14="http://schemas.microsoft.com/office/powerpoint/2010/main" val="29136374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4027488" cy="350838"/>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defTabSz="923925" eaLnBrk="1" hangingPunct="1">
              <a:spcBef>
                <a:spcPct val="0"/>
              </a:spcBef>
              <a:defRPr sz="1200">
                <a:latin typeface="Times New Roman" pitchFamily="18" charset="0"/>
                <a:ea typeface="+mn-ea"/>
                <a:cs typeface="+mn-cs"/>
              </a:defRPr>
            </a:lvl1pPr>
          </a:lstStyle>
          <a:p>
            <a:pPr>
              <a:defRPr/>
            </a:pPr>
            <a:endParaRPr lang="en-US"/>
          </a:p>
        </p:txBody>
      </p:sp>
      <p:sp>
        <p:nvSpPr>
          <p:cNvPr id="16387" name="Rectangle 3"/>
          <p:cNvSpPr>
            <a:spLocks noGrp="1" noChangeArrowheads="1"/>
          </p:cNvSpPr>
          <p:nvPr>
            <p:ph type="dt" idx="1"/>
          </p:nvPr>
        </p:nvSpPr>
        <p:spPr bwMode="auto">
          <a:xfrm>
            <a:off x="5267325" y="0"/>
            <a:ext cx="4029075" cy="350838"/>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algn="r" defTabSz="923925" eaLnBrk="1" hangingPunct="1">
              <a:spcBef>
                <a:spcPct val="0"/>
              </a:spcBef>
              <a:defRPr sz="1200">
                <a:latin typeface="Times New Roman" pitchFamily="18" charset="0"/>
                <a:ea typeface="+mn-ea"/>
                <a:cs typeface="+mn-cs"/>
              </a:defRPr>
            </a:lvl1pPr>
          </a:lstStyle>
          <a:p>
            <a:pPr>
              <a:defRPr/>
            </a:pPr>
            <a:endParaRPr lang="en-US"/>
          </a:p>
        </p:txBody>
      </p:sp>
      <p:sp>
        <p:nvSpPr>
          <p:cNvPr id="1028" name="Rectangle 4"/>
          <p:cNvSpPr>
            <a:spLocks noGrp="1" noRot="1" noChangeAspect="1" noChangeArrowheads="1" noTextEdit="1"/>
          </p:cNvSpPr>
          <p:nvPr>
            <p:ph type="sldImg" idx="2"/>
          </p:nvPr>
        </p:nvSpPr>
        <p:spPr bwMode="auto">
          <a:xfrm>
            <a:off x="2894013" y="525463"/>
            <a:ext cx="3505200" cy="2628900"/>
          </a:xfrm>
          <a:prstGeom prst="rect">
            <a:avLst/>
          </a:prstGeom>
          <a:noFill/>
          <a:ln w="9525">
            <a:solidFill>
              <a:srgbClr val="000000"/>
            </a:solidFill>
            <a:miter lim="800000"/>
            <a:headEnd/>
            <a:tailEnd/>
          </a:ln>
        </p:spPr>
      </p:sp>
      <p:sp>
        <p:nvSpPr>
          <p:cNvPr id="16389" name="Rectangle 5"/>
          <p:cNvSpPr>
            <a:spLocks noGrp="1" noChangeArrowheads="1"/>
          </p:cNvSpPr>
          <p:nvPr>
            <p:ph type="body" sz="quarter" idx="3"/>
          </p:nvPr>
        </p:nvSpPr>
        <p:spPr bwMode="auto">
          <a:xfrm>
            <a:off x="1239838" y="3330575"/>
            <a:ext cx="6816725" cy="3154363"/>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p>
            <a:pPr lvl="0"/>
            <a:r>
              <a:rPr lang="en-US" noProof="0"/>
              <a:t>Click to edit Master text styles</a:t>
            </a:r>
          </a:p>
          <a:p>
            <a:pPr lvl="0"/>
            <a:r>
              <a:rPr lang="en-US" noProof="0"/>
              <a:t>Second level</a:t>
            </a:r>
          </a:p>
          <a:p>
            <a:pPr lvl="0"/>
            <a:r>
              <a:rPr lang="en-US" noProof="0"/>
              <a:t>Third level</a:t>
            </a:r>
          </a:p>
          <a:p>
            <a:pPr lvl="0"/>
            <a:r>
              <a:rPr lang="en-US" noProof="0"/>
              <a:t>Fourth level</a:t>
            </a:r>
          </a:p>
          <a:p>
            <a:pPr lvl="0"/>
            <a:r>
              <a:rPr lang="en-US" noProof="0"/>
              <a:t>Fifth level</a:t>
            </a:r>
          </a:p>
        </p:txBody>
      </p:sp>
      <p:sp>
        <p:nvSpPr>
          <p:cNvPr id="16390" name="Rectangle 6"/>
          <p:cNvSpPr>
            <a:spLocks noGrp="1" noChangeArrowheads="1"/>
          </p:cNvSpPr>
          <p:nvPr>
            <p:ph type="ftr" sz="quarter" idx="4"/>
          </p:nvPr>
        </p:nvSpPr>
        <p:spPr bwMode="auto">
          <a:xfrm>
            <a:off x="0" y="6659563"/>
            <a:ext cx="4027488" cy="350837"/>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defTabSz="923925" eaLnBrk="1" hangingPunct="1">
              <a:spcBef>
                <a:spcPct val="0"/>
              </a:spcBef>
              <a:defRPr sz="1200">
                <a:latin typeface="Times New Roman" pitchFamily="18" charset="0"/>
                <a:ea typeface="+mn-ea"/>
                <a:cs typeface="+mn-cs"/>
              </a:defRPr>
            </a:lvl1pPr>
          </a:lstStyle>
          <a:p>
            <a:pPr>
              <a:defRPr/>
            </a:pPr>
            <a:endParaRPr lang="en-US"/>
          </a:p>
        </p:txBody>
      </p:sp>
      <p:sp>
        <p:nvSpPr>
          <p:cNvPr id="16391" name="Rectangle 7"/>
          <p:cNvSpPr>
            <a:spLocks noGrp="1" noChangeArrowheads="1"/>
          </p:cNvSpPr>
          <p:nvPr>
            <p:ph type="sldNum" sz="quarter" idx="5"/>
          </p:nvPr>
        </p:nvSpPr>
        <p:spPr bwMode="auto">
          <a:xfrm>
            <a:off x="5267325" y="6659563"/>
            <a:ext cx="4029075" cy="350837"/>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algn="r" defTabSz="923925" eaLnBrk="1" hangingPunct="1">
              <a:defRPr sz="1200">
                <a:latin typeface="Times New Roman" pitchFamily="18" charset="0"/>
              </a:defRPr>
            </a:lvl1pPr>
          </a:lstStyle>
          <a:p>
            <a:fld id="{51FFF1D2-59D4-4323-9971-5D6C8C500C10}" type="slidenum">
              <a:rPr lang="en-US"/>
              <a:pPr/>
              <a:t>‹#›</a:t>
            </a:fld>
            <a:endParaRPr lang="en-US"/>
          </a:p>
        </p:txBody>
      </p:sp>
    </p:spTree>
    <p:extLst>
      <p:ext uri="{BB962C8B-B14F-4D97-AF65-F5344CB8AC3E}">
        <p14:creationId xmlns:p14="http://schemas.microsoft.com/office/powerpoint/2010/main" val="274651572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S PGothic" panose="020B0600070205080204" pitchFamily="34" charset="-128"/>
        <a:cs typeface="MS PGothic" charset="0"/>
      </a:defRPr>
    </a:lvl1pPr>
    <a:lvl2pPr marL="742950" indent="-285750" algn="l" rtl="0" eaLnBrk="0" fontAlgn="base" hangingPunct="0">
      <a:spcBef>
        <a:spcPct val="30000"/>
      </a:spcBef>
      <a:spcAft>
        <a:spcPct val="0"/>
      </a:spcAft>
      <a:defRPr sz="1200" kern="1200">
        <a:solidFill>
          <a:schemeClr val="tx1"/>
        </a:solidFill>
        <a:latin typeface="Times New Roman" pitchFamily="18" charset="0"/>
        <a:ea typeface="MS PGothic" panose="020B0600070205080204" pitchFamily="34" charset="-128"/>
        <a:cs typeface="MS PGothic" charset="0"/>
      </a:defRPr>
    </a:lvl2pPr>
    <a:lvl3pPr marL="1143000" indent="-228600" algn="l" rtl="0" eaLnBrk="0" fontAlgn="base" hangingPunct="0">
      <a:spcBef>
        <a:spcPct val="30000"/>
      </a:spcBef>
      <a:spcAft>
        <a:spcPct val="0"/>
      </a:spcAft>
      <a:defRPr sz="1200" kern="1200">
        <a:solidFill>
          <a:schemeClr val="tx1"/>
        </a:solidFill>
        <a:latin typeface="Times New Roman" pitchFamily="18" charset="0"/>
        <a:ea typeface="MS PGothic" panose="020B0600070205080204" pitchFamily="34" charset="-128"/>
        <a:cs typeface="MS PGothic" charset="0"/>
      </a:defRPr>
    </a:lvl3pPr>
    <a:lvl4pPr marL="1600200" indent="-228600" algn="l" rtl="0" eaLnBrk="0" fontAlgn="base" hangingPunct="0">
      <a:spcBef>
        <a:spcPct val="30000"/>
      </a:spcBef>
      <a:spcAft>
        <a:spcPct val="0"/>
      </a:spcAft>
      <a:defRPr sz="1200" kern="1200">
        <a:solidFill>
          <a:schemeClr val="tx1"/>
        </a:solidFill>
        <a:latin typeface="Times New Roman" pitchFamily="18" charset="0"/>
        <a:ea typeface="MS PGothic" panose="020B0600070205080204" pitchFamily="34" charset="-128"/>
        <a:cs typeface="MS PGothic" charset="0"/>
      </a:defRPr>
    </a:lvl4pPr>
    <a:lvl5pPr marL="2057400" indent="-228600" algn="l" rtl="0" eaLnBrk="0" fontAlgn="base" hangingPunct="0">
      <a:spcBef>
        <a:spcPct val="30000"/>
      </a:spcBef>
      <a:spcAft>
        <a:spcPct val="0"/>
      </a:spcAft>
      <a:defRPr sz="1200" kern="1200">
        <a:solidFill>
          <a:schemeClr val="tx1"/>
        </a:solidFill>
        <a:latin typeface="Times New Roman" pitchFamily="18" charset="0"/>
        <a:ea typeface="MS PGothic" panose="020B0600070205080204"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026"/>
          <p:cNvSpPr>
            <a:spLocks noGrp="1" noRot="1" noChangeAspect="1" noChangeArrowheads="1" noTextEdit="1"/>
          </p:cNvSpPr>
          <p:nvPr>
            <p:ph type="sldImg"/>
          </p:nvPr>
        </p:nvSpPr>
        <p:spPr>
          <a:ln/>
        </p:spPr>
      </p:sp>
      <p:sp>
        <p:nvSpPr>
          <p:cNvPr id="4099" name="Rectangle 1027"/>
          <p:cNvSpPr>
            <a:spLocks noGrp="1" noChangeArrowheads="1"/>
          </p:cNvSpPr>
          <p:nvPr>
            <p:ph type="body" idx="1"/>
          </p:nvPr>
        </p:nvSpPr>
        <p:spPr>
          <a:noFill/>
          <a:ln/>
        </p:spPr>
        <p:txBody>
          <a:bodyPr/>
          <a:lstStyle/>
          <a:p>
            <a:pPr eaLnBrk="1" hangingPunct="1"/>
            <a:r>
              <a:rPr lang="en-US" altLang="en-US" dirty="0"/>
              <a:t>INTRO TO ME AND SUMMIT</a:t>
            </a:r>
          </a:p>
        </p:txBody>
      </p:sp>
    </p:spTree>
    <p:extLst>
      <p:ext uri="{BB962C8B-B14F-4D97-AF65-F5344CB8AC3E}">
        <p14:creationId xmlns:p14="http://schemas.microsoft.com/office/powerpoint/2010/main" val="41123910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pPr defTabSz="922338">
              <a:lnSpc>
                <a:spcPct val="95000"/>
              </a:lnSpc>
              <a:tabLst>
                <a:tab pos="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fld id="{922043F8-6FD1-4A7F-AE71-6F74763CCE96}" type="slidenum">
              <a:rPr lang="en-US" altLang="en-US">
                <a:solidFill>
                  <a:srgbClr val="000000"/>
                </a:solidFill>
                <a:ea typeface="Arial Unicode MS" pitchFamily="34" charset="-128"/>
                <a:cs typeface="Arial Unicode MS" pitchFamily="34" charset="-128"/>
              </a:rPr>
              <a:pPr defTabSz="922338">
                <a:lnSpc>
                  <a:spcPct val="95000"/>
                </a:lnSpc>
                <a:tabLst>
                  <a:tab pos="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t>10</a:t>
            </a:fld>
            <a:endParaRPr lang="en-US" altLang="en-US">
              <a:solidFill>
                <a:srgbClr val="000000"/>
              </a:solidFill>
              <a:ea typeface="Arial Unicode MS" pitchFamily="34" charset="-128"/>
              <a:cs typeface="Arial Unicode MS" pitchFamily="34" charset="-128"/>
            </a:endParaRPr>
          </a:p>
        </p:txBody>
      </p:sp>
      <p:sp>
        <p:nvSpPr>
          <p:cNvPr id="21507" name="Rectangle 1"/>
          <p:cNvSpPr>
            <a:spLocks noGrp="1" noRot="1" noChangeAspect="1" noChangeArrowheads="1" noTextEdit="1"/>
          </p:cNvSpPr>
          <p:nvPr>
            <p:ph type="sldImg"/>
          </p:nvPr>
        </p:nvSpPr>
        <p:spPr>
          <a:xfrm>
            <a:off x="3352800" y="576263"/>
            <a:ext cx="3792538" cy="2843212"/>
          </a:xfrm>
          <a:solidFill>
            <a:srgbClr val="FFFFFF"/>
          </a:solidFill>
          <a:ln/>
        </p:spPr>
      </p:sp>
      <p:sp>
        <p:nvSpPr>
          <p:cNvPr id="21508" name="Rectangle 2"/>
          <p:cNvSpPr>
            <a:spLocks noGrp="1" noChangeArrowheads="1"/>
          </p:cNvSpPr>
          <p:nvPr>
            <p:ph type="body" idx="1"/>
          </p:nvPr>
        </p:nvSpPr>
        <p:spPr>
          <a:xfrm>
            <a:off x="1050925" y="3602038"/>
            <a:ext cx="8399463" cy="3413125"/>
          </a:xfrm>
          <a:noFill/>
          <a:ln/>
        </p:spPr>
        <p:txBody>
          <a:bodyPr wrap="none" anchor="ctr"/>
          <a:lstStyle/>
          <a:p>
            <a:r>
              <a:rPr lang="en-US" altLang="en-US"/>
              <a:t>NEW SAT—SCORING AND STRUCTURE</a:t>
            </a:r>
          </a:p>
          <a:p>
            <a:endParaRPr lang="en-US" altLang="en-US"/>
          </a:p>
          <a:p>
            <a:r>
              <a:rPr lang="en-US" altLang="en-US"/>
              <a:t>Be careful about going into too much detail here.  We suspect that colleges will mainly (only) be focused on the high level, 200-800 section scores.  Also don’t forget the stuff on the right.  For parents, that’s probably more interesting than the subscore stuff.</a:t>
            </a:r>
          </a:p>
          <a:p>
            <a:endParaRPr lang="en-US" altLang="en-US"/>
          </a:p>
          <a:p>
            <a:r>
              <a:rPr lang="en-US" altLang="en-US"/>
              <a:t>--2 Area  (or Section) Scores:  </a:t>
            </a:r>
            <a:r>
              <a:rPr lang="en-US" altLang="en-US" u="sng"/>
              <a:t>Evidence-Based Reading and Writing</a:t>
            </a:r>
            <a:r>
              <a:rPr lang="en-US" altLang="en-US"/>
              <a:t> (Verbal) and </a:t>
            </a:r>
            <a:r>
              <a:rPr lang="en-US" altLang="en-US" u="sng"/>
              <a:t>Math</a:t>
            </a:r>
          </a:p>
          <a:p>
            <a:r>
              <a:rPr lang="en-US" altLang="en-US"/>
              <a:t>--3 Test Scores:  Reading, Writing &amp; Language, Math (10-40)</a:t>
            </a:r>
          </a:p>
          <a:p>
            <a:r>
              <a:rPr lang="en-US" altLang="en-US"/>
              <a:t>--2 Cross-Test Scores:  Analysis in Science (ACT!) and Analysis in History/Social Studies (10-40).  Note that CB decided not to add an entire Science section (as on ACT), but instead intersperses Science throughout.  These questions contribute to your Science Cross Test score.  Same thing with History/Social Studies</a:t>
            </a:r>
          </a:p>
          <a:p>
            <a:r>
              <a:rPr lang="en-US" altLang="en-US"/>
              <a:t>--7 Sub Scores:  Expression of Ideas, Standard English Conventions, Heart of Algebra, Passport to Advanced Mathematics, Problem Solving and Data Analysis, Words in Context, Command of Evidence (1-15)</a:t>
            </a:r>
          </a:p>
          <a:p>
            <a:r>
              <a:rPr lang="en-US" altLang="en-US"/>
              <a:t>--Essay.  End of test.  50 minutes.  Reading 2-8, Analysis 2-8, Writing 2-8.  Combined score of two raters, each scoring on a 1-4 scale.  </a:t>
            </a:r>
          </a:p>
          <a:p>
            <a:endParaRPr lang="en-US" altLang="en-US"/>
          </a:p>
          <a:p>
            <a:r>
              <a:rPr lang="en-US" altLang="en-US"/>
              <a:t>Other:  4 answer choices per questions; rights only scoring (ACT); old SAT score will not necessarily equal new SAT score.  Concordance after Mar 2016</a:t>
            </a:r>
          </a:p>
        </p:txBody>
      </p:sp>
    </p:spTree>
    <p:extLst>
      <p:ext uri="{BB962C8B-B14F-4D97-AF65-F5344CB8AC3E}">
        <p14:creationId xmlns:p14="http://schemas.microsoft.com/office/powerpoint/2010/main" val="12870647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FFF1D2-59D4-4323-9971-5D6C8C500C10}" type="slidenum">
              <a:rPr lang="en-US" smtClean="0"/>
              <a:pPr/>
              <a:t>11</a:t>
            </a:fld>
            <a:endParaRPr lang="en-US"/>
          </a:p>
        </p:txBody>
      </p:sp>
    </p:spTree>
    <p:extLst>
      <p:ext uri="{BB962C8B-B14F-4D97-AF65-F5344CB8AC3E}">
        <p14:creationId xmlns:p14="http://schemas.microsoft.com/office/powerpoint/2010/main" val="20392912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pPr>
              <a:lnSpc>
                <a:spcPct val="95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092DFABC-9D05-4455-8AFA-173B2BC3F9DC}" type="slidenum">
              <a:rPr lang="en-US" altLang="en-US">
                <a:solidFill>
                  <a:srgbClr val="000000"/>
                </a:solidFill>
                <a:ea typeface="Arial Unicode MS" pitchFamily="34" charset="-128"/>
                <a:cs typeface="Arial Unicode MS" pitchFamily="34" charset="-128"/>
              </a:rPr>
              <a:pPr>
                <a:lnSpc>
                  <a:spcPct val="95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12</a:t>
            </a:fld>
            <a:endParaRPr lang="en-US" altLang="en-US">
              <a:solidFill>
                <a:srgbClr val="000000"/>
              </a:solidFill>
              <a:ea typeface="Arial Unicode MS" pitchFamily="34" charset="-128"/>
              <a:cs typeface="Arial Unicode MS" pitchFamily="34" charset="-128"/>
            </a:endParaRPr>
          </a:p>
        </p:txBody>
      </p:sp>
      <p:sp>
        <p:nvSpPr>
          <p:cNvPr id="24579" name="Rectangle 1"/>
          <p:cNvSpPr>
            <a:spLocks noGrp="1" noRot="1" noChangeAspect="1" noChangeArrowheads="1" noTextEdit="1"/>
          </p:cNvSpPr>
          <p:nvPr>
            <p:ph type="sldImg"/>
          </p:nvPr>
        </p:nvSpPr>
        <p:spPr>
          <a:xfrm>
            <a:off x="3352800" y="576263"/>
            <a:ext cx="3792538" cy="2843212"/>
          </a:xfrm>
          <a:solidFill>
            <a:srgbClr val="FFFFFF"/>
          </a:solidFill>
          <a:ln/>
        </p:spPr>
      </p:sp>
      <p:sp>
        <p:nvSpPr>
          <p:cNvPr id="24580" name="Rectangle 2"/>
          <p:cNvSpPr>
            <a:spLocks noGrp="1" noChangeArrowheads="1"/>
          </p:cNvSpPr>
          <p:nvPr>
            <p:ph type="body" idx="1"/>
          </p:nvPr>
        </p:nvSpPr>
        <p:spPr>
          <a:xfrm>
            <a:off x="1050925" y="3602038"/>
            <a:ext cx="8399463" cy="3413125"/>
          </a:xfrm>
          <a:noFill/>
          <a:ln/>
        </p:spPr>
        <p:txBody>
          <a:bodyPr wrap="none" anchor="ctr"/>
          <a:lstStyle/>
          <a:p>
            <a:r>
              <a:rPr lang="en-US" altLang="en-US" dirty="0"/>
              <a:t>Colleges want to make sure that students can actually write without using pictures, so we have the Writing &amp; Language / English sections.</a:t>
            </a:r>
          </a:p>
        </p:txBody>
      </p:sp>
    </p:spTree>
    <p:extLst>
      <p:ext uri="{BB962C8B-B14F-4D97-AF65-F5344CB8AC3E}">
        <p14:creationId xmlns:p14="http://schemas.microsoft.com/office/powerpoint/2010/main" val="2073664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pPr>
              <a:lnSpc>
                <a:spcPct val="95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92E3F430-6C6B-42A4-A53A-8078FBBF17CE}" type="slidenum">
              <a:rPr lang="en-US" altLang="en-US">
                <a:solidFill>
                  <a:srgbClr val="000000"/>
                </a:solidFill>
                <a:ea typeface="Arial Unicode MS" pitchFamily="34" charset="-128"/>
                <a:cs typeface="Arial Unicode MS" pitchFamily="34" charset="-128"/>
              </a:rPr>
              <a:pPr>
                <a:lnSpc>
                  <a:spcPct val="95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13</a:t>
            </a:fld>
            <a:endParaRPr lang="en-US" altLang="en-US">
              <a:solidFill>
                <a:srgbClr val="000000"/>
              </a:solidFill>
              <a:ea typeface="Arial Unicode MS" pitchFamily="34" charset="-128"/>
              <a:cs typeface="Arial Unicode MS" pitchFamily="34" charset="-128"/>
            </a:endParaRPr>
          </a:p>
        </p:txBody>
      </p:sp>
      <p:sp>
        <p:nvSpPr>
          <p:cNvPr id="26627" name="Rectangle 1"/>
          <p:cNvSpPr>
            <a:spLocks noGrp="1" noRot="1" noChangeAspect="1" noChangeArrowheads="1" noTextEdit="1"/>
          </p:cNvSpPr>
          <p:nvPr>
            <p:ph type="sldImg"/>
          </p:nvPr>
        </p:nvSpPr>
        <p:spPr>
          <a:xfrm>
            <a:off x="3352800" y="576263"/>
            <a:ext cx="3792538" cy="2843212"/>
          </a:xfrm>
          <a:solidFill>
            <a:srgbClr val="FFFFFF"/>
          </a:solidFill>
          <a:ln/>
        </p:spPr>
      </p:sp>
      <p:sp>
        <p:nvSpPr>
          <p:cNvPr id="26628" name="Rectangle 2"/>
          <p:cNvSpPr>
            <a:spLocks noGrp="1" noChangeArrowheads="1"/>
          </p:cNvSpPr>
          <p:nvPr>
            <p:ph type="body" idx="1"/>
          </p:nvPr>
        </p:nvSpPr>
        <p:spPr>
          <a:xfrm>
            <a:off x="1050925" y="3602038"/>
            <a:ext cx="8399463" cy="3413125"/>
          </a:xfrm>
          <a:noFill/>
          <a:ln/>
        </p:spPr>
        <p:txBody>
          <a:bodyPr wrap="none" anchor="ctr"/>
          <a:lstStyle/>
          <a:p>
            <a:endParaRPr lang="en-US" altLang="en-US" dirty="0"/>
          </a:p>
        </p:txBody>
      </p:sp>
    </p:spTree>
    <p:extLst>
      <p:ext uri="{BB962C8B-B14F-4D97-AF65-F5344CB8AC3E}">
        <p14:creationId xmlns:p14="http://schemas.microsoft.com/office/powerpoint/2010/main" val="36296986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pPr>
              <a:lnSpc>
                <a:spcPct val="95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8BF463DA-44BF-4D01-A15B-51FB2F04E166}" type="slidenum">
              <a:rPr lang="en-US" altLang="en-US">
                <a:solidFill>
                  <a:srgbClr val="000000"/>
                </a:solidFill>
                <a:ea typeface="Arial Unicode MS" pitchFamily="34" charset="-128"/>
                <a:cs typeface="Arial Unicode MS" pitchFamily="34" charset="-128"/>
              </a:rPr>
              <a:pPr>
                <a:lnSpc>
                  <a:spcPct val="95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15</a:t>
            </a:fld>
            <a:endParaRPr lang="en-US" altLang="en-US">
              <a:solidFill>
                <a:srgbClr val="000000"/>
              </a:solidFill>
              <a:ea typeface="Arial Unicode MS" pitchFamily="34" charset="-128"/>
              <a:cs typeface="Arial Unicode MS" pitchFamily="34" charset="-128"/>
            </a:endParaRPr>
          </a:p>
        </p:txBody>
      </p:sp>
      <p:sp>
        <p:nvSpPr>
          <p:cNvPr id="33795" name="Rectangle 1"/>
          <p:cNvSpPr>
            <a:spLocks noGrp="1" noRot="1" noChangeAspect="1" noChangeArrowheads="1" noTextEdit="1"/>
          </p:cNvSpPr>
          <p:nvPr>
            <p:ph type="sldImg"/>
          </p:nvPr>
        </p:nvSpPr>
        <p:spPr>
          <a:xfrm>
            <a:off x="3352800" y="576263"/>
            <a:ext cx="3792538" cy="2843212"/>
          </a:xfrm>
          <a:solidFill>
            <a:srgbClr val="FFFFFF"/>
          </a:solidFill>
          <a:ln/>
        </p:spPr>
      </p:sp>
      <p:sp>
        <p:nvSpPr>
          <p:cNvPr id="33796" name="Rectangle 2"/>
          <p:cNvSpPr>
            <a:spLocks noGrp="1" noChangeArrowheads="1"/>
          </p:cNvSpPr>
          <p:nvPr>
            <p:ph type="body" idx="1"/>
          </p:nvPr>
        </p:nvSpPr>
        <p:spPr>
          <a:xfrm>
            <a:off x="1050925" y="3602038"/>
            <a:ext cx="8399463" cy="3413125"/>
          </a:xfrm>
          <a:noFill/>
          <a:ln/>
        </p:spPr>
        <p:txBody>
          <a:bodyPr wrap="none" anchor="ctr"/>
          <a:lstStyle/>
          <a:p>
            <a:r>
              <a:rPr lang="en-US" altLang="en-US" dirty="0"/>
              <a:t>ACT – 1572</a:t>
            </a:r>
          </a:p>
          <a:p>
            <a:endParaRPr lang="en-US" altLang="en-US" dirty="0"/>
          </a:p>
        </p:txBody>
      </p:sp>
    </p:spTree>
    <p:extLst>
      <p:ext uri="{BB962C8B-B14F-4D97-AF65-F5344CB8AC3E}">
        <p14:creationId xmlns:p14="http://schemas.microsoft.com/office/powerpoint/2010/main" val="30716005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pPr>
              <a:lnSpc>
                <a:spcPct val="95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584E7F6A-16DF-4DE2-B0CB-37A86EC33B63}" type="slidenum">
              <a:rPr lang="en-US" altLang="en-US">
                <a:solidFill>
                  <a:srgbClr val="000000"/>
                </a:solidFill>
                <a:ea typeface="Arial Unicode MS" pitchFamily="34" charset="-128"/>
                <a:cs typeface="Arial Unicode MS" pitchFamily="34" charset="-128"/>
              </a:rPr>
              <a:pPr>
                <a:lnSpc>
                  <a:spcPct val="95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17</a:t>
            </a:fld>
            <a:endParaRPr lang="en-US" altLang="en-US">
              <a:solidFill>
                <a:srgbClr val="000000"/>
              </a:solidFill>
              <a:ea typeface="Arial Unicode MS" pitchFamily="34" charset="-128"/>
              <a:cs typeface="Arial Unicode MS" pitchFamily="34" charset="-128"/>
            </a:endParaRPr>
          </a:p>
        </p:txBody>
      </p:sp>
      <p:sp>
        <p:nvSpPr>
          <p:cNvPr id="33795" name="Rectangle 1"/>
          <p:cNvSpPr>
            <a:spLocks noGrp="1" noRot="1" noChangeAspect="1" noChangeArrowheads="1" noTextEdit="1"/>
          </p:cNvSpPr>
          <p:nvPr>
            <p:ph type="sldImg"/>
          </p:nvPr>
        </p:nvSpPr>
        <p:spPr>
          <a:xfrm>
            <a:off x="3352800" y="576263"/>
            <a:ext cx="3792538" cy="2843212"/>
          </a:xfrm>
          <a:solidFill>
            <a:srgbClr val="FFFFFF"/>
          </a:solidFill>
          <a:ln/>
        </p:spPr>
      </p:sp>
      <p:sp>
        <p:nvSpPr>
          <p:cNvPr id="33796" name="Rectangle 2"/>
          <p:cNvSpPr>
            <a:spLocks noGrp="1" noChangeArrowheads="1"/>
          </p:cNvSpPr>
          <p:nvPr>
            <p:ph type="body" idx="1"/>
          </p:nvPr>
        </p:nvSpPr>
        <p:spPr>
          <a:xfrm>
            <a:off x="1050925" y="3602038"/>
            <a:ext cx="8399463" cy="3413125"/>
          </a:xfrm>
          <a:noFill/>
          <a:ln/>
        </p:spPr>
        <p:txBody>
          <a:bodyPr wrap="none" anchor="ctr"/>
          <a:lstStyle/>
          <a:p>
            <a:r>
              <a:rPr lang="en-US" altLang="en-US"/>
              <a:t>SAT: Test #2, Calculator Allowed, #25 in a set of 30 multiple-choice questions</a:t>
            </a:r>
          </a:p>
          <a:p>
            <a:r>
              <a:rPr lang="en-US" altLang="en-US"/>
              <a:t>ACT: Test 1163E, #49 of 60</a:t>
            </a:r>
          </a:p>
        </p:txBody>
      </p:sp>
    </p:spTree>
    <p:extLst>
      <p:ext uri="{BB962C8B-B14F-4D97-AF65-F5344CB8AC3E}">
        <p14:creationId xmlns:p14="http://schemas.microsoft.com/office/powerpoint/2010/main" val="14346333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pPr>
              <a:lnSpc>
                <a:spcPct val="95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A0D95B51-C3F1-43E9-AD60-DB2665C44DBE}" type="slidenum">
              <a:rPr lang="en-US" altLang="en-US">
                <a:solidFill>
                  <a:srgbClr val="000000"/>
                </a:solidFill>
                <a:ea typeface="Arial Unicode MS" pitchFamily="34" charset="-128"/>
                <a:cs typeface="Arial Unicode MS" pitchFamily="34" charset="-128"/>
              </a:rPr>
              <a:pPr>
                <a:lnSpc>
                  <a:spcPct val="95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18</a:t>
            </a:fld>
            <a:endParaRPr lang="en-US" altLang="en-US">
              <a:solidFill>
                <a:srgbClr val="000000"/>
              </a:solidFill>
              <a:ea typeface="Arial Unicode MS" pitchFamily="34" charset="-128"/>
              <a:cs typeface="Arial Unicode MS" pitchFamily="34" charset="-128"/>
            </a:endParaRPr>
          </a:p>
        </p:txBody>
      </p:sp>
      <p:sp>
        <p:nvSpPr>
          <p:cNvPr id="31747" name="Rectangle 1"/>
          <p:cNvSpPr>
            <a:spLocks noGrp="1" noRot="1" noChangeAspect="1" noChangeArrowheads="1" noTextEdit="1"/>
          </p:cNvSpPr>
          <p:nvPr>
            <p:ph type="sldImg"/>
          </p:nvPr>
        </p:nvSpPr>
        <p:spPr>
          <a:xfrm>
            <a:off x="3352800" y="576263"/>
            <a:ext cx="3792538" cy="2843212"/>
          </a:xfrm>
          <a:solidFill>
            <a:srgbClr val="FFFFFF"/>
          </a:solidFill>
          <a:ln/>
        </p:spPr>
      </p:sp>
      <p:sp>
        <p:nvSpPr>
          <p:cNvPr id="29700" name="Rectangle 2"/>
          <p:cNvSpPr>
            <a:spLocks noGrp="1" noChangeArrowheads="1"/>
          </p:cNvSpPr>
          <p:nvPr>
            <p:ph type="body" idx="1"/>
          </p:nvPr>
        </p:nvSpPr>
        <p:spPr>
          <a:xfrm>
            <a:off x="1050925" y="3602038"/>
            <a:ext cx="8399463" cy="3413125"/>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a:pPr>
            <a:r>
              <a:rPr lang="en-US" altLang="en-US" dirty="0"/>
              <a:t>SAT</a:t>
            </a:r>
          </a:p>
          <a:p>
            <a:pPr>
              <a:spcAft>
                <a:spcPts val="600"/>
              </a:spcAft>
              <a:defRPr/>
            </a:pPr>
            <a:r>
              <a:rPr lang="en-US" sz="1400" dirty="0">
                <a:solidFill>
                  <a:schemeClr val="bg1"/>
                </a:solidFill>
              </a:rPr>
              <a:t>80 minutes total</a:t>
            </a:r>
          </a:p>
          <a:p>
            <a:pPr>
              <a:spcAft>
                <a:spcPts val="600"/>
              </a:spcAft>
              <a:defRPr/>
            </a:pPr>
            <a:r>
              <a:rPr lang="en-US" altLang="en-US" sz="1400" dirty="0">
                <a:solidFill>
                  <a:schemeClr val="bg1"/>
                </a:solidFill>
              </a:rPr>
              <a:t>58 questions total</a:t>
            </a:r>
          </a:p>
          <a:p>
            <a:pPr>
              <a:spcAft>
                <a:spcPts val="600"/>
              </a:spcAft>
              <a:defRPr/>
            </a:pPr>
            <a:r>
              <a:rPr lang="en-US" altLang="en-US" dirty="0">
                <a:solidFill>
                  <a:schemeClr val="bg1"/>
                </a:solidFill>
              </a:rPr>
              <a:t>(45 multiple choice, 13 grid-in)</a:t>
            </a:r>
          </a:p>
          <a:p>
            <a:pPr>
              <a:spcAft>
                <a:spcPts val="600"/>
              </a:spcAft>
              <a:defRPr/>
            </a:pPr>
            <a:r>
              <a:rPr lang="en-US" altLang="en-US" sz="1400" dirty="0">
                <a:solidFill>
                  <a:schemeClr val="bg1"/>
                </a:solidFill>
              </a:rPr>
              <a:t>No-Calculator Portion</a:t>
            </a:r>
          </a:p>
          <a:p>
            <a:pPr marL="228600" indent="-228600">
              <a:spcAft>
                <a:spcPts val="600"/>
              </a:spcAft>
              <a:buFont typeface="Arial" panose="020B0604020202020204" pitchFamily="34" charset="0"/>
              <a:buChar char="•"/>
              <a:defRPr/>
            </a:pPr>
            <a:r>
              <a:rPr lang="en-US" altLang="en-US" dirty="0">
                <a:solidFill>
                  <a:schemeClr val="bg1"/>
                </a:solidFill>
              </a:rPr>
              <a:t>25 minutes</a:t>
            </a:r>
          </a:p>
          <a:p>
            <a:pPr marL="228600" indent="-228600">
              <a:spcAft>
                <a:spcPts val="1200"/>
              </a:spcAft>
              <a:buFont typeface="Arial" panose="020B0604020202020204" pitchFamily="34" charset="0"/>
              <a:buChar char="•"/>
              <a:defRPr/>
            </a:pPr>
            <a:r>
              <a:rPr lang="en-US" altLang="en-US" dirty="0">
                <a:solidFill>
                  <a:schemeClr val="bg1"/>
                </a:solidFill>
              </a:rPr>
              <a:t>20 questions</a:t>
            </a:r>
          </a:p>
          <a:p>
            <a:pPr>
              <a:spcAft>
                <a:spcPts val="600"/>
              </a:spcAft>
              <a:defRPr/>
            </a:pPr>
            <a:r>
              <a:rPr lang="en-US" altLang="en-US" sz="1400" dirty="0">
                <a:solidFill>
                  <a:schemeClr val="bg1"/>
                </a:solidFill>
              </a:rPr>
              <a:t>Calculator Portion</a:t>
            </a:r>
          </a:p>
          <a:p>
            <a:pPr marL="228600" indent="-228600">
              <a:spcAft>
                <a:spcPts val="600"/>
              </a:spcAft>
              <a:buFont typeface="Arial" panose="020B0604020202020204" pitchFamily="34" charset="0"/>
              <a:buChar char="•"/>
              <a:defRPr/>
            </a:pPr>
            <a:r>
              <a:rPr lang="en-US" altLang="en-US" dirty="0">
                <a:solidFill>
                  <a:schemeClr val="bg1"/>
                </a:solidFill>
              </a:rPr>
              <a:t>55 minutes</a:t>
            </a:r>
          </a:p>
          <a:p>
            <a:pPr marL="228600" indent="-228600">
              <a:spcAft>
                <a:spcPts val="1200"/>
              </a:spcAft>
              <a:buFont typeface="Arial" panose="020B0604020202020204" pitchFamily="34" charset="0"/>
              <a:buChar char="•"/>
              <a:defRPr/>
            </a:pPr>
            <a:r>
              <a:rPr lang="en-US" altLang="en-US" dirty="0">
                <a:solidFill>
                  <a:schemeClr val="bg1"/>
                </a:solidFill>
              </a:rPr>
              <a:t>38 questions</a:t>
            </a:r>
          </a:p>
          <a:p>
            <a:pPr>
              <a:defRPr/>
            </a:pPr>
            <a:endParaRPr lang="en-US" altLang="en-US" dirty="0"/>
          </a:p>
          <a:p>
            <a:pPr>
              <a:defRPr/>
            </a:pPr>
            <a:r>
              <a:rPr lang="en-US" altLang="en-US" dirty="0"/>
              <a:t>ACT</a:t>
            </a:r>
          </a:p>
          <a:p>
            <a:pPr>
              <a:spcAft>
                <a:spcPts val="1200"/>
              </a:spcAft>
              <a:defRPr/>
            </a:pPr>
            <a:r>
              <a:rPr lang="en-US" altLang="en-US" dirty="0">
                <a:solidFill>
                  <a:schemeClr val="bg1"/>
                </a:solidFill>
              </a:rPr>
              <a:t>60 minutes</a:t>
            </a:r>
          </a:p>
          <a:p>
            <a:pPr>
              <a:spcAft>
                <a:spcPts val="1200"/>
              </a:spcAft>
              <a:defRPr/>
            </a:pPr>
            <a:r>
              <a:rPr lang="en-US" altLang="en-US" dirty="0">
                <a:solidFill>
                  <a:schemeClr val="bg1"/>
                </a:solidFill>
              </a:rPr>
              <a:t>60 questions</a:t>
            </a:r>
          </a:p>
          <a:p>
            <a:pPr>
              <a:spcAft>
                <a:spcPts val="1200"/>
              </a:spcAft>
              <a:defRPr/>
            </a:pPr>
            <a:r>
              <a:rPr lang="en-US" altLang="en-US" dirty="0">
                <a:solidFill>
                  <a:schemeClr val="bg1"/>
                </a:solidFill>
              </a:rPr>
              <a:t>All multiple choice</a:t>
            </a:r>
          </a:p>
          <a:p>
            <a:pPr>
              <a:spcAft>
                <a:spcPts val="1200"/>
              </a:spcAft>
              <a:defRPr/>
            </a:pPr>
            <a:r>
              <a:rPr lang="en-US" altLang="en-US" dirty="0">
                <a:solidFill>
                  <a:schemeClr val="bg1"/>
                </a:solidFill>
              </a:rPr>
              <a:t>1 Section</a:t>
            </a:r>
          </a:p>
          <a:p>
            <a:pPr>
              <a:defRPr/>
            </a:pPr>
            <a:endParaRPr lang="en-US" altLang="en-US" dirty="0"/>
          </a:p>
        </p:txBody>
      </p:sp>
    </p:spTree>
    <p:extLst>
      <p:ext uri="{BB962C8B-B14F-4D97-AF65-F5344CB8AC3E}">
        <p14:creationId xmlns:p14="http://schemas.microsoft.com/office/powerpoint/2010/main" val="24267099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pPr>
              <a:lnSpc>
                <a:spcPct val="95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DA302335-CA1F-4C32-8E07-8F225C13AB9B}" type="slidenum">
              <a:rPr lang="en-US" altLang="en-US">
                <a:solidFill>
                  <a:srgbClr val="000000"/>
                </a:solidFill>
                <a:ea typeface="Arial Unicode MS" pitchFamily="34" charset="-128"/>
                <a:cs typeface="Arial Unicode MS" pitchFamily="34" charset="-128"/>
              </a:rPr>
              <a:pPr>
                <a:lnSpc>
                  <a:spcPct val="95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20</a:t>
            </a:fld>
            <a:endParaRPr lang="en-US" altLang="en-US">
              <a:solidFill>
                <a:srgbClr val="000000"/>
              </a:solidFill>
              <a:ea typeface="Arial Unicode MS" pitchFamily="34" charset="-128"/>
              <a:cs typeface="Arial Unicode MS" pitchFamily="34" charset="-128"/>
            </a:endParaRPr>
          </a:p>
        </p:txBody>
      </p:sp>
      <p:sp>
        <p:nvSpPr>
          <p:cNvPr id="53251" name="Rectangle 1"/>
          <p:cNvSpPr>
            <a:spLocks noGrp="1" noRot="1" noChangeAspect="1" noChangeArrowheads="1" noTextEdit="1"/>
          </p:cNvSpPr>
          <p:nvPr>
            <p:ph type="sldImg"/>
          </p:nvPr>
        </p:nvSpPr>
        <p:spPr>
          <a:xfrm>
            <a:off x="1446213" y="763588"/>
            <a:ext cx="5024437" cy="3770312"/>
          </a:xfrm>
          <a:solidFill>
            <a:srgbClr val="FFFFFF"/>
          </a:solidFill>
          <a:ln/>
        </p:spPr>
      </p:sp>
      <p:sp>
        <p:nvSpPr>
          <p:cNvPr id="53252" name="Rectangle 2"/>
          <p:cNvSpPr>
            <a:spLocks noGrp="1" noChangeArrowheads="1"/>
          </p:cNvSpPr>
          <p:nvPr>
            <p:ph type="body" idx="1"/>
          </p:nvPr>
        </p:nvSpPr>
        <p:spPr>
          <a:xfrm>
            <a:off x="792501" y="4776616"/>
            <a:ext cx="6334021" cy="4526101"/>
          </a:xfrm>
          <a:noFill/>
          <a:ln/>
        </p:spPr>
        <p:txBody>
          <a:bodyPr wrap="none" anchor="ctr"/>
          <a:lstStyle/>
          <a:p>
            <a:endParaRPr lang="en-US" altLang="en-US" sz="1000"/>
          </a:p>
        </p:txBody>
      </p:sp>
    </p:spTree>
    <p:extLst>
      <p:ext uri="{BB962C8B-B14F-4D97-AF65-F5344CB8AC3E}">
        <p14:creationId xmlns:p14="http://schemas.microsoft.com/office/powerpoint/2010/main" val="25560243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pPr defTabSz="844550">
              <a:tabLst>
                <a:tab pos="0" algn="l"/>
                <a:tab pos="417513" algn="l"/>
                <a:tab pos="835025" algn="l"/>
                <a:tab pos="1254125" algn="l"/>
                <a:tab pos="1671638" algn="l"/>
                <a:tab pos="2089150" algn="l"/>
                <a:tab pos="2508250" algn="l"/>
                <a:tab pos="2925763" algn="l"/>
                <a:tab pos="3344863" algn="l"/>
                <a:tab pos="3762375" algn="l"/>
                <a:tab pos="4179888" algn="l"/>
                <a:tab pos="4598988" algn="l"/>
                <a:tab pos="5016500" algn="l"/>
                <a:tab pos="5434013" algn="l"/>
                <a:tab pos="5853113" algn="l"/>
                <a:tab pos="6270625" algn="l"/>
                <a:tab pos="6689725" algn="l"/>
                <a:tab pos="7107238" algn="l"/>
                <a:tab pos="7524750" algn="l"/>
                <a:tab pos="7943850" algn="l"/>
                <a:tab pos="8361363" algn="l"/>
              </a:tabLst>
            </a:pPr>
            <a:fld id="{00015307-2A4C-4891-9EAC-34C49EB57072}" type="slidenum">
              <a:rPr lang="en-US" altLang="en-US" sz="1100">
                <a:solidFill>
                  <a:srgbClr val="000000"/>
                </a:solidFill>
                <a:ea typeface="Arial Unicode MS" pitchFamily="34" charset="-128"/>
                <a:cs typeface="Arial Unicode MS" pitchFamily="34" charset="-128"/>
              </a:rPr>
              <a:pPr defTabSz="844550">
                <a:tabLst>
                  <a:tab pos="0" algn="l"/>
                  <a:tab pos="417513" algn="l"/>
                  <a:tab pos="835025" algn="l"/>
                  <a:tab pos="1254125" algn="l"/>
                  <a:tab pos="1671638" algn="l"/>
                  <a:tab pos="2089150" algn="l"/>
                  <a:tab pos="2508250" algn="l"/>
                  <a:tab pos="2925763" algn="l"/>
                  <a:tab pos="3344863" algn="l"/>
                  <a:tab pos="3762375" algn="l"/>
                  <a:tab pos="4179888" algn="l"/>
                  <a:tab pos="4598988" algn="l"/>
                  <a:tab pos="5016500" algn="l"/>
                  <a:tab pos="5434013" algn="l"/>
                  <a:tab pos="5853113" algn="l"/>
                  <a:tab pos="6270625" algn="l"/>
                  <a:tab pos="6689725" algn="l"/>
                  <a:tab pos="7107238" algn="l"/>
                  <a:tab pos="7524750" algn="l"/>
                  <a:tab pos="7943850" algn="l"/>
                  <a:tab pos="8361363" algn="l"/>
                </a:tabLst>
              </a:pPr>
              <a:t>21</a:t>
            </a:fld>
            <a:endParaRPr lang="en-US" altLang="en-US" sz="1100">
              <a:solidFill>
                <a:srgbClr val="000000"/>
              </a:solidFill>
              <a:ea typeface="Arial Unicode MS" pitchFamily="34" charset="-128"/>
              <a:cs typeface="Arial Unicode MS" pitchFamily="34" charset="-128"/>
            </a:endParaRPr>
          </a:p>
        </p:txBody>
      </p:sp>
      <p:sp>
        <p:nvSpPr>
          <p:cNvPr id="28675" name="Rectangle 1"/>
          <p:cNvSpPr>
            <a:spLocks noGrp="1" noRot="1" noChangeAspect="1" noChangeArrowheads="1" noTextEdit="1"/>
          </p:cNvSpPr>
          <p:nvPr>
            <p:ph type="sldImg"/>
          </p:nvPr>
        </p:nvSpPr>
        <p:spPr>
          <a:xfrm>
            <a:off x="2981325" y="533400"/>
            <a:ext cx="3506788" cy="2628900"/>
          </a:xfrm>
          <a:solidFill>
            <a:srgbClr val="FFFFFF"/>
          </a:solidFill>
          <a:ln/>
        </p:spPr>
      </p:sp>
      <p:sp>
        <p:nvSpPr>
          <p:cNvPr id="28676" name="Rectangle 2"/>
          <p:cNvSpPr>
            <a:spLocks noGrp="1" noChangeArrowheads="1"/>
          </p:cNvSpPr>
          <p:nvPr>
            <p:ph type="body" idx="1"/>
          </p:nvPr>
        </p:nvSpPr>
        <p:spPr>
          <a:xfrm>
            <a:off x="947738" y="3328988"/>
            <a:ext cx="7575550" cy="3154362"/>
          </a:xfrm>
          <a:noFill/>
          <a:ln/>
        </p:spPr>
        <p:txBody>
          <a:bodyPr wrap="none" anchor="ctr"/>
          <a:lstStyle/>
          <a:p>
            <a:endParaRPr lang="en-US" altLang="en-US"/>
          </a:p>
        </p:txBody>
      </p:sp>
    </p:spTree>
    <p:extLst>
      <p:ext uri="{BB962C8B-B14F-4D97-AF65-F5344CB8AC3E}">
        <p14:creationId xmlns:p14="http://schemas.microsoft.com/office/powerpoint/2010/main" val="39594887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pPr>
              <a:lnSpc>
                <a:spcPct val="95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6468D39D-DA9B-41DC-B8B5-30D0B7572AB4}" type="slidenum">
              <a:rPr lang="en-US" altLang="en-US">
                <a:solidFill>
                  <a:srgbClr val="000000"/>
                </a:solidFill>
                <a:ea typeface="Arial Unicode MS" pitchFamily="34" charset="-128"/>
                <a:cs typeface="Arial Unicode MS" pitchFamily="34" charset="-128"/>
              </a:rPr>
              <a:pPr>
                <a:lnSpc>
                  <a:spcPct val="95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22</a:t>
            </a:fld>
            <a:endParaRPr lang="en-US" altLang="en-US">
              <a:solidFill>
                <a:srgbClr val="000000"/>
              </a:solidFill>
              <a:ea typeface="Arial Unicode MS" pitchFamily="34" charset="-128"/>
              <a:cs typeface="Arial Unicode MS" pitchFamily="34" charset="-128"/>
            </a:endParaRPr>
          </a:p>
        </p:txBody>
      </p:sp>
      <p:sp>
        <p:nvSpPr>
          <p:cNvPr id="47107" name="Rectangle 1"/>
          <p:cNvSpPr>
            <a:spLocks noGrp="1" noRot="1" noChangeAspect="1" noChangeArrowheads="1" noTextEdit="1"/>
          </p:cNvSpPr>
          <p:nvPr>
            <p:ph type="sldImg"/>
          </p:nvPr>
        </p:nvSpPr>
        <p:spPr>
          <a:xfrm>
            <a:off x="3352800" y="576263"/>
            <a:ext cx="3792538" cy="2843212"/>
          </a:xfrm>
          <a:solidFill>
            <a:srgbClr val="FFFFFF"/>
          </a:solidFill>
          <a:ln/>
        </p:spPr>
      </p:sp>
      <p:sp>
        <p:nvSpPr>
          <p:cNvPr id="47108" name="Rectangle 2"/>
          <p:cNvSpPr>
            <a:spLocks noGrp="1" noChangeArrowheads="1"/>
          </p:cNvSpPr>
          <p:nvPr>
            <p:ph type="body" idx="1"/>
          </p:nvPr>
        </p:nvSpPr>
        <p:spPr>
          <a:xfrm>
            <a:off x="1050925" y="3602038"/>
            <a:ext cx="8399463" cy="3413125"/>
          </a:xfrm>
          <a:noFill/>
          <a:ln/>
        </p:spPr>
        <p:txBody>
          <a:bodyPr wrap="none" anchor="ctr"/>
          <a:lstStyle/>
          <a:p>
            <a:endParaRPr lang="en-US" altLang="en-US"/>
          </a:p>
        </p:txBody>
      </p:sp>
    </p:spTree>
    <p:extLst>
      <p:ext uri="{BB962C8B-B14F-4D97-AF65-F5344CB8AC3E}">
        <p14:creationId xmlns:p14="http://schemas.microsoft.com/office/powerpoint/2010/main" val="10462186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chemeClr val="tx1"/>
                </a:solidFill>
                <a:latin typeface="Times New Roman" panose="02020603050405020304" pitchFamily="18" charset="0"/>
                <a:ea typeface="MS PGothic" panose="020B0600070205080204" pitchFamily="34" charset="-128"/>
              </a:defRPr>
            </a:lvl1pPr>
            <a:lvl2pPr marL="742950" indent="-285750" defTabSz="923925">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chemeClr val="tx1"/>
                </a:solidFill>
                <a:latin typeface="Times New Roman" panose="02020603050405020304" pitchFamily="18" charset="0"/>
                <a:ea typeface="MS PGothic" panose="020B0600070205080204" pitchFamily="34" charset="-128"/>
              </a:defRPr>
            </a:lvl2pPr>
            <a:lvl3pPr marL="1143000" indent="-228600" defTabSz="923925">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chemeClr val="tx1"/>
                </a:solidFill>
                <a:latin typeface="Times New Roman" panose="02020603050405020304" pitchFamily="18" charset="0"/>
                <a:ea typeface="MS PGothic" panose="020B0600070205080204" pitchFamily="34" charset="-128"/>
              </a:defRPr>
            </a:lvl3pPr>
            <a:lvl4pPr marL="1600200" indent="-228600" defTabSz="923925">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chemeClr val="tx1"/>
                </a:solidFill>
                <a:latin typeface="Times New Roman" panose="02020603050405020304" pitchFamily="18" charset="0"/>
                <a:ea typeface="MS PGothic" panose="020B0600070205080204" pitchFamily="34" charset="-128"/>
              </a:defRPr>
            </a:lvl4pPr>
            <a:lvl5pPr marL="2057400" indent="-228600" defTabSz="923925">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chemeClr val="tx1"/>
                </a:solidFill>
                <a:latin typeface="Times New Roman" panose="02020603050405020304" pitchFamily="18" charset="0"/>
                <a:ea typeface="MS PGothic" panose="020B0600070205080204" pitchFamily="34" charset="-128"/>
              </a:defRPr>
            </a:lvl5pPr>
            <a:lvl6pPr marL="2514600" indent="-228600" defTabSz="923925" eaLnBrk="0" fontAlgn="base" hangingPunct="0">
              <a:spcBef>
                <a:spcPct val="3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chemeClr val="tx1"/>
                </a:solidFill>
                <a:latin typeface="Times New Roman" panose="02020603050405020304" pitchFamily="18" charset="0"/>
                <a:ea typeface="MS PGothic" panose="020B0600070205080204" pitchFamily="34" charset="-128"/>
              </a:defRPr>
            </a:lvl6pPr>
            <a:lvl7pPr marL="2971800" indent="-228600" defTabSz="923925" eaLnBrk="0" fontAlgn="base" hangingPunct="0">
              <a:spcBef>
                <a:spcPct val="3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chemeClr val="tx1"/>
                </a:solidFill>
                <a:latin typeface="Times New Roman" panose="02020603050405020304" pitchFamily="18" charset="0"/>
                <a:ea typeface="MS PGothic" panose="020B0600070205080204" pitchFamily="34" charset="-128"/>
              </a:defRPr>
            </a:lvl7pPr>
            <a:lvl8pPr marL="3429000" indent="-228600" defTabSz="923925" eaLnBrk="0" fontAlgn="base" hangingPunct="0">
              <a:spcBef>
                <a:spcPct val="3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chemeClr val="tx1"/>
                </a:solidFill>
                <a:latin typeface="Times New Roman" panose="02020603050405020304" pitchFamily="18" charset="0"/>
                <a:ea typeface="MS PGothic" panose="020B0600070205080204" pitchFamily="34" charset="-128"/>
              </a:defRPr>
            </a:lvl8pPr>
            <a:lvl9pPr marL="3886200" indent="-228600" defTabSz="923925" eaLnBrk="0" fontAlgn="base" hangingPunct="0">
              <a:spcBef>
                <a:spcPct val="3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chemeClr val="tx1"/>
                </a:solidFill>
                <a:latin typeface="Times New Roman" panose="02020603050405020304" pitchFamily="18" charset="0"/>
                <a:ea typeface="MS PGothic" panose="020B0600070205080204" pitchFamily="34" charset="-128"/>
              </a:defRPr>
            </a:lvl9pPr>
          </a:lstStyle>
          <a:p>
            <a:pPr>
              <a:lnSpc>
                <a:spcPct val="95000"/>
              </a:lnSpc>
              <a:spcBef>
                <a:spcPct val="0"/>
              </a:spcBef>
            </a:pPr>
            <a:fld id="{C159C624-42ED-4036-9996-15CBFA91DAE6}" type="slidenum">
              <a:rPr lang="en-US" altLang="en-US" smtClean="0">
                <a:solidFill>
                  <a:srgbClr val="000000"/>
                </a:solidFill>
                <a:ea typeface="Arial Unicode MS" pitchFamily="34" charset="-128"/>
              </a:rPr>
              <a:pPr>
                <a:lnSpc>
                  <a:spcPct val="95000"/>
                </a:lnSpc>
                <a:spcBef>
                  <a:spcPct val="0"/>
                </a:spcBef>
              </a:pPr>
              <a:t>2</a:t>
            </a:fld>
            <a:endParaRPr lang="en-US" altLang="en-US">
              <a:solidFill>
                <a:srgbClr val="000000"/>
              </a:solidFill>
              <a:ea typeface="Arial Unicode MS" pitchFamily="34" charset="-128"/>
            </a:endParaRPr>
          </a:p>
        </p:txBody>
      </p:sp>
      <p:sp>
        <p:nvSpPr>
          <p:cNvPr id="9219" name="Rectangle 1"/>
          <p:cNvSpPr>
            <a:spLocks noGrp="1" noRot="1" noChangeAspect="1" noChangeArrowheads="1" noTextEdit="1"/>
          </p:cNvSpPr>
          <p:nvPr>
            <p:ph type="sldImg"/>
          </p:nvPr>
        </p:nvSpPr>
        <p:spPr>
          <a:xfrm>
            <a:off x="1446213" y="763588"/>
            <a:ext cx="5024437" cy="3770312"/>
          </a:xfrm>
          <a:solidFill>
            <a:srgbClr val="FFFFFF"/>
          </a:solidFill>
          <a:ln/>
        </p:spPr>
      </p:sp>
      <p:sp>
        <p:nvSpPr>
          <p:cNvPr id="9220" name="Rectangle 2"/>
          <p:cNvSpPr>
            <a:spLocks noGrp="1" noChangeArrowheads="1"/>
          </p:cNvSpPr>
          <p:nvPr>
            <p:ph type="body" idx="1"/>
          </p:nvPr>
        </p:nvSpPr>
        <p:spPr>
          <a:xfrm>
            <a:off x="792164" y="4776788"/>
            <a:ext cx="6334125" cy="45259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dirty="0"/>
          </a:p>
        </p:txBody>
      </p:sp>
    </p:spTree>
    <p:extLst>
      <p:ext uri="{BB962C8B-B14F-4D97-AF65-F5344CB8AC3E}">
        <p14:creationId xmlns:p14="http://schemas.microsoft.com/office/powerpoint/2010/main" val="38827449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pPr>
              <a:lnSpc>
                <a:spcPct val="95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6468D39D-DA9B-41DC-B8B5-30D0B7572AB4}" type="slidenum">
              <a:rPr lang="en-US" altLang="en-US">
                <a:solidFill>
                  <a:srgbClr val="000000"/>
                </a:solidFill>
                <a:ea typeface="Arial Unicode MS" pitchFamily="34" charset="-128"/>
                <a:cs typeface="Arial Unicode MS" pitchFamily="34" charset="-128"/>
              </a:rPr>
              <a:pPr>
                <a:lnSpc>
                  <a:spcPct val="95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23</a:t>
            </a:fld>
            <a:endParaRPr lang="en-US" altLang="en-US">
              <a:solidFill>
                <a:srgbClr val="000000"/>
              </a:solidFill>
              <a:ea typeface="Arial Unicode MS" pitchFamily="34" charset="-128"/>
              <a:cs typeface="Arial Unicode MS" pitchFamily="34" charset="-128"/>
            </a:endParaRPr>
          </a:p>
        </p:txBody>
      </p:sp>
      <p:sp>
        <p:nvSpPr>
          <p:cNvPr id="47107" name="Rectangle 1"/>
          <p:cNvSpPr>
            <a:spLocks noGrp="1" noRot="1" noChangeAspect="1" noChangeArrowheads="1" noTextEdit="1"/>
          </p:cNvSpPr>
          <p:nvPr>
            <p:ph type="sldImg"/>
          </p:nvPr>
        </p:nvSpPr>
        <p:spPr>
          <a:xfrm>
            <a:off x="3352800" y="576263"/>
            <a:ext cx="3792538" cy="2843212"/>
          </a:xfrm>
          <a:solidFill>
            <a:srgbClr val="FFFFFF"/>
          </a:solidFill>
          <a:ln/>
        </p:spPr>
      </p:sp>
      <p:sp>
        <p:nvSpPr>
          <p:cNvPr id="47108" name="Rectangle 2"/>
          <p:cNvSpPr>
            <a:spLocks noGrp="1" noChangeArrowheads="1"/>
          </p:cNvSpPr>
          <p:nvPr>
            <p:ph type="body" idx="1"/>
          </p:nvPr>
        </p:nvSpPr>
        <p:spPr>
          <a:xfrm>
            <a:off x="1050925" y="3602038"/>
            <a:ext cx="8399463" cy="3413125"/>
          </a:xfrm>
          <a:noFill/>
          <a:ln/>
        </p:spPr>
        <p:txBody>
          <a:bodyPr wrap="none" anchor="ctr"/>
          <a:lstStyle/>
          <a:p>
            <a:endParaRPr lang="en-US" altLang="en-US"/>
          </a:p>
        </p:txBody>
      </p:sp>
    </p:spTree>
    <p:extLst>
      <p:ext uri="{BB962C8B-B14F-4D97-AF65-F5344CB8AC3E}">
        <p14:creationId xmlns:p14="http://schemas.microsoft.com/office/powerpoint/2010/main" val="10462186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pPr>
              <a:lnSpc>
                <a:spcPct val="95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6468D39D-DA9B-41DC-B8B5-30D0B7572AB4}" type="slidenum">
              <a:rPr lang="en-US" altLang="en-US">
                <a:solidFill>
                  <a:srgbClr val="000000"/>
                </a:solidFill>
                <a:ea typeface="Arial Unicode MS" pitchFamily="34" charset="-128"/>
                <a:cs typeface="Arial Unicode MS" pitchFamily="34" charset="-128"/>
              </a:rPr>
              <a:pPr>
                <a:lnSpc>
                  <a:spcPct val="95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24</a:t>
            </a:fld>
            <a:endParaRPr lang="en-US" altLang="en-US">
              <a:solidFill>
                <a:srgbClr val="000000"/>
              </a:solidFill>
              <a:ea typeface="Arial Unicode MS" pitchFamily="34" charset="-128"/>
              <a:cs typeface="Arial Unicode MS" pitchFamily="34" charset="-128"/>
            </a:endParaRPr>
          </a:p>
        </p:txBody>
      </p:sp>
      <p:sp>
        <p:nvSpPr>
          <p:cNvPr id="47107" name="Rectangle 1"/>
          <p:cNvSpPr>
            <a:spLocks noGrp="1" noRot="1" noChangeAspect="1" noChangeArrowheads="1" noTextEdit="1"/>
          </p:cNvSpPr>
          <p:nvPr>
            <p:ph type="sldImg"/>
          </p:nvPr>
        </p:nvSpPr>
        <p:spPr>
          <a:xfrm>
            <a:off x="3352800" y="576263"/>
            <a:ext cx="3792538" cy="2843212"/>
          </a:xfrm>
          <a:solidFill>
            <a:srgbClr val="FFFFFF"/>
          </a:solidFill>
          <a:ln/>
        </p:spPr>
      </p:sp>
      <p:sp>
        <p:nvSpPr>
          <p:cNvPr id="47108" name="Rectangle 2"/>
          <p:cNvSpPr>
            <a:spLocks noGrp="1" noChangeArrowheads="1"/>
          </p:cNvSpPr>
          <p:nvPr>
            <p:ph type="body" idx="1"/>
          </p:nvPr>
        </p:nvSpPr>
        <p:spPr>
          <a:xfrm>
            <a:off x="1050925" y="3602038"/>
            <a:ext cx="8399463" cy="3413125"/>
          </a:xfrm>
          <a:noFill/>
          <a:ln/>
        </p:spPr>
        <p:txBody>
          <a:bodyPr wrap="none" anchor="ctr"/>
          <a:lstStyle/>
          <a:p>
            <a:endParaRPr lang="en-US" altLang="en-US"/>
          </a:p>
        </p:txBody>
      </p:sp>
    </p:spTree>
    <p:extLst>
      <p:ext uri="{BB962C8B-B14F-4D97-AF65-F5344CB8AC3E}">
        <p14:creationId xmlns:p14="http://schemas.microsoft.com/office/powerpoint/2010/main" val="5602113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r>
              <a:rPr lang="en-US" altLang="en-US"/>
              <a:t>So far, here are some of our conclusions.  ACT very fast test.  SAT will not be as fast.</a:t>
            </a:r>
          </a:p>
        </p:txBody>
      </p:sp>
      <p:sp>
        <p:nvSpPr>
          <p:cNvPr id="51204" name="Slide Number Placeholder 3"/>
          <p:cNvSpPr>
            <a:spLocks noGrp="1"/>
          </p:cNvSpPr>
          <p:nvPr>
            <p:ph type="sldNum" sz="quarter" idx="5"/>
          </p:nvPr>
        </p:nvSpPr>
        <p:spPr>
          <a:noFill/>
        </p:spPr>
        <p:txBody>
          <a:bodyPr/>
          <a:lstStyle/>
          <a:p>
            <a:pPr defTabSz="922338"/>
            <a:fld id="{577FF596-669A-453B-91C3-292D19E49988}" type="slidenum">
              <a:rPr lang="en-US" altLang="en-US">
                <a:solidFill>
                  <a:srgbClr val="000000"/>
                </a:solidFill>
              </a:rPr>
              <a:pPr defTabSz="922338"/>
              <a:t>25</a:t>
            </a:fld>
            <a:endParaRPr lang="en-US" altLang="en-US">
              <a:solidFill>
                <a:srgbClr val="000000"/>
              </a:solidFill>
            </a:endParaRPr>
          </a:p>
        </p:txBody>
      </p:sp>
    </p:spTree>
    <p:extLst>
      <p:ext uri="{BB962C8B-B14F-4D97-AF65-F5344CB8AC3E}">
        <p14:creationId xmlns:p14="http://schemas.microsoft.com/office/powerpoint/2010/main" val="33337261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a:t>
            </a:r>
            <a:r>
              <a:rPr lang="en-US" baseline="0" dirty="0"/>
              <a:t> now almost 50-50 on SAT and ACT  (52% ACT, 48% SAT)</a:t>
            </a:r>
            <a:endParaRPr lang="en-US" dirty="0"/>
          </a:p>
        </p:txBody>
      </p:sp>
      <p:sp>
        <p:nvSpPr>
          <p:cNvPr id="4" name="Slide Number Placeholder 3"/>
          <p:cNvSpPr>
            <a:spLocks noGrp="1"/>
          </p:cNvSpPr>
          <p:nvPr>
            <p:ph type="sldNum" sz="quarter" idx="10"/>
          </p:nvPr>
        </p:nvSpPr>
        <p:spPr/>
        <p:txBody>
          <a:bodyPr/>
          <a:lstStyle/>
          <a:p>
            <a:fld id="{51FFF1D2-59D4-4323-9971-5D6C8C500C10}" type="slidenum">
              <a:rPr lang="en-US" smtClean="0"/>
              <a:pPr/>
              <a:t>27</a:t>
            </a:fld>
            <a:endParaRPr lang="en-US"/>
          </a:p>
        </p:txBody>
      </p:sp>
    </p:spTree>
    <p:extLst>
      <p:ext uri="{BB962C8B-B14F-4D97-AF65-F5344CB8AC3E}">
        <p14:creationId xmlns:p14="http://schemas.microsoft.com/office/powerpoint/2010/main" val="21672821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chemeClr val="tx1"/>
                </a:solidFill>
                <a:latin typeface="Times New Roman" panose="02020603050405020304" pitchFamily="18" charset="0"/>
                <a:ea typeface="MS PGothic" panose="020B0600070205080204" pitchFamily="34" charset="-128"/>
              </a:defRPr>
            </a:lvl1pPr>
            <a:lvl2pPr marL="742950" indent="-285750" defTabSz="923925">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chemeClr val="tx1"/>
                </a:solidFill>
                <a:latin typeface="Times New Roman" panose="02020603050405020304" pitchFamily="18" charset="0"/>
                <a:ea typeface="MS PGothic" panose="020B0600070205080204" pitchFamily="34" charset="-128"/>
              </a:defRPr>
            </a:lvl2pPr>
            <a:lvl3pPr marL="1143000" indent="-228600" defTabSz="923925">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chemeClr val="tx1"/>
                </a:solidFill>
                <a:latin typeface="Times New Roman" panose="02020603050405020304" pitchFamily="18" charset="0"/>
                <a:ea typeface="MS PGothic" panose="020B0600070205080204" pitchFamily="34" charset="-128"/>
              </a:defRPr>
            </a:lvl3pPr>
            <a:lvl4pPr marL="1600200" indent="-228600" defTabSz="923925">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chemeClr val="tx1"/>
                </a:solidFill>
                <a:latin typeface="Times New Roman" panose="02020603050405020304" pitchFamily="18" charset="0"/>
                <a:ea typeface="MS PGothic" panose="020B0600070205080204" pitchFamily="34" charset="-128"/>
              </a:defRPr>
            </a:lvl4pPr>
            <a:lvl5pPr marL="2057400" indent="-228600" defTabSz="923925">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chemeClr val="tx1"/>
                </a:solidFill>
                <a:latin typeface="Times New Roman" panose="02020603050405020304" pitchFamily="18" charset="0"/>
                <a:ea typeface="MS PGothic" panose="020B0600070205080204" pitchFamily="34" charset="-128"/>
              </a:defRPr>
            </a:lvl5pPr>
            <a:lvl6pPr marL="2514600" indent="-228600" defTabSz="923925" eaLnBrk="0" fontAlgn="base" hangingPunct="0">
              <a:spcBef>
                <a:spcPct val="3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chemeClr val="tx1"/>
                </a:solidFill>
                <a:latin typeface="Times New Roman" panose="02020603050405020304" pitchFamily="18" charset="0"/>
                <a:ea typeface="MS PGothic" panose="020B0600070205080204" pitchFamily="34" charset="-128"/>
              </a:defRPr>
            </a:lvl6pPr>
            <a:lvl7pPr marL="2971800" indent="-228600" defTabSz="923925" eaLnBrk="0" fontAlgn="base" hangingPunct="0">
              <a:spcBef>
                <a:spcPct val="3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chemeClr val="tx1"/>
                </a:solidFill>
                <a:latin typeface="Times New Roman" panose="02020603050405020304" pitchFamily="18" charset="0"/>
                <a:ea typeface="MS PGothic" panose="020B0600070205080204" pitchFamily="34" charset="-128"/>
              </a:defRPr>
            </a:lvl7pPr>
            <a:lvl8pPr marL="3429000" indent="-228600" defTabSz="923925" eaLnBrk="0" fontAlgn="base" hangingPunct="0">
              <a:spcBef>
                <a:spcPct val="3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chemeClr val="tx1"/>
                </a:solidFill>
                <a:latin typeface="Times New Roman" panose="02020603050405020304" pitchFamily="18" charset="0"/>
                <a:ea typeface="MS PGothic" panose="020B0600070205080204" pitchFamily="34" charset="-128"/>
              </a:defRPr>
            </a:lvl8pPr>
            <a:lvl9pPr marL="3886200" indent="-228600" defTabSz="923925" eaLnBrk="0" fontAlgn="base" hangingPunct="0">
              <a:spcBef>
                <a:spcPct val="3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chemeClr val="tx1"/>
                </a:solidFill>
                <a:latin typeface="Times New Roman" panose="02020603050405020304" pitchFamily="18" charset="0"/>
                <a:ea typeface="MS PGothic" panose="020B0600070205080204" pitchFamily="34" charset="-128"/>
              </a:defRPr>
            </a:lvl9pPr>
          </a:lstStyle>
          <a:p>
            <a:pPr>
              <a:lnSpc>
                <a:spcPct val="95000"/>
              </a:lnSpc>
              <a:spcBef>
                <a:spcPct val="0"/>
              </a:spcBef>
            </a:pPr>
            <a:fld id="{C159C624-42ED-4036-9996-15CBFA91DAE6}" type="slidenum">
              <a:rPr lang="en-US" altLang="en-US" smtClean="0">
                <a:solidFill>
                  <a:srgbClr val="000000"/>
                </a:solidFill>
                <a:ea typeface="Arial Unicode MS" pitchFamily="34" charset="-128"/>
              </a:rPr>
              <a:pPr>
                <a:lnSpc>
                  <a:spcPct val="95000"/>
                </a:lnSpc>
                <a:spcBef>
                  <a:spcPct val="0"/>
                </a:spcBef>
              </a:pPr>
              <a:t>28</a:t>
            </a:fld>
            <a:endParaRPr lang="en-US" altLang="en-US">
              <a:solidFill>
                <a:srgbClr val="000000"/>
              </a:solidFill>
              <a:ea typeface="Arial Unicode MS" pitchFamily="34" charset="-128"/>
            </a:endParaRPr>
          </a:p>
        </p:txBody>
      </p:sp>
      <p:sp>
        <p:nvSpPr>
          <p:cNvPr id="9219" name="Rectangle 1"/>
          <p:cNvSpPr>
            <a:spLocks noGrp="1" noRot="1" noChangeAspect="1" noChangeArrowheads="1" noTextEdit="1"/>
          </p:cNvSpPr>
          <p:nvPr>
            <p:ph type="sldImg"/>
          </p:nvPr>
        </p:nvSpPr>
        <p:spPr>
          <a:xfrm>
            <a:off x="1446213" y="763588"/>
            <a:ext cx="5024437" cy="3770312"/>
          </a:xfrm>
          <a:solidFill>
            <a:srgbClr val="FFFFFF"/>
          </a:solidFill>
          <a:ln/>
        </p:spPr>
      </p:sp>
      <p:sp>
        <p:nvSpPr>
          <p:cNvPr id="9220" name="Rectangle 2"/>
          <p:cNvSpPr>
            <a:spLocks noGrp="1" noChangeArrowheads="1"/>
          </p:cNvSpPr>
          <p:nvPr>
            <p:ph type="body" idx="1"/>
          </p:nvPr>
        </p:nvSpPr>
        <p:spPr>
          <a:xfrm>
            <a:off x="792163" y="4776788"/>
            <a:ext cx="6334125" cy="45259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dirty="0"/>
          </a:p>
        </p:txBody>
      </p:sp>
    </p:spTree>
    <p:extLst>
      <p:ext uri="{BB962C8B-B14F-4D97-AF65-F5344CB8AC3E}">
        <p14:creationId xmlns:p14="http://schemas.microsoft.com/office/powerpoint/2010/main" val="22584781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tLang="en-US" dirty="0"/>
              <a:t>Another interesting trend:  Subject Tests</a:t>
            </a:r>
          </a:p>
          <a:p>
            <a:pPr>
              <a:defRPr/>
            </a:pPr>
            <a:endParaRPr lang="en-US" altLang="en-US" dirty="0"/>
          </a:p>
          <a:p>
            <a:pPr>
              <a:defRPr/>
            </a:pPr>
            <a:r>
              <a:rPr lang="en-US" altLang="en-US" dirty="0"/>
              <a:t>Two things:</a:t>
            </a:r>
          </a:p>
          <a:p>
            <a:pPr marL="228600" indent="-228600">
              <a:buFontTx/>
              <a:buAutoNum type="arabicPeriod"/>
              <a:defRPr/>
            </a:pPr>
            <a:r>
              <a:rPr lang="en-US" altLang="en-US" dirty="0"/>
              <a:t>College Board not investing on this front</a:t>
            </a:r>
          </a:p>
          <a:p>
            <a:pPr marL="228600" indent="-228600">
              <a:buFontTx/>
              <a:buAutoNum type="arabicPeriod"/>
              <a:defRPr/>
            </a:pPr>
            <a:r>
              <a:rPr lang="en-US" altLang="en-US" dirty="0"/>
              <a:t>They were created to supplement an aptitude test</a:t>
            </a:r>
          </a:p>
          <a:p>
            <a:pPr marL="228600" indent="-228600">
              <a:buFontTx/>
              <a:buAutoNum type="arabicPeriod"/>
              <a:defRPr/>
            </a:pPr>
            <a:endParaRPr lang="en-US" altLang="en-US" dirty="0"/>
          </a:p>
          <a:p>
            <a:pPr>
              <a:defRPr/>
            </a:pPr>
            <a:r>
              <a:rPr lang="en-US" altLang="en-US" dirty="0"/>
              <a:t>One clear trend—fewer schools requiring them.  Only 15 in the US requiring them, and 8 of those will take ACT in lieu of</a:t>
            </a:r>
          </a:p>
          <a:p>
            <a:pPr>
              <a:defRPr/>
            </a:pPr>
            <a:endParaRPr lang="en-US" altLang="en-US" dirty="0"/>
          </a:p>
          <a:p>
            <a:pPr>
              <a:defRPr/>
            </a:pPr>
            <a:r>
              <a:rPr lang="en-US" altLang="en-US" dirty="0"/>
              <a:t>Trend will likely continue as SAT and ACT are now both </a:t>
            </a:r>
            <a:r>
              <a:rPr lang="en-US" altLang="en-US" dirty="0" err="1"/>
              <a:t>curric</a:t>
            </a:r>
            <a:r>
              <a:rPr lang="en-US" altLang="en-US" dirty="0"/>
              <a:t>-based.</a:t>
            </a:r>
          </a:p>
          <a:p>
            <a:pPr>
              <a:defRPr/>
            </a:pPr>
            <a:endParaRPr lang="en-US" altLang="en-US" dirty="0"/>
          </a:p>
          <a:p>
            <a:pPr>
              <a:defRPr/>
            </a:pPr>
            <a:r>
              <a:rPr lang="en-US" altLang="en-US" dirty="0"/>
              <a:t>Many schools recommend or will consider them.  One college:  “STs will usually enhance a candidate’s credentials”  What does usually really mean.  Confusing to students.</a:t>
            </a:r>
          </a:p>
          <a:p>
            <a:pPr>
              <a:defRPr/>
            </a:pPr>
            <a:endParaRPr lang="en-US" altLang="en-US" dirty="0"/>
          </a:p>
          <a:p>
            <a:pPr>
              <a:defRPr/>
            </a:pPr>
            <a:r>
              <a:rPr lang="en-US" altLang="en-US" dirty="0"/>
              <a:t>Yale v Harvard.  Do you submit STs to Yale?  “Recommended”  but Applicants who do not submit will not be disadvantaged in the process.</a:t>
            </a:r>
          </a:p>
          <a:p>
            <a:pPr>
              <a:defRPr/>
            </a:pPr>
            <a:endParaRPr lang="en-US" altLang="en-US" dirty="0"/>
          </a:p>
          <a:p>
            <a:pPr>
              <a:defRPr/>
            </a:pPr>
            <a:r>
              <a:rPr lang="en-US" altLang="en-US" dirty="0"/>
              <a:t>Ultimately, the ST world all seems to be going test-optional.</a:t>
            </a:r>
          </a:p>
        </p:txBody>
      </p:sp>
      <p:sp>
        <p:nvSpPr>
          <p:cNvPr id="256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23925">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23925">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23925">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23925">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23925"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23925"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23925"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23925"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fld id="{3BC162E5-451A-4A03-BD4F-F5ABDA0B5255}" type="slidenum">
              <a:rPr lang="en-US" altLang="en-US" smtClean="0"/>
              <a:pPr>
                <a:spcBef>
                  <a:spcPct val="0"/>
                </a:spcBef>
              </a:pPr>
              <a:t>29</a:t>
            </a:fld>
            <a:endParaRPr lang="en-US" altLang="en-US"/>
          </a:p>
        </p:txBody>
      </p:sp>
    </p:spTree>
    <p:extLst>
      <p:ext uri="{BB962C8B-B14F-4D97-AF65-F5344CB8AC3E}">
        <p14:creationId xmlns:p14="http://schemas.microsoft.com/office/powerpoint/2010/main" val="1769149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ln/>
        </p:spPr>
      </p:sp>
      <p:sp>
        <p:nvSpPr>
          <p:cNvPr id="10243" name="Notes Placeholder 2"/>
          <p:cNvSpPr>
            <a:spLocks noGrp="1"/>
          </p:cNvSpPr>
          <p:nvPr>
            <p:ph type="body" idx="1"/>
          </p:nvPr>
        </p:nvSpPr>
        <p:spPr>
          <a:noFill/>
          <a:ln/>
        </p:spPr>
        <p:txBody>
          <a:bodyPr/>
          <a:lstStyle/>
          <a:p>
            <a:r>
              <a:rPr lang="en-US" altLang="en-US"/>
              <a:t>IMPORTANCE OF TESTING PLAN</a:t>
            </a:r>
          </a:p>
          <a:p>
            <a:endParaRPr lang="en-US" altLang="en-US"/>
          </a:p>
          <a:p>
            <a:r>
              <a:rPr lang="en-US" altLang="en-US"/>
              <a:t>--My own experience around testing – no prep, no plan, no meetings at schools for my parents…some anxiety, but short duration…simpler</a:t>
            </a:r>
          </a:p>
          <a:p>
            <a:r>
              <a:rPr lang="en-US" altLang="en-US"/>
              <a:t>--Times have changed.  More moving parts.  </a:t>
            </a:r>
          </a:p>
          <a:p>
            <a:r>
              <a:rPr lang="en-US" altLang="en-US"/>
              <a:t>--Class of ’17 confronted with choice between SAT and ACT and also between new SAT and old SAT.  Requires a plan.</a:t>
            </a:r>
          </a:p>
          <a:p>
            <a:r>
              <a:rPr lang="en-US" altLang="en-US"/>
              <a:t>--No single right plan for everyone, but there is a best plan for you and your situation</a:t>
            </a:r>
          </a:p>
          <a:p>
            <a:r>
              <a:rPr lang="en-US" altLang="en-US"/>
              <a:t>--Plan includes “which tests,” “when,” and “how and when should I prepare”</a:t>
            </a:r>
          </a:p>
          <a:p>
            <a:r>
              <a:rPr lang="en-US" altLang="en-US"/>
              <a:t>--Hope is that information I give you today will give you a good head start on creating a measured, reasonable, and appropriate testing plan</a:t>
            </a:r>
          </a:p>
          <a:p>
            <a:endParaRPr lang="en-US" altLang="en-US"/>
          </a:p>
        </p:txBody>
      </p:sp>
      <p:sp>
        <p:nvSpPr>
          <p:cNvPr id="10244" name="Slide Number Placeholder 3"/>
          <p:cNvSpPr>
            <a:spLocks noGrp="1"/>
          </p:cNvSpPr>
          <p:nvPr>
            <p:ph type="sldNum" sz="quarter" idx="5"/>
          </p:nvPr>
        </p:nvSpPr>
        <p:spPr>
          <a:noFill/>
        </p:spPr>
        <p:txBody>
          <a:bodyPr/>
          <a:lstStyle/>
          <a:p>
            <a:fld id="{BF2A0544-F1D5-4706-B976-4D7DDD120F34}" type="slidenum">
              <a:rPr lang="en-US" altLang="en-US">
                <a:solidFill>
                  <a:srgbClr val="000000"/>
                </a:solidFill>
              </a:rPr>
              <a:pPr/>
              <a:t>31</a:t>
            </a:fld>
            <a:endParaRPr lang="en-US" altLang="en-US">
              <a:solidFill>
                <a:srgbClr val="000000"/>
              </a:solidFill>
            </a:endParaRPr>
          </a:p>
        </p:txBody>
      </p:sp>
    </p:spTree>
    <p:extLst>
      <p:ext uri="{BB962C8B-B14F-4D97-AF65-F5344CB8AC3E}">
        <p14:creationId xmlns:p14="http://schemas.microsoft.com/office/powerpoint/2010/main" val="34110415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p:spPr>
        <p:txBody>
          <a:bodyPr/>
          <a:lstStyle/>
          <a:p>
            <a:r>
              <a:rPr lang="en-US" altLang="en-US" dirty="0"/>
              <a:t>So to look at it a little more visually.  The idea of a testing plan is to take all of these possible test dates and to come up with a sensible plan that will provide focus and consider the overall well being of the student.</a:t>
            </a:r>
          </a:p>
          <a:p>
            <a:endParaRPr lang="en-US" altLang="en-US" dirty="0"/>
          </a:p>
          <a:p>
            <a:r>
              <a:rPr lang="en-US" altLang="en-US" dirty="0"/>
              <a:t>Early Testing</a:t>
            </a:r>
          </a:p>
          <a:p>
            <a:r>
              <a:rPr lang="en-US" altLang="en-US" dirty="0"/>
              <a:t>--</a:t>
            </a:r>
            <a:r>
              <a:rPr lang="en-US" altLang="en-US" dirty="0" err="1"/>
              <a:t>Div</a:t>
            </a:r>
            <a:r>
              <a:rPr lang="en-US" altLang="en-US" dirty="0"/>
              <a:t> 1 athletes and high scoring students</a:t>
            </a:r>
          </a:p>
          <a:p>
            <a:endParaRPr lang="en-US" altLang="en-US" dirty="0"/>
          </a:p>
          <a:p>
            <a:r>
              <a:rPr lang="en-US" altLang="en-US" dirty="0"/>
              <a:t>Frequency</a:t>
            </a:r>
          </a:p>
          <a:p>
            <a:r>
              <a:rPr lang="en-US" altLang="en-US" dirty="0"/>
              <a:t>--Early and often is a refrain you’ll hear.</a:t>
            </a:r>
          </a:p>
          <a:p>
            <a:r>
              <a:rPr lang="en-US" altLang="en-US" dirty="0"/>
              <a:t>--2-3 x is recommended</a:t>
            </a:r>
          </a:p>
          <a:p>
            <a:r>
              <a:rPr lang="en-US" altLang="en-US" dirty="0"/>
              <a:t>--Students will peak late in spring or in fall</a:t>
            </a:r>
          </a:p>
        </p:txBody>
      </p:sp>
      <p:sp>
        <p:nvSpPr>
          <p:cNvPr id="72708" name="Slide Number Placeholder 3"/>
          <p:cNvSpPr>
            <a:spLocks noGrp="1"/>
          </p:cNvSpPr>
          <p:nvPr>
            <p:ph type="sldNum" sz="quarter" idx="5"/>
          </p:nvPr>
        </p:nvSpPr>
        <p:spPr>
          <a:noFill/>
        </p:spPr>
        <p:txBody>
          <a:bodyPr/>
          <a:lstStyle/>
          <a:p>
            <a:fld id="{A47260D3-B574-46EF-8D95-E64155B91824}" type="slidenum">
              <a:rPr lang="en-US" altLang="en-US">
                <a:solidFill>
                  <a:srgbClr val="000000"/>
                </a:solidFill>
              </a:rPr>
              <a:pPr/>
              <a:t>32</a:t>
            </a:fld>
            <a:endParaRPr lang="en-US" altLang="en-US">
              <a:solidFill>
                <a:srgbClr val="000000"/>
              </a:solidFill>
            </a:endParaRPr>
          </a:p>
        </p:txBody>
      </p:sp>
    </p:spTree>
    <p:extLst>
      <p:ext uri="{BB962C8B-B14F-4D97-AF65-F5344CB8AC3E}">
        <p14:creationId xmlns:p14="http://schemas.microsoft.com/office/powerpoint/2010/main" val="19556356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p:spPr>
        <p:txBody>
          <a:bodyPr/>
          <a:lstStyle/>
          <a:p>
            <a:r>
              <a:rPr lang="en-US" altLang="en-US" dirty="0"/>
              <a:t>Early Testing</a:t>
            </a:r>
          </a:p>
          <a:p>
            <a:r>
              <a:rPr lang="en-US" altLang="en-US" dirty="0"/>
              <a:t>--</a:t>
            </a:r>
            <a:r>
              <a:rPr lang="en-US" altLang="en-US" dirty="0" err="1"/>
              <a:t>Div</a:t>
            </a:r>
            <a:r>
              <a:rPr lang="en-US" altLang="en-US" dirty="0"/>
              <a:t> 1 athletes and high scoring students</a:t>
            </a:r>
          </a:p>
          <a:p>
            <a:endParaRPr lang="en-US" altLang="en-US" dirty="0"/>
          </a:p>
          <a:p>
            <a:r>
              <a:rPr lang="en-US" altLang="en-US" dirty="0"/>
              <a:t>Frequency</a:t>
            </a:r>
          </a:p>
          <a:p>
            <a:r>
              <a:rPr lang="en-US" altLang="en-US" dirty="0"/>
              <a:t>--Early and often is a refrain you’ll hear.</a:t>
            </a:r>
          </a:p>
          <a:p>
            <a:r>
              <a:rPr lang="en-US" altLang="en-US" dirty="0"/>
              <a:t>--2-3 x is recommended</a:t>
            </a:r>
          </a:p>
          <a:p>
            <a:r>
              <a:rPr lang="en-US" altLang="en-US" dirty="0"/>
              <a:t>--Students will peak late in spring or in fall</a:t>
            </a:r>
          </a:p>
        </p:txBody>
      </p:sp>
      <p:sp>
        <p:nvSpPr>
          <p:cNvPr id="72708" name="Slide Number Placeholder 3"/>
          <p:cNvSpPr>
            <a:spLocks noGrp="1"/>
          </p:cNvSpPr>
          <p:nvPr>
            <p:ph type="sldNum" sz="quarter" idx="5"/>
          </p:nvPr>
        </p:nvSpPr>
        <p:spPr>
          <a:noFill/>
        </p:spPr>
        <p:txBody>
          <a:bodyPr/>
          <a:lstStyle/>
          <a:p>
            <a:fld id="{A47260D3-B574-46EF-8D95-E64155B91824}" type="slidenum">
              <a:rPr lang="en-US" altLang="en-US">
                <a:solidFill>
                  <a:srgbClr val="000000"/>
                </a:solidFill>
              </a:rPr>
              <a:pPr/>
              <a:t>33</a:t>
            </a:fld>
            <a:endParaRPr lang="en-US" altLang="en-US">
              <a:solidFill>
                <a:srgbClr val="000000"/>
              </a:solidFill>
            </a:endParaRPr>
          </a:p>
        </p:txBody>
      </p:sp>
    </p:spTree>
    <p:extLst>
      <p:ext uri="{BB962C8B-B14F-4D97-AF65-F5344CB8AC3E}">
        <p14:creationId xmlns:p14="http://schemas.microsoft.com/office/powerpoint/2010/main" val="32698749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SCORE CHOICE</a:t>
            </a:r>
          </a:p>
          <a:p>
            <a:pPr marL="171450" indent="-171450">
              <a:buFont typeface="Arial" panose="020B0604020202020204" pitchFamily="34" charset="0"/>
              <a:buChar char="•"/>
            </a:pPr>
            <a:r>
              <a:rPr lang="en-US" altLang="en-US" dirty="0"/>
              <a:t>Just</a:t>
            </a:r>
            <a:r>
              <a:rPr lang="en-US" altLang="en-US" baseline="0" dirty="0"/>
              <a:t> define term</a:t>
            </a:r>
            <a:endParaRPr lang="en-US" altLang="en-US" dirty="0"/>
          </a:p>
          <a:p>
            <a:endParaRPr lang="en-US" altLang="en-US" dirty="0"/>
          </a:p>
        </p:txBody>
      </p:sp>
      <p:sp>
        <p:nvSpPr>
          <p:cNvPr id="1034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23925">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23925">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23925">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23925">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23925"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23925"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23925"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23925"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fld id="{0FA68EA4-F077-4F6B-A11D-F63440B53BEC}" type="slidenum">
              <a:rPr lang="en-US" altLang="en-US" smtClean="0">
                <a:solidFill>
                  <a:srgbClr val="000000"/>
                </a:solidFill>
              </a:rPr>
              <a:pPr>
                <a:spcBef>
                  <a:spcPct val="0"/>
                </a:spcBef>
              </a:pPr>
              <a:t>34</a:t>
            </a:fld>
            <a:endParaRPr lang="en-US" altLang="en-US">
              <a:solidFill>
                <a:srgbClr val="000000"/>
              </a:solidFill>
            </a:endParaRPr>
          </a:p>
        </p:txBody>
      </p:sp>
    </p:spTree>
    <p:extLst>
      <p:ext uri="{BB962C8B-B14F-4D97-AF65-F5344CB8AC3E}">
        <p14:creationId xmlns:p14="http://schemas.microsoft.com/office/powerpoint/2010/main" val="5198876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Of these 160, here are all the ones that are test optional.  </a:t>
            </a:r>
            <a:endParaRPr lang="en-US" dirty="0"/>
          </a:p>
        </p:txBody>
      </p:sp>
      <p:sp>
        <p:nvSpPr>
          <p:cNvPr id="4" name="Slide Number Placeholder 3"/>
          <p:cNvSpPr>
            <a:spLocks noGrp="1"/>
          </p:cNvSpPr>
          <p:nvPr>
            <p:ph type="sldNum" sz="quarter" idx="5"/>
          </p:nvPr>
        </p:nvSpPr>
        <p:spPr/>
        <p:txBody>
          <a:bodyPr/>
          <a:lstStyle/>
          <a:p>
            <a:fld id="{51FFF1D2-59D4-4323-9971-5D6C8C500C10}" type="slidenum">
              <a:rPr lang="en-US" smtClean="0"/>
              <a:pPr/>
              <a:t>3</a:t>
            </a:fld>
            <a:endParaRPr lang="en-US"/>
          </a:p>
        </p:txBody>
      </p:sp>
    </p:spTree>
    <p:extLst>
      <p:ext uri="{BB962C8B-B14F-4D97-AF65-F5344CB8AC3E}">
        <p14:creationId xmlns:p14="http://schemas.microsoft.com/office/powerpoint/2010/main" val="23194691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p:spPr>
        <p:txBody>
          <a:bodyPr/>
          <a:lstStyle/>
          <a:p>
            <a:r>
              <a:rPr lang="en-US" altLang="en-US" dirty="0"/>
              <a:t>More and more schools are </a:t>
            </a:r>
            <a:r>
              <a:rPr lang="en-US" altLang="en-US" dirty="0" err="1"/>
              <a:t>superscoring</a:t>
            </a:r>
            <a:r>
              <a:rPr lang="en-US" altLang="en-US" dirty="0"/>
              <a:t> the ACT as well.  From our list of schools that we researched, over 60% of schools now </a:t>
            </a:r>
            <a:r>
              <a:rPr lang="en-US" altLang="en-US" dirty="0" err="1"/>
              <a:t>superscore</a:t>
            </a:r>
            <a:r>
              <a:rPr lang="en-US" altLang="en-US" dirty="0"/>
              <a:t> the ACT.  About 90% are </a:t>
            </a:r>
            <a:r>
              <a:rPr lang="en-US" altLang="en-US" dirty="0" err="1"/>
              <a:t>superscoring</a:t>
            </a:r>
            <a:r>
              <a:rPr lang="en-US" altLang="en-US"/>
              <a:t> the SAT.</a:t>
            </a:r>
          </a:p>
        </p:txBody>
      </p:sp>
      <p:sp>
        <p:nvSpPr>
          <p:cNvPr id="76804" name="Slide Number Placeholder 3"/>
          <p:cNvSpPr>
            <a:spLocks noGrp="1"/>
          </p:cNvSpPr>
          <p:nvPr>
            <p:ph type="sldNum" sz="quarter" idx="5"/>
          </p:nvPr>
        </p:nvSpPr>
        <p:spPr>
          <a:noFill/>
        </p:spPr>
        <p:txBody>
          <a:bodyPr/>
          <a:lstStyle/>
          <a:p>
            <a:fld id="{A134836E-3304-44C6-AFC5-520C0D5F0830}" type="slidenum">
              <a:rPr lang="en-US" altLang="en-US">
                <a:solidFill>
                  <a:srgbClr val="000000"/>
                </a:solidFill>
              </a:rPr>
              <a:pPr/>
              <a:t>35</a:t>
            </a:fld>
            <a:endParaRPr lang="en-US" altLang="en-US">
              <a:solidFill>
                <a:srgbClr val="000000"/>
              </a:solidFill>
            </a:endParaRPr>
          </a:p>
        </p:txBody>
      </p:sp>
    </p:spTree>
    <p:extLst>
      <p:ext uri="{BB962C8B-B14F-4D97-AF65-F5344CB8AC3E}">
        <p14:creationId xmlns:p14="http://schemas.microsoft.com/office/powerpoint/2010/main" val="12228918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p:spPr>
        <p:txBody>
          <a:bodyPr/>
          <a:lstStyle/>
          <a:p>
            <a:r>
              <a:rPr lang="en-US" altLang="en-US" dirty="0"/>
              <a:t>Similar to the SAT, colleges also </a:t>
            </a:r>
            <a:r>
              <a:rPr lang="en-US" altLang="en-US" dirty="0" err="1"/>
              <a:t>superscore</a:t>
            </a:r>
            <a:r>
              <a:rPr lang="en-US" altLang="en-US" dirty="0"/>
              <a:t> the ACT. This student took the test three times and then to build the </a:t>
            </a:r>
            <a:r>
              <a:rPr lang="en-US" altLang="en-US" dirty="0" err="1"/>
              <a:t>superscore</a:t>
            </a:r>
            <a:r>
              <a:rPr lang="en-US" altLang="en-US" dirty="0"/>
              <a:t>, (advance the slide -- the 32 English, 30 math, 33 reading, and 30 science scores from the different test move to the </a:t>
            </a:r>
            <a:r>
              <a:rPr lang="en-US" altLang="en-US" dirty="0" err="1"/>
              <a:t>superscore</a:t>
            </a:r>
            <a:r>
              <a:rPr lang="en-US" altLang="en-US" dirty="0"/>
              <a:t> box with the overall composite showing a 31). the college will cherry pick those highest test scores and recalculate the composite.  In this example a 31.</a:t>
            </a:r>
          </a:p>
          <a:p>
            <a:endParaRPr lang="en-US" altLang="en-US" dirty="0"/>
          </a:p>
          <a:p>
            <a:r>
              <a:rPr lang="en-US" altLang="en-US" dirty="0"/>
              <a:t>More and more schools are </a:t>
            </a:r>
            <a:r>
              <a:rPr lang="en-US" altLang="en-US" dirty="0" err="1"/>
              <a:t>superscoring</a:t>
            </a:r>
            <a:r>
              <a:rPr lang="en-US" altLang="en-US" dirty="0"/>
              <a:t> the ACT as well.  From our list of schools that we researched, over 60% of schools now </a:t>
            </a:r>
            <a:r>
              <a:rPr lang="en-US" altLang="en-US" dirty="0" err="1"/>
              <a:t>superscore</a:t>
            </a:r>
            <a:r>
              <a:rPr lang="en-US" altLang="en-US" dirty="0"/>
              <a:t> the ACT.  About 90% are </a:t>
            </a:r>
            <a:r>
              <a:rPr lang="en-US" altLang="en-US" dirty="0" err="1"/>
              <a:t>superscoring</a:t>
            </a:r>
            <a:r>
              <a:rPr lang="en-US" altLang="en-US" dirty="0"/>
              <a:t> the SAT.</a:t>
            </a:r>
          </a:p>
        </p:txBody>
      </p:sp>
      <p:sp>
        <p:nvSpPr>
          <p:cNvPr id="76804" name="Slide Number Placeholder 3"/>
          <p:cNvSpPr>
            <a:spLocks noGrp="1"/>
          </p:cNvSpPr>
          <p:nvPr>
            <p:ph type="sldNum" sz="quarter" idx="5"/>
          </p:nvPr>
        </p:nvSpPr>
        <p:spPr>
          <a:noFill/>
        </p:spPr>
        <p:txBody>
          <a:bodyPr/>
          <a:lstStyle/>
          <a:p>
            <a:fld id="{A134836E-3304-44C6-AFC5-520C0D5F0830}" type="slidenum">
              <a:rPr lang="en-US" altLang="en-US">
                <a:solidFill>
                  <a:srgbClr val="000000"/>
                </a:solidFill>
              </a:rPr>
              <a:pPr/>
              <a:t>36</a:t>
            </a:fld>
            <a:endParaRPr lang="en-US" altLang="en-US">
              <a:solidFill>
                <a:srgbClr val="000000"/>
              </a:solidFill>
            </a:endParaRPr>
          </a:p>
        </p:txBody>
      </p:sp>
    </p:spTree>
    <p:extLst>
      <p:ext uri="{BB962C8B-B14F-4D97-AF65-F5344CB8AC3E}">
        <p14:creationId xmlns:p14="http://schemas.microsoft.com/office/powerpoint/2010/main" val="277227982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p:spPr>
        <p:txBody>
          <a:bodyPr/>
          <a:lstStyle/>
          <a:p>
            <a:r>
              <a:rPr lang="en-US" altLang="en-US" dirty="0"/>
              <a:t>Similar to the SAT, colleges also </a:t>
            </a:r>
            <a:r>
              <a:rPr lang="en-US" altLang="en-US" dirty="0" err="1"/>
              <a:t>superscore</a:t>
            </a:r>
            <a:r>
              <a:rPr lang="en-US" altLang="en-US" dirty="0"/>
              <a:t> the ACT. This student took the test three times and then to build the </a:t>
            </a:r>
            <a:r>
              <a:rPr lang="en-US" altLang="en-US" dirty="0" err="1"/>
              <a:t>superscore</a:t>
            </a:r>
            <a:r>
              <a:rPr lang="en-US" altLang="en-US" dirty="0"/>
              <a:t>, (advance the slide -- the 32 English, 30 math, 33 reading, and 30 science scores from the different test move to the </a:t>
            </a:r>
            <a:r>
              <a:rPr lang="en-US" altLang="en-US" dirty="0" err="1"/>
              <a:t>superscore</a:t>
            </a:r>
            <a:r>
              <a:rPr lang="en-US" altLang="en-US" dirty="0"/>
              <a:t> box with the overall composite showing a 31). the college will cherry pick those highest test scores and recalculate the composite.  In this example a 31.</a:t>
            </a:r>
          </a:p>
          <a:p>
            <a:endParaRPr lang="en-US" altLang="en-US" dirty="0"/>
          </a:p>
          <a:p>
            <a:r>
              <a:rPr lang="en-US" altLang="en-US" dirty="0"/>
              <a:t>More and more schools are </a:t>
            </a:r>
            <a:r>
              <a:rPr lang="en-US" altLang="en-US" dirty="0" err="1"/>
              <a:t>superscoring</a:t>
            </a:r>
            <a:r>
              <a:rPr lang="en-US" altLang="en-US" dirty="0"/>
              <a:t> the ACT as well.  From our list of schools that we researched, over 60% of schools now </a:t>
            </a:r>
            <a:r>
              <a:rPr lang="en-US" altLang="en-US" dirty="0" err="1"/>
              <a:t>superscore</a:t>
            </a:r>
            <a:r>
              <a:rPr lang="en-US" altLang="en-US" dirty="0"/>
              <a:t> the ACT.  About 90% are </a:t>
            </a:r>
            <a:r>
              <a:rPr lang="en-US" altLang="en-US" dirty="0" err="1"/>
              <a:t>superscoring</a:t>
            </a:r>
            <a:r>
              <a:rPr lang="en-US" altLang="en-US" dirty="0"/>
              <a:t> the SAT.</a:t>
            </a:r>
          </a:p>
        </p:txBody>
      </p:sp>
      <p:sp>
        <p:nvSpPr>
          <p:cNvPr id="76804" name="Slide Number Placeholder 3"/>
          <p:cNvSpPr>
            <a:spLocks noGrp="1"/>
          </p:cNvSpPr>
          <p:nvPr>
            <p:ph type="sldNum" sz="quarter" idx="5"/>
          </p:nvPr>
        </p:nvSpPr>
        <p:spPr>
          <a:noFill/>
        </p:spPr>
        <p:txBody>
          <a:bodyPr/>
          <a:lstStyle/>
          <a:p>
            <a:fld id="{A134836E-3304-44C6-AFC5-520C0D5F0830}" type="slidenum">
              <a:rPr lang="en-US" altLang="en-US">
                <a:solidFill>
                  <a:srgbClr val="000000"/>
                </a:solidFill>
              </a:rPr>
              <a:pPr/>
              <a:t>37</a:t>
            </a:fld>
            <a:endParaRPr lang="en-US" altLang="en-US">
              <a:solidFill>
                <a:srgbClr val="000000"/>
              </a:solidFill>
            </a:endParaRPr>
          </a:p>
        </p:txBody>
      </p:sp>
    </p:spTree>
    <p:extLst>
      <p:ext uri="{BB962C8B-B14F-4D97-AF65-F5344CB8AC3E}">
        <p14:creationId xmlns:p14="http://schemas.microsoft.com/office/powerpoint/2010/main" val="302449862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ln/>
        </p:spPr>
      </p:sp>
      <p:sp>
        <p:nvSpPr>
          <p:cNvPr id="10243" name="Notes Placeholder 2"/>
          <p:cNvSpPr>
            <a:spLocks noGrp="1"/>
          </p:cNvSpPr>
          <p:nvPr>
            <p:ph type="body" idx="1"/>
          </p:nvPr>
        </p:nvSpPr>
        <p:spPr>
          <a:noFill/>
          <a:ln/>
        </p:spPr>
        <p:txBody>
          <a:bodyPr/>
          <a:lstStyle/>
          <a:p>
            <a:r>
              <a:rPr lang="en-US" altLang="en-US"/>
              <a:t>IMPORTANCE OF TESTING PLAN</a:t>
            </a:r>
          </a:p>
          <a:p>
            <a:endParaRPr lang="en-US" altLang="en-US"/>
          </a:p>
          <a:p>
            <a:r>
              <a:rPr lang="en-US" altLang="en-US"/>
              <a:t>--My own experience around testing – no prep, no plan, no meetings at schools for my parents…some anxiety, but short duration…simpler</a:t>
            </a:r>
          </a:p>
          <a:p>
            <a:r>
              <a:rPr lang="en-US" altLang="en-US"/>
              <a:t>--Times have changed.  More moving parts.  </a:t>
            </a:r>
          </a:p>
          <a:p>
            <a:r>
              <a:rPr lang="en-US" altLang="en-US"/>
              <a:t>--Class of ’17 confronted with choice between SAT and ACT and also between new SAT and old SAT.  Requires a plan.</a:t>
            </a:r>
          </a:p>
          <a:p>
            <a:r>
              <a:rPr lang="en-US" altLang="en-US"/>
              <a:t>--No single right plan for everyone, but there is a best plan for you and your situation</a:t>
            </a:r>
          </a:p>
          <a:p>
            <a:r>
              <a:rPr lang="en-US" altLang="en-US"/>
              <a:t>--Plan includes “which tests,” “when,” and “how and when should I prepare”</a:t>
            </a:r>
          </a:p>
          <a:p>
            <a:r>
              <a:rPr lang="en-US" altLang="en-US"/>
              <a:t>--Hope is that information I give you today will give you a good head start on creating a measured, reasonable, and appropriate testing plan</a:t>
            </a:r>
          </a:p>
          <a:p>
            <a:endParaRPr lang="en-US" altLang="en-US"/>
          </a:p>
        </p:txBody>
      </p:sp>
      <p:sp>
        <p:nvSpPr>
          <p:cNvPr id="10244" name="Slide Number Placeholder 3"/>
          <p:cNvSpPr>
            <a:spLocks noGrp="1"/>
          </p:cNvSpPr>
          <p:nvPr>
            <p:ph type="sldNum" sz="quarter" idx="5"/>
          </p:nvPr>
        </p:nvSpPr>
        <p:spPr>
          <a:noFill/>
        </p:spPr>
        <p:txBody>
          <a:bodyPr/>
          <a:lstStyle/>
          <a:p>
            <a:fld id="{BF2A0544-F1D5-4706-B976-4D7DDD120F34}" type="slidenum">
              <a:rPr lang="en-US" altLang="en-US">
                <a:solidFill>
                  <a:srgbClr val="000000"/>
                </a:solidFill>
              </a:rPr>
              <a:pPr/>
              <a:t>38</a:t>
            </a:fld>
            <a:endParaRPr lang="en-US" altLang="en-US">
              <a:solidFill>
                <a:srgbClr val="000000"/>
              </a:solidFill>
            </a:endParaRPr>
          </a:p>
        </p:txBody>
      </p:sp>
    </p:spTree>
    <p:extLst>
      <p:ext uri="{BB962C8B-B14F-4D97-AF65-F5344CB8AC3E}">
        <p14:creationId xmlns:p14="http://schemas.microsoft.com/office/powerpoint/2010/main" val="236892249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p:spPr>
        <p:txBody>
          <a:bodyPr/>
          <a:lstStyle/>
          <a:p>
            <a:pPr eaLnBrk="1" hangingPunct="1"/>
            <a:r>
              <a:rPr lang="en-US" altLang="en-US"/>
              <a:t>Higher the scorer, the earlier you can test.  Best scores late in junior year and fall of senior year.</a:t>
            </a:r>
          </a:p>
          <a:p>
            <a:pPr eaLnBrk="1" hangingPunct="1"/>
            <a:endParaRPr lang="en-US" altLang="en-US"/>
          </a:p>
          <a:p>
            <a:pPr eaLnBrk="1" hangingPunct="1"/>
            <a:endParaRPr lang="en-US" altLang="en-US"/>
          </a:p>
          <a:p>
            <a:pPr eaLnBrk="1" hangingPunct="1"/>
            <a:r>
              <a:rPr lang="en-US" altLang="en-US"/>
              <a:t>Early Starter:  Prep during summer year before junior year.  Potential national merit target.  Recruited athletes.  Hoping to be finished with testing by end of junior year.</a:t>
            </a:r>
          </a:p>
          <a:p>
            <a:pPr eaLnBrk="1" hangingPunct="1"/>
            <a:endParaRPr lang="en-US" altLang="en-US"/>
          </a:p>
          <a:p>
            <a:pPr eaLnBrk="1" hangingPunct="1"/>
            <a:r>
              <a:rPr lang="en-US" altLang="en-US"/>
              <a:t>Traditional:  Diagnostic testing before junior year, but bulk of test prep during year.  Spaced out sessions to allow for balanced approach</a:t>
            </a:r>
          </a:p>
          <a:p>
            <a:pPr eaLnBrk="1" hangingPunct="1"/>
            <a:endParaRPr lang="en-US" altLang="en-US"/>
          </a:p>
          <a:p>
            <a:pPr eaLnBrk="1" hangingPunct="1"/>
            <a:r>
              <a:rPr lang="en-US" altLang="en-US"/>
              <a:t>Deferred:  Get junior year academics off to good start.  Prep begins in earnest in winter/spring of junior year.  Might continue over summer or in senior year.  Final testing senior fall.</a:t>
            </a:r>
          </a:p>
        </p:txBody>
      </p:sp>
      <p:sp>
        <p:nvSpPr>
          <p:cNvPr id="61444" name="Slide Number Placeholder 3"/>
          <p:cNvSpPr>
            <a:spLocks noGrp="1"/>
          </p:cNvSpPr>
          <p:nvPr>
            <p:ph type="sldNum" sz="quarter" idx="5"/>
          </p:nvPr>
        </p:nvSpPr>
        <p:spPr>
          <a:noFill/>
        </p:spPr>
        <p:txBody>
          <a:bodyPr/>
          <a:lstStyle/>
          <a:p>
            <a:fld id="{70D90AB0-7834-47BE-9B2C-08CAFB0E7572}" type="slidenum">
              <a:rPr lang="en-US" altLang="en-US">
                <a:solidFill>
                  <a:srgbClr val="000000"/>
                </a:solidFill>
              </a:rPr>
              <a:pPr/>
              <a:t>39</a:t>
            </a:fld>
            <a:endParaRPr lang="en-US" altLang="en-US">
              <a:solidFill>
                <a:srgbClr val="000000"/>
              </a:solidFill>
            </a:endParaRPr>
          </a:p>
        </p:txBody>
      </p:sp>
    </p:spTree>
    <p:extLst>
      <p:ext uri="{BB962C8B-B14F-4D97-AF65-F5344CB8AC3E}">
        <p14:creationId xmlns:p14="http://schemas.microsoft.com/office/powerpoint/2010/main" val="340581989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p:spPr>
        <p:txBody>
          <a:bodyPr/>
          <a:lstStyle/>
          <a:p>
            <a:pPr eaLnBrk="1" hangingPunct="1"/>
            <a:endParaRPr lang="en-US" altLang="en-US"/>
          </a:p>
        </p:txBody>
      </p:sp>
      <p:sp>
        <p:nvSpPr>
          <p:cNvPr id="79876" name="Slide Number Placeholder 3"/>
          <p:cNvSpPr>
            <a:spLocks noGrp="1"/>
          </p:cNvSpPr>
          <p:nvPr>
            <p:ph type="sldNum" sz="quarter" idx="5"/>
          </p:nvPr>
        </p:nvSpPr>
        <p:spPr>
          <a:noFill/>
        </p:spPr>
        <p:txBody>
          <a:bodyPr/>
          <a:lstStyle/>
          <a:p>
            <a:fld id="{4CB7249C-D700-402F-B3A5-E72D1969ED75}" type="slidenum">
              <a:rPr lang="en-US" altLang="en-US">
                <a:solidFill>
                  <a:srgbClr val="000000"/>
                </a:solidFill>
              </a:rPr>
              <a:pPr/>
              <a:t>40</a:t>
            </a:fld>
            <a:endParaRPr lang="en-US" altLang="en-US">
              <a:solidFill>
                <a:srgbClr val="000000"/>
              </a:solidFill>
            </a:endParaRPr>
          </a:p>
        </p:txBody>
      </p:sp>
    </p:spTree>
    <p:extLst>
      <p:ext uri="{BB962C8B-B14F-4D97-AF65-F5344CB8AC3E}">
        <p14:creationId xmlns:p14="http://schemas.microsoft.com/office/powerpoint/2010/main" val="128253047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p:spPr>
        <p:txBody>
          <a:bodyPr/>
          <a:lstStyle/>
          <a:p>
            <a:endParaRPr lang="en-US" altLang="en-US"/>
          </a:p>
        </p:txBody>
      </p:sp>
      <p:sp>
        <p:nvSpPr>
          <p:cNvPr id="81924" name="Slide Number Placeholder 3"/>
          <p:cNvSpPr>
            <a:spLocks noGrp="1"/>
          </p:cNvSpPr>
          <p:nvPr>
            <p:ph type="sldNum" sz="quarter" idx="5"/>
          </p:nvPr>
        </p:nvSpPr>
        <p:spPr>
          <a:noFill/>
        </p:spPr>
        <p:txBody>
          <a:bodyPr/>
          <a:lstStyle/>
          <a:p>
            <a:pPr marL="0" marR="0" lvl="0" indent="0" algn="r" defTabSz="922338" rtl="0" eaLnBrk="1" fontAlgn="base" latinLnBrk="0" hangingPunct="1">
              <a:lnSpc>
                <a:spcPct val="100000"/>
              </a:lnSpc>
              <a:spcBef>
                <a:spcPct val="0"/>
              </a:spcBef>
              <a:spcAft>
                <a:spcPct val="0"/>
              </a:spcAft>
              <a:buClrTx/>
              <a:buSzTx/>
              <a:buFontTx/>
              <a:buNone/>
              <a:tabLst/>
              <a:defRPr/>
            </a:pPr>
            <a:fld id="{2FE3C199-B195-472F-963E-495C760B6DCE}" type="slidenum">
              <a:rPr kumimoji="0" lang="en-US" altLang="en-US" sz="1200" b="0" i="0" u="none" strike="noStrike" kern="1200" cap="none" spc="0" normalizeH="0" baseline="0" noProof="0">
                <a:ln>
                  <a:noFill/>
                </a:ln>
                <a:solidFill>
                  <a:srgbClr val="000000"/>
                </a:solidFill>
                <a:effectLst/>
                <a:uLnTx/>
                <a:uFillTx/>
                <a:latin typeface="Times New Roman" pitchFamily="18" charset="0"/>
                <a:ea typeface="MS PGothic" pitchFamily="34" charset="-128"/>
                <a:cs typeface="+mn-cs"/>
              </a:rPr>
              <a:pPr marL="0" marR="0" lvl="0" indent="0" algn="r" defTabSz="922338" rtl="0" eaLnBrk="1" fontAlgn="base" latinLnBrk="0" hangingPunct="1">
                <a:lnSpc>
                  <a:spcPct val="100000"/>
                </a:lnSpc>
                <a:spcBef>
                  <a:spcPct val="0"/>
                </a:spcBef>
                <a:spcAft>
                  <a:spcPct val="0"/>
                </a:spcAft>
                <a:buClrTx/>
                <a:buSzTx/>
                <a:buFontTx/>
                <a:buNone/>
                <a:tabLst/>
                <a:defRPr/>
              </a:pPr>
              <a:t>41</a:t>
            </a:fld>
            <a:endParaRPr kumimoji="0" lang="en-US" altLang="en-US" sz="1200" b="0" i="0" u="none" strike="noStrike" kern="1200" cap="none" spc="0" normalizeH="0" baseline="0" noProof="0">
              <a:ln>
                <a:noFill/>
              </a:ln>
              <a:solidFill>
                <a:srgbClr val="000000"/>
              </a:solidFill>
              <a:effectLst/>
              <a:uLnTx/>
              <a:uFillTx/>
              <a:latin typeface="Times New Roman" pitchFamily="18" charset="0"/>
              <a:ea typeface="MS PGothic" pitchFamily="34" charset="-128"/>
              <a:cs typeface="+mn-cs"/>
            </a:endParaRPr>
          </a:p>
        </p:txBody>
      </p:sp>
    </p:spTree>
    <p:extLst>
      <p:ext uri="{BB962C8B-B14F-4D97-AF65-F5344CB8AC3E}">
        <p14:creationId xmlns:p14="http://schemas.microsoft.com/office/powerpoint/2010/main" val="345705377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p:spPr>
        <p:txBody>
          <a:bodyPr/>
          <a:lstStyle/>
          <a:p>
            <a:pPr eaLnBrk="1" hangingPunct="1"/>
            <a:endParaRPr lang="en-US" altLang="en-US"/>
          </a:p>
        </p:txBody>
      </p:sp>
      <p:sp>
        <p:nvSpPr>
          <p:cNvPr id="88068" name="Slide Number Placeholder 3"/>
          <p:cNvSpPr>
            <a:spLocks noGrp="1"/>
          </p:cNvSpPr>
          <p:nvPr>
            <p:ph type="sldNum" sz="quarter" idx="5"/>
          </p:nvPr>
        </p:nvSpPr>
        <p:spPr>
          <a:noFill/>
        </p:spPr>
        <p:txBody>
          <a:bodyPr/>
          <a:lstStyle/>
          <a:p>
            <a:fld id="{9B51C939-F30B-4BA7-B17E-8A22B57BCF72}" type="slidenum">
              <a:rPr lang="en-US" altLang="en-US">
                <a:solidFill>
                  <a:srgbClr val="000000"/>
                </a:solidFill>
              </a:rPr>
              <a:pPr/>
              <a:t>42</a:t>
            </a:fld>
            <a:endParaRPr lang="en-US" altLang="en-US">
              <a:solidFill>
                <a:srgbClr val="000000"/>
              </a:solidFill>
            </a:endParaRPr>
          </a:p>
        </p:txBody>
      </p:sp>
    </p:spTree>
    <p:extLst>
      <p:ext uri="{BB962C8B-B14F-4D97-AF65-F5344CB8AC3E}">
        <p14:creationId xmlns:p14="http://schemas.microsoft.com/office/powerpoint/2010/main" val="30708646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p:spPr>
        <p:txBody>
          <a:bodyPr/>
          <a:lstStyle/>
          <a:p>
            <a:endParaRPr lang="en-US" altLang="en-US"/>
          </a:p>
        </p:txBody>
      </p:sp>
      <p:sp>
        <p:nvSpPr>
          <p:cNvPr id="76804" name="Slide Number Placeholder 3"/>
          <p:cNvSpPr>
            <a:spLocks noGrp="1"/>
          </p:cNvSpPr>
          <p:nvPr>
            <p:ph type="sldNum" sz="quarter" idx="5"/>
          </p:nvPr>
        </p:nvSpPr>
        <p:spPr>
          <a:noFill/>
        </p:spPr>
        <p:txBody>
          <a:bodyPr/>
          <a:lstStyle/>
          <a:p>
            <a:fld id="{C0B52FD2-768A-4E6A-959A-2F13810E3919}" type="slidenum">
              <a:rPr lang="en-US" altLang="en-US">
                <a:solidFill>
                  <a:srgbClr val="000000"/>
                </a:solidFill>
              </a:rPr>
              <a:pPr/>
              <a:t>43</a:t>
            </a:fld>
            <a:endParaRPr lang="en-US" altLang="en-US">
              <a:solidFill>
                <a:srgbClr val="000000"/>
              </a:solidFill>
            </a:endParaRPr>
          </a:p>
        </p:txBody>
      </p:sp>
    </p:spTree>
    <p:extLst>
      <p:ext uri="{BB962C8B-B14F-4D97-AF65-F5344CB8AC3E}">
        <p14:creationId xmlns:p14="http://schemas.microsoft.com/office/powerpoint/2010/main" val="21734517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p:spPr>
        <p:txBody>
          <a:bodyPr/>
          <a:lstStyle/>
          <a:p>
            <a:pPr eaLnBrk="1" hangingPunct="1"/>
            <a:endParaRPr lang="en-US" altLang="en-US"/>
          </a:p>
        </p:txBody>
      </p:sp>
      <p:sp>
        <p:nvSpPr>
          <p:cNvPr id="79876" name="Slide Number Placeholder 3"/>
          <p:cNvSpPr>
            <a:spLocks noGrp="1"/>
          </p:cNvSpPr>
          <p:nvPr>
            <p:ph type="sldNum" sz="quarter" idx="5"/>
          </p:nvPr>
        </p:nvSpPr>
        <p:spPr>
          <a:noFill/>
        </p:spPr>
        <p:txBody>
          <a:bodyPr/>
          <a:lstStyle/>
          <a:p>
            <a:fld id="{4CB7249C-D700-402F-B3A5-E72D1969ED75}" type="slidenum">
              <a:rPr lang="en-US" altLang="en-US">
                <a:solidFill>
                  <a:srgbClr val="000000"/>
                </a:solidFill>
              </a:rPr>
              <a:pPr/>
              <a:t>4</a:t>
            </a:fld>
            <a:endParaRPr lang="en-US" altLang="en-US">
              <a:solidFill>
                <a:srgbClr val="000000"/>
              </a:solidFill>
            </a:endParaRPr>
          </a:p>
        </p:txBody>
      </p:sp>
    </p:spTree>
    <p:extLst>
      <p:ext uri="{BB962C8B-B14F-4D97-AF65-F5344CB8AC3E}">
        <p14:creationId xmlns:p14="http://schemas.microsoft.com/office/powerpoint/2010/main" val="29967509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ln/>
        </p:spPr>
      </p:sp>
      <p:sp>
        <p:nvSpPr>
          <p:cNvPr id="10243" name="Notes Placeholder 2"/>
          <p:cNvSpPr>
            <a:spLocks noGrp="1"/>
          </p:cNvSpPr>
          <p:nvPr>
            <p:ph type="body" idx="1"/>
          </p:nvPr>
        </p:nvSpPr>
        <p:spPr>
          <a:noFill/>
          <a:ln/>
        </p:spPr>
        <p:txBody>
          <a:bodyPr/>
          <a:lstStyle/>
          <a:p>
            <a:r>
              <a:rPr lang="en-US" altLang="en-US"/>
              <a:t>IMPORTANCE OF TESTING PLAN</a:t>
            </a:r>
          </a:p>
          <a:p>
            <a:endParaRPr lang="en-US" altLang="en-US"/>
          </a:p>
          <a:p>
            <a:r>
              <a:rPr lang="en-US" altLang="en-US"/>
              <a:t>--My own experience around testing – no prep, no plan, no meetings at schools for my parents…some anxiety, but short duration…simpler</a:t>
            </a:r>
          </a:p>
          <a:p>
            <a:r>
              <a:rPr lang="en-US" altLang="en-US"/>
              <a:t>--Times have changed.  More moving parts.  </a:t>
            </a:r>
          </a:p>
          <a:p>
            <a:r>
              <a:rPr lang="en-US" altLang="en-US"/>
              <a:t>--Class of ’17 confronted with choice between SAT and ACT and also between new SAT and old SAT.  Requires a plan.</a:t>
            </a:r>
          </a:p>
          <a:p>
            <a:r>
              <a:rPr lang="en-US" altLang="en-US"/>
              <a:t>--No single right plan for everyone, but there is a best plan for you and your situation</a:t>
            </a:r>
          </a:p>
          <a:p>
            <a:r>
              <a:rPr lang="en-US" altLang="en-US"/>
              <a:t>--Plan includes “which tests,” “when,” and “how and when should I prepare”</a:t>
            </a:r>
          </a:p>
          <a:p>
            <a:r>
              <a:rPr lang="en-US" altLang="en-US"/>
              <a:t>--Hope is that information I give you today will give you a good head start on creating a measured, reasonable, and appropriate testing plan</a:t>
            </a:r>
          </a:p>
          <a:p>
            <a:endParaRPr lang="en-US" altLang="en-US"/>
          </a:p>
        </p:txBody>
      </p:sp>
      <p:sp>
        <p:nvSpPr>
          <p:cNvPr id="10244" name="Slide Number Placeholder 3"/>
          <p:cNvSpPr>
            <a:spLocks noGrp="1"/>
          </p:cNvSpPr>
          <p:nvPr>
            <p:ph type="sldNum" sz="quarter" idx="5"/>
          </p:nvPr>
        </p:nvSpPr>
        <p:spPr>
          <a:noFill/>
        </p:spPr>
        <p:txBody>
          <a:bodyPr/>
          <a:lstStyle/>
          <a:p>
            <a:fld id="{BF2A0544-F1D5-4706-B976-4D7DDD120F34}" type="slidenum">
              <a:rPr lang="en-US" altLang="en-US">
                <a:solidFill>
                  <a:srgbClr val="000000"/>
                </a:solidFill>
              </a:rPr>
              <a:pPr/>
              <a:t>5</a:t>
            </a:fld>
            <a:endParaRPr lang="en-US" altLang="en-US">
              <a:solidFill>
                <a:srgbClr val="000000"/>
              </a:solidFill>
            </a:endParaRPr>
          </a:p>
        </p:txBody>
      </p:sp>
    </p:spTree>
    <p:extLst>
      <p:ext uri="{BB962C8B-B14F-4D97-AF65-F5344CB8AC3E}">
        <p14:creationId xmlns:p14="http://schemas.microsoft.com/office/powerpoint/2010/main" val="31269937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a:ln/>
        </p:spPr>
      </p:sp>
      <p:sp>
        <p:nvSpPr>
          <p:cNvPr id="9219" name="Notes Placeholder 2"/>
          <p:cNvSpPr>
            <a:spLocks noGrp="1"/>
          </p:cNvSpPr>
          <p:nvPr>
            <p:ph type="body" idx="1"/>
          </p:nvPr>
        </p:nvSpPr>
        <p:spPr>
          <a:noFill/>
          <a:ln/>
        </p:spPr>
        <p:txBody>
          <a:bodyPr/>
          <a:lstStyle/>
          <a:p>
            <a:r>
              <a:rPr lang="en-US" altLang="en-US"/>
              <a:t>WHICH TESTS</a:t>
            </a:r>
          </a:p>
          <a:p>
            <a:endParaRPr lang="en-US" altLang="en-US"/>
          </a:p>
          <a:p>
            <a:r>
              <a:rPr lang="en-US" altLang="en-US"/>
              <a:t>--Which tests?  These are the standardized tests that are relevant.</a:t>
            </a:r>
          </a:p>
          <a:p>
            <a:r>
              <a:rPr lang="en-US" altLang="en-US"/>
              <a:t>--PSAT scores back in December…will give some indicator for new SAT performance</a:t>
            </a:r>
          </a:p>
          <a:p>
            <a:r>
              <a:rPr lang="en-US" altLang="en-US"/>
              <a:t>--SAT and ACT are key ones.  You will likely take one of these tests twice and will possibly take both tests before all is said and done.</a:t>
            </a:r>
          </a:p>
          <a:p>
            <a:r>
              <a:rPr lang="en-US" altLang="en-US"/>
              <a:t>--Subject Tests lead to most confusion…relatively few schools require or recommend…work with counselors</a:t>
            </a:r>
          </a:p>
          <a:p>
            <a:r>
              <a:rPr lang="en-US" altLang="en-US"/>
              <a:t>--Class of 2017 is first class to encounter Redesigned SAT.  Will have some choices to make.</a:t>
            </a:r>
          </a:p>
        </p:txBody>
      </p:sp>
      <p:sp>
        <p:nvSpPr>
          <p:cNvPr id="9220" name="Slide Number Placeholder 3"/>
          <p:cNvSpPr>
            <a:spLocks noGrp="1"/>
          </p:cNvSpPr>
          <p:nvPr>
            <p:ph type="sldNum" sz="quarter" idx="5"/>
          </p:nvPr>
        </p:nvSpPr>
        <p:spPr>
          <a:noFill/>
        </p:spPr>
        <p:txBody>
          <a:bodyPr/>
          <a:lstStyle/>
          <a:p>
            <a:fld id="{34F72A58-3966-47DE-BC2A-0CE99D695858}" type="slidenum">
              <a:rPr lang="en-US" altLang="en-US">
                <a:solidFill>
                  <a:srgbClr val="000000"/>
                </a:solidFill>
              </a:rPr>
              <a:pPr/>
              <a:t>6</a:t>
            </a:fld>
            <a:endParaRPr lang="en-US" altLang="en-US">
              <a:solidFill>
                <a:srgbClr val="000000"/>
              </a:solidFill>
            </a:endParaRPr>
          </a:p>
        </p:txBody>
      </p:sp>
    </p:spTree>
    <p:extLst>
      <p:ext uri="{BB962C8B-B14F-4D97-AF65-F5344CB8AC3E}">
        <p14:creationId xmlns:p14="http://schemas.microsoft.com/office/powerpoint/2010/main" val="19574337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14339" name="Notes Placeholder 2"/>
          <p:cNvSpPr>
            <a:spLocks noGrp="1"/>
          </p:cNvSpPr>
          <p:nvPr>
            <p:ph type="body" idx="1"/>
          </p:nvPr>
        </p:nvSpPr>
        <p:spPr>
          <a:noFill/>
          <a:ln/>
        </p:spPr>
        <p:txBody>
          <a:bodyPr/>
          <a:lstStyle/>
          <a:p>
            <a:pPr eaLnBrk="1" hangingPunct="1"/>
            <a:r>
              <a:rPr lang="en-US" altLang="en-US"/>
              <a:t>WHICH TESTS – PURPOSE </a:t>
            </a:r>
          </a:p>
          <a:p>
            <a:pPr eaLnBrk="1" hangingPunct="1"/>
            <a:endParaRPr lang="en-US" altLang="en-US"/>
          </a:p>
          <a:p>
            <a:pPr eaLnBrk="1" hangingPunct="1"/>
            <a:r>
              <a:rPr lang="en-US" altLang="en-US"/>
              <a:t>Purpose of PSAT</a:t>
            </a:r>
          </a:p>
          <a:p>
            <a:pPr eaLnBrk="1" hangingPunct="1"/>
            <a:r>
              <a:rPr lang="en-US" altLang="en-US"/>
              <a:t>--”P” stands for preliminary, but might as well stand for practice.  Like a preseason scrimmage or rehearsal for a play.</a:t>
            </a:r>
          </a:p>
          <a:p>
            <a:pPr eaLnBrk="1" hangingPunct="1"/>
            <a:r>
              <a:rPr lang="en-US" altLang="en-US"/>
              <a:t>--Useful but imperfect predictor of scores</a:t>
            </a:r>
          </a:p>
          <a:p>
            <a:pPr eaLnBrk="1" hangingPunct="1"/>
            <a:r>
              <a:rPr lang="en-US" altLang="en-US"/>
              <a:t>--Indicator of strengths and weaknesses and ultimately that is the benefit of the PSAT and any practice test you take.  Feedback.</a:t>
            </a:r>
          </a:p>
          <a:p>
            <a:pPr eaLnBrk="1" hangingPunct="1"/>
            <a:r>
              <a:rPr lang="en-US" altLang="en-US"/>
              <a:t>--PSAT scores are used to determine eligibility for scholarships and awards through National Merit program</a:t>
            </a:r>
          </a:p>
          <a:p>
            <a:pPr eaLnBrk="1" hangingPunct="1"/>
            <a:endParaRPr lang="en-US" altLang="en-US"/>
          </a:p>
          <a:p>
            <a:pPr eaLnBrk="1" hangingPunct="1"/>
            <a:r>
              <a:rPr lang="en-US" altLang="en-US"/>
              <a:t>Purpose of SAT/ACT</a:t>
            </a:r>
          </a:p>
          <a:p>
            <a:pPr eaLnBrk="1" hangingPunct="1"/>
            <a:r>
              <a:rPr lang="en-US" altLang="en-US"/>
              <a:t>--Key component for admissions for most colleges in US.  3</a:t>
            </a:r>
            <a:r>
              <a:rPr lang="en-US" altLang="en-US" baseline="30000"/>
              <a:t>rd</a:t>
            </a:r>
            <a:r>
              <a:rPr lang="en-US" altLang="en-US"/>
              <a:t> most important factor.</a:t>
            </a:r>
          </a:p>
          <a:p>
            <a:pPr eaLnBrk="1" hangingPunct="1"/>
            <a:r>
              <a:rPr lang="en-US" altLang="en-US"/>
              <a:t>--One factor of many.  850 out of 2400 4-year schools are Test Optional.  BUT, when you get rid of open enrollment schools, schools that provide religious instruction and technical training, etc., there are roughly 20-30 selective test optional schools (e.g., Bates, Bowdoin, Hamilton, Holy Cross</a:t>
            </a:r>
          </a:p>
          <a:p>
            <a:pPr eaLnBrk="1" hangingPunct="1"/>
            <a:r>
              <a:rPr lang="en-US" altLang="en-US"/>
              <a:t>--Note also that ACT is accepted everywhere and sometimes in lieu of SAT and Subject Tests.  Check with schools.  BC, Brandeis, Brown all examples of schools that do this.  Cornell and Harvard are examples of schools that require STs no matter whether you submit SAT or ACT.</a:t>
            </a:r>
          </a:p>
          <a:p>
            <a:pPr eaLnBrk="1" hangingPunct="1"/>
            <a:endParaRPr lang="en-US" altLang="en-US"/>
          </a:p>
        </p:txBody>
      </p:sp>
      <p:sp>
        <p:nvSpPr>
          <p:cNvPr id="14340" name="Slide Number Placeholder 3"/>
          <p:cNvSpPr>
            <a:spLocks noGrp="1"/>
          </p:cNvSpPr>
          <p:nvPr>
            <p:ph type="sldNum" sz="quarter" idx="5"/>
          </p:nvPr>
        </p:nvSpPr>
        <p:spPr>
          <a:noFill/>
        </p:spPr>
        <p:txBody>
          <a:bodyPr/>
          <a:lstStyle/>
          <a:p>
            <a:fld id="{EDA7ED42-DC30-4A21-92D8-07558C6945A1}" type="slidenum">
              <a:rPr lang="en-US" altLang="en-US">
                <a:solidFill>
                  <a:srgbClr val="000000"/>
                </a:solidFill>
              </a:rPr>
              <a:pPr/>
              <a:t>7</a:t>
            </a:fld>
            <a:endParaRPr lang="en-US" altLang="en-US">
              <a:solidFill>
                <a:srgbClr val="000000"/>
              </a:solidFill>
            </a:endParaRPr>
          </a:p>
        </p:txBody>
      </p:sp>
    </p:spTree>
    <p:extLst>
      <p:ext uri="{BB962C8B-B14F-4D97-AF65-F5344CB8AC3E}">
        <p14:creationId xmlns:p14="http://schemas.microsoft.com/office/powerpoint/2010/main" val="733309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ln/>
        </p:spPr>
      </p:sp>
      <p:sp>
        <p:nvSpPr>
          <p:cNvPr id="112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Battle btw CB and ACT at fever pitch.  How did we get to this point?</a:t>
            </a:r>
          </a:p>
          <a:p>
            <a:endParaRPr lang="en-US" altLang="en-US" dirty="0"/>
          </a:p>
          <a:p>
            <a:r>
              <a:rPr lang="en-US" altLang="en-US" dirty="0"/>
              <a:t>Recap</a:t>
            </a:r>
          </a:p>
          <a:p>
            <a:r>
              <a:rPr lang="en-US" altLang="en-US" dirty="0"/>
              <a:t>--CB losing.  See graph</a:t>
            </a:r>
          </a:p>
          <a:p>
            <a:r>
              <a:rPr lang="en-US" altLang="en-US" dirty="0"/>
              <a:t>--ACT gaining as admissions test on both coasts</a:t>
            </a:r>
          </a:p>
          <a:p>
            <a:r>
              <a:rPr lang="en-US" altLang="en-US" dirty="0"/>
              <a:t>--More importantly, ACT, as a </a:t>
            </a:r>
            <a:r>
              <a:rPr lang="en-US" altLang="en-US" dirty="0" err="1"/>
              <a:t>curric</a:t>
            </a:r>
            <a:r>
              <a:rPr lang="en-US" altLang="en-US" dirty="0"/>
              <a:t>-based test was appropriate for districts and states to adopt as a high school assessment test</a:t>
            </a:r>
          </a:p>
          <a:p>
            <a:r>
              <a:rPr lang="en-US" altLang="en-US" dirty="0"/>
              <a:t>--See the trend</a:t>
            </a:r>
          </a:p>
          <a:p>
            <a:endParaRPr lang="en-US" altLang="en-US" dirty="0"/>
          </a:p>
          <a:p>
            <a:r>
              <a:rPr lang="en-US" altLang="en-US" dirty="0"/>
              <a:t>CB had to react</a:t>
            </a:r>
          </a:p>
          <a:p>
            <a:r>
              <a:rPr lang="en-US" altLang="en-US" dirty="0"/>
              <a:t>--Risk seeing its flagship product wither away.  Was losing on both fronts.</a:t>
            </a:r>
          </a:p>
          <a:p>
            <a:r>
              <a:rPr lang="en-US" altLang="en-US" dirty="0"/>
              <a:t>--Created </a:t>
            </a:r>
            <a:r>
              <a:rPr lang="en-US" altLang="en-US" dirty="0" err="1"/>
              <a:t>curric</a:t>
            </a:r>
            <a:r>
              <a:rPr lang="en-US" altLang="en-US" dirty="0"/>
              <a:t>-based test under David Coleman’s stewardship.</a:t>
            </a:r>
          </a:p>
          <a:p>
            <a:endParaRPr lang="en-US" altLang="en-US" dirty="0"/>
          </a:p>
          <a:p>
            <a:r>
              <a:rPr lang="en-US" altLang="en-US" dirty="0"/>
              <a:t>The battle was on!</a:t>
            </a:r>
          </a:p>
        </p:txBody>
      </p:sp>
      <p:sp>
        <p:nvSpPr>
          <p:cNvPr id="112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23925">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23925">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23925">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23925">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23925"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23925"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23925"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23925"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fld id="{5A04060E-615A-482B-AB66-5C9FD83AD56F}" type="slidenum">
              <a:rPr lang="en-US" altLang="en-US" smtClean="0"/>
              <a:pPr>
                <a:spcBef>
                  <a:spcPct val="0"/>
                </a:spcBef>
              </a:pPr>
              <a:t>8</a:t>
            </a:fld>
            <a:endParaRPr lang="en-US" altLang="en-US"/>
          </a:p>
        </p:txBody>
      </p:sp>
    </p:spTree>
    <p:extLst>
      <p:ext uri="{BB962C8B-B14F-4D97-AF65-F5344CB8AC3E}">
        <p14:creationId xmlns:p14="http://schemas.microsoft.com/office/powerpoint/2010/main" val="15161221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p:spPr>
        <p:txBody>
          <a:bodyPr/>
          <a:lstStyle/>
          <a:p>
            <a:pPr eaLnBrk="1" hangingPunct="1"/>
            <a:r>
              <a:rPr lang="en-US" altLang="en-US"/>
              <a:t>SAT v ACT, CURRENTLY AND 2016 AND BEYOND</a:t>
            </a:r>
          </a:p>
          <a:p>
            <a:pPr eaLnBrk="1" hangingPunct="1"/>
            <a:endParaRPr lang="en-US" altLang="en-US"/>
          </a:p>
          <a:p>
            <a:pPr eaLnBrk="1" hangingPunct="1"/>
            <a:r>
              <a:rPr lang="en-US" altLang="en-US"/>
              <a:t>--First, a primer on characteristics of Standardized Tests</a:t>
            </a:r>
          </a:p>
          <a:p>
            <a:pPr eaLnBrk="1" hangingPunct="1"/>
            <a:r>
              <a:rPr lang="en-US" altLang="en-US"/>
              <a:t>--Aptitude test:  logical reasoning and critical thinking</a:t>
            </a:r>
          </a:p>
          <a:p>
            <a:pPr eaLnBrk="1" hangingPunct="1"/>
            <a:r>
              <a:rPr lang="en-US" altLang="en-US"/>
              <a:t>--Curriculum-based or Direct Assessment test:  measures achievement related to school curricula</a:t>
            </a:r>
          </a:p>
          <a:p>
            <a:pPr eaLnBrk="1" hangingPunct="1"/>
            <a:r>
              <a:rPr lang="en-US" altLang="en-US"/>
              <a:t>--SAT used to be pure aptitude but has moved toward the middle over time.  ACT no pure curriculum, more so</a:t>
            </a:r>
          </a:p>
          <a:p>
            <a:pPr eaLnBrk="1" hangingPunct="1"/>
            <a:r>
              <a:rPr lang="en-US" altLang="en-US"/>
              <a:t>--ACT:  What is the average of 2, 3, and 10?</a:t>
            </a:r>
          </a:p>
          <a:p>
            <a:pPr eaLnBrk="1" hangingPunct="1"/>
            <a:r>
              <a:rPr lang="en-US" altLang="en-US"/>
              <a:t>--SAT:  The sume of 3 boys’ ages is 15.  What is the average of the boys’ ages?  Same question.  Same skills.</a:t>
            </a:r>
          </a:p>
          <a:p>
            <a:pPr eaLnBrk="1" hangingPunct="1"/>
            <a:r>
              <a:rPr lang="en-US" altLang="en-US"/>
              <a:t>--SAT:  Reading more nuanced, more inference-based</a:t>
            </a:r>
          </a:p>
          <a:p>
            <a:pPr eaLnBrk="1" hangingPunct="1"/>
            <a:r>
              <a:rPr lang="en-US" altLang="en-US"/>
              <a:t>--ACT:  More direct.  Fewer inference and tone questions.  More fact-based.</a:t>
            </a:r>
          </a:p>
          <a:p>
            <a:pPr eaLnBrk="1" hangingPunct="1"/>
            <a:endParaRPr lang="en-US" altLang="en-US"/>
          </a:p>
          <a:p>
            <a:pPr eaLnBrk="1" hangingPunct="1"/>
            <a:r>
              <a:rPr lang="en-US" altLang="en-US"/>
              <a:t>Speed vs Power</a:t>
            </a:r>
          </a:p>
          <a:p>
            <a:pPr eaLnBrk="1" hangingPunct="1"/>
            <a:r>
              <a:rPr lang="en-US" altLang="en-US"/>
              <a:t>--Speededness is the extent to which time is a factor</a:t>
            </a:r>
          </a:p>
          <a:p>
            <a:pPr eaLnBrk="1" hangingPunct="1"/>
            <a:r>
              <a:rPr lang="en-US" altLang="en-US"/>
              <a:t>--Power references the absolute difficulty of a test’s questions.  </a:t>
            </a:r>
          </a:p>
          <a:p>
            <a:pPr eaLnBrk="1" hangingPunct="1"/>
            <a:r>
              <a:rPr lang="en-US" altLang="en-US"/>
              <a:t>--Again, neither SAT or ACT is totally a speed or power test, but SAT leans toward power.  ACT toward speed</a:t>
            </a:r>
          </a:p>
          <a:p>
            <a:pPr eaLnBrk="1" hangingPunct="1"/>
            <a:r>
              <a:rPr lang="en-US" altLang="en-US"/>
              <a:t>--ACT students:  “If I only had a little more time…”</a:t>
            </a:r>
          </a:p>
          <a:p>
            <a:pPr eaLnBrk="1" hangingPunct="1"/>
            <a:r>
              <a:rPr lang="en-US" altLang="en-US"/>
              <a:t>--SAT:  Time a factor but not as much.  Doesn’t matter how much time you have if you don’t know the meaning of a difficult vocabulary word or can’t work your way through a tricky math question</a:t>
            </a:r>
          </a:p>
          <a:p>
            <a:pPr eaLnBrk="1" hangingPunct="1"/>
            <a:r>
              <a:rPr lang="en-US" altLang="en-US"/>
              <a:t>--Difficulty of ACT stems more from time pressure.  Diff of SAT stems more from difficulty of questions themselves.</a:t>
            </a:r>
          </a:p>
          <a:p>
            <a:pPr eaLnBrk="1" hangingPunct="1"/>
            <a:endParaRPr lang="en-US" altLang="en-US"/>
          </a:p>
          <a:p>
            <a:pPr eaLnBrk="1" hangingPunct="1"/>
            <a:r>
              <a:rPr lang="en-US" altLang="en-US"/>
              <a:t>New SAT and PSAT</a:t>
            </a:r>
          </a:p>
          <a:p>
            <a:pPr eaLnBrk="1" hangingPunct="1"/>
            <a:r>
              <a:rPr lang="en-US" altLang="en-US"/>
              <a:t>--Redesigned PSAT and SAT are now more curriculum-based tests.  </a:t>
            </a:r>
          </a:p>
          <a:p>
            <a:pPr eaLnBrk="1" hangingPunct="1"/>
            <a:r>
              <a:rPr lang="en-US" altLang="en-US"/>
              <a:t>--Difference in speededness and power of tests though</a:t>
            </a:r>
          </a:p>
          <a:p>
            <a:pPr eaLnBrk="1" hangingPunct="1"/>
            <a:endParaRPr lang="en-US" altLang="en-US"/>
          </a:p>
        </p:txBody>
      </p:sp>
      <p:sp>
        <p:nvSpPr>
          <p:cNvPr id="19460" name="Slide Number Placeholder 3"/>
          <p:cNvSpPr>
            <a:spLocks noGrp="1"/>
          </p:cNvSpPr>
          <p:nvPr>
            <p:ph type="sldNum" sz="quarter" idx="5"/>
          </p:nvPr>
        </p:nvSpPr>
        <p:spPr>
          <a:noFill/>
        </p:spPr>
        <p:txBody>
          <a:bodyPr/>
          <a:lstStyle/>
          <a:p>
            <a:fld id="{666038D2-4DD5-4D3A-A8FB-42F85C62121E}" type="slidenum">
              <a:rPr lang="en-US" altLang="en-US">
                <a:solidFill>
                  <a:srgbClr val="000000"/>
                </a:solidFill>
              </a:rPr>
              <a:pPr/>
              <a:t>9</a:t>
            </a:fld>
            <a:endParaRPr lang="en-US" altLang="en-US">
              <a:solidFill>
                <a:srgbClr val="000000"/>
              </a:solidFill>
            </a:endParaRPr>
          </a:p>
        </p:txBody>
      </p:sp>
    </p:spTree>
    <p:extLst>
      <p:ext uri="{BB962C8B-B14F-4D97-AF65-F5344CB8AC3E}">
        <p14:creationId xmlns:p14="http://schemas.microsoft.com/office/powerpoint/2010/main" val="30293971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9144000" cy="6858000"/>
          </a:xfrm>
          <a:prstGeom prst="rect">
            <a:avLst/>
          </a:prstGeom>
        </p:spPr>
        <p:txBody>
          <a:bodyPr/>
          <a:lstStyle/>
          <a:p>
            <a:pPr lvl="0"/>
            <a:endParaRPr lang="en-US" noProof="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8" descr="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381000"/>
            <a:ext cx="2286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ctrTitle"/>
          </p:nvPr>
        </p:nvSpPr>
        <p:spPr>
          <a:xfrm>
            <a:off x="762000" y="2286000"/>
            <a:ext cx="7696200" cy="609600"/>
          </a:xfrm>
        </p:spPr>
        <p:txBody>
          <a:bodyPr/>
          <a:lstStyle>
            <a:lvl1pPr>
              <a:defRPr sz="3200" b="0">
                <a:solidFill>
                  <a:schemeClr val="bg1"/>
                </a:solidFill>
                <a:effectLst/>
              </a:defRPr>
            </a:lvl1pPr>
          </a:lstStyle>
          <a:p>
            <a:r>
              <a:rPr lang="en-US"/>
              <a:t>Click to edit Master title style</a:t>
            </a:r>
            <a:endParaRPr lang="en-US" dirty="0"/>
          </a:p>
        </p:txBody>
      </p:sp>
      <p:sp>
        <p:nvSpPr>
          <p:cNvPr id="4099" name="Rectangle 3"/>
          <p:cNvSpPr>
            <a:spLocks noGrp="1" noChangeArrowheads="1"/>
          </p:cNvSpPr>
          <p:nvPr>
            <p:ph type="subTitle" idx="1"/>
          </p:nvPr>
        </p:nvSpPr>
        <p:spPr>
          <a:xfrm>
            <a:off x="762000" y="2895600"/>
            <a:ext cx="7696200" cy="914400"/>
          </a:xfrm>
        </p:spPr>
        <p:txBody>
          <a:bodyPr/>
          <a:lstStyle>
            <a:lvl1pPr marL="0" indent="0">
              <a:buFontTx/>
              <a:buNone/>
              <a:defRPr sz="2400">
                <a:solidFill>
                  <a:schemeClr val="bg1"/>
                </a:solidFill>
              </a:defRPr>
            </a:lvl1pPr>
          </a:lstStyle>
          <a:p>
            <a:r>
              <a:rPr lang="en-US"/>
              <a:t>Click to edit Master subtitle style</a:t>
            </a:r>
            <a:endParaRPr lang="en-US" dirty="0"/>
          </a:p>
        </p:txBody>
      </p:sp>
      <p:sp>
        <p:nvSpPr>
          <p:cNvPr id="5" name="Date Placeholder 4"/>
          <p:cNvSpPr>
            <a:spLocks noGrp="1" noChangeArrowheads="1"/>
          </p:cNvSpPr>
          <p:nvPr>
            <p:ph type="dt" sz="half" idx="10"/>
          </p:nvPr>
        </p:nvSpPr>
        <p:spPr bwMode="auto">
          <a:xfrm>
            <a:off x="762000" y="41910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600">
                <a:solidFill>
                  <a:schemeClr val="bg1"/>
                </a:solidFill>
                <a:latin typeface="+mn-lt"/>
                <a:ea typeface="MS PGothic" pitchFamily="34" charset="-128"/>
                <a:cs typeface="+mn-cs"/>
              </a:defRPr>
            </a:lvl1pPr>
          </a:lstStyle>
          <a:p>
            <a:pPr>
              <a:defRPr/>
            </a:pPr>
            <a:endParaRPr lang="en-US"/>
          </a:p>
        </p:txBody>
      </p:sp>
    </p:spTree>
    <p:extLst>
      <p:ext uri="{BB962C8B-B14F-4D97-AF65-F5344CB8AC3E}">
        <p14:creationId xmlns:p14="http://schemas.microsoft.com/office/powerpoint/2010/main" val="2870767055"/>
      </p:ext>
    </p:extLst>
  </p:cSld>
  <p:clrMapOvr>
    <a:masterClrMapping/>
  </p:clrMapOvr>
  <p:transition spd="slow" advClick="0">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4" name="Rectangle 3"/>
          <p:cNvSpPr>
            <a:spLocks noChangeArrowheads="1"/>
          </p:cNvSpPr>
          <p:nvPr/>
        </p:nvSpPr>
        <p:spPr bwMode="auto">
          <a:xfrm>
            <a:off x="0" y="0"/>
            <a:ext cx="9144000" cy="6858000"/>
          </a:xfrm>
          <a:prstGeom prst="rect">
            <a:avLst/>
          </a:prstGeom>
          <a:solidFill>
            <a:srgbClr val="595B9F"/>
          </a:solidFill>
          <a:ln>
            <a:noFill/>
          </a:ln>
          <a:effectLst>
            <a:outerShdw algn="tl" rotWithShape="0">
              <a:srgbClr val="808080"/>
            </a:outerShdw>
          </a:effectLst>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pic>
        <p:nvPicPr>
          <p:cNvPr id="5" name="Picture 11" descr="Marketo.Logo.whit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18300" y="5418138"/>
            <a:ext cx="2082800" cy="103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ctrTitle"/>
          </p:nvPr>
        </p:nvSpPr>
        <p:spPr>
          <a:xfrm>
            <a:off x="762000" y="2286000"/>
            <a:ext cx="7696200" cy="609600"/>
          </a:xfrm>
        </p:spPr>
        <p:txBody>
          <a:bodyPr/>
          <a:lstStyle>
            <a:lvl1pPr>
              <a:defRPr sz="3200" b="0">
                <a:solidFill>
                  <a:schemeClr val="bg1"/>
                </a:solidFill>
                <a:effectLst/>
              </a:defRPr>
            </a:lvl1pPr>
          </a:lstStyle>
          <a:p>
            <a:r>
              <a:rPr lang="en-US"/>
              <a:t>Click to edit Master title style</a:t>
            </a:r>
            <a:endParaRPr lang="en-US" dirty="0"/>
          </a:p>
        </p:txBody>
      </p:sp>
      <p:sp>
        <p:nvSpPr>
          <p:cNvPr id="4099" name="Rectangle 3"/>
          <p:cNvSpPr>
            <a:spLocks noGrp="1" noChangeArrowheads="1"/>
          </p:cNvSpPr>
          <p:nvPr>
            <p:ph type="subTitle" idx="1"/>
          </p:nvPr>
        </p:nvSpPr>
        <p:spPr>
          <a:xfrm>
            <a:off x="762000" y="2895600"/>
            <a:ext cx="7696200" cy="914400"/>
          </a:xfrm>
        </p:spPr>
        <p:txBody>
          <a:bodyPr/>
          <a:lstStyle>
            <a:lvl1pPr marL="0" indent="0">
              <a:buFontTx/>
              <a:buNone/>
              <a:defRPr sz="2400">
                <a:solidFill>
                  <a:schemeClr val="bg1"/>
                </a:solidFill>
              </a:defRPr>
            </a:lvl1pPr>
          </a:lstStyle>
          <a:p>
            <a:r>
              <a:rPr lang="en-US"/>
              <a:t>Click to edit Master subtitle style</a:t>
            </a:r>
            <a:endParaRPr lang="en-US" dirty="0"/>
          </a:p>
        </p:txBody>
      </p:sp>
      <p:sp>
        <p:nvSpPr>
          <p:cNvPr id="6" name="Date Placeholder 4"/>
          <p:cNvSpPr>
            <a:spLocks noGrp="1" noChangeArrowheads="1"/>
          </p:cNvSpPr>
          <p:nvPr>
            <p:ph type="dt" sz="half" idx="10"/>
          </p:nvPr>
        </p:nvSpPr>
        <p:spPr bwMode="auto">
          <a:xfrm>
            <a:off x="762000" y="41910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600">
                <a:solidFill>
                  <a:schemeClr val="bg1"/>
                </a:solidFill>
                <a:latin typeface="+mn-lt"/>
                <a:ea typeface="MS PGothic" pitchFamily="34" charset="-128"/>
                <a:cs typeface="+mn-cs"/>
              </a:defRPr>
            </a:lvl1pPr>
          </a:lstStyle>
          <a:p>
            <a:pPr>
              <a:defRPr/>
            </a:pPr>
            <a:endParaRPr lang="en-US"/>
          </a:p>
        </p:txBody>
      </p:sp>
    </p:spTree>
    <p:extLst>
      <p:ext uri="{BB962C8B-B14F-4D97-AF65-F5344CB8AC3E}">
        <p14:creationId xmlns:p14="http://schemas.microsoft.com/office/powerpoint/2010/main" val="3023479666"/>
      </p:ext>
    </p:extLst>
  </p:cSld>
  <p:clrMapOvr>
    <a:masterClrMapping/>
  </p:clrMapOvr>
  <p:transition spd="slow" advClick="0">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3200" b="1" cap="all">
                <a:latin typeface="+mj-lt"/>
              </a:defRPr>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atin typeface="+mj-l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035109723"/>
      </p:ext>
    </p:extLst>
  </p:cSld>
  <p:clrMapOvr>
    <a:masterClrMapping/>
  </p:clrMapOvr>
  <p:transition spd="slow" advClick="0">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Rectangle 2"/>
          <p:cNvSpPr>
            <a:spLocks noGrp="1" noChangeArrowheads="1"/>
          </p:cNvSpPr>
          <p:nvPr>
            <p:ph type="ctrTitle"/>
          </p:nvPr>
        </p:nvSpPr>
        <p:spPr>
          <a:xfrm>
            <a:off x="228600" y="228600"/>
            <a:ext cx="7696200" cy="609600"/>
          </a:xfrm>
          <a:noFill/>
        </p:spPr>
        <p:txBody>
          <a:bodyPr/>
          <a:lstStyle>
            <a:lvl1pPr>
              <a:defRPr sz="3200" b="1">
                <a:solidFill>
                  <a:srgbClr val="495061"/>
                </a:solidFill>
                <a:effectLst/>
              </a:defRPr>
            </a:lvl1pPr>
          </a:lstStyle>
          <a:p>
            <a:r>
              <a:rPr lang="en-US"/>
              <a:t>Click to edit Master title style</a:t>
            </a:r>
            <a:endParaRPr lang="en-US" dirty="0"/>
          </a:p>
        </p:txBody>
      </p:sp>
    </p:spTree>
    <p:extLst>
      <p:ext uri="{BB962C8B-B14F-4D97-AF65-F5344CB8AC3E}">
        <p14:creationId xmlns:p14="http://schemas.microsoft.com/office/powerpoint/2010/main" val="2379944520"/>
      </p:ext>
    </p:extLst>
  </p:cSld>
  <p:clrMapOvr>
    <a:masterClrMapping/>
  </p:clrMapOvr>
  <p:transition spd="slow" advClick="0">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228600" y="228600"/>
            <a:ext cx="7696200" cy="609600"/>
          </a:xfrm>
          <a:prstGeom prst="rect">
            <a:avLst/>
          </a:prstGeom>
          <a:noFill/>
          <a:ln w="9525">
            <a:noFill/>
            <a:miter lim="800000"/>
            <a:headEnd/>
            <a:tailEnd/>
          </a:ln>
        </p:spPr>
        <p:txBody>
          <a:bodyPr anchor="b"/>
          <a:lstStyle>
            <a:lvl1pPr algn="l" rtl="0" eaLnBrk="1" fontAlgn="base" hangingPunct="1">
              <a:spcBef>
                <a:spcPct val="0"/>
              </a:spcBef>
              <a:spcAft>
                <a:spcPct val="0"/>
              </a:spcAft>
              <a:defRPr sz="2800" b="1">
                <a:solidFill>
                  <a:schemeClr val="accent1"/>
                </a:solidFill>
                <a:effectLst/>
                <a:latin typeface="+mj-lt"/>
                <a:ea typeface="ＭＳ Ｐゴシック" pitchFamily="-106" charset="-128"/>
                <a:cs typeface="ＭＳ Ｐゴシック"/>
              </a:defRPr>
            </a:lvl1pPr>
            <a:lvl2pPr algn="l" rtl="0" eaLnBrk="1" fontAlgn="base" hangingPunct="1">
              <a:spcBef>
                <a:spcPct val="0"/>
              </a:spcBef>
              <a:spcAft>
                <a:spcPct val="0"/>
              </a:spcAft>
              <a:defRPr sz="3200" b="1">
                <a:solidFill>
                  <a:srgbClr val="716FB3"/>
                </a:solidFill>
                <a:latin typeface="Trebuchet MS" pitchFamily="34" charset="0"/>
                <a:ea typeface="ＭＳ Ｐゴシック" pitchFamily="-106" charset="-128"/>
                <a:cs typeface="ＭＳ Ｐゴシック"/>
              </a:defRPr>
            </a:lvl2pPr>
            <a:lvl3pPr algn="l" rtl="0" eaLnBrk="1" fontAlgn="base" hangingPunct="1">
              <a:spcBef>
                <a:spcPct val="0"/>
              </a:spcBef>
              <a:spcAft>
                <a:spcPct val="0"/>
              </a:spcAft>
              <a:defRPr sz="3200" b="1">
                <a:solidFill>
                  <a:srgbClr val="716FB3"/>
                </a:solidFill>
                <a:latin typeface="Trebuchet MS" pitchFamily="34" charset="0"/>
                <a:ea typeface="ＭＳ Ｐゴシック" pitchFamily="-106" charset="-128"/>
                <a:cs typeface="ＭＳ Ｐゴシック"/>
              </a:defRPr>
            </a:lvl3pPr>
            <a:lvl4pPr algn="l" rtl="0" eaLnBrk="1" fontAlgn="base" hangingPunct="1">
              <a:spcBef>
                <a:spcPct val="0"/>
              </a:spcBef>
              <a:spcAft>
                <a:spcPct val="0"/>
              </a:spcAft>
              <a:defRPr sz="3200" b="1">
                <a:solidFill>
                  <a:srgbClr val="716FB3"/>
                </a:solidFill>
                <a:latin typeface="Trebuchet MS" pitchFamily="34" charset="0"/>
                <a:ea typeface="ＭＳ Ｐゴシック" pitchFamily="-106" charset="-128"/>
                <a:cs typeface="ＭＳ Ｐゴシック"/>
              </a:defRPr>
            </a:lvl4pPr>
            <a:lvl5pPr algn="l" rtl="0" eaLnBrk="1" fontAlgn="base" hangingPunct="1">
              <a:spcBef>
                <a:spcPct val="0"/>
              </a:spcBef>
              <a:spcAft>
                <a:spcPct val="0"/>
              </a:spcAft>
              <a:defRPr sz="3200" b="1">
                <a:solidFill>
                  <a:srgbClr val="716FB3"/>
                </a:solidFill>
                <a:latin typeface="Trebuchet MS" pitchFamily="34" charset="0"/>
                <a:ea typeface="ＭＳ Ｐゴシック" pitchFamily="-106" charset="-128"/>
                <a:cs typeface="ＭＳ Ｐゴシック"/>
              </a:defRPr>
            </a:lvl5pPr>
            <a:lvl6pPr marL="457200" algn="l" rtl="0" eaLnBrk="1" fontAlgn="base" hangingPunct="1">
              <a:spcBef>
                <a:spcPct val="0"/>
              </a:spcBef>
              <a:spcAft>
                <a:spcPct val="0"/>
              </a:spcAft>
              <a:defRPr sz="3200" b="1">
                <a:solidFill>
                  <a:srgbClr val="716FB3"/>
                </a:solidFill>
                <a:latin typeface="Trebuchet MS" pitchFamily="34" charset="0"/>
                <a:ea typeface="MS PGothic" pitchFamily="34" charset="-128"/>
              </a:defRPr>
            </a:lvl6pPr>
            <a:lvl7pPr marL="914400" algn="l" rtl="0" eaLnBrk="1" fontAlgn="base" hangingPunct="1">
              <a:spcBef>
                <a:spcPct val="0"/>
              </a:spcBef>
              <a:spcAft>
                <a:spcPct val="0"/>
              </a:spcAft>
              <a:defRPr sz="3200" b="1">
                <a:solidFill>
                  <a:srgbClr val="716FB3"/>
                </a:solidFill>
                <a:latin typeface="Trebuchet MS" pitchFamily="34" charset="0"/>
                <a:ea typeface="MS PGothic" pitchFamily="34" charset="-128"/>
              </a:defRPr>
            </a:lvl7pPr>
            <a:lvl8pPr marL="1371600" algn="l" rtl="0" eaLnBrk="1" fontAlgn="base" hangingPunct="1">
              <a:spcBef>
                <a:spcPct val="0"/>
              </a:spcBef>
              <a:spcAft>
                <a:spcPct val="0"/>
              </a:spcAft>
              <a:defRPr sz="3200" b="1">
                <a:solidFill>
                  <a:srgbClr val="716FB3"/>
                </a:solidFill>
                <a:latin typeface="Trebuchet MS" pitchFamily="34" charset="0"/>
                <a:ea typeface="MS PGothic" pitchFamily="34" charset="-128"/>
              </a:defRPr>
            </a:lvl8pPr>
            <a:lvl9pPr marL="1828800" algn="l" rtl="0" eaLnBrk="1" fontAlgn="base" hangingPunct="1">
              <a:spcBef>
                <a:spcPct val="0"/>
              </a:spcBef>
              <a:spcAft>
                <a:spcPct val="0"/>
              </a:spcAft>
              <a:defRPr sz="3200" b="1">
                <a:solidFill>
                  <a:srgbClr val="716FB3"/>
                </a:solidFill>
                <a:latin typeface="Trebuchet MS" pitchFamily="34" charset="0"/>
                <a:ea typeface="MS PGothic" pitchFamily="34" charset="-128"/>
              </a:defRPr>
            </a:lvl9pPr>
          </a:lstStyle>
          <a:p>
            <a:pPr>
              <a:defRPr/>
            </a:pPr>
            <a:r>
              <a:rPr lang="en-US" sz="3200" dirty="0">
                <a:solidFill>
                  <a:srgbClr val="495061"/>
                </a:solidFill>
              </a:rPr>
              <a:t>Click to edit Master title style</a:t>
            </a:r>
          </a:p>
        </p:txBody>
      </p:sp>
      <p:cxnSp>
        <p:nvCxnSpPr>
          <p:cNvPr id="4" name="Straight Connector 11"/>
          <p:cNvCxnSpPr>
            <a:cxnSpLocks noChangeShapeType="1"/>
          </p:cNvCxnSpPr>
          <p:nvPr/>
        </p:nvCxnSpPr>
        <p:spPr bwMode="auto">
          <a:xfrm>
            <a:off x="-685800" y="1435100"/>
            <a:ext cx="10096500" cy="0"/>
          </a:xfrm>
          <a:prstGeom prst="line">
            <a:avLst/>
          </a:prstGeom>
          <a:noFill/>
          <a:ln w="6350">
            <a:solidFill>
              <a:srgbClr val="716FB3"/>
            </a:solidFill>
            <a:round/>
            <a:headEnd/>
            <a:tailEnd/>
          </a:ln>
          <a:extLst>
            <a:ext uri="{909E8E84-426E-40DD-AFC4-6F175D3DCCD1}">
              <a14:hiddenFill xmlns:a14="http://schemas.microsoft.com/office/drawing/2010/main">
                <a:noFill/>
              </a14:hiddenFill>
            </a:ext>
          </a:extLst>
        </p:spPr>
      </p:cxnSp>
      <p:sp>
        <p:nvSpPr>
          <p:cNvPr id="17" name="Rectangle 3"/>
          <p:cNvSpPr>
            <a:spLocks noGrp="1" noChangeArrowheads="1"/>
          </p:cNvSpPr>
          <p:nvPr>
            <p:ph type="subTitle" idx="1"/>
          </p:nvPr>
        </p:nvSpPr>
        <p:spPr>
          <a:xfrm>
            <a:off x="228600" y="863600"/>
            <a:ext cx="8763000" cy="571500"/>
          </a:xfrm>
        </p:spPr>
        <p:txBody>
          <a:bodyPr/>
          <a:lstStyle>
            <a:lvl1pPr marL="0" indent="0">
              <a:buFontTx/>
              <a:buNone/>
              <a:defRPr sz="2400">
                <a:solidFill>
                  <a:schemeClr val="bg2">
                    <a:lumMod val="60000"/>
                    <a:lumOff val="40000"/>
                  </a:schemeClr>
                </a:solidFill>
              </a:defRPr>
            </a:lvl1pPr>
          </a:lstStyle>
          <a:p>
            <a:r>
              <a:rPr lang="en-US"/>
              <a:t>Click to edit Master subtitle style</a:t>
            </a:r>
            <a:endParaRPr lang="en-US" dirty="0"/>
          </a:p>
        </p:txBody>
      </p:sp>
    </p:spTree>
    <p:extLst>
      <p:ext uri="{BB962C8B-B14F-4D97-AF65-F5344CB8AC3E}">
        <p14:creationId xmlns:p14="http://schemas.microsoft.com/office/powerpoint/2010/main" val="2380754529"/>
      </p:ext>
    </p:extLst>
  </p:cSld>
  <p:clrMapOvr>
    <a:masterClrMapping/>
  </p:clrMapOvr>
  <p:transition spd="slow" advClick="0">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marL="457200" indent="-457200">
              <a:buClr>
                <a:schemeClr val="accent1"/>
              </a:buClr>
              <a:buSzPct val="100000"/>
              <a:buFont typeface="Arial"/>
              <a:buChar cha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37042038"/>
      </p:ext>
    </p:extLst>
  </p:cSld>
  <p:clrMapOvr>
    <a:masterClrMapping/>
  </p:clrMapOvr>
  <p:transition spd="slow" advClick="0">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698500" y="1447800"/>
            <a:ext cx="7861300" cy="4495800"/>
          </a:xfrm>
        </p:spPr>
        <p:txBody>
          <a:bodyPr/>
          <a:lstStyle>
            <a:lvl1pPr marL="514350" indent="-514350">
              <a:buClr>
                <a:schemeClr val="accent1"/>
              </a:buClr>
              <a:buSzPct val="100000"/>
              <a:buFont typeface="+mj-lt"/>
              <a:buAutoNum type="arabicPeriod"/>
              <a:defRPr/>
            </a:lvl1pPr>
            <a:lvl2pPr marL="914400" indent="-457200">
              <a:buFont typeface="+mj-lt"/>
              <a:buAutoNum type="arabicPeriod"/>
              <a:defRPr/>
            </a:lvl2pPr>
            <a:lvl3pPr marL="1371600" indent="-457200">
              <a:buFont typeface="+mj-lt"/>
              <a:buAutoNum type="arabicPeriod"/>
              <a:defRPr/>
            </a:lvl3pPr>
            <a:lvl4pPr marL="1828800" indent="-457200">
              <a:buFont typeface="+mj-lt"/>
              <a:buAutoNum type="arabicPeriod"/>
              <a:defRPr/>
            </a:lvl4pPr>
            <a:lvl5pPr marL="2286000" indent="-457200">
              <a:buFont typeface="+mj-lt"/>
              <a:buAutoNum type="arabicPeriod"/>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517702661"/>
      </p:ext>
    </p:extLst>
  </p:cSld>
  <p:clrMapOvr>
    <a:masterClrMapping/>
  </p:clrMapOvr>
  <p:transition spd="slow" advClick="0">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447800"/>
            <a:ext cx="40767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86300" y="1447800"/>
            <a:ext cx="40767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49401903"/>
      </p:ext>
    </p:extLst>
  </p:cSld>
  <p:clrMapOvr>
    <a:masterClrMapping/>
  </p:clrMapOvr>
  <p:transition spd="slow" advClick="0">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1670930"/>
      </p:ext>
    </p:extLst>
  </p:cSld>
  <p:clrMapOvr>
    <a:masterClrMapping/>
  </p:clrMapOvr>
  <p:transition spd="slow" advClick="0">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marL="742950" indent="-285750">
              <a:buClr>
                <a:schemeClr val="tx1">
                  <a:lumMod val="50000"/>
                  <a:lumOff val="50000"/>
                </a:schemeClr>
              </a:buClr>
              <a:buFont typeface="Arial Unicode MS"/>
              <a:buChar char="➠"/>
              <a:defRPr sz="2800"/>
            </a:lvl2pPr>
            <a:lvl3pPr>
              <a:buSzPct val="100000"/>
              <a:defRPr sz="2400"/>
            </a:lvl3pPr>
            <a:lvl4pPr marL="1600200" indent="-228600">
              <a:buSzPct val="50000"/>
              <a:buFont typeface="Wingdings" charset="2"/>
              <a:buChar char=""/>
              <a:defRPr sz="2000"/>
            </a:lvl4pPr>
            <a:lvl5pPr marL="2057400" indent="-228600">
              <a:buSzPct val="55000"/>
              <a:buFont typeface="Wingdings" charset="2"/>
              <a:buChar cha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8358540"/>
      </p:ext>
    </p:extLst>
  </p:cSld>
  <p:clrMapOvr>
    <a:masterClrMapping/>
  </p:clrMapOvr>
  <p:transition spd="slow" advClick="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1">
    <p:spTree>
      <p:nvGrpSpPr>
        <p:cNvPr id="1" name=""/>
        <p:cNvGrpSpPr/>
        <p:nvPr/>
      </p:nvGrpSpPr>
      <p:grpSpPr>
        <a:xfrm>
          <a:off x="0" y="0"/>
          <a:ext cx="0" cy="0"/>
          <a:chOff x="0" y="0"/>
          <a:chExt cx="0" cy="0"/>
        </a:xfrm>
      </p:grpSpPr>
      <p:sp>
        <p:nvSpPr>
          <p:cNvPr id="5" name="Content Placeholder 2"/>
          <p:cNvSpPr>
            <a:spLocks noGrp="1"/>
          </p:cNvSpPr>
          <p:nvPr>
            <p:ph sz="half" idx="10"/>
          </p:nvPr>
        </p:nvSpPr>
        <p:spPr>
          <a:xfrm>
            <a:off x="4305300" y="1371600"/>
            <a:ext cx="4381500" cy="4754563"/>
          </a:xfrm>
          <a:prstGeom prst="roundRect">
            <a:avLst>
              <a:gd name="adj" fmla="val 0"/>
            </a:avLst>
          </a:prstGeom>
          <a:solidFill>
            <a:srgbClr val="628FCC"/>
          </a:solidFill>
          <a:ln w="38100">
            <a:noFill/>
          </a:ln>
        </p:spPr>
        <p:txBody>
          <a:bodyPr/>
          <a:lstStyle>
            <a:lvl1pPr marL="0" indent="0">
              <a:buFontTx/>
              <a:buNone/>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p:txBody>
      </p:sp>
      <p:sp>
        <p:nvSpPr>
          <p:cNvPr id="9" name="Content Placeholder 2"/>
          <p:cNvSpPr>
            <a:spLocks noGrp="1"/>
          </p:cNvSpPr>
          <p:nvPr>
            <p:ph sz="half" idx="1"/>
          </p:nvPr>
        </p:nvSpPr>
        <p:spPr>
          <a:xfrm>
            <a:off x="457200" y="1371600"/>
            <a:ext cx="3378200" cy="4754563"/>
          </a:xfrm>
          <a:prstGeom prst="roundRect">
            <a:avLst>
              <a:gd name="adj" fmla="val 0"/>
            </a:avLst>
          </a:prstGeom>
          <a:noFill/>
          <a:ln w="38100">
            <a:noFill/>
          </a:ln>
        </p:spPr>
        <p:txBody>
          <a:bodyPr/>
          <a:lstStyle>
            <a:lvl1pPr marL="0" indent="0">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662928995"/>
      </p:ext>
    </p:extLst>
  </p:cSld>
  <p:clrMapOvr>
    <a:masterClrMapping/>
  </p:clrMapOvr>
  <p:transition spd="slow" advClick="0">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68769978"/>
      </p:ext>
    </p:extLst>
  </p:cSld>
  <p:clrMapOvr>
    <a:masterClrMapping/>
  </p:clrMapOvr>
  <p:transition spd="slow" advClick="0">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685800"/>
            <a:ext cx="2076450" cy="5715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7695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91552839"/>
      </p:ext>
    </p:extLst>
  </p:cSld>
  <p:clrMapOvr>
    <a:masterClrMapping/>
  </p:clrMapOvr>
  <p:transition spd="slow" advClick="0">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2241492"/>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Titl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9144000" cy="6858000"/>
          </a:xfrm>
          <a:prstGeom prst="rect">
            <a:avLst/>
          </a:prstGeom>
        </p:spPr>
        <p:txBody>
          <a:bodyPr/>
          <a:lstStyle/>
          <a:p>
            <a:pPr lvl="0"/>
            <a:r>
              <a:rPr lang="en-US" noProof="0"/>
              <a:t>Click icon to add picture</a:t>
            </a:r>
          </a:p>
        </p:txBody>
      </p:sp>
    </p:spTree>
    <p:extLst>
      <p:ext uri="{BB962C8B-B14F-4D97-AF65-F5344CB8AC3E}">
        <p14:creationId xmlns:p14="http://schemas.microsoft.com/office/powerpoint/2010/main" val="2006921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Picture">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1323975" y="1304925"/>
            <a:ext cx="6410325" cy="4924425"/>
          </a:xfrm>
          <a:prstGeom prst="rect">
            <a:avLst/>
          </a:prstGeom>
        </p:spPr>
        <p:txBody>
          <a:bodyPr/>
          <a:lstStyle/>
          <a:p>
            <a:pPr lvl="0"/>
            <a:endParaRPr lang="en-US" noProof="0"/>
          </a:p>
        </p:txBody>
      </p:sp>
    </p:spTree>
    <p:extLst>
      <p:ext uri="{BB962C8B-B14F-4D97-AF65-F5344CB8AC3E}">
        <p14:creationId xmlns:p14="http://schemas.microsoft.com/office/powerpoint/2010/main" val="326452953"/>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Content 2">
    <p:spTree>
      <p:nvGrpSpPr>
        <p:cNvPr id="1" name=""/>
        <p:cNvGrpSpPr/>
        <p:nvPr/>
      </p:nvGrpSpPr>
      <p:grpSpPr>
        <a:xfrm>
          <a:off x="0" y="0"/>
          <a:ext cx="0" cy="0"/>
          <a:chOff x="0" y="0"/>
          <a:chExt cx="0" cy="0"/>
        </a:xfrm>
      </p:grpSpPr>
      <p:sp>
        <p:nvSpPr>
          <p:cNvPr id="5" name="Content Placeholder 2"/>
          <p:cNvSpPr>
            <a:spLocks noGrp="1"/>
          </p:cNvSpPr>
          <p:nvPr>
            <p:ph sz="half" idx="10"/>
          </p:nvPr>
        </p:nvSpPr>
        <p:spPr>
          <a:xfrm>
            <a:off x="4305300" y="1371600"/>
            <a:ext cx="4381500" cy="4754563"/>
          </a:xfrm>
          <a:prstGeom prst="roundRect">
            <a:avLst>
              <a:gd name="adj" fmla="val 0"/>
            </a:avLst>
          </a:prstGeom>
          <a:solidFill>
            <a:srgbClr val="F6AF3C"/>
          </a:solidFill>
          <a:ln w="38100">
            <a:noFill/>
          </a:ln>
        </p:spPr>
        <p:txBody>
          <a:bodyPr/>
          <a:lstStyle>
            <a:lvl1pPr marL="0" indent="0">
              <a:buFontTx/>
              <a:buNone/>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p:txBody>
      </p:sp>
      <p:sp>
        <p:nvSpPr>
          <p:cNvPr id="9" name="Content Placeholder 2"/>
          <p:cNvSpPr>
            <a:spLocks noGrp="1"/>
          </p:cNvSpPr>
          <p:nvPr>
            <p:ph sz="half" idx="1"/>
          </p:nvPr>
        </p:nvSpPr>
        <p:spPr>
          <a:xfrm>
            <a:off x="457200" y="1371600"/>
            <a:ext cx="3378200" cy="4754563"/>
          </a:xfrm>
          <a:prstGeom prst="roundRect">
            <a:avLst>
              <a:gd name="adj" fmla="val 0"/>
            </a:avLst>
          </a:prstGeom>
          <a:noFill/>
          <a:ln w="38100">
            <a:noFill/>
          </a:ln>
        </p:spPr>
        <p:txBody>
          <a:bodyPr/>
          <a:lstStyle>
            <a:lvl1pPr marL="0" indent="0">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63399089"/>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Content 1">
    <p:spTree>
      <p:nvGrpSpPr>
        <p:cNvPr id="1" name=""/>
        <p:cNvGrpSpPr/>
        <p:nvPr/>
      </p:nvGrpSpPr>
      <p:grpSpPr>
        <a:xfrm>
          <a:off x="0" y="0"/>
          <a:ext cx="0" cy="0"/>
          <a:chOff x="0" y="0"/>
          <a:chExt cx="0" cy="0"/>
        </a:xfrm>
      </p:grpSpPr>
      <p:sp>
        <p:nvSpPr>
          <p:cNvPr id="5" name="Content Placeholder 2"/>
          <p:cNvSpPr>
            <a:spLocks noGrp="1"/>
          </p:cNvSpPr>
          <p:nvPr>
            <p:ph sz="half" idx="10"/>
          </p:nvPr>
        </p:nvSpPr>
        <p:spPr>
          <a:xfrm>
            <a:off x="4305300" y="1371600"/>
            <a:ext cx="4381500" cy="4754563"/>
          </a:xfrm>
          <a:prstGeom prst="roundRect">
            <a:avLst>
              <a:gd name="adj" fmla="val 0"/>
            </a:avLst>
          </a:prstGeom>
          <a:solidFill>
            <a:srgbClr val="628FCC"/>
          </a:solidFill>
          <a:ln w="38100">
            <a:noFill/>
          </a:ln>
        </p:spPr>
        <p:txBody>
          <a:bodyPr/>
          <a:lstStyle>
            <a:lvl1pPr marL="0" indent="0">
              <a:buFontTx/>
              <a:buNone/>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p:txBody>
      </p:sp>
      <p:sp>
        <p:nvSpPr>
          <p:cNvPr id="9" name="Content Placeholder 2"/>
          <p:cNvSpPr>
            <a:spLocks noGrp="1"/>
          </p:cNvSpPr>
          <p:nvPr>
            <p:ph sz="half" idx="1"/>
          </p:nvPr>
        </p:nvSpPr>
        <p:spPr>
          <a:xfrm>
            <a:off x="457200" y="1371600"/>
            <a:ext cx="3378200" cy="4754563"/>
          </a:xfrm>
          <a:prstGeom prst="roundRect">
            <a:avLst>
              <a:gd name="adj" fmla="val 0"/>
            </a:avLst>
          </a:prstGeom>
          <a:noFill/>
          <a:ln w="38100">
            <a:noFill/>
          </a:ln>
        </p:spPr>
        <p:txBody>
          <a:bodyPr/>
          <a:lstStyle>
            <a:lvl1pPr marL="0" indent="0">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53189770"/>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able 2">
    <p:spTree>
      <p:nvGrpSpPr>
        <p:cNvPr id="1" name=""/>
        <p:cNvGrpSpPr/>
        <p:nvPr/>
      </p:nvGrpSpPr>
      <p:grpSpPr>
        <a:xfrm>
          <a:off x="0" y="0"/>
          <a:ext cx="0" cy="0"/>
          <a:chOff x="0" y="0"/>
          <a:chExt cx="0" cy="0"/>
        </a:xfrm>
      </p:grpSpPr>
      <p:sp>
        <p:nvSpPr>
          <p:cNvPr id="13" name="Table Placeholder 12"/>
          <p:cNvSpPr>
            <a:spLocks noGrp="1"/>
          </p:cNvSpPr>
          <p:nvPr>
            <p:ph type="tbl" sz="quarter" idx="10"/>
          </p:nvPr>
        </p:nvSpPr>
        <p:spPr>
          <a:xfrm>
            <a:off x="1076325" y="1543050"/>
            <a:ext cx="6981825" cy="4362450"/>
          </a:xfrm>
          <a:prstGeom prst="rect">
            <a:avLst/>
          </a:prstGeom>
        </p:spPr>
        <p:txBody>
          <a:bodyPr/>
          <a:lstStyle/>
          <a:p>
            <a:pPr lvl="0"/>
            <a:endParaRPr lang="en-US" noProof="0"/>
          </a:p>
        </p:txBody>
      </p:sp>
    </p:spTree>
    <p:extLst>
      <p:ext uri="{BB962C8B-B14F-4D97-AF65-F5344CB8AC3E}">
        <p14:creationId xmlns:p14="http://schemas.microsoft.com/office/powerpoint/2010/main" val="25421424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Content 3">
    <p:spTree>
      <p:nvGrpSpPr>
        <p:cNvPr id="1" name=""/>
        <p:cNvGrpSpPr/>
        <p:nvPr/>
      </p:nvGrpSpPr>
      <p:grpSpPr>
        <a:xfrm>
          <a:off x="0" y="0"/>
          <a:ext cx="0" cy="0"/>
          <a:chOff x="0" y="0"/>
          <a:chExt cx="0" cy="0"/>
        </a:xfrm>
      </p:grpSpPr>
      <p:sp>
        <p:nvSpPr>
          <p:cNvPr id="5" name="Content Placeholder 2"/>
          <p:cNvSpPr>
            <a:spLocks noGrp="1"/>
          </p:cNvSpPr>
          <p:nvPr>
            <p:ph sz="half" idx="10"/>
          </p:nvPr>
        </p:nvSpPr>
        <p:spPr>
          <a:xfrm>
            <a:off x="4305300" y="1371600"/>
            <a:ext cx="4381500" cy="4754563"/>
          </a:xfrm>
          <a:prstGeom prst="roundRect">
            <a:avLst>
              <a:gd name="adj" fmla="val 0"/>
            </a:avLst>
          </a:prstGeom>
          <a:solidFill>
            <a:srgbClr val="F99252"/>
          </a:solidFill>
          <a:ln w="38100">
            <a:noFill/>
          </a:ln>
        </p:spPr>
        <p:txBody>
          <a:bodyPr/>
          <a:lstStyle>
            <a:lvl1pPr marL="0" indent="0">
              <a:buFontTx/>
              <a:buNone/>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p:txBody>
      </p:sp>
      <p:sp>
        <p:nvSpPr>
          <p:cNvPr id="9" name="Content Placeholder 2"/>
          <p:cNvSpPr>
            <a:spLocks noGrp="1"/>
          </p:cNvSpPr>
          <p:nvPr>
            <p:ph sz="half" idx="1"/>
          </p:nvPr>
        </p:nvSpPr>
        <p:spPr>
          <a:xfrm>
            <a:off x="457200" y="1371600"/>
            <a:ext cx="3378200" cy="4754563"/>
          </a:xfrm>
          <a:prstGeom prst="roundRect">
            <a:avLst>
              <a:gd name="adj" fmla="val 0"/>
            </a:avLst>
          </a:prstGeom>
          <a:noFill/>
          <a:ln w="38100">
            <a:noFill/>
          </a:ln>
        </p:spPr>
        <p:txBody>
          <a:bodyPr/>
          <a:lstStyle>
            <a:lvl1pPr marL="0" indent="0">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13677176"/>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2">
    <p:spTree>
      <p:nvGrpSpPr>
        <p:cNvPr id="1" name=""/>
        <p:cNvGrpSpPr/>
        <p:nvPr/>
      </p:nvGrpSpPr>
      <p:grpSpPr>
        <a:xfrm>
          <a:off x="0" y="0"/>
          <a:ext cx="0" cy="0"/>
          <a:chOff x="0" y="0"/>
          <a:chExt cx="0" cy="0"/>
        </a:xfrm>
      </p:grpSpPr>
      <p:sp>
        <p:nvSpPr>
          <p:cNvPr id="5" name="Content Placeholder 2"/>
          <p:cNvSpPr>
            <a:spLocks noGrp="1"/>
          </p:cNvSpPr>
          <p:nvPr>
            <p:ph sz="half" idx="10"/>
          </p:nvPr>
        </p:nvSpPr>
        <p:spPr>
          <a:xfrm>
            <a:off x="4305300" y="1371600"/>
            <a:ext cx="4381500" cy="4754563"/>
          </a:xfrm>
          <a:prstGeom prst="roundRect">
            <a:avLst>
              <a:gd name="adj" fmla="val 0"/>
            </a:avLst>
          </a:prstGeom>
          <a:solidFill>
            <a:srgbClr val="F6AF3C"/>
          </a:solidFill>
          <a:ln w="38100">
            <a:noFill/>
          </a:ln>
        </p:spPr>
        <p:txBody>
          <a:bodyPr/>
          <a:lstStyle>
            <a:lvl1pPr marL="0" indent="0">
              <a:buFontTx/>
              <a:buNone/>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p:txBody>
      </p:sp>
      <p:sp>
        <p:nvSpPr>
          <p:cNvPr id="9" name="Content Placeholder 2"/>
          <p:cNvSpPr>
            <a:spLocks noGrp="1"/>
          </p:cNvSpPr>
          <p:nvPr>
            <p:ph sz="half" idx="1"/>
          </p:nvPr>
        </p:nvSpPr>
        <p:spPr>
          <a:xfrm>
            <a:off x="457200" y="1371600"/>
            <a:ext cx="3378200" cy="4754563"/>
          </a:xfrm>
          <a:prstGeom prst="roundRect">
            <a:avLst>
              <a:gd name="adj" fmla="val 0"/>
            </a:avLst>
          </a:prstGeom>
          <a:noFill/>
          <a:ln w="38100">
            <a:noFill/>
          </a:ln>
        </p:spPr>
        <p:txBody>
          <a:bodyPr/>
          <a:lstStyle>
            <a:lvl1pPr marL="0" indent="0">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itl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9144000" cy="6858000"/>
          </a:xfrm>
          <a:prstGeom prst="rect">
            <a:avLst/>
          </a:prstGeom>
        </p:spPr>
        <p:txBody>
          <a:bodyPr/>
          <a:lstStyle/>
          <a:p>
            <a:pPr lvl="0"/>
            <a:r>
              <a:rPr lang="en-US" noProof="0"/>
              <a:t>Click icon to add picture</a:t>
            </a:r>
          </a:p>
        </p:txBody>
      </p:sp>
    </p:spTree>
    <p:extLst>
      <p:ext uri="{BB962C8B-B14F-4D97-AF65-F5344CB8AC3E}">
        <p14:creationId xmlns:p14="http://schemas.microsoft.com/office/powerpoint/2010/main" val="29424914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Content 1">
    <p:spTree>
      <p:nvGrpSpPr>
        <p:cNvPr id="1" name=""/>
        <p:cNvGrpSpPr/>
        <p:nvPr/>
      </p:nvGrpSpPr>
      <p:grpSpPr>
        <a:xfrm>
          <a:off x="0" y="0"/>
          <a:ext cx="0" cy="0"/>
          <a:chOff x="0" y="0"/>
          <a:chExt cx="0" cy="0"/>
        </a:xfrm>
      </p:grpSpPr>
      <p:sp>
        <p:nvSpPr>
          <p:cNvPr id="5" name="Content Placeholder 2"/>
          <p:cNvSpPr>
            <a:spLocks noGrp="1"/>
          </p:cNvSpPr>
          <p:nvPr>
            <p:ph sz="half" idx="10"/>
          </p:nvPr>
        </p:nvSpPr>
        <p:spPr>
          <a:xfrm>
            <a:off x="4305300" y="1371600"/>
            <a:ext cx="4381500" cy="4754563"/>
          </a:xfrm>
          <a:prstGeom prst="roundRect">
            <a:avLst>
              <a:gd name="adj" fmla="val 0"/>
            </a:avLst>
          </a:prstGeom>
          <a:solidFill>
            <a:srgbClr val="628FCC"/>
          </a:solidFill>
          <a:ln w="38100">
            <a:noFill/>
          </a:ln>
        </p:spPr>
        <p:txBody>
          <a:bodyPr/>
          <a:lstStyle>
            <a:lvl1pPr marL="0" indent="0">
              <a:buFontTx/>
              <a:buNone/>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a:t>Click to edit Master text styles</a:t>
            </a:r>
          </a:p>
        </p:txBody>
      </p:sp>
      <p:sp>
        <p:nvSpPr>
          <p:cNvPr id="9" name="Content Placeholder 2"/>
          <p:cNvSpPr>
            <a:spLocks noGrp="1"/>
          </p:cNvSpPr>
          <p:nvPr>
            <p:ph sz="half" idx="1"/>
          </p:nvPr>
        </p:nvSpPr>
        <p:spPr>
          <a:xfrm>
            <a:off x="457200" y="1371600"/>
            <a:ext cx="3378200" cy="4754563"/>
          </a:xfrm>
          <a:prstGeom prst="roundRect">
            <a:avLst>
              <a:gd name="adj" fmla="val 0"/>
            </a:avLst>
          </a:prstGeom>
          <a:noFill/>
          <a:ln w="38100">
            <a:noFill/>
          </a:ln>
        </p:spPr>
        <p:txBody>
          <a:bodyPr/>
          <a:lstStyle>
            <a:lvl1pPr marL="0" indent="0">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42777674"/>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Content 2">
    <p:spTree>
      <p:nvGrpSpPr>
        <p:cNvPr id="1" name=""/>
        <p:cNvGrpSpPr/>
        <p:nvPr/>
      </p:nvGrpSpPr>
      <p:grpSpPr>
        <a:xfrm>
          <a:off x="0" y="0"/>
          <a:ext cx="0" cy="0"/>
          <a:chOff x="0" y="0"/>
          <a:chExt cx="0" cy="0"/>
        </a:xfrm>
      </p:grpSpPr>
      <p:sp>
        <p:nvSpPr>
          <p:cNvPr id="5" name="Content Placeholder 2"/>
          <p:cNvSpPr>
            <a:spLocks noGrp="1"/>
          </p:cNvSpPr>
          <p:nvPr>
            <p:ph sz="half" idx="10"/>
          </p:nvPr>
        </p:nvSpPr>
        <p:spPr>
          <a:xfrm>
            <a:off x="4305300" y="1371600"/>
            <a:ext cx="4381500" cy="4754563"/>
          </a:xfrm>
          <a:prstGeom prst="roundRect">
            <a:avLst>
              <a:gd name="adj" fmla="val 0"/>
            </a:avLst>
          </a:prstGeom>
          <a:solidFill>
            <a:srgbClr val="F6AF3C"/>
          </a:solidFill>
          <a:ln w="38100">
            <a:noFill/>
          </a:ln>
        </p:spPr>
        <p:txBody>
          <a:bodyPr/>
          <a:lstStyle>
            <a:lvl1pPr marL="0" indent="0">
              <a:buFontTx/>
              <a:buNone/>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a:t>Click to edit Master text styles</a:t>
            </a:r>
          </a:p>
        </p:txBody>
      </p:sp>
      <p:sp>
        <p:nvSpPr>
          <p:cNvPr id="9" name="Content Placeholder 2"/>
          <p:cNvSpPr>
            <a:spLocks noGrp="1"/>
          </p:cNvSpPr>
          <p:nvPr>
            <p:ph sz="half" idx="1"/>
          </p:nvPr>
        </p:nvSpPr>
        <p:spPr>
          <a:xfrm>
            <a:off x="457200" y="1371600"/>
            <a:ext cx="3378200" cy="4754563"/>
          </a:xfrm>
          <a:prstGeom prst="roundRect">
            <a:avLst>
              <a:gd name="adj" fmla="val 0"/>
            </a:avLst>
          </a:prstGeom>
          <a:noFill/>
          <a:ln w="38100">
            <a:noFill/>
          </a:ln>
        </p:spPr>
        <p:txBody>
          <a:bodyPr/>
          <a:lstStyle>
            <a:lvl1pPr marL="0" indent="0">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75583434"/>
      </p:ext>
    </p:extLst>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Content 3">
    <p:spTree>
      <p:nvGrpSpPr>
        <p:cNvPr id="1" name=""/>
        <p:cNvGrpSpPr/>
        <p:nvPr/>
      </p:nvGrpSpPr>
      <p:grpSpPr>
        <a:xfrm>
          <a:off x="0" y="0"/>
          <a:ext cx="0" cy="0"/>
          <a:chOff x="0" y="0"/>
          <a:chExt cx="0" cy="0"/>
        </a:xfrm>
      </p:grpSpPr>
      <p:sp>
        <p:nvSpPr>
          <p:cNvPr id="5" name="Content Placeholder 2"/>
          <p:cNvSpPr>
            <a:spLocks noGrp="1"/>
          </p:cNvSpPr>
          <p:nvPr>
            <p:ph sz="half" idx="10"/>
          </p:nvPr>
        </p:nvSpPr>
        <p:spPr>
          <a:xfrm>
            <a:off x="4305300" y="1371600"/>
            <a:ext cx="4381500" cy="4754563"/>
          </a:xfrm>
          <a:prstGeom prst="roundRect">
            <a:avLst>
              <a:gd name="adj" fmla="val 0"/>
            </a:avLst>
          </a:prstGeom>
          <a:solidFill>
            <a:srgbClr val="F99252"/>
          </a:solidFill>
          <a:ln w="38100">
            <a:noFill/>
          </a:ln>
        </p:spPr>
        <p:txBody>
          <a:bodyPr/>
          <a:lstStyle>
            <a:lvl1pPr marL="0" indent="0">
              <a:buFontTx/>
              <a:buNone/>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a:t>Click to edit Master text styles</a:t>
            </a:r>
          </a:p>
        </p:txBody>
      </p:sp>
      <p:sp>
        <p:nvSpPr>
          <p:cNvPr id="9" name="Content Placeholder 2"/>
          <p:cNvSpPr>
            <a:spLocks noGrp="1"/>
          </p:cNvSpPr>
          <p:nvPr>
            <p:ph sz="half" idx="1"/>
          </p:nvPr>
        </p:nvSpPr>
        <p:spPr>
          <a:xfrm>
            <a:off x="457200" y="1371600"/>
            <a:ext cx="3378200" cy="4754563"/>
          </a:xfrm>
          <a:prstGeom prst="roundRect">
            <a:avLst>
              <a:gd name="adj" fmla="val 0"/>
            </a:avLst>
          </a:prstGeom>
          <a:noFill/>
          <a:ln w="38100">
            <a:noFill/>
          </a:ln>
        </p:spPr>
        <p:txBody>
          <a:bodyPr/>
          <a:lstStyle>
            <a:lvl1pPr marL="0" indent="0">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20109005"/>
      </p:ext>
    </p:extLst>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able 2">
    <p:spTree>
      <p:nvGrpSpPr>
        <p:cNvPr id="1" name=""/>
        <p:cNvGrpSpPr/>
        <p:nvPr/>
      </p:nvGrpSpPr>
      <p:grpSpPr>
        <a:xfrm>
          <a:off x="0" y="0"/>
          <a:ext cx="0" cy="0"/>
          <a:chOff x="0" y="0"/>
          <a:chExt cx="0" cy="0"/>
        </a:xfrm>
      </p:grpSpPr>
      <p:sp>
        <p:nvSpPr>
          <p:cNvPr id="13" name="Table Placeholder 12"/>
          <p:cNvSpPr>
            <a:spLocks noGrp="1"/>
          </p:cNvSpPr>
          <p:nvPr>
            <p:ph type="tbl" sz="quarter" idx="10"/>
          </p:nvPr>
        </p:nvSpPr>
        <p:spPr>
          <a:xfrm>
            <a:off x="1076325" y="1543050"/>
            <a:ext cx="6981825" cy="4362450"/>
          </a:xfrm>
          <a:prstGeom prst="rect">
            <a:avLst/>
          </a:prstGeom>
        </p:spPr>
        <p:txBody>
          <a:bodyPr/>
          <a:lstStyle/>
          <a:p>
            <a:pPr lvl="0"/>
            <a:r>
              <a:rPr lang="en-US" noProof="0"/>
              <a:t>Click icon to add table</a:t>
            </a:r>
          </a:p>
        </p:txBody>
      </p:sp>
    </p:spTree>
    <p:extLst>
      <p:ext uri="{BB962C8B-B14F-4D97-AF65-F5344CB8AC3E}">
        <p14:creationId xmlns:p14="http://schemas.microsoft.com/office/powerpoint/2010/main" val="399392377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Picture">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1323975" y="1304925"/>
            <a:ext cx="6410325" cy="4924425"/>
          </a:xfrm>
          <a:prstGeom prst="rect">
            <a:avLst/>
          </a:prstGeom>
        </p:spPr>
        <p:txBody>
          <a:bodyPr/>
          <a:lstStyle/>
          <a:p>
            <a:pPr lvl="0"/>
            <a:r>
              <a:rPr lang="en-US" noProof="0"/>
              <a:t>Click icon to add picture</a:t>
            </a:r>
          </a:p>
        </p:txBody>
      </p:sp>
    </p:spTree>
    <p:extLst>
      <p:ext uri="{BB962C8B-B14F-4D97-AF65-F5344CB8AC3E}">
        <p14:creationId xmlns:p14="http://schemas.microsoft.com/office/powerpoint/2010/main" val="508919925"/>
      </p:ext>
    </p:extLst>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Picture only">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1209675" y="914400"/>
            <a:ext cx="6696075" cy="4962525"/>
          </a:xfrm>
          <a:prstGeom prst="rect">
            <a:avLst/>
          </a:prstGeom>
        </p:spPr>
        <p:txBody>
          <a:bodyPr/>
          <a:lstStyle/>
          <a:p>
            <a:pPr lvl="0"/>
            <a:r>
              <a:rPr lang="en-US" noProof="0"/>
              <a:t>Click icon to add picture</a:t>
            </a:r>
          </a:p>
        </p:txBody>
      </p:sp>
    </p:spTree>
    <p:extLst>
      <p:ext uri="{BB962C8B-B14F-4D97-AF65-F5344CB8AC3E}">
        <p14:creationId xmlns:p14="http://schemas.microsoft.com/office/powerpoint/2010/main" val="3680980712"/>
      </p:ext>
    </p:extLst>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3697318"/>
      </p:ext>
    </p:extLst>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06400" y="304800"/>
            <a:ext cx="7772400" cy="8382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19100" y="1346200"/>
            <a:ext cx="7772400" cy="4114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52400" y="6578600"/>
            <a:ext cx="2819400" cy="279400"/>
          </a:xfrm>
          <a:prstGeom prst="rect">
            <a:avLst/>
          </a:prstGeom>
        </p:spPr>
        <p:txBody>
          <a:bodyPr vert="horz" wrap="square" lIns="91440" tIns="45720" rIns="91440" bIns="45720" numCol="1" anchor="t" anchorCtr="0" compatLnSpc="1">
            <a:prstTxWarp prst="textNoShape">
              <a:avLst/>
            </a:prstTxWarp>
          </a:bodyPr>
          <a:lstStyle>
            <a:lvl1pPr eaLnBrk="1" hangingPunct="1">
              <a:spcBef>
                <a:spcPct val="50000"/>
              </a:spcBef>
              <a:defRPr>
                <a:solidFill>
                  <a:srgbClr val="000000"/>
                </a:solidFill>
                <a:latin typeface="Arial" panose="020B0604020202020204" pitchFamily="34" charset="0"/>
              </a:defRPr>
            </a:lvl1pPr>
          </a:lstStyle>
          <a:p>
            <a:pPr>
              <a:defRPr/>
            </a:pPr>
            <a:fld id="{21BDA27A-3D65-4C76-9483-739A050B0F34}" type="datetime1">
              <a:rPr lang="en-US">
                <a:ea typeface="MS PGothic" pitchFamily="34" charset="-128"/>
              </a:rPr>
              <a:pPr>
                <a:defRPr/>
              </a:pPr>
              <a:t>3/12/2020</a:t>
            </a:fld>
            <a:endParaRPr lang="en-US">
              <a:ea typeface="MS PGothic" pitchFamily="34" charset="-128"/>
            </a:endParaRPr>
          </a:p>
          <a:p>
            <a:pPr>
              <a:defRPr/>
            </a:pPr>
            <a:endParaRPr lang="en-US">
              <a:ea typeface="MS PGothic" pitchFamily="34" charset="-128"/>
            </a:endParaRPr>
          </a:p>
        </p:txBody>
      </p:sp>
      <p:sp>
        <p:nvSpPr>
          <p:cNvPr id="5" name="Footer Placeholder 4"/>
          <p:cNvSpPr>
            <a:spLocks noGrp="1"/>
          </p:cNvSpPr>
          <p:nvPr>
            <p:ph type="ftr" sz="quarter" idx="11"/>
          </p:nvPr>
        </p:nvSpPr>
        <p:spPr>
          <a:xfrm>
            <a:off x="3124200" y="6248400"/>
            <a:ext cx="2895600" cy="457200"/>
          </a:xfrm>
          <a:prstGeom prst="rect">
            <a:avLst/>
          </a:prstGeom>
        </p:spPr>
        <p:txBody>
          <a:bodyPr/>
          <a:lstStyle>
            <a:lvl1pPr eaLnBrk="1" hangingPunct="1">
              <a:spcBef>
                <a:spcPct val="50000"/>
              </a:spcBef>
              <a:defRPr>
                <a:solidFill>
                  <a:srgbClr val="000000"/>
                </a:solidFill>
                <a:latin typeface="Arial" charset="0"/>
                <a:ea typeface="+mn-ea"/>
                <a:cs typeface="+mn-cs"/>
              </a:defRPr>
            </a:lvl1pPr>
          </a:lstStyle>
          <a:p>
            <a:pPr>
              <a:defRPr/>
            </a:pPr>
            <a:endParaRPr lang="en-US"/>
          </a:p>
        </p:txBody>
      </p:sp>
      <p:sp>
        <p:nvSpPr>
          <p:cNvPr id="6" name="Slide Number Placeholder 5"/>
          <p:cNvSpPr>
            <a:spLocks noGrp="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eaLnBrk="1" hangingPunct="1">
              <a:spcBef>
                <a:spcPct val="50000"/>
              </a:spcBef>
              <a:defRPr>
                <a:solidFill>
                  <a:srgbClr val="000000"/>
                </a:solidFill>
              </a:defRPr>
            </a:lvl1pPr>
          </a:lstStyle>
          <a:p>
            <a:fld id="{D045B022-E4C1-4EAB-B6BC-B08050E0B0CB}" type="slidenum">
              <a:rPr lang="en-US">
                <a:latin typeface="Arial" charset="0"/>
                <a:ea typeface="MS PGothic" pitchFamily="34" charset="-128"/>
              </a:rPr>
              <a:pPr/>
              <a:t>‹#›</a:t>
            </a:fld>
            <a:endParaRPr lang="en-US">
              <a:latin typeface="Arial" charset="0"/>
              <a:ea typeface="MS PGothic" pitchFamily="34" charset="-128"/>
            </a:endParaRPr>
          </a:p>
        </p:txBody>
      </p:sp>
    </p:spTree>
    <p:extLst>
      <p:ext uri="{BB962C8B-B14F-4D97-AF65-F5344CB8AC3E}">
        <p14:creationId xmlns:p14="http://schemas.microsoft.com/office/powerpoint/2010/main" val="571061761"/>
      </p:ext>
    </p:extLst>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9144000" cy="6858000"/>
          </a:xfrm>
          <a:prstGeom prst="rect">
            <a:avLst/>
          </a:prstGeom>
        </p:spPr>
        <p:txBody>
          <a:bodyPr/>
          <a:lstStyle/>
          <a:p>
            <a:pPr lvl="0"/>
            <a:endParaRPr lang="en-US" noProof="0"/>
          </a:p>
        </p:txBody>
      </p:sp>
    </p:spTree>
    <p:extLst>
      <p:ext uri="{BB962C8B-B14F-4D97-AF65-F5344CB8AC3E}">
        <p14:creationId xmlns:p14="http://schemas.microsoft.com/office/powerpoint/2010/main" val="18169587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3">
    <p:spTree>
      <p:nvGrpSpPr>
        <p:cNvPr id="1" name=""/>
        <p:cNvGrpSpPr/>
        <p:nvPr/>
      </p:nvGrpSpPr>
      <p:grpSpPr>
        <a:xfrm>
          <a:off x="0" y="0"/>
          <a:ext cx="0" cy="0"/>
          <a:chOff x="0" y="0"/>
          <a:chExt cx="0" cy="0"/>
        </a:xfrm>
      </p:grpSpPr>
      <p:sp>
        <p:nvSpPr>
          <p:cNvPr id="5" name="Content Placeholder 2"/>
          <p:cNvSpPr>
            <a:spLocks noGrp="1"/>
          </p:cNvSpPr>
          <p:nvPr>
            <p:ph sz="half" idx="10"/>
          </p:nvPr>
        </p:nvSpPr>
        <p:spPr>
          <a:xfrm>
            <a:off x="4305300" y="1371600"/>
            <a:ext cx="4381500" cy="4754563"/>
          </a:xfrm>
          <a:prstGeom prst="roundRect">
            <a:avLst>
              <a:gd name="adj" fmla="val 0"/>
            </a:avLst>
          </a:prstGeom>
          <a:solidFill>
            <a:srgbClr val="F99252"/>
          </a:solidFill>
          <a:ln w="38100">
            <a:noFill/>
          </a:ln>
        </p:spPr>
        <p:txBody>
          <a:bodyPr/>
          <a:lstStyle>
            <a:lvl1pPr marL="0" indent="0">
              <a:buFontTx/>
              <a:buNone/>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p:txBody>
      </p:sp>
      <p:sp>
        <p:nvSpPr>
          <p:cNvPr id="9" name="Content Placeholder 2"/>
          <p:cNvSpPr>
            <a:spLocks noGrp="1"/>
          </p:cNvSpPr>
          <p:nvPr>
            <p:ph sz="half" idx="1"/>
          </p:nvPr>
        </p:nvSpPr>
        <p:spPr>
          <a:xfrm>
            <a:off x="457200" y="1371600"/>
            <a:ext cx="3378200" cy="4754563"/>
          </a:xfrm>
          <a:prstGeom prst="roundRect">
            <a:avLst>
              <a:gd name="adj" fmla="val 0"/>
            </a:avLst>
          </a:prstGeom>
          <a:noFill/>
          <a:ln w="38100">
            <a:noFill/>
          </a:ln>
        </p:spPr>
        <p:txBody>
          <a:bodyPr/>
          <a:lstStyle>
            <a:lvl1pPr marL="0" indent="0">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ntent 1">
    <p:spTree>
      <p:nvGrpSpPr>
        <p:cNvPr id="1" name=""/>
        <p:cNvGrpSpPr/>
        <p:nvPr/>
      </p:nvGrpSpPr>
      <p:grpSpPr>
        <a:xfrm>
          <a:off x="0" y="0"/>
          <a:ext cx="0" cy="0"/>
          <a:chOff x="0" y="0"/>
          <a:chExt cx="0" cy="0"/>
        </a:xfrm>
      </p:grpSpPr>
      <p:sp>
        <p:nvSpPr>
          <p:cNvPr id="5" name="Content Placeholder 2"/>
          <p:cNvSpPr>
            <a:spLocks noGrp="1"/>
          </p:cNvSpPr>
          <p:nvPr>
            <p:ph sz="half" idx="10"/>
          </p:nvPr>
        </p:nvSpPr>
        <p:spPr>
          <a:xfrm>
            <a:off x="4305300" y="1371600"/>
            <a:ext cx="4381500" cy="4754563"/>
          </a:xfrm>
          <a:prstGeom prst="roundRect">
            <a:avLst>
              <a:gd name="adj" fmla="val 0"/>
            </a:avLst>
          </a:prstGeom>
          <a:solidFill>
            <a:srgbClr val="628FCC"/>
          </a:solidFill>
          <a:ln w="38100">
            <a:noFill/>
          </a:ln>
        </p:spPr>
        <p:txBody>
          <a:bodyPr/>
          <a:lstStyle>
            <a:lvl1pPr marL="0" indent="0">
              <a:buFontTx/>
              <a:buNone/>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p:txBody>
      </p:sp>
      <p:sp>
        <p:nvSpPr>
          <p:cNvPr id="9" name="Content Placeholder 2"/>
          <p:cNvSpPr>
            <a:spLocks noGrp="1"/>
          </p:cNvSpPr>
          <p:nvPr>
            <p:ph sz="half" idx="1"/>
          </p:nvPr>
        </p:nvSpPr>
        <p:spPr>
          <a:xfrm>
            <a:off x="457200" y="1371600"/>
            <a:ext cx="3378200" cy="4754563"/>
          </a:xfrm>
          <a:prstGeom prst="roundRect">
            <a:avLst>
              <a:gd name="adj" fmla="val 0"/>
            </a:avLst>
          </a:prstGeom>
          <a:noFill/>
          <a:ln w="38100">
            <a:noFill/>
          </a:ln>
        </p:spPr>
        <p:txBody>
          <a:bodyPr/>
          <a:lstStyle>
            <a:lvl1pPr marL="0" indent="0">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29731133"/>
      </p:ext>
    </p:extLst>
  </p:cSld>
  <p:clrMapOvr>
    <a:overrideClrMapping bg1="lt1" tx1="dk1" bg2="lt2" tx2="dk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ent 2">
    <p:spTree>
      <p:nvGrpSpPr>
        <p:cNvPr id="1" name=""/>
        <p:cNvGrpSpPr/>
        <p:nvPr/>
      </p:nvGrpSpPr>
      <p:grpSpPr>
        <a:xfrm>
          <a:off x="0" y="0"/>
          <a:ext cx="0" cy="0"/>
          <a:chOff x="0" y="0"/>
          <a:chExt cx="0" cy="0"/>
        </a:xfrm>
      </p:grpSpPr>
      <p:sp>
        <p:nvSpPr>
          <p:cNvPr id="5" name="Content Placeholder 2"/>
          <p:cNvSpPr>
            <a:spLocks noGrp="1"/>
          </p:cNvSpPr>
          <p:nvPr>
            <p:ph sz="half" idx="10"/>
          </p:nvPr>
        </p:nvSpPr>
        <p:spPr>
          <a:xfrm>
            <a:off x="4305300" y="1371600"/>
            <a:ext cx="4381500" cy="4754563"/>
          </a:xfrm>
          <a:prstGeom prst="roundRect">
            <a:avLst>
              <a:gd name="adj" fmla="val 0"/>
            </a:avLst>
          </a:prstGeom>
          <a:solidFill>
            <a:srgbClr val="F6AF3C"/>
          </a:solidFill>
          <a:ln w="38100">
            <a:noFill/>
          </a:ln>
        </p:spPr>
        <p:txBody>
          <a:bodyPr/>
          <a:lstStyle>
            <a:lvl1pPr marL="0" indent="0">
              <a:buFontTx/>
              <a:buNone/>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p:txBody>
      </p:sp>
      <p:sp>
        <p:nvSpPr>
          <p:cNvPr id="9" name="Content Placeholder 2"/>
          <p:cNvSpPr>
            <a:spLocks noGrp="1"/>
          </p:cNvSpPr>
          <p:nvPr>
            <p:ph sz="half" idx="1"/>
          </p:nvPr>
        </p:nvSpPr>
        <p:spPr>
          <a:xfrm>
            <a:off x="457200" y="1371600"/>
            <a:ext cx="3378200" cy="4754563"/>
          </a:xfrm>
          <a:prstGeom prst="roundRect">
            <a:avLst>
              <a:gd name="adj" fmla="val 0"/>
            </a:avLst>
          </a:prstGeom>
          <a:noFill/>
          <a:ln w="38100">
            <a:noFill/>
          </a:ln>
        </p:spPr>
        <p:txBody>
          <a:bodyPr/>
          <a:lstStyle>
            <a:lvl1pPr marL="0" indent="0">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64224857"/>
      </p:ext>
    </p:extLst>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ntent 3">
    <p:spTree>
      <p:nvGrpSpPr>
        <p:cNvPr id="1" name=""/>
        <p:cNvGrpSpPr/>
        <p:nvPr/>
      </p:nvGrpSpPr>
      <p:grpSpPr>
        <a:xfrm>
          <a:off x="0" y="0"/>
          <a:ext cx="0" cy="0"/>
          <a:chOff x="0" y="0"/>
          <a:chExt cx="0" cy="0"/>
        </a:xfrm>
      </p:grpSpPr>
      <p:sp>
        <p:nvSpPr>
          <p:cNvPr id="5" name="Content Placeholder 2"/>
          <p:cNvSpPr>
            <a:spLocks noGrp="1"/>
          </p:cNvSpPr>
          <p:nvPr>
            <p:ph sz="half" idx="10"/>
          </p:nvPr>
        </p:nvSpPr>
        <p:spPr>
          <a:xfrm>
            <a:off x="4305300" y="1371600"/>
            <a:ext cx="4381500" cy="4754563"/>
          </a:xfrm>
          <a:prstGeom prst="roundRect">
            <a:avLst>
              <a:gd name="adj" fmla="val 0"/>
            </a:avLst>
          </a:prstGeom>
          <a:solidFill>
            <a:srgbClr val="F99252"/>
          </a:solidFill>
          <a:ln w="38100">
            <a:noFill/>
          </a:ln>
        </p:spPr>
        <p:txBody>
          <a:bodyPr/>
          <a:lstStyle>
            <a:lvl1pPr marL="0" indent="0">
              <a:buFontTx/>
              <a:buNone/>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p:txBody>
      </p:sp>
      <p:sp>
        <p:nvSpPr>
          <p:cNvPr id="9" name="Content Placeholder 2"/>
          <p:cNvSpPr>
            <a:spLocks noGrp="1"/>
          </p:cNvSpPr>
          <p:nvPr>
            <p:ph sz="half" idx="1"/>
          </p:nvPr>
        </p:nvSpPr>
        <p:spPr>
          <a:xfrm>
            <a:off x="457200" y="1371600"/>
            <a:ext cx="3378200" cy="4754563"/>
          </a:xfrm>
          <a:prstGeom prst="roundRect">
            <a:avLst>
              <a:gd name="adj" fmla="val 0"/>
            </a:avLst>
          </a:prstGeom>
          <a:noFill/>
          <a:ln w="38100">
            <a:noFill/>
          </a:ln>
        </p:spPr>
        <p:txBody>
          <a:bodyPr/>
          <a:lstStyle>
            <a:lvl1pPr marL="0" indent="0">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80739926"/>
      </p:ext>
    </p:extLst>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Table 2">
    <p:spTree>
      <p:nvGrpSpPr>
        <p:cNvPr id="1" name=""/>
        <p:cNvGrpSpPr/>
        <p:nvPr/>
      </p:nvGrpSpPr>
      <p:grpSpPr>
        <a:xfrm>
          <a:off x="0" y="0"/>
          <a:ext cx="0" cy="0"/>
          <a:chOff x="0" y="0"/>
          <a:chExt cx="0" cy="0"/>
        </a:xfrm>
      </p:grpSpPr>
      <p:sp>
        <p:nvSpPr>
          <p:cNvPr id="13" name="Table Placeholder 12"/>
          <p:cNvSpPr>
            <a:spLocks noGrp="1"/>
          </p:cNvSpPr>
          <p:nvPr>
            <p:ph type="tbl" sz="quarter" idx="10"/>
          </p:nvPr>
        </p:nvSpPr>
        <p:spPr>
          <a:xfrm>
            <a:off x="1076325" y="1543050"/>
            <a:ext cx="6981825" cy="4362450"/>
          </a:xfrm>
          <a:prstGeom prst="rect">
            <a:avLst/>
          </a:prstGeom>
        </p:spPr>
        <p:txBody>
          <a:bodyPr/>
          <a:lstStyle/>
          <a:p>
            <a:pPr lvl="0"/>
            <a:endParaRPr lang="en-US" noProof="0"/>
          </a:p>
        </p:txBody>
      </p:sp>
    </p:spTree>
    <p:extLst>
      <p:ext uri="{BB962C8B-B14F-4D97-AF65-F5344CB8AC3E}">
        <p14:creationId xmlns:p14="http://schemas.microsoft.com/office/powerpoint/2010/main" val="80903781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Picture">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1323975" y="1304925"/>
            <a:ext cx="6410325" cy="4924425"/>
          </a:xfrm>
          <a:prstGeom prst="rect">
            <a:avLst/>
          </a:prstGeom>
        </p:spPr>
        <p:txBody>
          <a:bodyPr/>
          <a:lstStyle/>
          <a:p>
            <a:pPr lvl="0"/>
            <a:endParaRPr lang="en-US" noProof="0"/>
          </a:p>
        </p:txBody>
      </p:sp>
    </p:spTree>
    <p:extLst>
      <p:ext uri="{BB962C8B-B14F-4D97-AF65-F5344CB8AC3E}">
        <p14:creationId xmlns:p14="http://schemas.microsoft.com/office/powerpoint/2010/main" val="1116160887"/>
      </p:ext>
    </p:extLst>
  </p:cSld>
  <p:clrMapOvr>
    <a:masterClrMapping/>
  </p:clrMapOvr>
  <p:transition spd="med"/>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Picture only">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1209675" y="914400"/>
            <a:ext cx="6696075" cy="4962525"/>
          </a:xfrm>
          <a:prstGeom prst="rect">
            <a:avLst/>
          </a:prstGeom>
        </p:spPr>
        <p:txBody>
          <a:bodyPr/>
          <a:lstStyle/>
          <a:p>
            <a:pPr lvl="0"/>
            <a:endParaRPr lang="en-US" noProof="0"/>
          </a:p>
        </p:txBody>
      </p:sp>
    </p:spTree>
    <p:extLst>
      <p:ext uri="{BB962C8B-B14F-4D97-AF65-F5344CB8AC3E}">
        <p14:creationId xmlns:p14="http://schemas.microsoft.com/office/powerpoint/2010/main" val="1336175475"/>
      </p:ext>
    </p:extLst>
  </p:cSld>
  <p:clrMapOvr>
    <a:masterClrMapping/>
  </p:clrMapOvr>
  <p:transition spd="med"/>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36248022"/>
      </p:ext>
    </p:extLst>
  </p:cSld>
  <p:clrMapOvr>
    <a:masterClrMapping/>
  </p:clrMapOvr>
  <p:transition spd="med"/>
</p:sldLayout>
</file>

<file path=ppt/slideLayouts/slideLayout4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06400" y="304800"/>
            <a:ext cx="7772400" cy="8382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19100" y="1346200"/>
            <a:ext cx="7772400" cy="4114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52400" y="6578600"/>
            <a:ext cx="2819400" cy="279400"/>
          </a:xfrm>
          <a:prstGeom prst="rect">
            <a:avLst/>
          </a:prstGeom>
        </p:spPr>
        <p:txBody>
          <a:bodyPr vert="horz" wrap="square" lIns="91440" tIns="45720" rIns="91440" bIns="45720" numCol="1" anchor="t" anchorCtr="0" compatLnSpc="1">
            <a:prstTxWarp prst="textNoShape">
              <a:avLst/>
            </a:prstTxWarp>
          </a:bodyPr>
          <a:lstStyle>
            <a:lvl1pPr eaLnBrk="1" hangingPunct="1">
              <a:spcBef>
                <a:spcPct val="50000"/>
              </a:spcBef>
              <a:defRPr>
                <a:solidFill>
                  <a:srgbClr val="000000"/>
                </a:solidFill>
                <a:latin typeface="Arial" panose="020B0604020202020204" pitchFamily="34" charset="0"/>
              </a:defRPr>
            </a:lvl1pPr>
          </a:lstStyle>
          <a:p>
            <a:pPr>
              <a:defRPr/>
            </a:pPr>
            <a:fld id="{21BDA27A-3D65-4C76-9483-739A050B0F34}" type="datetime1">
              <a:rPr lang="en-US"/>
              <a:pPr>
                <a:defRPr/>
              </a:pPr>
              <a:t>3/12/2020</a:t>
            </a:fld>
            <a:endParaRPr lang="en-US"/>
          </a:p>
          <a:p>
            <a:pPr>
              <a:defRPr/>
            </a:pPr>
            <a:endParaRPr lang="en-US"/>
          </a:p>
        </p:txBody>
      </p:sp>
      <p:sp>
        <p:nvSpPr>
          <p:cNvPr id="5" name="Footer Placeholder 4"/>
          <p:cNvSpPr>
            <a:spLocks noGrp="1"/>
          </p:cNvSpPr>
          <p:nvPr>
            <p:ph type="ftr" sz="quarter" idx="11"/>
          </p:nvPr>
        </p:nvSpPr>
        <p:spPr>
          <a:xfrm>
            <a:off x="3124200" y="6248400"/>
            <a:ext cx="2895600" cy="457200"/>
          </a:xfrm>
          <a:prstGeom prst="rect">
            <a:avLst/>
          </a:prstGeom>
        </p:spPr>
        <p:txBody>
          <a:bodyPr/>
          <a:lstStyle>
            <a:lvl1pPr eaLnBrk="1" hangingPunct="1">
              <a:spcBef>
                <a:spcPct val="50000"/>
              </a:spcBef>
              <a:defRPr>
                <a:solidFill>
                  <a:srgbClr val="000000"/>
                </a:solidFill>
                <a:latin typeface="Arial" charset="0"/>
                <a:ea typeface="+mn-ea"/>
                <a:cs typeface="+mn-cs"/>
              </a:defRPr>
            </a:lvl1pPr>
          </a:lstStyle>
          <a:p>
            <a:pPr>
              <a:defRPr/>
            </a:pPr>
            <a:endParaRPr lang="en-US"/>
          </a:p>
        </p:txBody>
      </p:sp>
      <p:sp>
        <p:nvSpPr>
          <p:cNvPr id="6" name="Slide Number Placeholder 5"/>
          <p:cNvSpPr>
            <a:spLocks noGrp="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eaLnBrk="1" hangingPunct="1">
              <a:spcBef>
                <a:spcPct val="50000"/>
              </a:spcBef>
              <a:defRPr>
                <a:solidFill>
                  <a:srgbClr val="000000"/>
                </a:solidFill>
              </a:defRPr>
            </a:lvl1pPr>
          </a:lstStyle>
          <a:p>
            <a:fld id="{D045B022-E4C1-4EAB-B6BC-B08050E0B0CB}" type="slidenum">
              <a:rPr lang="en-US"/>
              <a:pPr/>
              <a:t>‹#›</a:t>
            </a:fld>
            <a:endParaRPr lang="en-US"/>
          </a:p>
        </p:txBody>
      </p:sp>
    </p:spTree>
    <p:extLst>
      <p:ext uri="{BB962C8B-B14F-4D97-AF65-F5344CB8AC3E}">
        <p14:creationId xmlns:p14="http://schemas.microsoft.com/office/powerpoint/2010/main" val="1223581611"/>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able 2">
    <p:spTree>
      <p:nvGrpSpPr>
        <p:cNvPr id="1" name=""/>
        <p:cNvGrpSpPr/>
        <p:nvPr/>
      </p:nvGrpSpPr>
      <p:grpSpPr>
        <a:xfrm>
          <a:off x="0" y="0"/>
          <a:ext cx="0" cy="0"/>
          <a:chOff x="0" y="0"/>
          <a:chExt cx="0" cy="0"/>
        </a:xfrm>
      </p:grpSpPr>
      <p:sp>
        <p:nvSpPr>
          <p:cNvPr id="13" name="Table Placeholder 12"/>
          <p:cNvSpPr>
            <a:spLocks noGrp="1"/>
          </p:cNvSpPr>
          <p:nvPr>
            <p:ph type="tbl" sz="quarter" idx="10"/>
          </p:nvPr>
        </p:nvSpPr>
        <p:spPr>
          <a:xfrm>
            <a:off x="1076325" y="1543050"/>
            <a:ext cx="6981825" cy="4362450"/>
          </a:xfrm>
          <a:prstGeom prst="rect">
            <a:avLst/>
          </a:prstGeom>
        </p:spPr>
        <p:txBody>
          <a:bodyPr/>
          <a:lstStyle/>
          <a:p>
            <a:pPr lvl="0"/>
            <a:endParaRPr lang="en-US" noProof="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Picture">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1323975" y="1304925"/>
            <a:ext cx="6410325" cy="4924425"/>
          </a:xfrm>
          <a:prstGeom prst="rect">
            <a:avLst/>
          </a:prstGeom>
        </p:spPr>
        <p:txBody>
          <a:bodyPr/>
          <a:lstStyle/>
          <a:p>
            <a:pPr lvl="0"/>
            <a:endParaRPr lang="en-US" noProof="0"/>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Picture only">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1209675" y="914400"/>
            <a:ext cx="6696075" cy="4962525"/>
          </a:xfrm>
          <a:prstGeom prst="rect">
            <a:avLst/>
          </a:prstGeom>
        </p:spPr>
        <p:txBody>
          <a:bodyPr/>
          <a:lstStyle/>
          <a:p>
            <a:pPr lvl="0"/>
            <a:endParaRPr lang="en-US" noProof="0"/>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06400" y="304800"/>
            <a:ext cx="7772400" cy="8382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19100" y="1346200"/>
            <a:ext cx="7772400" cy="4114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52400" y="6578600"/>
            <a:ext cx="2819400" cy="279400"/>
          </a:xfrm>
          <a:prstGeom prst="rect">
            <a:avLst/>
          </a:prstGeom>
        </p:spPr>
        <p:txBody>
          <a:bodyPr vert="horz" wrap="square" lIns="91440" tIns="45720" rIns="91440" bIns="45720" numCol="1" anchor="t" anchorCtr="0" compatLnSpc="1">
            <a:prstTxWarp prst="textNoShape">
              <a:avLst/>
            </a:prstTxWarp>
          </a:bodyPr>
          <a:lstStyle>
            <a:lvl1pPr eaLnBrk="1" hangingPunct="1">
              <a:spcBef>
                <a:spcPct val="50000"/>
              </a:spcBef>
              <a:defRPr>
                <a:solidFill>
                  <a:srgbClr val="000000"/>
                </a:solidFill>
                <a:latin typeface="Arial" panose="020B0604020202020204" pitchFamily="34" charset="0"/>
              </a:defRPr>
            </a:lvl1pPr>
          </a:lstStyle>
          <a:p>
            <a:pPr>
              <a:defRPr/>
            </a:pPr>
            <a:fld id="{21BDA27A-3D65-4C76-9483-739A050B0F34}" type="datetime1">
              <a:rPr lang="en-US"/>
              <a:pPr>
                <a:defRPr/>
              </a:pPr>
              <a:t>3/12/2020</a:t>
            </a:fld>
            <a:endParaRPr lang="en-US"/>
          </a:p>
          <a:p>
            <a:pPr>
              <a:defRPr/>
            </a:pPr>
            <a:endParaRPr lang="en-US"/>
          </a:p>
        </p:txBody>
      </p:sp>
      <p:sp>
        <p:nvSpPr>
          <p:cNvPr id="5" name="Footer Placeholder 4"/>
          <p:cNvSpPr>
            <a:spLocks noGrp="1"/>
          </p:cNvSpPr>
          <p:nvPr>
            <p:ph type="ftr" sz="quarter" idx="11"/>
          </p:nvPr>
        </p:nvSpPr>
        <p:spPr>
          <a:xfrm>
            <a:off x="3124200" y="6248400"/>
            <a:ext cx="2895600" cy="457200"/>
          </a:xfrm>
          <a:prstGeom prst="rect">
            <a:avLst/>
          </a:prstGeom>
        </p:spPr>
        <p:txBody>
          <a:bodyPr/>
          <a:lstStyle>
            <a:lvl1pPr eaLnBrk="1" hangingPunct="1">
              <a:spcBef>
                <a:spcPct val="50000"/>
              </a:spcBef>
              <a:defRPr>
                <a:solidFill>
                  <a:srgbClr val="000000"/>
                </a:solidFill>
                <a:latin typeface="Arial" charset="0"/>
                <a:ea typeface="+mn-ea"/>
                <a:cs typeface="+mn-cs"/>
              </a:defRPr>
            </a:lvl1pPr>
          </a:lstStyle>
          <a:p>
            <a:pPr>
              <a:defRPr/>
            </a:pPr>
            <a:endParaRPr lang="en-US"/>
          </a:p>
        </p:txBody>
      </p:sp>
      <p:sp>
        <p:nvSpPr>
          <p:cNvPr id="6" name="Slide Number Placeholder 5"/>
          <p:cNvSpPr>
            <a:spLocks noGrp="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eaLnBrk="1" hangingPunct="1">
              <a:spcBef>
                <a:spcPct val="50000"/>
              </a:spcBef>
              <a:defRPr>
                <a:solidFill>
                  <a:srgbClr val="000000"/>
                </a:solidFill>
              </a:defRPr>
            </a:lvl1pPr>
          </a:lstStyle>
          <a:p>
            <a:fld id="{D045B022-E4C1-4EAB-B6BC-B08050E0B0CB}" type="slidenum">
              <a:rPr lang="en-US"/>
              <a:pPr/>
              <a:t>‹#›</a:t>
            </a:fld>
            <a:endParaRPr lang="en-US"/>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18" Type="http://schemas.openxmlformats.org/officeDocument/2006/relationships/slideLayout" Target="../slideLayouts/slideLayout27.xml"/><Relationship Id="rId3" Type="http://schemas.openxmlformats.org/officeDocument/2006/relationships/slideLayout" Target="../slideLayouts/slideLayout12.xml"/><Relationship Id="rId21" Type="http://schemas.openxmlformats.org/officeDocument/2006/relationships/theme" Target="../theme/theme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17" Type="http://schemas.openxmlformats.org/officeDocument/2006/relationships/slideLayout" Target="../slideLayouts/slideLayout26.xml"/><Relationship Id="rId2" Type="http://schemas.openxmlformats.org/officeDocument/2006/relationships/slideLayout" Target="../slideLayouts/slideLayout11.xml"/><Relationship Id="rId16" Type="http://schemas.openxmlformats.org/officeDocument/2006/relationships/slideLayout" Target="../slideLayouts/slideLayout25.xml"/><Relationship Id="rId20" Type="http://schemas.openxmlformats.org/officeDocument/2006/relationships/slideLayout" Target="../slideLayouts/slideLayout29.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5" Type="http://schemas.openxmlformats.org/officeDocument/2006/relationships/slideLayout" Target="../slideLayouts/slideLayout24.xml"/><Relationship Id="rId10" Type="http://schemas.openxmlformats.org/officeDocument/2006/relationships/slideLayout" Target="../slideLayouts/slideLayout19.xml"/><Relationship Id="rId19" Type="http://schemas.openxmlformats.org/officeDocument/2006/relationships/slideLayout" Target="../slideLayouts/slideLayout28.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10" Type="http://schemas.openxmlformats.org/officeDocument/2006/relationships/theme" Target="../theme/theme3.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5" Type="http://schemas.openxmlformats.org/officeDocument/2006/relationships/slideLayout" Target="../slideLayouts/slideLayout43.xml"/><Relationship Id="rId10" Type="http://schemas.openxmlformats.org/officeDocument/2006/relationships/theme" Target="../theme/theme4.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3">
            <a:lumMod val="95000"/>
            <a:alpha val="19000"/>
          </a:schemeClr>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818" r:id="rId1"/>
    <p:sldLayoutId id="2147484820" r:id="rId2"/>
    <p:sldLayoutId id="2147484821" r:id="rId3"/>
    <p:sldLayoutId id="2147484822" r:id="rId4"/>
    <p:sldLayoutId id="2147484819" r:id="rId5"/>
    <p:sldLayoutId id="2147484823" r:id="rId6"/>
    <p:sldLayoutId id="2147484824" r:id="rId7"/>
    <p:sldLayoutId id="2147484825" r:id="rId8"/>
    <p:sldLayoutId id="2147484826" r:id="rId9"/>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3">
            <a:lumMod val="95000"/>
            <a:alpha val="19000"/>
          </a:schemeClr>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04800" y="228600"/>
            <a:ext cx="8610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304800" y="1447800"/>
            <a:ext cx="86106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3823399238"/>
      </p:ext>
    </p:extLst>
  </p:cSld>
  <p:clrMap bg1="lt1" tx1="dk1" bg2="lt2" tx2="dk2" accent1="accent1" accent2="accent2" accent3="accent3" accent4="accent4" accent5="accent5" accent6="accent6" hlink="hlink" folHlink="folHlink"/>
  <p:sldLayoutIdLst>
    <p:sldLayoutId id="2147484828" r:id="rId1"/>
    <p:sldLayoutId id="2147484829" r:id="rId2"/>
    <p:sldLayoutId id="2147484830" r:id="rId3"/>
    <p:sldLayoutId id="2147484831" r:id="rId4"/>
    <p:sldLayoutId id="2147484832" r:id="rId5"/>
    <p:sldLayoutId id="2147484833" r:id="rId6"/>
    <p:sldLayoutId id="2147484834" r:id="rId7"/>
    <p:sldLayoutId id="2147484835" r:id="rId8"/>
    <p:sldLayoutId id="2147484836" r:id="rId9"/>
    <p:sldLayoutId id="2147484837" r:id="rId10"/>
    <p:sldLayoutId id="2147484838" r:id="rId11"/>
    <p:sldLayoutId id="2147484839" r:id="rId12"/>
    <p:sldLayoutId id="2147484840" r:id="rId13"/>
    <p:sldLayoutId id="2147484841" r:id="rId14"/>
    <p:sldLayoutId id="2147484842" r:id="rId15"/>
    <p:sldLayoutId id="2147484843" r:id="rId16"/>
    <p:sldLayoutId id="2147484844" r:id="rId17"/>
    <p:sldLayoutId id="2147484845" r:id="rId18"/>
    <p:sldLayoutId id="2147484846" r:id="rId19"/>
    <p:sldLayoutId id="2147484847" r:id="rId20"/>
  </p:sldLayoutIdLst>
  <p:transition spd="slow" advClick="0">
    <p:fade/>
  </p:transition>
  <p:txStyles>
    <p:titleStyle>
      <a:lvl1pPr algn="l" rtl="0" eaLnBrk="1" fontAlgn="base" hangingPunct="1">
        <a:spcBef>
          <a:spcPct val="0"/>
        </a:spcBef>
        <a:spcAft>
          <a:spcPct val="0"/>
        </a:spcAft>
        <a:defRPr sz="3200" b="1">
          <a:solidFill>
            <a:srgbClr val="495061"/>
          </a:solidFill>
          <a:latin typeface="+mj-lt"/>
          <a:ea typeface="ＭＳ Ｐゴシック" pitchFamily="-106" charset="-128"/>
          <a:cs typeface="ＭＳ Ｐゴシック"/>
        </a:defRPr>
      </a:lvl1pPr>
      <a:lvl2pPr algn="l" rtl="0" eaLnBrk="1" fontAlgn="base" hangingPunct="1">
        <a:spcBef>
          <a:spcPct val="0"/>
        </a:spcBef>
        <a:spcAft>
          <a:spcPct val="0"/>
        </a:spcAft>
        <a:defRPr sz="3200" b="1">
          <a:solidFill>
            <a:srgbClr val="495061"/>
          </a:solidFill>
          <a:latin typeface="Trebuchet MS" pitchFamily="34" charset="0"/>
          <a:ea typeface="ＭＳ Ｐゴシック" pitchFamily="-106" charset="-128"/>
          <a:cs typeface="ＭＳ Ｐゴシック"/>
        </a:defRPr>
      </a:lvl2pPr>
      <a:lvl3pPr algn="l" rtl="0" eaLnBrk="1" fontAlgn="base" hangingPunct="1">
        <a:spcBef>
          <a:spcPct val="0"/>
        </a:spcBef>
        <a:spcAft>
          <a:spcPct val="0"/>
        </a:spcAft>
        <a:defRPr sz="3200" b="1">
          <a:solidFill>
            <a:srgbClr val="495061"/>
          </a:solidFill>
          <a:latin typeface="Trebuchet MS" pitchFamily="34" charset="0"/>
          <a:ea typeface="ＭＳ Ｐゴシック" pitchFamily="-106" charset="-128"/>
          <a:cs typeface="ＭＳ Ｐゴシック"/>
        </a:defRPr>
      </a:lvl3pPr>
      <a:lvl4pPr algn="l" rtl="0" eaLnBrk="1" fontAlgn="base" hangingPunct="1">
        <a:spcBef>
          <a:spcPct val="0"/>
        </a:spcBef>
        <a:spcAft>
          <a:spcPct val="0"/>
        </a:spcAft>
        <a:defRPr sz="3200" b="1">
          <a:solidFill>
            <a:srgbClr val="495061"/>
          </a:solidFill>
          <a:latin typeface="Trebuchet MS" pitchFamily="34" charset="0"/>
          <a:ea typeface="ＭＳ Ｐゴシック" pitchFamily="-106" charset="-128"/>
          <a:cs typeface="ＭＳ Ｐゴシック"/>
        </a:defRPr>
      </a:lvl4pPr>
      <a:lvl5pPr algn="l" rtl="0" eaLnBrk="1" fontAlgn="base" hangingPunct="1">
        <a:spcBef>
          <a:spcPct val="0"/>
        </a:spcBef>
        <a:spcAft>
          <a:spcPct val="0"/>
        </a:spcAft>
        <a:defRPr sz="3200" b="1">
          <a:solidFill>
            <a:srgbClr val="495061"/>
          </a:solidFill>
          <a:latin typeface="Trebuchet MS" pitchFamily="34" charset="0"/>
          <a:ea typeface="ＭＳ Ｐゴシック" pitchFamily="-106" charset="-128"/>
          <a:cs typeface="ＭＳ Ｐゴシック"/>
        </a:defRPr>
      </a:lvl5pPr>
      <a:lvl6pPr marL="457200" algn="l" rtl="0" eaLnBrk="1" fontAlgn="base" hangingPunct="1">
        <a:spcBef>
          <a:spcPct val="0"/>
        </a:spcBef>
        <a:spcAft>
          <a:spcPct val="0"/>
        </a:spcAft>
        <a:defRPr sz="3200" b="1">
          <a:solidFill>
            <a:srgbClr val="716FB3"/>
          </a:solidFill>
          <a:latin typeface="Trebuchet MS" pitchFamily="34" charset="0"/>
          <a:ea typeface="MS PGothic" pitchFamily="34" charset="-128"/>
        </a:defRPr>
      </a:lvl6pPr>
      <a:lvl7pPr marL="914400" algn="l" rtl="0" eaLnBrk="1" fontAlgn="base" hangingPunct="1">
        <a:spcBef>
          <a:spcPct val="0"/>
        </a:spcBef>
        <a:spcAft>
          <a:spcPct val="0"/>
        </a:spcAft>
        <a:defRPr sz="3200" b="1">
          <a:solidFill>
            <a:srgbClr val="716FB3"/>
          </a:solidFill>
          <a:latin typeface="Trebuchet MS" pitchFamily="34" charset="0"/>
          <a:ea typeface="MS PGothic" pitchFamily="34" charset="-128"/>
        </a:defRPr>
      </a:lvl7pPr>
      <a:lvl8pPr marL="1371600" algn="l" rtl="0" eaLnBrk="1" fontAlgn="base" hangingPunct="1">
        <a:spcBef>
          <a:spcPct val="0"/>
        </a:spcBef>
        <a:spcAft>
          <a:spcPct val="0"/>
        </a:spcAft>
        <a:defRPr sz="3200" b="1">
          <a:solidFill>
            <a:srgbClr val="716FB3"/>
          </a:solidFill>
          <a:latin typeface="Trebuchet MS" pitchFamily="34" charset="0"/>
          <a:ea typeface="MS PGothic" pitchFamily="34" charset="-128"/>
        </a:defRPr>
      </a:lvl8pPr>
      <a:lvl9pPr marL="1828800" algn="l" rtl="0" eaLnBrk="1" fontAlgn="base" hangingPunct="1">
        <a:spcBef>
          <a:spcPct val="0"/>
        </a:spcBef>
        <a:spcAft>
          <a:spcPct val="0"/>
        </a:spcAft>
        <a:defRPr sz="3200" b="1">
          <a:solidFill>
            <a:srgbClr val="716FB3"/>
          </a:solidFill>
          <a:latin typeface="Trebuchet MS" pitchFamily="34" charset="0"/>
          <a:ea typeface="MS PGothic" pitchFamily="34" charset="-128"/>
        </a:defRPr>
      </a:lvl9pPr>
    </p:titleStyle>
    <p:bodyStyle>
      <a:lvl1pPr marL="457200" indent="-457200" algn="l" rtl="0" eaLnBrk="1" fontAlgn="base" hangingPunct="1">
        <a:lnSpc>
          <a:spcPct val="90000"/>
        </a:lnSpc>
        <a:spcBef>
          <a:spcPct val="20000"/>
        </a:spcBef>
        <a:spcAft>
          <a:spcPct val="0"/>
        </a:spcAft>
        <a:buSzPct val="100000"/>
        <a:buFont typeface="Arial" panose="020B0604020202020204" pitchFamily="34" charset="0"/>
        <a:buChar char="•"/>
        <a:defRPr sz="2800">
          <a:solidFill>
            <a:srgbClr val="495061"/>
          </a:solidFill>
          <a:latin typeface="Calibri" pitchFamily="34" charset="0"/>
          <a:ea typeface="ＭＳ Ｐゴシック" pitchFamily="-106" charset="-128"/>
          <a:cs typeface="ＭＳ Ｐゴシック"/>
        </a:defRPr>
      </a:lvl1pPr>
      <a:lvl2pPr marL="800100" indent="-342900" algn="l" rtl="0" eaLnBrk="1" fontAlgn="base" hangingPunct="1">
        <a:lnSpc>
          <a:spcPct val="90000"/>
        </a:lnSpc>
        <a:spcBef>
          <a:spcPct val="20000"/>
        </a:spcBef>
        <a:spcAft>
          <a:spcPct val="0"/>
        </a:spcAft>
        <a:buSzPct val="100000"/>
        <a:buFont typeface="Arial" panose="020B0604020202020204" pitchFamily="34" charset="0"/>
        <a:buChar char="•"/>
        <a:defRPr sz="2400">
          <a:solidFill>
            <a:srgbClr val="495061"/>
          </a:solidFill>
          <a:latin typeface="Calibri" pitchFamily="34" charset="0"/>
          <a:ea typeface="ＭＳ Ｐゴシック" pitchFamily="-106" charset="-128"/>
          <a:cs typeface="ＭＳ Ｐゴシック"/>
        </a:defRPr>
      </a:lvl2pPr>
      <a:lvl3pPr marL="1143000" indent="-228600" algn="l" rtl="0" eaLnBrk="1" fontAlgn="base" hangingPunct="1">
        <a:lnSpc>
          <a:spcPct val="90000"/>
        </a:lnSpc>
        <a:spcBef>
          <a:spcPct val="20000"/>
        </a:spcBef>
        <a:spcAft>
          <a:spcPct val="0"/>
        </a:spcAft>
        <a:buSzPct val="60000"/>
        <a:buFont typeface="Courier New" panose="02070309020205020404" pitchFamily="49" charset="0"/>
        <a:buChar char="o"/>
        <a:defRPr sz="2400">
          <a:solidFill>
            <a:srgbClr val="495061"/>
          </a:solidFill>
          <a:latin typeface="Calibri" pitchFamily="34" charset="0"/>
          <a:ea typeface="ＭＳ Ｐゴシック" pitchFamily="-106" charset="-128"/>
          <a:cs typeface="ＭＳ Ｐゴシック"/>
        </a:defRPr>
      </a:lvl3pPr>
      <a:lvl4pPr marL="1600200" indent="-228600" algn="l" rtl="0" eaLnBrk="1" fontAlgn="base" hangingPunct="1">
        <a:lnSpc>
          <a:spcPct val="90000"/>
        </a:lnSpc>
        <a:spcBef>
          <a:spcPct val="20000"/>
        </a:spcBef>
        <a:spcAft>
          <a:spcPct val="0"/>
        </a:spcAft>
        <a:buSzPct val="50000"/>
        <a:buFont typeface="Wingdings" panose="05000000000000000000" pitchFamily="2" charset="2"/>
        <a:buChar char=""/>
        <a:defRPr sz="2000">
          <a:solidFill>
            <a:srgbClr val="495061"/>
          </a:solidFill>
          <a:latin typeface="Calibri" pitchFamily="34" charset="0"/>
          <a:ea typeface="ＭＳ Ｐゴシック" pitchFamily="-106" charset="-128"/>
          <a:cs typeface="ＭＳ Ｐゴシック"/>
        </a:defRPr>
      </a:lvl4pPr>
      <a:lvl5pPr marL="2057400" indent="-228600" algn="l" rtl="0" eaLnBrk="1" fontAlgn="base" hangingPunct="1">
        <a:lnSpc>
          <a:spcPct val="90000"/>
        </a:lnSpc>
        <a:spcBef>
          <a:spcPct val="20000"/>
        </a:spcBef>
        <a:spcAft>
          <a:spcPct val="0"/>
        </a:spcAft>
        <a:buSzPct val="50000"/>
        <a:buFont typeface="Wingdings" panose="05000000000000000000" pitchFamily="2" charset="2"/>
        <a:buChar char="☐"/>
        <a:defRPr sz="2000">
          <a:solidFill>
            <a:srgbClr val="495061"/>
          </a:solidFill>
          <a:latin typeface="Calibri" pitchFamily="34" charset="0"/>
          <a:ea typeface="ＭＳ Ｐゴシック" pitchFamily="-106" charset="-128"/>
          <a:cs typeface="ＭＳ Ｐゴシック"/>
        </a:defRPr>
      </a:lvl5pPr>
      <a:lvl6pPr marL="2514600" indent="-228600" algn="l" rtl="0" eaLnBrk="1" fontAlgn="base" hangingPunct="1">
        <a:spcBef>
          <a:spcPct val="20000"/>
        </a:spcBef>
        <a:spcAft>
          <a:spcPct val="0"/>
        </a:spcAft>
        <a:buChar char="»"/>
        <a:defRPr sz="2000">
          <a:solidFill>
            <a:srgbClr val="1D1D1D"/>
          </a:solidFill>
          <a:latin typeface="+mn-lt"/>
          <a:ea typeface="+mn-ea"/>
        </a:defRPr>
      </a:lvl6pPr>
      <a:lvl7pPr marL="2971800" indent="-228600" algn="l" rtl="0" eaLnBrk="1" fontAlgn="base" hangingPunct="1">
        <a:spcBef>
          <a:spcPct val="20000"/>
        </a:spcBef>
        <a:spcAft>
          <a:spcPct val="0"/>
        </a:spcAft>
        <a:buChar char="»"/>
        <a:defRPr sz="2000">
          <a:solidFill>
            <a:srgbClr val="1D1D1D"/>
          </a:solidFill>
          <a:latin typeface="+mn-lt"/>
          <a:ea typeface="+mn-ea"/>
        </a:defRPr>
      </a:lvl7pPr>
      <a:lvl8pPr marL="3429000" indent="-228600" algn="l" rtl="0" eaLnBrk="1" fontAlgn="base" hangingPunct="1">
        <a:spcBef>
          <a:spcPct val="20000"/>
        </a:spcBef>
        <a:spcAft>
          <a:spcPct val="0"/>
        </a:spcAft>
        <a:buChar char="»"/>
        <a:defRPr sz="2000">
          <a:solidFill>
            <a:srgbClr val="1D1D1D"/>
          </a:solidFill>
          <a:latin typeface="+mn-lt"/>
          <a:ea typeface="+mn-ea"/>
        </a:defRPr>
      </a:lvl8pPr>
      <a:lvl9pPr marL="3886200" indent="-228600" algn="l" rtl="0" eaLnBrk="1" fontAlgn="base" hangingPunct="1">
        <a:spcBef>
          <a:spcPct val="20000"/>
        </a:spcBef>
        <a:spcAft>
          <a:spcPct val="0"/>
        </a:spcAft>
        <a:buChar char="»"/>
        <a:defRPr sz="2000">
          <a:solidFill>
            <a:srgbClr val="1D1D1D"/>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3">
            <a:lumMod val="95000"/>
            <a:alpha val="19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6381696"/>
      </p:ext>
    </p:extLst>
  </p:cSld>
  <p:clrMap bg1="lt1" tx1="dk1" bg2="lt2" tx2="dk2" accent1="accent1" accent2="accent2" accent3="accent3" accent4="accent4" accent5="accent5" accent6="accent6" hlink="hlink" folHlink="folHlink"/>
  <p:sldLayoutIdLst>
    <p:sldLayoutId id="2147484849" r:id="rId1"/>
    <p:sldLayoutId id="2147484850" r:id="rId2"/>
    <p:sldLayoutId id="2147484851" r:id="rId3"/>
    <p:sldLayoutId id="2147484852" r:id="rId4"/>
    <p:sldLayoutId id="2147484853" r:id="rId5"/>
    <p:sldLayoutId id="2147484854" r:id="rId6"/>
    <p:sldLayoutId id="2147484855" r:id="rId7"/>
    <p:sldLayoutId id="2147484856" r:id="rId8"/>
    <p:sldLayoutId id="2147484857" r:id="rId9"/>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1F0D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3014648"/>
      </p:ext>
    </p:extLst>
  </p:cSld>
  <p:clrMap bg1="lt1" tx1="dk1" bg2="lt2" tx2="dk2" accent1="accent1" accent2="accent2" accent3="accent3" accent4="accent4" accent5="accent5" accent6="accent6" hlink="hlink" folHlink="folHlink"/>
  <p:sldLayoutIdLst>
    <p:sldLayoutId id="2147484859" r:id="rId1"/>
    <p:sldLayoutId id="2147484860" r:id="rId2"/>
    <p:sldLayoutId id="2147484861" r:id="rId3"/>
    <p:sldLayoutId id="2147484862" r:id="rId4"/>
    <p:sldLayoutId id="2147484863" r:id="rId5"/>
    <p:sldLayoutId id="2147484864" r:id="rId6"/>
    <p:sldLayoutId id="2147484865" r:id="rId7"/>
    <p:sldLayoutId id="2147484866" r:id="rId8"/>
    <p:sldLayoutId id="2147484867" r:id="rId9"/>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4.xml"/><Relationship Id="rId4" Type="http://schemas.openxmlformats.org/officeDocument/2006/relationships/image" Target="../media/image4.tif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2.xml"/><Relationship Id="rId1" Type="http://schemas.openxmlformats.org/officeDocument/2006/relationships/slideLayout" Target="../slideLayouts/slideLayout25.xml"/><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5.xml"/><Relationship Id="rId5" Type="http://schemas.openxmlformats.org/officeDocument/2006/relationships/image" Target="../media/image15.png"/><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3.xm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25.xml"/><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25.xml"/><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6.xml"/><Relationship Id="rId1" Type="http://schemas.openxmlformats.org/officeDocument/2006/relationships/slideLayout" Target="../slideLayouts/slideLayout27.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2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5.xml"/></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2.xml"/><Relationship Id="rId1" Type="http://schemas.openxmlformats.org/officeDocument/2006/relationships/slideLayout" Target="../slideLayouts/slideLayout25.xml"/></Relationships>
</file>

<file path=ppt/slides/_rels/slide3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3.xml"/><Relationship Id="rId1" Type="http://schemas.openxmlformats.org/officeDocument/2006/relationships/slideLayout" Target="../slideLayouts/slideLayout2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4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5.xml"/><Relationship Id="rId1" Type="http://schemas.openxmlformats.org/officeDocument/2006/relationships/slideLayout" Target="../slideLayouts/slideLayout25.xml"/><Relationship Id="rId4" Type="http://schemas.microsoft.com/office/2007/relationships/hdphoto" Target="../media/hdphoto2.wdp"/></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0.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6.xml"/></Relationships>
</file>

<file path=ppt/slides/_rels/slide43.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notesSlide" Target="../notesSlides/notesSlide38.xml"/><Relationship Id="rId1" Type="http://schemas.openxmlformats.org/officeDocument/2006/relationships/slideLayout" Target="../slideLayouts/slideLayout29.xml"/><Relationship Id="rId5" Type="http://schemas.openxmlformats.org/officeDocument/2006/relationships/image" Target="../media/image29.gif"/><Relationship Id="rId4" Type="http://schemas.openxmlformats.org/officeDocument/2006/relationships/image" Target="../media/image28.gif"/></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D3EDF96-1B3D-4911-A52D-6F1337FC775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8127" y="-20812"/>
            <a:ext cx="9628871" cy="7180358"/>
          </a:xfrm>
          <a:prstGeom prst="rect">
            <a:avLst/>
          </a:prstGeom>
        </p:spPr>
      </p:pic>
      <p:sp>
        <p:nvSpPr>
          <p:cNvPr id="2" name="Rectangle 1">
            <a:extLst>
              <a:ext uri="{FF2B5EF4-FFF2-40B4-BE49-F238E27FC236}">
                <a16:creationId xmlns:a16="http://schemas.microsoft.com/office/drawing/2014/main" id="{18E4FEAC-9B30-45D4-9F85-F1502AEF8437}"/>
              </a:ext>
            </a:extLst>
          </p:cNvPr>
          <p:cNvSpPr/>
          <p:nvPr/>
        </p:nvSpPr>
        <p:spPr>
          <a:xfrm>
            <a:off x="2141621" y="307503"/>
            <a:ext cx="4860758" cy="2617230"/>
          </a:xfrm>
          <a:prstGeom prst="rect">
            <a:avLst/>
          </a:prstGeom>
          <a:solidFill>
            <a:schemeClr val="bg1">
              <a:alpha val="60000"/>
            </a:schemeClr>
          </a:solidFill>
          <a:ln w="9525">
            <a:solidFill>
              <a:srgbClr val="5395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6" name="TextBox 26"/>
          <p:cNvSpPr txBox="1">
            <a:spLocks noChangeArrowheads="1"/>
          </p:cNvSpPr>
          <p:nvPr/>
        </p:nvSpPr>
        <p:spPr bwMode="auto">
          <a:xfrm>
            <a:off x="2394571" y="670700"/>
            <a:ext cx="4354858" cy="2246769"/>
          </a:xfrm>
          <a:prstGeom prst="rect">
            <a:avLst/>
          </a:prstGeom>
          <a:noFill/>
          <a:ln w="6350">
            <a:noFill/>
            <a:miter lim="800000"/>
            <a:headEnd/>
            <a:tailEnd/>
          </a:ln>
        </p:spPr>
        <p:txBody>
          <a:bodyPr wrap="square">
            <a:spAutoFit/>
          </a:bodyPr>
          <a:lstStyle/>
          <a:p>
            <a:pPr algn="ctr"/>
            <a:r>
              <a:rPr lang="en-US" altLang="en-US" sz="2800" dirty="0">
                <a:solidFill>
                  <a:srgbClr val="105A51"/>
                </a:solidFill>
                <a:latin typeface="Futura Md BT" panose="020B0602020204020303" pitchFamily="34" charset="0"/>
              </a:rPr>
              <a:t>COLLEGE ADMISSIONS TESTING</a:t>
            </a:r>
          </a:p>
          <a:p>
            <a:pPr algn="ctr"/>
            <a:r>
              <a:rPr lang="en-US" altLang="en-US" dirty="0">
                <a:solidFill>
                  <a:srgbClr val="539536"/>
                </a:solidFill>
                <a:latin typeface="Futura Bk BT" panose="020B0502020204020303" pitchFamily="34" charset="0"/>
              </a:rPr>
              <a:t>A Roadmap for the SAT, ACT, and other tests</a:t>
            </a:r>
          </a:p>
          <a:p>
            <a:pPr algn="ctr"/>
            <a:endParaRPr lang="en-US" altLang="en-US" sz="1800" dirty="0">
              <a:solidFill>
                <a:srgbClr val="539536"/>
              </a:solidFill>
              <a:latin typeface="Futura Bk BT" panose="020B0502020204020303" pitchFamily="34" charset="0"/>
            </a:endParaRPr>
          </a:p>
          <a:p>
            <a:pPr algn="ctr"/>
            <a:r>
              <a:rPr lang="en-US" altLang="en-US" sz="1800" dirty="0">
                <a:solidFill>
                  <a:srgbClr val="539536"/>
                </a:solidFill>
                <a:latin typeface="Futura Bk BT" panose="020B0502020204020303" pitchFamily="34" charset="0"/>
              </a:rPr>
              <a:t>John Jay HS</a:t>
            </a:r>
            <a:endParaRPr lang="en-US" altLang="en-US" sz="2000" dirty="0">
              <a:solidFill>
                <a:srgbClr val="539536"/>
              </a:solidFill>
              <a:latin typeface="Futura Bk BT" panose="020B0502020204020303" pitchFamily="34" charset="0"/>
            </a:endParaRPr>
          </a:p>
        </p:txBody>
      </p:sp>
      <p:pic>
        <p:nvPicPr>
          <p:cNvPr id="16" name="Picture 15">
            <a:extLst>
              <a:ext uri="{FF2B5EF4-FFF2-40B4-BE49-F238E27FC236}">
                <a16:creationId xmlns:a16="http://schemas.microsoft.com/office/drawing/2014/main" id="{42334715-554F-40BE-BE40-AD04568BA72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03591" y="5553450"/>
            <a:ext cx="2536818" cy="997047"/>
          </a:xfrm>
          <a:prstGeom prst="rect">
            <a:avLst/>
          </a:prstGeom>
        </p:spPr>
      </p:pic>
    </p:spTree>
    <p:extLst>
      <p:ext uri="{BB962C8B-B14F-4D97-AF65-F5344CB8AC3E}">
        <p14:creationId xmlns:p14="http://schemas.microsoft.com/office/powerpoint/2010/main" val="1028686470"/>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a:grpSpLocks/>
          </p:cNvGrpSpPr>
          <p:nvPr/>
        </p:nvGrpSpPr>
        <p:grpSpPr bwMode="auto">
          <a:xfrm>
            <a:off x="-14934" y="4101644"/>
            <a:ext cx="8549640" cy="2552339"/>
            <a:chOff x="133835" y="3714755"/>
            <a:chExt cx="8357703" cy="2399684"/>
          </a:xfrm>
        </p:grpSpPr>
        <p:grpSp>
          <p:nvGrpSpPr>
            <p:cNvPr id="5" name="Group 2"/>
            <p:cNvGrpSpPr>
              <a:grpSpLocks/>
            </p:cNvGrpSpPr>
            <p:nvPr/>
          </p:nvGrpSpPr>
          <p:grpSpPr bwMode="auto">
            <a:xfrm>
              <a:off x="147474" y="3714755"/>
              <a:ext cx="8343483" cy="2399684"/>
              <a:chOff x="147702" y="3613719"/>
              <a:chExt cx="8343955" cy="2399860"/>
            </a:xfrm>
          </p:grpSpPr>
          <p:sp>
            <p:nvSpPr>
              <p:cNvPr id="20507" name="AutoShape 3"/>
              <p:cNvSpPr>
                <a:spLocks noChangeArrowheads="1"/>
              </p:cNvSpPr>
              <p:nvPr/>
            </p:nvSpPr>
            <p:spPr bwMode="auto">
              <a:xfrm>
                <a:off x="149453" y="4733326"/>
                <a:ext cx="1645920" cy="1280253"/>
              </a:xfrm>
              <a:prstGeom prst="roundRect">
                <a:avLst>
                  <a:gd name="adj" fmla="val 0"/>
                </a:avLst>
              </a:prstGeom>
              <a:solidFill>
                <a:srgbClr val="00708D"/>
              </a:solidFill>
              <a:ln w="9525">
                <a:noFill/>
                <a:round/>
                <a:headEnd/>
                <a:tailEnd/>
              </a:ln>
            </p:spPr>
            <p:txBody>
              <a:bodyPr lIns="182880" tIns="91440" rIns="182880" bIns="91440" anchor="ctr"/>
              <a:lstStyle/>
              <a:p>
                <a:pPr algn="ctr">
                  <a:spcAft>
                    <a:spcPts val="600"/>
                  </a:spcAft>
                </a:pPr>
                <a:r>
                  <a:rPr lang="en-US" altLang="en-US" sz="2000">
                    <a:solidFill>
                      <a:schemeClr val="bg1"/>
                    </a:solidFill>
                  </a:rPr>
                  <a:t>English</a:t>
                </a:r>
              </a:p>
              <a:p>
                <a:pPr algn="ctr">
                  <a:spcAft>
                    <a:spcPts val="600"/>
                  </a:spcAft>
                </a:pPr>
                <a:r>
                  <a:rPr lang="en-US" altLang="en-US" sz="1800">
                    <a:solidFill>
                      <a:schemeClr val="bg1"/>
                    </a:solidFill>
                  </a:rPr>
                  <a:t>(45 min)</a:t>
                </a:r>
              </a:p>
            </p:txBody>
          </p:sp>
          <p:sp>
            <p:nvSpPr>
              <p:cNvPr id="20508" name="AutoShape 3"/>
              <p:cNvSpPr>
                <a:spLocks noChangeArrowheads="1"/>
              </p:cNvSpPr>
              <p:nvPr/>
            </p:nvSpPr>
            <p:spPr bwMode="auto">
              <a:xfrm>
                <a:off x="1913781" y="4733326"/>
                <a:ext cx="2194560" cy="1280253"/>
              </a:xfrm>
              <a:prstGeom prst="roundRect">
                <a:avLst>
                  <a:gd name="adj" fmla="val 0"/>
                </a:avLst>
              </a:prstGeom>
              <a:solidFill>
                <a:srgbClr val="0AB182"/>
              </a:solidFill>
              <a:ln w="9525">
                <a:noFill/>
                <a:round/>
                <a:headEnd/>
                <a:tailEnd/>
              </a:ln>
            </p:spPr>
            <p:txBody>
              <a:bodyPr lIns="0" tIns="91440" rIns="0" bIns="91440" anchor="ctr"/>
              <a:lstStyle/>
              <a:p>
                <a:pPr algn="ctr">
                  <a:spcAft>
                    <a:spcPts val="600"/>
                  </a:spcAft>
                </a:pPr>
                <a:r>
                  <a:rPr lang="en-US" altLang="en-US" sz="2000">
                    <a:solidFill>
                      <a:schemeClr val="bg1"/>
                    </a:solidFill>
                  </a:rPr>
                  <a:t>Math</a:t>
                </a:r>
              </a:p>
              <a:p>
                <a:pPr algn="ctr">
                  <a:spcAft>
                    <a:spcPts val="600"/>
                  </a:spcAft>
                </a:pPr>
                <a:r>
                  <a:rPr lang="en-US" altLang="en-US" sz="1800">
                    <a:solidFill>
                      <a:schemeClr val="bg1"/>
                    </a:solidFill>
                  </a:rPr>
                  <a:t>(60 min)</a:t>
                </a:r>
              </a:p>
            </p:txBody>
          </p:sp>
          <p:sp>
            <p:nvSpPr>
              <p:cNvPr id="20509" name="AutoShape 3"/>
              <p:cNvSpPr>
                <a:spLocks noChangeArrowheads="1"/>
              </p:cNvSpPr>
              <p:nvPr/>
            </p:nvSpPr>
            <p:spPr bwMode="auto">
              <a:xfrm>
                <a:off x="4226749" y="4727443"/>
                <a:ext cx="1280160" cy="1286136"/>
              </a:xfrm>
              <a:prstGeom prst="roundRect">
                <a:avLst>
                  <a:gd name="adj" fmla="val 0"/>
                </a:avLst>
              </a:prstGeom>
              <a:solidFill>
                <a:srgbClr val="105A51"/>
              </a:solidFill>
              <a:ln w="9525">
                <a:noFill/>
                <a:round/>
                <a:headEnd/>
                <a:tailEnd/>
              </a:ln>
            </p:spPr>
            <p:txBody>
              <a:bodyPr lIns="0" tIns="91440" rIns="0" bIns="91440" anchor="ctr"/>
              <a:lstStyle/>
              <a:p>
                <a:pPr algn="ctr">
                  <a:spcAft>
                    <a:spcPts val="600"/>
                  </a:spcAft>
                </a:pPr>
                <a:r>
                  <a:rPr lang="en-US" altLang="en-US" sz="2000">
                    <a:solidFill>
                      <a:schemeClr val="bg1"/>
                    </a:solidFill>
                  </a:rPr>
                  <a:t>Reading</a:t>
                </a:r>
              </a:p>
              <a:p>
                <a:pPr algn="ctr">
                  <a:spcAft>
                    <a:spcPts val="600"/>
                  </a:spcAft>
                </a:pPr>
                <a:r>
                  <a:rPr lang="en-US" altLang="en-US" sz="1800">
                    <a:solidFill>
                      <a:schemeClr val="bg1"/>
                    </a:solidFill>
                  </a:rPr>
                  <a:t>(35 min)</a:t>
                </a:r>
              </a:p>
            </p:txBody>
          </p:sp>
          <p:sp>
            <p:nvSpPr>
              <p:cNvPr id="20510" name="AutoShape 3"/>
              <p:cNvSpPr>
                <a:spLocks noChangeArrowheads="1"/>
              </p:cNvSpPr>
              <p:nvPr/>
            </p:nvSpPr>
            <p:spPr bwMode="auto">
              <a:xfrm>
                <a:off x="5627683" y="4727443"/>
                <a:ext cx="1280160" cy="1286136"/>
              </a:xfrm>
              <a:prstGeom prst="roundRect">
                <a:avLst>
                  <a:gd name="adj" fmla="val 0"/>
                </a:avLst>
              </a:prstGeom>
              <a:solidFill>
                <a:srgbClr val="00708D">
                  <a:alpha val="75000"/>
                </a:srgbClr>
              </a:solidFill>
              <a:ln w="9525">
                <a:noFill/>
                <a:round/>
                <a:headEnd/>
                <a:tailEnd/>
              </a:ln>
            </p:spPr>
            <p:txBody>
              <a:bodyPr tIns="91440" bIns="91440" anchor="ctr"/>
              <a:lstStyle/>
              <a:p>
                <a:pPr algn="ctr">
                  <a:spcAft>
                    <a:spcPts val="600"/>
                  </a:spcAft>
                </a:pPr>
                <a:r>
                  <a:rPr lang="en-US" altLang="en-US" sz="2000">
                    <a:solidFill>
                      <a:schemeClr val="bg1"/>
                    </a:solidFill>
                  </a:rPr>
                  <a:t>Science</a:t>
                </a:r>
              </a:p>
              <a:p>
                <a:pPr algn="ctr">
                  <a:spcAft>
                    <a:spcPts val="600"/>
                  </a:spcAft>
                </a:pPr>
                <a:r>
                  <a:rPr lang="en-US" altLang="en-US" sz="1800">
                    <a:solidFill>
                      <a:schemeClr val="bg1"/>
                    </a:solidFill>
                  </a:rPr>
                  <a:t>(35 min)</a:t>
                </a:r>
              </a:p>
            </p:txBody>
          </p:sp>
          <p:sp>
            <p:nvSpPr>
              <p:cNvPr id="20511" name="AutoShape 3"/>
              <p:cNvSpPr>
                <a:spLocks noChangeArrowheads="1"/>
              </p:cNvSpPr>
              <p:nvPr/>
            </p:nvSpPr>
            <p:spPr bwMode="auto">
              <a:xfrm>
                <a:off x="7028617" y="4727443"/>
                <a:ext cx="1463040" cy="1286136"/>
              </a:xfrm>
              <a:prstGeom prst="roundRect">
                <a:avLst>
                  <a:gd name="adj" fmla="val 0"/>
                </a:avLst>
              </a:prstGeom>
              <a:solidFill>
                <a:srgbClr val="539536"/>
              </a:solidFill>
              <a:ln w="36720">
                <a:noFill/>
                <a:round/>
                <a:headEnd/>
                <a:tailEnd/>
              </a:ln>
            </p:spPr>
            <p:txBody>
              <a:bodyPr lIns="182880" tIns="91440" rIns="182880" bIns="91440" anchor="ctr"/>
              <a:lstStyle/>
              <a:p>
                <a:pPr algn="ctr">
                  <a:spcAft>
                    <a:spcPts val="600"/>
                  </a:spcAft>
                </a:pPr>
                <a:r>
                  <a:rPr lang="en-US" altLang="en-US" sz="2000" dirty="0">
                    <a:solidFill>
                      <a:schemeClr val="bg1"/>
                    </a:solidFill>
                  </a:rPr>
                  <a:t>Writing</a:t>
                </a:r>
              </a:p>
              <a:p>
                <a:pPr algn="ctr">
                  <a:spcAft>
                    <a:spcPts val="600"/>
                  </a:spcAft>
                </a:pPr>
                <a:r>
                  <a:rPr lang="en-US" altLang="en-US" sz="1800" dirty="0">
                    <a:solidFill>
                      <a:schemeClr val="bg1"/>
                    </a:solidFill>
                  </a:rPr>
                  <a:t>(40 min)</a:t>
                </a:r>
              </a:p>
            </p:txBody>
          </p:sp>
          <p:sp>
            <p:nvSpPr>
              <p:cNvPr id="22" name="AutoShape 3"/>
              <p:cNvSpPr>
                <a:spLocks noChangeArrowheads="1"/>
              </p:cNvSpPr>
              <p:nvPr/>
            </p:nvSpPr>
            <p:spPr bwMode="auto">
              <a:xfrm>
                <a:off x="147702" y="3613719"/>
                <a:ext cx="8343954" cy="639813"/>
              </a:xfrm>
              <a:prstGeom prst="roundRect">
                <a:avLst>
                  <a:gd name="adj" fmla="val 0"/>
                </a:avLst>
              </a:prstGeom>
              <a:solidFill>
                <a:schemeClr val="bg1">
                  <a:lumMod val="50000"/>
                </a:schemeClr>
              </a:solidFill>
              <a:ln>
                <a:noFill/>
              </a:ln>
            </p:spPr>
            <p:txBody>
              <a:bodyPr lIns="182880" tIns="91440" rIns="182880" bIns="91440"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spcAft>
                    <a:spcPts val="600"/>
                  </a:spcAft>
                  <a:defRPr/>
                </a:pPr>
                <a:r>
                  <a:rPr lang="en-US" altLang="en-US" sz="2000" dirty="0">
                    <a:solidFill>
                      <a:schemeClr val="bg1"/>
                    </a:solidFill>
                  </a:rPr>
                  <a:t>ACT (3 hours 35 minutes) </a:t>
                </a:r>
              </a:p>
            </p:txBody>
          </p:sp>
        </p:grpSp>
        <p:sp>
          <p:nvSpPr>
            <p:cNvPr id="26" name="AutoShape 3"/>
            <p:cNvSpPr>
              <a:spLocks noChangeArrowheads="1"/>
            </p:cNvSpPr>
            <p:nvPr/>
          </p:nvSpPr>
          <p:spPr bwMode="auto">
            <a:xfrm>
              <a:off x="133835" y="4438031"/>
              <a:ext cx="1660429" cy="312739"/>
            </a:xfrm>
            <a:prstGeom prst="roundRect">
              <a:avLst>
                <a:gd name="adj" fmla="val 0"/>
              </a:avLst>
            </a:prstGeom>
            <a:solidFill>
              <a:schemeClr val="bg1">
                <a:lumMod val="65000"/>
              </a:schemeClr>
            </a:solidFill>
            <a:ln>
              <a:noFill/>
            </a:ln>
          </p:spPr>
          <p:txBody>
            <a:bodyPr lIns="182880" tIns="91440" rIns="182880" bIns="91440"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spcAft>
                  <a:spcPts val="600"/>
                </a:spcAft>
                <a:defRPr/>
              </a:pPr>
              <a:r>
                <a:rPr lang="en-US" altLang="en-US" sz="2000" dirty="0">
                  <a:solidFill>
                    <a:schemeClr val="bg1"/>
                  </a:solidFill>
                </a:rPr>
                <a:t>1 - 36</a:t>
              </a:r>
            </a:p>
          </p:txBody>
        </p:sp>
        <p:sp>
          <p:nvSpPr>
            <p:cNvPr id="27" name="AutoShape 3"/>
            <p:cNvSpPr>
              <a:spLocks noChangeArrowheads="1"/>
            </p:cNvSpPr>
            <p:nvPr/>
          </p:nvSpPr>
          <p:spPr bwMode="auto">
            <a:xfrm>
              <a:off x="1914907" y="4438031"/>
              <a:ext cx="2192211" cy="312739"/>
            </a:xfrm>
            <a:prstGeom prst="roundRect">
              <a:avLst>
                <a:gd name="adj" fmla="val 0"/>
              </a:avLst>
            </a:prstGeom>
            <a:solidFill>
              <a:schemeClr val="bg1">
                <a:lumMod val="65000"/>
              </a:schemeClr>
            </a:solidFill>
            <a:ln>
              <a:noFill/>
            </a:ln>
          </p:spPr>
          <p:txBody>
            <a:bodyPr lIns="182880" tIns="91440" rIns="182880" bIns="91440"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spcAft>
                  <a:spcPts val="600"/>
                </a:spcAft>
                <a:defRPr/>
              </a:pPr>
              <a:r>
                <a:rPr lang="en-US" altLang="en-US" sz="2000" dirty="0">
                  <a:solidFill>
                    <a:schemeClr val="bg1"/>
                  </a:solidFill>
                </a:rPr>
                <a:t>1 - 36</a:t>
              </a:r>
            </a:p>
          </p:txBody>
        </p:sp>
        <p:sp>
          <p:nvSpPr>
            <p:cNvPr id="28" name="AutoShape 3"/>
            <p:cNvSpPr>
              <a:spLocks noChangeArrowheads="1"/>
            </p:cNvSpPr>
            <p:nvPr/>
          </p:nvSpPr>
          <p:spPr bwMode="auto">
            <a:xfrm>
              <a:off x="7026360" y="4438031"/>
              <a:ext cx="1465178" cy="312739"/>
            </a:xfrm>
            <a:prstGeom prst="roundRect">
              <a:avLst>
                <a:gd name="adj" fmla="val 0"/>
              </a:avLst>
            </a:prstGeom>
            <a:solidFill>
              <a:schemeClr val="bg1">
                <a:lumMod val="65000"/>
              </a:schemeClr>
            </a:solidFill>
            <a:ln>
              <a:noFill/>
            </a:ln>
          </p:spPr>
          <p:txBody>
            <a:bodyPr lIns="182880" tIns="91440" rIns="182880" bIns="91440"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spcAft>
                  <a:spcPts val="600"/>
                </a:spcAft>
                <a:defRPr/>
              </a:pPr>
              <a:r>
                <a:rPr lang="en-US" altLang="en-US" sz="2000" dirty="0">
                  <a:solidFill>
                    <a:schemeClr val="bg1"/>
                  </a:solidFill>
                </a:rPr>
                <a:t>optional</a:t>
              </a:r>
            </a:p>
          </p:txBody>
        </p:sp>
        <p:sp>
          <p:nvSpPr>
            <p:cNvPr id="29" name="AutoShape 3"/>
            <p:cNvSpPr>
              <a:spLocks noChangeArrowheads="1"/>
            </p:cNvSpPr>
            <p:nvPr/>
          </p:nvSpPr>
          <p:spPr bwMode="auto">
            <a:xfrm>
              <a:off x="4226173" y="4438031"/>
              <a:ext cx="1279451" cy="312739"/>
            </a:xfrm>
            <a:prstGeom prst="roundRect">
              <a:avLst>
                <a:gd name="adj" fmla="val 0"/>
              </a:avLst>
            </a:prstGeom>
            <a:solidFill>
              <a:schemeClr val="bg1">
                <a:lumMod val="65000"/>
              </a:schemeClr>
            </a:solidFill>
            <a:ln>
              <a:noFill/>
            </a:ln>
          </p:spPr>
          <p:txBody>
            <a:bodyPr lIns="182880" tIns="91440" rIns="182880" bIns="91440"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spcAft>
                  <a:spcPts val="600"/>
                </a:spcAft>
                <a:defRPr/>
              </a:pPr>
              <a:r>
                <a:rPr lang="en-US" altLang="en-US" sz="2000" dirty="0">
                  <a:solidFill>
                    <a:schemeClr val="bg1"/>
                  </a:solidFill>
                </a:rPr>
                <a:t>1 - 36</a:t>
              </a:r>
            </a:p>
          </p:txBody>
        </p:sp>
        <p:sp>
          <p:nvSpPr>
            <p:cNvPr id="30" name="AutoShape 3"/>
            <p:cNvSpPr>
              <a:spLocks noChangeArrowheads="1"/>
            </p:cNvSpPr>
            <p:nvPr/>
          </p:nvSpPr>
          <p:spPr bwMode="auto">
            <a:xfrm>
              <a:off x="5624680" y="4438031"/>
              <a:ext cx="1282626" cy="312739"/>
            </a:xfrm>
            <a:prstGeom prst="roundRect">
              <a:avLst>
                <a:gd name="adj" fmla="val 0"/>
              </a:avLst>
            </a:prstGeom>
            <a:solidFill>
              <a:schemeClr val="bg1">
                <a:lumMod val="65000"/>
              </a:schemeClr>
            </a:solidFill>
            <a:ln>
              <a:noFill/>
            </a:ln>
          </p:spPr>
          <p:txBody>
            <a:bodyPr lIns="182880" tIns="91440" rIns="182880" bIns="91440"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spcAft>
                  <a:spcPts val="600"/>
                </a:spcAft>
                <a:defRPr/>
              </a:pPr>
              <a:r>
                <a:rPr lang="en-US" altLang="en-US" sz="2000" dirty="0">
                  <a:solidFill>
                    <a:schemeClr val="bg1"/>
                  </a:solidFill>
                </a:rPr>
                <a:t>1 - 36</a:t>
              </a:r>
            </a:p>
          </p:txBody>
        </p:sp>
        <p:cxnSp>
          <p:nvCxnSpPr>
            <p:cNvPr id="31" name="Straight Arrow Connector 30"/>
            <p:cNvCxnSpPr/>
            <p:nvPr/>
          </p:nvCxnSpPr>
          <p:spPr>
            <a:xfrm flipV="1">
              <a:off x="5807905" y="4045584"/>
              <a:ext cx="2269993" cy="3175"/>
            </a:xfrm>
            <a:prstGeom prst="straightConnector1">
              <a:avLst/>
            </a:prstGeom>
            <a:ln w="38100">
              <a:solidFill>
                <a:schemeClr val="bg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H="1" flipV="1">
              <a:off x="520842" y="4060205"/>
              <a:ext cx="2269993" cy="3175"/>
            </a:xfrm>
            <a:prstGeom prst="straightConnector1">
              <a:avLst/>
            </a:prstGeom>
            <a:ln w="38100">
              <a:solidFill>
                <a:schemeClr val="bg1"/>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6" name="Group 8"/>
          <p:cNvGrpSpPr>
            <a:grpSpLocks/>
          </p:cNvGrpSpPr>
          <p:nvPr/>
        </p:nvGrpSpPr>
        <p:grpSpPr bwMode="auto">
          <a:xfrm>
            <a:off x="941" y="1382587"/>
            <a:ext cx="9143059" cy="2456884"/>
            <a:chOff x="148643" y="953381"/>
            <a:chExt cx="8836607" cy="2386710"/>
          </a:xfrm>
        </p:grpSpPr>
        <p:grpSp>
          <p:nvGrpSpPr>
            <p:cNvPr id="9" name="Group 1"/>
            <p:cNvGrpSpPr>
              <a:grpSpLocks/>
            </p:cNvGrpSpPr>
            <p:nvPr/>
          </p:nvGrpSpPr>
          <p:grpSpPr bwMode="auto">
            <a:xfrm>
              <a:off x="149225" y="953381"/>
              <a:ext cx="8836025" cy="2386710"/>
              <a:chOff x="149453" y="1070226"/>
              <a:chExt cx="8836575" cy="2385885"/>
            </a:xfrm>
          </p:grpSpPr>
          <p:sp>
            <p:nvSpPr>
              <p:cNvPr id="20493" name="AutoShape 3"/>
              <p:cNvSpPr>
                <a:spLocks noChangeArrowheads="1"/>
              </p:cNvSpPr>
              <p:nvPr/>
            </p:nvSpPr>
            <p:spPr bwMode="auto">
              <a:xfrm>
                <a:off x="149453" y="2173529"/>
                <a:ext cx="2377440" cy="1282579"/>
              </a:xfrm>
              <a:prstGeom prst="roundRect">
                <a:avLst>
                  <a:gd name="adj" fmla="val 0"/>
                </a:avLst>
              </a:prstGeom>
              <a:solidFill>
                <a:srgbClr val="105A51"/>
              </a:solidFill>
              <a:ln w="9525">
                <a:noFill/>
                <a:round/>
                <a:headEnd/>
                <a:tailEnd/>
              </a:ln>
            </p:spPr>
            <p:txBody>
              <a:bodyPr lIns="182880" tIns="91440" rIns="182880" bIns="91440" anchor="ctr"/>
              <a:lstStyle/>
              <a:p>
                <a:pPr algn="ctr">
                  <a:spcAft>
                    <a:spcPts val="600"/>
                  </a:spcAft>
                </a:pPr>
                <a:r>
                  <a:rPr lang="en-US" altLang="en-US" sz="2000">
                    <a:solidFill>
                      <a:schemeClr val="bg1"/>
                    </a:solidFill>
                  </a:rPr>
                  <a:t>Reading</a:t>
                </a:r>
              </a:p>
              <a:p>
                <a:pPr algn="ctr">
                  <a:spcAft>
                    <a:spcPts val="600"/>
                  </a:spcAft>
                </a:pPr>
                <a:r>
                  <a:rPr lang="en-US" altLang="en-US" sz="1800">
                    <a:solidFill>
                      <a:schemeClr val="bg1"/>
                    </a:solidFill>
                  </a:rPr>
                  <a:t>(65 min)</a:t>
                </a:r>
              </a:p>
            </p:txBody>
          </p:sp>
          <p:sp>
            <p:nvSpPr>
              <p:cNvPr id="20494" name="AutoShape 3"/>
              <p:cNvSpPr>
                <a:spLocks noChangeArrowheads="1"/>
              </p:cNvSpPr>
              <p:nvPr/>
            </p:nvSpPr>
            <p:spPr bwMode="auto">
              <a:xfrm>
                <a:off x="2630787" y="2173531"/>
                <a:ext cx="1280160" cy="1282580"/>
              </a:xfrm>
              <a:prstGeom prst="roundRect">
                <a:avLst>
                  <a:gd name="adj" fmla="val 0"/>
                </a:avLst>
              </a:prstGeom>
              <a:solidFill>
                <a:srgbClr val="00708D"/>
              </a:solidFill>
              <a:ln w="9525">
                <a:noFill/>
                <a:round/>
                <a:headEnd/>
                <a:tailEnd/>
              </a:ln>
            </p:spPr>
            <p:txBody>
              <a:bodyPr lIns="0" tIns="91440" rIns="0" bIns="91440" anchor="ctr"/>
              <a:lstStyle/>
              <a:p>
                <a:pPr algn="ctr">
                  <a:spcAft>
                    <a:spcPts val="600"/>
                  </a:spcAft>
                </a:pPr>
                <a:r>
                  <a:rPr lang="en-US" altLang="en-US" sz="2000" dirty="0">
                    <a:solidFill>
                      <a:schemeClr val="bg1"/>
                    </a:solidFill>
                  </a:rPr>
                  <a:t>Writing &amp; Language</a:t>
                </a:r>
              </a:p>
              <a:p>
                <a:pPr algn="ctr">
                  <a:spcAft>
                    <a:spcPts val="600"/>
                  </a:spcAft>
                </a:pPr>
                <a:r>
                  <a:rPr lang="en-US" altLang="en-US" sz="1800" dirty="0">
                    <a:solidFill>
                      <a:schemeClr val="bg1"/>
                    </a:solidFill>
                  </a:rPr>
                  <a:t>(35 min)</a:t>
                </a:r>
              </a:p>
            </p:txBody>
          </p:sp>
          <p:sp>
            <p:nvSpPr>
              <p:cNvPr id="20495" name="AutoShape 3"/>
              <p:cNvSpPr>
                <a:spLocks noChangeArrowheads="1"/>
              </p:cNvSpPr>
              <p:nvPr/>
            </p:nvSpPr>
            <p:spPr bwMode="auto">
              <a:xfrm>
                <a:off x="4014841" y="2167649"/>
                <a:ext cx="914400" cy="1288460"/>
              </a:xfrm>
              <a:prstGeom prst="roundRect">
                <a:avLst>
                  <a:gd name="adj" fmla="val 0"/>
                </a:avLst>
              </a:prstGeom>
              <a:solidFill>
                <a:srgbClr val="0AB182"/>
              </a:solidFill>
              <a:ln w="9525">
                <a:noFill/>
                <a:round/>
                <a:headEnd/>
                <a:tailEnd/>
              </a:ln>
            </p:spPr>
            <p:txBody>
              <a:bodyPr lIns="0" tIns="91440" rIns="0" bIns="91440" anchor="ctr"/>
              <a:lstStyle/>
              <a:p>
                <a:pPr algn="ctr"/>
                <a:r>
                  <a:rPr lang="en-US" altLang="en-US" sz="2000">
                    <a:solidFill>
                      <a:schemeClr val="bg1"/>
                    </a:solidFill>
                  </a:rPr>
                  <a:t>Math</a:t>
                </a:r>
              </a:p>
              <a:p>
                <a:pPr algn="ctr">
                  <a:spcAft>
                    <a:spcPts val="600"/>
                  </a:spcAft>
                </a:pPr>
                <a:r>
                  <a:rPr lang="en-US" altLang="en-US" sz="1600">
                    <a:solidFill>
                      <a:schemeClr val="bg1"/>
                    </a:solidFill>
                  </a:rPr>
                  <a:t>(No Calc)</a:t>
                </a:r>
              </a:p>
              <a:p>
                <a:pPr algn="ctr">
                  <a:spcAft>
                    <a:spcPts val="600"/>
                  </a:spcAft>
                </a:pPr>
                <a:r>
                  <a:rPr lang="en-US" altLang="en-US" sz="1800">
                    <a:solidFill>
                      <a:schemeClr val="bg1"/>
                    </a:solidFill>
                  </a:rPr>
                  <a:t>(25 min)</a:t>
                </a:r>
              </a:p>
            </p:txBody>
          </p:sp>
          <p:sp>
            <p:nvSpPr>
              <p:cNvPr id="20496" name="AutoShape 3"/>
              <p:cNvSpPr>
                <a:spLocks noChangeArrowheads="1"/>
              </p:cNvSpPr>
              <p:nvPr/>
            </p:nvSpPr>
            <p:spPr bwMode="auto">
              <a:xfrm>
                <a:off x="5033135" y="2167649"/>
                <a:ext cx="2011680" cy="1288460"/>
              </a:xfrm>
              <a:prstGeom prst="roundRect">
                <a:avLst>
                  <a:gd name="adj" fmla="val 0"/>
                </a:avLst>
              </a:prstGeom>
              <a:solidFill>
                <a:srgbClr val="0AB182"/>
              </a:solidFill>
              <a:ln w="9525">
                <a:noFill/>
                <a:round/>
                <a:headEnd/>
                <a:tailEnd/>
              </a:ln>
            </p:spPr>
            <p:txBody>
              <a:bodyPr lIns="182880" tIns="91440" rIns="182880" bIns="91440" anchor="ctr"/>
              <a:lstStyle/>
              <a:p>
                <a:pPr algn="ctr"/>
                <a:r>
                  <a:rPr lang="en-US" altLang="en-US" sz="2000">
                    <a:solidFill>
                      <a:schemeClr val="bg1"/>
                    </a:solidFill>
                  </a:rPr>
                  <a:t>Math</a:t>
                </a:r>
              </a:p>
              <a:p>
                <a:pPr algn="ctr">
                  <a:spcAft>
                    <a:spcPts val="600"/>
                  </a:spcAft>
                </a:pPr>
                <a:r>
                  <a:rPr lang="en-US" altLang="en-US" sz="1600">
                    <a:solidFill>
                      <a:schemeClr val="bg1"/>
                    </a:solidFill>
                  </a:rPr>
                  <a:t>(Calc)</a:t>
                </a:r>
              </a:p>
              <a:p>
                <a:pPr algn="ctr">
                  <a:spcAft>
                    <a:spcPts val="600"/>
                  </a:spcAft>
                </a:pPr>
                <a:r>
                  <a:rPr lang="en-US" altLang="en-US" sz="1800">
                    <a:solidFill>
                      <a:schemeClr val="bg1"/>
                    </a:solidFill>
                  </a:rPr>
                  <a:t>(55 min)</a:t>
                </a:r>
              </a:p>
            </p:txBody>
          </p:sp>
          <p:sp>
            <p:nvSpPr>
              <p:cNvPr id="20497" name="AutoShape 3"/>
              <p:cNvSpPr>
                <a:spLocks noChangeArrowheads="1"/>
              </p:cNvSpPr>
              <p:nvPr/>
            </p:nvSpPr>
            <p:spPr bwMode="auto">
              <a:xfrm>
                <a:off x="7148710" y="2167649"/>
                <a:ext cx="1828800" cy="1288460"/>
              </a:xfrm>
              <a:prstGeom prst="roundRect">
                <a:avLst>
                  <a:gd name="adj" fmla="val 0"/>
                </a:avLst>
              </a:prstGeom>
              <a:solidFill>
                <a:srgbClr val="539536"/>
              </a:solidFill>
              <a:ln w="36720">
                <a:noFill/>
                <a:round/>
                <a:headEnd/>
                <a:tailEnd/>
              </a:ln>
            </p:spPr>
            <p:txBody>
              <a:bodyPr lIns="182880" tIns="91440" rIns="182880" bIns="91440" anchor="ctr"/>
              <a:lstStyle/>
              <a:p>
                <a:pPr algn="ctr">
                  <a:spcAft>
                    <a:spcPts val="600"/>
                  </a:spcAft>
                </a:pPr>
                <a:r>
                  <a:rPr lang="en-US" altLang="en-US" sz="2000" dirty="0">
                    <a:solidFill>
                      <a:schemeClr val="bg1"/>
                    </a:solidFill>
                  </a:rPr>
                  <a:t>Essay</a:t>
                </a:r>
              </a:p>
              <a:p>
                <a:pPr algn="ctr">
                  <a:spcAft>
                    <a:spcPts val="600"/>
                  </a:spcAft>
                </a:pPr>
                <a:r>
                  <a:rPr lang="en-US" altLang="en-US" sz="1800" dirty="0">
                    <a:solidFill>
                      <a:schemeClr val="bg1"/>
                    </a:solidFill>
                  </a:rPr>
                  <a:t>(50 min)</a:t>
                </a:r>
              </a:p>
            </p:txBody>
          </p:sp>
          <p:sp>
            <p:nvSpPr>
              <p:cNvPr id="21" name="AutoShape 3"/>
              <p:cNvSpPr>
                <a:spLocks noChangeArrowheads="1"/>
              </p:cNvSpPr>
              <p:nvPr/>
            </p:nvSpPr>
            <p:spPr bwMode="auto">
              <a:xfrm>
                <a:off x="156810" y="1070226"/>
                <a:ext cx="8829218" cy="636553"/>
              </a:xfrm>
              <a:prstGeom prst="roundRect">
                <a:avLst>
                  <a:gd name="adj" fmla="val 0"/>
                </a:avLst>
              </a:prstGeom>
              <a:solidFill>
                <a:schemeClr val="bg1">
                  <a:lumMod val="50000"/>
                </a:schemeClr>
              </a:solidFill>
              <a:ln>
                <a:noFill/>
              </a:ln>
            </p:spPr>
            <p:txBody>
              <a:bodyPr lIns="182880" tIns="91440" rIns="182880" bIns="91440"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spcAft>
                    <a:spcPts val="600"/>
                  </a:spcAft>
                  <a:defRPr/>
                </a:pPr>
                <a:r>
                  <a:rPr lang="en-US" altLang="en-US" sz="2000" dirty="0">
                    <a:solidFill>
                      <a:schemeClr val="bg1"/>
                    </a:solidFill>
                  </a:rPr>
                  <a:t>SAT (3 hours 50 minutes) </a:t>
                </a:r>
              </a:p>
            </p:txBody>
          </p:sp>
        </p:grpSp>
        <p:sp>
          <p:nvSpPr>
            <p:cNvPr id="23" name="AutoShape 3"/>
            <p:cNvSpPr>
              <a:spLocks noChangeArrowheads="1"/>
            </p:cNvSpPr>
            <p:nvPr/>
          </p:nvSpPr>
          <p:spPr bwMode="auto">
            <a:xfrm>
              <a:off x="148643" y="1664789"/>
              <a:ext cx="3762623" cy="311241"/>
            </a:xfrm>
            <a:prstGeom prst="roundRect">
              <a:avLst>
                <a:gd name="adj" fmla="val 0"/>
              </a:avLst>
            </a:prstGeom>
            <a:solidFill>
              <a:schemeClr val="bg1">
                <a:lumMod val="65000"/>
              </a:schemeClr>
            </a:solidFill>
            <a:ln>
              <a:noFill/>
            </a:ln>
          </p:spPr>
          <p:txBody>
            <a:bodyPr lIns="182880" tIns="91440" rIns="182880" bIns="91440"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spcAft>
                  <a:spcPts val="600"/>
                </a:spcAft>
                <a:defRPr/>
              </a:pPr>
              <a:r>
                <a:rPr lang="en-US" altLang="en-US" sz="2000" dirty="0">
                  <a:solidFill>
                    <a:schemeClr val="bg1"/>
                  </a:solidFill>
                </a:rPr>
                <a:t>200 - 800</a:t>
              </a:r>
            </a:p>
          </p:txBody>
        </p:sp>
        <p:sp>
          <p:nvSpPr>
            <p:cNvPr id="24" name="AutoShape 3"/>
            <p:cNvSpPr>
              <a:spLocks noChangeArrowheads="1"/>
            </p:cNvSpPr>
            <p:nvPr/>
          </p:nvSpPr>
          <p:spPr bwMode="auto">
            <a:xfrm>
              <a:off x="4014461" y="1664789"/>
              <a:ext cx="3029150" cy="311241"/>
            </a:xfrm>
            <a:prstGeom prst="roundRect">
              <a:avLst>
                <a:gd name="adj" fmla="val 0"/>
              </a:avLst>
            </a:prstGeom>
            <a:solidFill>
              <a:schemeClr val="bg1">
                <a:lumMod val="65000"/>
              </a:schemeClr>
            </a:solidFill>
            <a:ln>
              <a:noFill/>
            </a:ln>
          </p:spPr>
          <p:txBody>
            <a:bodyPr lIns="182880" tIns="91440" rIns="182880" bIns="91440"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spcAft>
                  <a:spcPts val="600"/>
                </a:spcAft>
                <a:defRPr/>
              </a:pPr>
              <a:r>
                <a:rPr lang="en-US" altLang="en-US" sz="2000" dirty="0">
                  <a:solidFill>
                    <a:schemeClr val="bg1"/>
                  </a:solidFill>
                </a:rPr>
                <a:t>200 - 800</a:t>
              </a:r>
            </a:p>
          </p:txBody>
        </p:sp>
        <p:sp>
          <p:nvSpPr>
            <p:cNvPr id="25" name="AutoShape 3"/>
            <p:cNvSpPr>
              <a:spLocks noChangeArrowheads="1"/>
            </p:cNvSpPr>
            <p:nvPr/>
          </p:nvSpPr>
          <p:spPr bwMode="auto">
            <a:xfrm>
              <a:off x="7148392" y="1664789"/>
              <a:ext cx="1828920" cy="311241"/>
            </a:xfrm>
            <a:prstGeom prst="roundRect">
              <a:avLst>
                <a:gd name="adj" fmla="val 0"/>
              </a:avLst>
            </a:prstGeom>
            <a:solidFill>
              <a:schemeClr val="bg1">
                <a:lumMod val="65000"/>
              </a:schemeClr>
            </a:solidFill>
            <a:ln>
              <a:noFill/>
            </a:ln>
          </p:spPr>
          <p:txBody>
            <a:bodyPr lIns="182880" tIns="91440" rIns="182880" bIns="91440"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spcAft>
                  <a:spcPts val="600"/>
                </a:spcAft>
                <a:defRPr/>
              </a:pPr>
              <a:r>
                <a:rPr lang="en-US" altLang="en-US" sz="2000" dirty="0">
                  <a:solidFill>
                    <a:schemeClr val="bg1"/>
                  </a:solidFill>
                </a:rPr>
                <a:t>optional</a:t>
              </a:r>
            </a:p>
          </p:txBody>
        </p:sp>
        <p:cxnSp>
          <p:nvCxnSpPr>
            <p:cNvPr id="3" name="Straight Arrow Connector 2"/>
            <p:cNvCxnSpPr/>
            <p:nvPr/>
          </p:nvCxnSpPr>
          <p:spPr>
            <a:xfrm>
              <a:off x="6132325" y="1278913"/>
              <a:ext cx="2406841" cy="0"/>
            </a:xfrm>
            <a:prstGeom prst="straightConnector1">
              <a:avLst/>
            </a:prstGeom>
            <a:ln w="38100">
              <a:solidFill>
                <a:schemeClr val="bg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H="1">
              <a:off x="593817" y="1272561"/>
              <a:ext cx="2407752" cy="6351"/>
            </a:xfrm>
            <a:prstGeom prst="straightConnector1">
              <a:avLst/>
            </a:prstGeom>
            <a:ln w="38100">
              <a:solidFill>
                <a:schemeClr val="bg1"/>
              </a:solidFill>
              <a:tailEnd type="triangle" w="lg" len="lg"/>
            </a:ln>
          </p:spPr>
          <p:style>
            <a:lnRef idx="1">
              <a:schemeClr val="accent1"/>
            </a:lnRef>
            <a:fillRef idx="0">
              <a:schemeClr val="accent1"/>
            </a:fillRef>
            <a:effectRef idx="0">
              <a:schemeClr val="accent1"/>
            </a:effectRef>
            <a:fontRef idx="minor">
              <a:schemeClr val="tx1"/>
            </a:fontRef>
          </p:style>
        </p:cxnSp>
      </p:grpSp>
      <p:sp>
        <p:nvSpPr>
          <p:cNvPr id="10" name="Rectangle 9">
            <a:extLst>
              <a:ext uri="{FF2B5EF4-FFF2-40B4-BE49-F238E27FC236}">
                <a16:creationId xmlns:a16="http://schemas.microsoft.com/office/drawing/2014/main" id="{D17F0032-FC4E-4A51-892B-8DD11ECB2BE3}"/>
              </a:ext>
            </a:extLst>
          </p:cNvPr>
          <p:cNvSpPr/>
          <p:nvPr/>
        </p:nvSpPr>
        <p:spPr>
          <a:xfrm>
            <a:off x="85857" y="460267"/>
            <a:ext cx="6712863" cy="584775"/>
          </a:xfrm>
          <a:prstGeom prst="rect">
            <a:avLst/>
          </a:prstGeom>
        </p:spPr>
        <p:txBody>
          <a:bodyPr wrap="none">
            <a:spAutoFit/>
          </a:bodyPr>
          <a:lstStyle/>
          <a:p>
            <a:pPr marL="228600"/>
            <a:r>
              <a:rPr lang="en-US" altLang="en-US" sz="3200" b="1" dirty="0">
                <a:solidFill>
                  <a:srgbClr val="105A51"/>
                </a:solidFill>
                <a:latin typeface="Futura Lt BT" panose="020B0402020204020303"/>
              </a:rPr>
              <a:t>SAT</a:t>
            </a:r>
            <a:r>
              <a:rPr lang="en-US" altLang="en-US" sz="3200" dirty="0">
                <a:solidFill>
                  <a:srgbClr val="105A51"/>
                </a:solidFill>
                <a:latin typeface="Futura Lt BT" panose="020B0402020204020303"/>
              </a:rPr>
              <a:t>/</a:t>
            </a:r>
            <a:r>
              <a:rPr lang="en-US" altLang="en-US" sz="3200" b="1" dirty="0">
                <a:solidFill>
                  <a:srgbClr val="105A51"/>
                </a:solidFill>
                <a:latin typeface="Futura Lt BT" panose="020B0402020204020303"/>
              </a:rPr>
              <a:t>ACT</a:t>
            </a:r>
            <a:r>
              <a:rPr lang="en-US" altLang="en-US" sz="3200" dirty="0">
                <a:solidFill>
                  <a:srgbClr val="105A51"/>
                </a:solidFill>
                <a:latin typeface="Futura Bk BT" panose="020B0502020204020303" pitchFamily="34" charset="0"/>
              </a:rPr>
              <a:t> – SIMILAR IN STRUCTURE</a:t>
            </a:r>
          </a:p>
        </p:txBody>
      </p:sp>
      <p:sp>
        <p:nvSpPr>
          <p:cNvPr id="35" name="Rectangle 34">
            <a:extLst>
              <a:ext uri="{FF2B5EF4-FFF2-40B4-BE49-F238E27FC236}">
                <a16:creationId xmlns:a16="http://schemas.microsoft.com/office/drawing/2014/main" id="{1B017A4A-D47B-4FDE-82CE-9D9A3F17E6CB}"/>
              </a:ext>
            </a:extLst>
          </p:cNvPr>
          <p:cNvSpPr/>
          <p:nvPr/>
        </p:nvSpPr>
        <p:spPr>
          <a:xfrm>
            <a:off x="228600" y="368969"/>
            <a:ext cx="8686800" cy="730908"/>
          </a:xfrm>
          <a:prstGeom prst="rect">
            <a:avLst/>
          </a:prstGeom>
          <a:noFill/>
          <a:ln w="6350">
            <a:solidFill>
              <a:srgbClr val="5395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icture Placeholder 12" hidden="1">
            <a:extLst>
              <a:ext uri="{FF2B5EF4-FFF2-40B4-BE49-F238E27FC236}">
                <a16:creationId xmlns:a16="http://schemas.microsoft.com/office/drawing/2014/main" id="{C76B6F45-F06B-4748-B0EF-F4844033A25E}"/>
              </a:ext>
            </a:extLst>
          </p:cNvPr>
          <p:cNvSpPr>
            <a:spLocks noGrp="1"/>
          </p:cNvSpPr>
          <p:nvPr>
            <p:ph type="pic" sz="quarter" idx="10"/>
          </p:nvPr>
        </p:nvSpPr>
        <p:spPr/>
      </p:sp>
      <p:sp>
        <p:nvSpPr>
          <p:cNvPr id="22532" name="Title 4"/>
          <p:cNvSpPr>
            <a:spLocks noGrp="1"/>
          </p:cNvSpPr>
          <p:nvPr>
            <p:ph type="title" idx="4294967295"/>
          </p:nvPr>
        </p:nvSpPr>
        <p:spPr bwMode="auto">
          <a:xfrm>
            <a:off x="101600" y="328613"/>
            <a:ext cx="9144000" cy="850900"/>
          </a:xfrm>
          <a:prstGeom prst="roundRect">
            <a:avLst>
              <a:gd name="adj" fmla="val 0"/>
            </a:avLst>
          </a:prstGeom>
          <a:noFill/>
          <a:ln>
            <a:round/>
            <a:headEnd/>
            <a:tailEnd/>
          </a:ln>
        </p:spPr>
        <p:txBody>
          <a:bodyPr anchor="ctr"/>
          <a:lstStyle/>
          <a:p>
            <a:pPr algn="l"/>
            <a:r>
              <a:rPr lang="en-US" altLang="en-US" sz="3200" dirty="0">
                <a:solidFill>
                  <a:srgbClr val="105A51"/>
                </a:solidFill>
                <a:latin typeface="Futura Bk BT" panose="020B0502020204020303" pitchFamily="34" charset="0"/>
              </a:rPr>
              <a:t>  </a:t>
            </a:r>
            <a:r>
              <a:rPr lang="en-US" altLang="en-US" sz="3200" b="0" dirty="0">
                <a:solidFill>
                  <a:srgbClr val="105A51"/>
                </a:solidFill>
                <a:latin typeface="Futura Bk BT" panose="020B0502020204020303" pitchFamily="34" charset="0"/>
              </a:rPr>
              <a:t>SAT</a:t>
            </a:r>
            <a:r>
              <a:rPr lang="en-US" altLang="en-US" sz="3200" dirty="0">
                <a:solidFill>
                  <a:srgbClr val="105A51"/>
                </a:solidFill>
                <a:latin typeface="Futura Bk BT" panose="020B0502020204020303" pitchFamily="34" charset="0"/>
              </a:rPr>
              <a:t> </a:t>
            </a:r>
            <a:r>
              <a:rPr lang="en-US" altLang="en-US" sz="3200" b="0" dirty="0">
                <a:solidFill>
                  <a:srgbClr val="105A51"/>
                </a:solidFill>
                <a:latin typeface="Futura Bk BT" panose="020B0502020204020303" pitchFamily="34" charset="0"/>
              </a:rPr>
              <a:t>WRITING &amp; LANGUAGE/ACT ENGLISH</a:t>
            </a:r>
          </a:p>
        </p:txBody>
      </p:sp>
      <p:pic>
        <p:nvPicPr>
          <p:cNvPr id="9" name="Picture 8">
            <a:extLst>
              <a:ext uri="{FF2B5EF4-FFF2-40B4-BE49-F238E27FC236}">
                <a16:creationId xmlns:a16="http://schemas.microsoft.com/office/drawing/2014/main" id="{072F4DF5-6EF6-4653-995A-DFCF9EB50AA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447039"/>
            <a:ext cx="9144000" cy="5410961"/>
          </a:xfrm>
          <a:prstGeom prst="rect">
            <a:avLst/>
          </a:prstGeom>
          <a:effectLst>
            <a:outerShdw blurRad="63500" dist="50800" dir="15600000" algn="ctr" rotWithShape="0">
              <a:schemeClr val="tx1">
                <a:lumMod val="65000"/>
                <a:lumOff val="35000"/>
                <a:alpha val="50000"/>
              </a:schemeClr>
            </a:outerShdw>
          </a:effectLst>
        </p:spPr>
      </p:pic>
      <p:sp>
        <p:nvSpPr>
          <p:cNvPr id="7" name="Rectangle 6">
            <a:extLst>
              <a:ext uri="{FF2B5EF4-FFF2-40B4-BE49-F238E27FC236}">
                <a16:creationId xmlns:a16="http://schemas.microsoft.com/office/drawing/2014/main" id="{5ECD425E-6735-4D86-B4AF-532866F01C09}"/>
              </a:ext>
            </a:extLst>
          </p:cNvPr>
          <p:cNvSpPr/>
          <p:nvPr/>
        </p:nvSpPr>
        <p:spPr>
          <a:xfrm>
            <a:off x="228600" y="368969"/>
            <a:ext cx="8686800" cy="730908"/>
          </a:xfrm>
          <a:prstGeom prst="rect">
            <a:avLst/>
          </a:prstGeom>
          <a:noFill/>
          <a:ln w="6350">
            <a:solidFill>
              <a:srgbClr val="5395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293680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E6A42FC-025C-447C-9869-0499F4661DBA}"/>
              </a:ext>
            </a:extLst>
          </p:cNvPr>
          <p:cNvSpPr/>
          <p:nvPr/>
        </p:nvSpPr>
        <p:spPr>
          <a:xfrm>
            <a:off x="7074" y="464307"/>
            <a:ext cx="8778239" cy="584775"/>
          </a:xfrm>
          <a:prstGeom prst="rect">
            <a:avLst/>
          </a:prstGeom>
        </p:spPr>
        <p:txBody>
          <a:bodyPr wrap="square">
            <a:spAutoFit/>
          </a:bodyPr>
          <a:lstStyle/>
          <a:p>
            <a:pPr marL="228600"/>
            <a:r>
              <a:rPr lang="en-US" altLang="en-US" sz="3200" dirty="0">
                <a:solidFill>
                  <a:srgbClr val="105A51"/>
                </a:solidFill>
                <a:latin typeface="Futura Bk BT" panose="020B0502020204020303"/>
              </a:rPr>
              <a:t> SAT </a:t>
            </a:r>
            <a:r>
              <a:rPr lang="en-US" altLang="en-US" sz="3200" dirty="0">
                <a:solidFill>
                  <a:srgbClr val="105A51"/>
                </a:solidFill>
                <a:latin typeface="Futura Bk BT" panose="020B0502020204020303" pitchFamily="34" charset="0"/>
              </a:rPr>
              <a:t>WRITING &amp; LANGUAGE/ACT ENGLISH</a:t>
            </a:r>
          </a:p>
        </p:txBody>
      </p:sp>
      <p:sp>
        <p:nvSpPr>
          <p:cNvPr id="5" name="Rectangle 4">
            <a:extLst>
              <a:ext uri="{FF2B5EF4-FFF2-40B4-BE49-F238E27FC236}">
                <a16:creationId xmlns:a16="http://schemas.microsoft.com/office/drawing/2014/main" id="{7EF2DA1C-EC84-4999-9F3B-717BA5AE5157}"/>
              </a:ext>
            </a:extLst>
          </p:cNvPr>
          <p:cNvSpPr/>
          <p:nvPr/>
        </p:nvSpPr>
        <p:spPr>
          <a:xfrm>
            <a:off x="228600" y="368969"/>
            <a:ext cx="8686800" cy="730908"/>
          </a:xfrm>
          <a:prstGeom prst="rect">
            <a:avLst/>
          </a:prstGeom>
          <a:noFill/>
          <a:ln w="6350">
            <a:solidFill>
              <a:srgbClr val="5395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19C74E91-586E-491C-93CC-1FDA994856CF}"/>
              </a:ext>
            </a:extLst>
          </p:cNvPr>
          <p:cNvPicPr>
            <a:picLocks noChangeAspect="1"/>
          </p:cNvPicPr>
          <p:nvPr/>
        </p:nvPicPr>
        <p:blipFill rotWithShape="1">
          <a:blip r:embed="rId3">
            <a:extLst>
              <a:ext uri="{28A0092B-C50C-407E-A947-70E740481C1C}">
                <a14:useLocalDpi xmlns:a14="http://schemas.microsoft.com/office/drawing/2010/main"/>
              </a:ext>
            </a:extLst>
          </a:blip>
          <a:srcRect l="14691" r="11526"/>
          <a:stretch/>
        </p:blipFill>
        <p:spPr>
          <a:xfrm>
            <a:off x="1028699" y="1604210"/>
            <a:ext cx="7035801" cy="4238124"/>
          </a:xfrm>
          <a:prstGeom prst="rect">
            <a:avLst/>
          </a:prstGeom>
        </p:spPr>
      </p:pic>
      <p:pic>
        <p:nvPicPr>
          <p:cNvPr id="7" name="Picture 6">
            <a:extLst>
              <a:ext uri="{FF2B5EF4-FFF2-40B4-BE49-F238E27FC236}">
                <a16:creationId xmlns:a16="http://schemas.microsoft.com/office/drawing/2014/main" id="{A5DE9C8D-D3C5-4E0A-9C1F-CA10A0F65730}"/>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000125" y="1604210"/>
            <a:ext cx="7143750" cy="4238124"/>
          </a:xfrm>
          <a:prstGeom prst="rect">
            <a:avLst/>
          </a:prstGeom>
        </p:spPr>
      </p:pic>
    </p:spTree>
    <p:extLst>
      <p:ext uri="{BB962C8B-B14F-4D97-AF65-F5344CB8AC3E}">
        <p14:creationId xmlns:p14="http://schemas.microsoft.com/office/powerpoint/2010/main" val="418195154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1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par>
                                <p:cTn id="13" presetID="22" presetClass="entr" presetSubtype="1"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2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TextBox 13"/>
          <p:cNvSpPr txBox="1">
            <a:spLocks noChangeArrowheads="1"/>
          </p:cNvSpPr>
          <p:nvPr/>
        </p:nvSpPr>
        <p:spPr bwMode="auto">
          <a:xfrm>
            <a:off x="7678738" y="6350143"/>
            <a:ext cx="1333500" cy="215900"/>
          </a:xfrm>
          <a:prstGeom prst="rect">
            <a:avLst/>
          </a:prstGeom>
          <a:noFill/>
          <a:ln w="9525">
            <a:noFill/>
            <a:miter lim="800000"/>
            <a:headEnd/>
            <a:tailEnd/>
          </a:ln>
        </p:spPr>
        <p:txBody>
          <a:bodyPr>
            <a:spAutoFit/>
          </a:bodyPr>
          <a:lstStyle/>
          <a:p>
            <a:r>
              <a:rPr lang="en-US" altLang="en-US" sz="800"/>
              <a:t>ACT Form 1572CPRE</a:t>
            </a:r>
          </a:p>
        </p:txBody>
      </p:sp>
      <p:sp>
        <p:nvSpPr>
          <p:cNvPr id="25608" name="AutoShape 3"/>
          <p:cNvSpPr>
            <a:spLocks noChangeArrowheads="1"/>
          </p:cNvSpPr>
          <p:nvPr/>
        </p:nvSpPr>
        <p:spPr bwMode="auto">
          <a:xfrm>
            <a:off x="1" y="1625744"/>
            <a:ext cx="4800600" cy="4206240"/>
          </a:xfrm>
          <a:prstGeom prst="roundRect">
            <a:avLst>
              <a:gd name="adj" fmla="val 0"/>
            </a:avLst>
          </a:prstGeom>
          <a:solidFill>
            <a:srgbClr val="00708D"/>
          </a:solidFill>
          <a:ln w="36720">
            <a:noFill/>
            <a:round/>
            <a:headEnd/>
            <a:tailEnd/>
          </a:ln>
        </p:spPr>
        <p:txBody>
          <a:bodyPr lIns="365760" tIns="91440" rIns="365760" bIns="91440" anchor="ctr" anchorCtr="0"/>
          <a:lstStyle/>
          <a:p>
            <a:pPr>
              <a:lnSpc>
                <a:spcPct val="150000"/>
              </a:lnSpc>
              <a:spcAft>
                <a:spcPts val="1200"/>
              </a:spcAft>
              <a:tabLst>
                <a:tab pos="228600" algn="l"/>
              </a:tabLst>
            </a:pPr>
            <a:r>
              <a:rPr lang="en-US" altLang="en-US" sz="1800" dirty="0">
                <a:solidFill>
                  <a:schemeClr val="bg1"/>
                </a:solidFill>
              </a:rPr>
              <a:t>	In 2009, </a:t>
            </a:r>
            <a:r>
              <a:rPr lang="en-US" altLang="en-US" sz="1800" dirty="0" err="1">
                <a:solidFill>
                  <a:schemeClr val="bg1"/>
                </a:solidFill>
              </a:rPr>
              <a:t>Libbrecht</a:t>
            </a:r>
            <a:r>
              <a:rPr lang="en-US" altLang="en-US" sz="1800" dirty="0">
                <a:solidFill>
                  <a:schemeClr val="bg1"/>
                </a:solidFill>
              </a:rPr>
              <a:t> and Arnold’s experiments revealed that triangular snowflakes begin with the same process of chemical bonding and </a:t>
            </a:r>
            <a:r>
              <a:rPr lang="en-US" altLang="en-US" sz="1800" u="sng" dirty="0">
                <a:solidFill>
                  <a:schemeClr val="bg1"/>
                </a:solidFill>
              </a:rPr>
              <a:t>forms</a:t>
            </a:r>
            <a:r>
              <a:rPr lang="en-US" altLang="en-US" sz="1800" dirty="0">
                <a:solidFill>
                  <a:schemeClr val="bg1"/>
                </a:solidFill>
              </a:rPr>
              <a:t> a hexagonal shape.  The triangular shape is an illusion resulting from one </a:t>
            </a:r>
          </a:p>
          <a:p>
            <a:pPr>
              <a:spcAft>
                <a:spcPts val="2400"/>
              </a:spcAft>
              <a:tabLst>
                <a:tab pos="228600" algn="l"/>
              </a:tabLst>
            </a:pPr>
            <a:r>
              <a:rPr lang="en-US" altLang="en-US" sz="1800" dirty="0">
                <a:solidFill>
                  <a:schemeClr val="bg1"/>
                </a:solidFill>
              </a:rPr>
              <a:t>significant addition to the </a:t>
            </a:r>
            <a:r>
              <a:rPr lang="en-US" altLang="en-US" sz="1800" u="sng" dirty="0">
                <a:solidFill>
                  <a:schemeClr val="bg1"/>
                </a:solidFill>
              </a:rPr>
              <a:t>process</a:t>
            </a:r>
            <a:r>
              <a:rPr lang="en-US" altLang="en-US" sz="1800" dirty="0">
                <a:solidFill>
                  <a:schemeClr val="bg1"/>
                </a:solidFill>
              </a:rPr>
              <a:t> dust. </a:t>
            </a:r>
          </a:p>
          <a:p>
            <a:pPr>
              <a:lnSpc>
                <a:spcPct val="150000"/>
              </a:lnSpc>
              <a:spcAft>
                <a:spcPts val="2400"/>
              </a:spcAft>
              <a:tabLst>
                <a:tab pos="228600" algn="l"/>
              </a:tabLst>
            </a:pPr>
            <a:endParaRPr lang="en-US" altLang="en-US" sz="1800" dirty="0">
              <a:solidFill>
                <a:schemeClr val="bg1"/>
              </a:solidFill>
            </a:endParaRPr>
          </a:p>
        </p:txBody>
      </p:sp>
      <p:grpSp>
        <p:nvGrpSpPr>
          <p:cNvPr id="5" name="Group 2"/>
          <p:cNvGrpSpPr>
            <a:grpSpLocks/>
          </p:cNvGrpSpPr>
          <p:nvPr/>
        </p:nvGrpSpPr>
        <p:grpSpPr bwMode="auto">
          <a:xfrm>
            <a:off x="3903512" y="1622568"/>
            <a:ext cx="5240485" cy="4206240"/>
            <a:chOff x="4075184" y="1830388"/>
            <a:chExt cx="4890227" cy="4629150"/>
          </a:xfrm>
        </p:grpSpPr>
        <p:sp>
          <p:nvSpPr>
            <p:cNvPr id="17" name="AutoShape 3"/>
            <p:cNvSpPr>
              <a:spLocks noChangeArrowheads="1"/>
            </p:cNvSpPr>
            <p:nvPr/>
          </p:nvSpPr>
          <p:spPr bwMode="auto">
            <a:xfrm>
              <a:off x="4962087" y="1830388"/>
              <a:ext cx="4003324" cy="4629150"/>
            </a:xfrm>
            <a:prstGeom prst="roundRect">
              <a:avLst>
                <a:gd name="adj" fmla="val 0"/>
              </a:avLst>
            </a:prstGeom>
            <a:solidFill>
              <a:srgbClr val="00708D"/>
            </a:solidFill>
            <a:ln w="36720">
              <a:noFill/>
              <a:round/>
              <a:headEnd/>
              <a:tailEnd/>
            </a:ln>
          </p:spPr>
          <p:txBody>
            <a:bodyPr lIns="365760" tIns="365760" rIns="182880" bIns="91440" anchor="t" anchorCtr="0"/>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342900" indent="-342900">
                <a:spcAft>
                  <a:spcPts val="0"/>
                </a:spcAft>
                <a:tabLst>
                  <a:tab pos="685800" algn="l"/>
                </a:tabLst>
                <a:defRPr/>
              </a:pPr>
              <a:r>
                <a:rPr lang="en-US" altLang="en-US" sz="1800" dirty="0">
                  <a:solidFill>
                    <a:schemeClr val="bg1"/>
                  </a:solidFill>
                </a:rPr>
                <a:t>8.	F.	NO CHANGE</a:t>
              </a:r>
            </a:p>
            <a:p>
              <a:pPr marL="685800" indent="-342900">
                <a:spcAft>
                  <a:spcPts val="0"/>
                </a:spcAft>
                <a:defRPr/>
              </a:pPr>
              <a:r>
                <a:rPr lang="en-US" altLang="en-US" sz="1800" dirty="0">
                  <a:solidFill>
                    <a:schemeClr val="bg1"/>
                  </a:solidFill>
                </a:rPr>
                <a:t>G.	were they to form</a:t>
              </a:r>
            </a:p>
            <a:p>
              <a:pPr marL="685800" indent="-342900">
                <a:spcAft>
                  <a:spcPts val="0"/>
                </a:spcAft>
                <a:defRPr/>
              </a:pPr>
              <a:r>
                <a:rPr lang="en-US" altLang="en-US" sz="1800" dirty="0">
                  <a:solidFill>
                    <a:schemeClr val="bg1"/>
                  </a:solidFill>
                </a:rPr>
                <a:t>H.	if they formed</a:t>
              </a:r>
            </a:p>
            <a:p>
              <a:pPr marL="685800" indent="-342900">
                <a:spcAft>
                  <a:spcPts val="0"/>
                </a:spcAft>
                <a:defRPr/>
              </a:pPr>
              <a:r>
                <a:rPr lang="en-US" altLang="en-US" sz="1800" dirty="0">
                  <a:solidFill>
                    <a:schemeClr val="bg1"/>
                  </a:solidFill>
                </a:rPr>
                <a:t>J.	form </a:t>
              </a:r>
            </a:p>
            <a:p>
              <a:pPr>
                <a:spcAft>
                  <a:spcPts val="0"/>
                </a:spcAft>
                <a:defRPr/>
              </a:pPr>
              <a:endParaRPr lang="en-US" altLang="en-US" sz="1800" dirty="0">
                <a:solidFill>
                  <a:schemeClr val="bg1"/>
                </a:solidFill>
              </a:endParaRPr>
            </a:p>
            <a:p>
              <a:pPr marL="342900" indent="-342900">
                <a:spcAft>
                  <a:spcPts val="0"/>
                </a:spcAft>
                <a:tabLst>
                  <a:tab pos="685800" algn="l"/>
                </a:tabLst>
                <a:defRPr/>
              </a:pPr>
              <a:r>
                <a:rPr lang="en-US" altLang="en-US" sz="1800" dirty="0">
                  <a:solidFill>
                    <a:schemeClr val="bg1"/>
                  </a:solidFill>
                </a:rPr>
                <a:t>9.	A.	NO CHANGE</a:t>
              </a:r>
            </a:p>
            <a:p>
              <a:pPr marL="685800" indent="-342900">
                <a:spcAft>
                  <a:spcPts val="0"/>
                </a:spcAft>
                <a:defRPr/>
              </a:pPr>
              <a:r>
                <a:rPr lang="en-US" altLang="en-US" sz="1800" dirty="0">
                  <a:solidFill>
                    <a:schemeClr val="bg1"/>
                  </a:solidFill>
                </a:rPr>
                <a:t>B.	process is</a:t>
              </a:r>
            </a:p>
            <a:p>
              <a:pPr marL="685800" indent="-342900">
                <a:spcAft>
                  <a:spcPts val="0"/>
                </a:spcAft>
                <a:defRPr/>
              </a:pPr>
              <a:r>
                <a:rPr lang="en-US" altLang="en-US" sz="1800" dirty="0">
                  <a:solidFill>
                    <a:schemeClr val="bg1"/>
                  </a:solidFill>
                </a:rPr>
                <a:t>C.	process:</a:t>
              </a:r>
            </a:p>
            <a:p>
              <a:pPr marL="685800" indent="-342900">
                <a:spcAft>
                  <a:spcPts val="1200"/>
                </a:spcAft>
                <a:defRPr/>
              </a:pPr>
              <a:r>
                <a:rPr lang="en-US" altLang="en-US" sz="1800" dirty="0">
                  <a:solidFill>
                    <a:schemeClr val="bg1"/>
                  </a:solidFill>
                </a:rPr>
                <a:t>D.	process;</a:t>
              </a:r>
            </a:p>
            <a:p>
              <a:pPr marL="342900" indent="-342900">
                <a:spcAft>
                  <a:spcPts val="1200"/>
                </a:spcAft>
                <a:buFontTx/>
                <a:buAutoNum type="alphaUcPeriod"/>
                <a:defRPr/>
              </a:pPr>
              <a:endParaRPr lang="en-US" altLang="en-US" sz="1800" dirty="0">
                <a:solidFill>
                  <a:schemeClr val="bg1"/>
                </a:solidFill>
              </a:endParaRPr>
            </a:p>
          </p:txBody>
        </p:sp>
        <p:sp>
          <p:nvSpPr>
            <p:cNvPr id="19" name="Rectangle 18"/>
            <p:cNvSpPr/>
            <p:nvPr/>
          </p:nvSpPr>
          <p:spPr bwMode="auto">
            <a:xfrm>
              <a:off x="4075184" y="3919370"/>
              <a:ext cx="285777" cy="247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t" anchorCtr="0"/>
            <a:lstStyle/>
            <a:p>
              <a:pPr algn="ctr">
                <a:defRPr/>
              </a:pPr>
              <a:r>
                <a:rPr lang="en-US" sz="1100" b="1" dirty="0">
                  <a:solidFill>
                    <a:schemeClr val="bg1"/>
                  </a:solidFill>
                  <a:latin typeface="Arial" panose="020B0604020202020204" pitchFamily="34" charset="0"/>
                  <a:cs typeface="Arial" panose="020B0604020202020204" pitchFamily="34" charset="0"/>
                </a:rPr>
                <a:t>8</a:t>
              </a:r>
            </a:p>
          </p:txBody>
        </p:sp>
      </p:grpSp>
      <p:sp>
        <p:nvSpPr>
          <p:cNvPr id="15" name="Rectangle 14"/>
          <p:cNvSpPr/>
          <p:nvPr/>
        </p:nvSpPr>
        <p:spPr bwMode="auto">
          <a:xfrm>
            <a:off x="3197225" y="4766644"/>
            <a:ext cx="285750" cy="247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1100" b="1" dirty="0">
                <a:solidFill>
                  <a:schemeClr val="bg1"/>
                </a:solidFill>
                <a:latin typeface="Arial" panose="020B0604020202020204" pitchFamily="34" charset="0"/>
                <a:cs typeface="Arial" panose="020B0604020202020204" pitchFamily="34" charset="0"/>
              </a:rPr>
              <a:t>9</a:t>
            </a:r>
          </a:p>
        </p:txBody>
      </p:sp>
      <p:sp>
        <p:nvSpPr>
          <p:cNvPr id="14" name="Title 4">
            <a:extLst>
              <a:ext uri="{FF2B5EF4-FFF2-40B4-BE49-F238E27FC236}">
                <a16:creationId xmlns:a16="http://schemas.microsoft.com/office/drawing/2014/main" id="{EE220A1B-4EE2-4FA8-A008-F51B63B499B8}"/>
              </a:ext>
            </a:extLst>
          </p:cNvPr>
          <p:cNvSpPr txBox="1">
            <a:spLocks/>
          </p:cNvSpPr>
          <p:nvPr/>
        </p:nvSpPr>
        <p:spPr bwMode="auto">
          <a:xfrm>
            <a:off x="101600" y="329187"/>
            <a:ext cx="9144000" cy="850900"/>
          </a:xfrm>
          <a:prstGeom prst="roundRect">
            <a:avLst>
              <a:gd name="adj" fmla="val 0"/>
            </a:avLst>
          </a:prstGeom>
          <a:noFill/>
          <a:ln>
            <a:round/>
            <a:headEnd/>
            <a:tailEnd/>
          </a:ln>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altLang="en-US" sz="3200" dirty="0">
                <a:solidFill>
                  <a:srgbClr val="105A51"/>
                </a:solidFill>
                <a:latin typeface="Futura Bk BT" panose="020B0502020204020303" pitchFamily="34" charset="0"/>
              </a:rPr>
              <a:t>  SAT WRITING &amp; LANGUAGE/</a:t>
            </a:r>
            <a:r>
              <a:rPr lang="en-US" altLang="en-US" sz="3200" dirty="0">
                <a:solidFill>
                  <a:srgbClr val="105A51"/>
                </a:solidFill>
                <a:latin typeface="Futura Bk BT" panose="020B0502020204020303"/>
              </a:rPr>
              <a:t>ACT </a:t>
            </a:r>
            <a:r>
              <a:rPr lang="en-US" altLang="en-US" sz="3200" dirty="0">
                <a:solidFill>
                  <a:srgbClr val="105A51"/>
                </a:solidFill>
                <a:latin typeface="Futura Bk BT" panose="020B0502020204020303" pitchFamily="34" charset="0"/>
              </a:rPr>
              <a:t>ENGLISH</a:t>
            </a:r>
          </a:p>
        </p:txBody>
      </p:sp>
      <p:sp>
        <p:nvSpPr>
          <p:cNvPr id="11" name="Rectangle 10">
            <a:extLst>
              <a:ext uri="{FF2B5EF4-FFF2-40B4-BE49-F238E27FC236}">
                <a16:creationId xmlns:a16="http://schemas.microsoft.com/office/drawing/2014/main" id="{B3CB9657-F5F3-45F8-9020-EC3CAD6CD2B8}"/>
              </a:ext>
            </a:extLst>
          </p:cNvPr>
          <p:cNvSpPr/>
          <p:nvPr/>
        </p:nvSpPr>
        <p:spPr>
          <a:xfrm>
            <a:off x="228600" y="368969"/>
            <a:ext cx="8686800" cy="730908"/>
          </a:xfrm>
          <a:prstGeom prst="rect">
            <a:avLst/>
          </a:prstGeom>
          <a:noFill/>
          <a:ln w="6350">
            <a:solidFill>
              <a:srgbClr val="5395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82451108"/>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Placeholder 8" hidden="1"/>
          <p:cNvPicPr>
            <a:picLocks noGrp="1" noChangeAspect="1"/>
          </p:cNvPicPr>
          <p:nvPr>
            <p:ph type="pic" sz="quarter" idx="10"/>
          </p:nvPr>
        </p:nvPicPr>
        <p:blipFill rotWithShape="1">
          <a:blip r:embed="rId2" cstate="email">
            <a:extLst>
              <a:ext uri="{28A0092B-C50C-407E-A947-70E740481C1C}">
                <a14:useLocalDpi xmlns:a14="http://schemas.microsoft.com/office/drawing/2010/main"/>
              </a:ext>
            </a:extLst>
          </a:blip>
          <a:srcRect l="18958" r="18958"/>
          <a:stretch/>
        </p:blipFill>
        <p:spPr bwMode="auto">
          <a:noFill/>
          <a:ln>
            <a:miter lim="800000"/>
            <a:headEnd/>
            <a:tailEnd/>
          </a:ln>
        </p:spPr>
      </p:pic>
      <p:sp>
        <p:nvSpPr>
          <p:cNvPr id="7" name="Title 4">
            <a:extLst>
              <a:ext uri="{FF2B5EF4-FFF2-40B4-BE49-F238E27FC236}">
                <a16:creationId xmlns:a16="http://schemas.microsoft.com/office/drawing/2014/main" id="{EBC6572A-76DF-4CF4-9714-178C987CE9A6}"/>
              </a:ext>
            </a:extLst>
          </p:cNvPr>
          <p:cNvSpPr txBox="1">
            <a:spLocks/>
          </p:cNvSpPr>
          <p:nvPr/>
        </p:nvSpPr>
        <p:spPr bwMode="auto">
          <a:xfrm>
            <a:off x="75514" y="329187"/>
            <a:ext cx="9144000" cy="850900"/>
          </a:xfrm>
          <a:prstGeom prst="roundRect">
            <a:avLst>
              <a:gd name="adj" fmla="val 0"/>
            </a:avLst>
          </a:prstGeom>
          <a:noFill/>
          <a:ln>
            <a:round/>
            <a:headEnd/>
            <a:tailEnd/>
          </a:ln>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tabLst>
                <a:tab pos="1260475" algn="l"/>
              </a:tabLst>
            </a:pPr>
            <a:r>
              <a:rPr lang="en-US" altLang="en-US" sz="3200" dirty="0">
                <a:solidFill>
                  <a:srgbClr val="105A51"/>
                </a:solidFill>
                <a:latin typeface="Futura BdCn BT" panose="020B0706020204020204" pitchFamily="34" charset="0"/>
              </a:rPr>
              <a:t>   </a:t>
            </a:r>
            <a:r>
              <a:rPr lang="en-US" altLang="en-US" sz="3200" dirty="0">
                <a:solidFill>
                  <a:srgbClr val="105A51"/>
                </a:solidFill>
                <a:latin typeface="Futura Bk BT" panose="020B0502020204020303"/>
              </a:rPr>
              <a:t>SAT </a:t>
            </a:r>
            <a:r>
              <a:rPr lang="en-US" altLang="en-US" sz="3200" dirty="0">
                <a:solidFill>
                  <a:srgbClr val="105A51"/>
                </a:solidFill>
                <a:latin typeface="Futura Bk BT" panose="020B0502020204020303" pitchFamily="34" charset="0"/>
              </a:rPr>
              <a:t>READING/ACT READING</a:t>
            </a:r>
          </a:p>
        </p:txBody>
      </p:sp>
      <p:pic>
        <p:nvPicPr>
          <p:cNvPr id="3" name="Picture 2">
            <a:extLst>
              <a:ext uri="{FF2B5EF4-FFF2-40B4-BE49-F238E27FC236}">
                <a16:creationId xmlns:a16="http://schemas.microsoft.com/office/drawing/2014/main" id="{B5F34B5A-1D1E-4B80-B634-0C053D57B65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836" y="1590261"/>
            <a:ext cx="9168714" cy="5267739"/>
          </a:xfrm>
          <a:prstGeom prst="rect">
            <a:avLst/>
          </a:prstGeom>
          <a:effectLst>
            <a:outerShdw blurRad="63500" dist="50800" dir="15600000" rotWithShape="0">
              <a:prstClr val="black">
                <a:alpha val="50000"/>
              </a:prstClr>
            </a:outerShdw>
          </a:effectLst>
        </p:spPr>
      </p:pic>
      <p:sp>
        <p:nvSpPr>
          <p:cNvPr id="9" name="Rectangle 8">
            <a:extLst>
              <a:ext uri="{FF2B5EF4-FFF2-40B4-BE49-F238E27FC236}">
                <a16:creationId xmlns:a16="http://schemas.microsoft.com/office/drawing/2014/main" id="{4EAA93E0-7ADF-4DD9-A2FC-F7BC449F632D}"/>
              </a:ext>
            </a:extLst>
          </p:cNvPr>
          <p:cNvSpPr/>
          <p:nvPr/>
        </p:nvSpPr>
        <p:spPr>
          <a:xfrm>
            <a:off x="228600" y="368969"/>
            <a:ext cx="8686800" cy="730908"/>
          </a:xfrm>
          <a:prstGeom prst="rect">
            <a:avLst/>
          </a:prstGeom>
          <a:noFill/>
          <a:ln w="6350">
            <a:solidFill>
              <a:srgbClr val="5395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716056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80" name="AutoShape 3"/>
          <p:cNvSpPr>
            <a:spLocks noChangeArrowheads="1"/>
          </p:cNvSpPr>
          <p:nvPr/>
        </p:nvSpPr>
        <p:spPr bwMode="auto">
          <a:xfrm>
            <a:off x="0" y="2036502"/>
            <a:ext cx="4540736" cy="4206240"/>
          </a:xfrm>
          <a:prstGeom prst="roundRect">
            <a:avLst>
              <a:gd name="adj" fmla="val 0"/>
            </a:avLst>
          </a:prstGeom>
          <a:solidFill>
            <a:srgbClr val="539536"/>
          </a:solidFill>
          <a:ln w="36720">
            <a:noFill/>
            <a:round/>
            <a:headEnd/>
            <a:tailEnd/>
          </a:ln>
        </p:spPr>
        <p:txBody>
          <a:bodyPr lIns="274320" tIns="0" rIns="274320" bIns="91440" anchor="t" anchorCtr="0"/>
          <a:lstStyle/>
          <a:p>
            <a:pPr>
              <a:lnSpc>
                <a:spcPts val="2400"/>
              </a:lnSpc>
              <a:spcAft>
                <a:spcPts val="600"/>
              </a:spcAft>
            </a:pPr>
            <a:endParaRPr lang="en-US" sz="1800" dirty="0">
              <a:solidFill>
                <a:schemeClr val="bg1"/>
              </a:solidFill>
            </a:endParaRPr>
          </a:p>
          <a:p>
            <a:pPr>
              <a:lnSpc>
                <a:spcPts val="2400"/>
              </a:lnSpc>
              <a:spcAft>
                <a:spcPts val="600"/>
              </a:spcAft>
            </a:pPr>
            <a:endParaRPr lang="en-US" sz="1800" dirty="0">
              <a:solidFill>
                <a:schemeClr val="bg1"/>
              </a:solidFill>
            </a:endParaRPr>
          </a:p>
          <a:p>
            <a:pPr>
              <a:lnSpc>
                <a:spcPts val="2400"/>
              </a:lnSpc>
              <a:spcAft>
                <a:spcPts val="600"/>
              </a:spcAft>
            </a:pPr>
            <a:r>
              <a:rPr lang="en-US" sz="1800" dirty="0">
                <a:solidFill>
                  <a:schemeClr val="bg1"/>
                </a:solidFill>
              </a:rPr>
              <a:t>What can reasonably be inferred about gliding animals from the passage?</a:t>
            </a:r>
          </a:p>
          <a:p>
            <a:pPr>
              <a:lnSpc>
                <a:spcPts val="2400"/>
              </a:lnSpc>
            </a:pPr>
            <a:endParaRPr lang="en-US" sz="1800" dirty="0">
              <a:solidFill>
                <a:schemeClr val="bg1"/>
              </a:solidFill>
            </a:endParaRPr>
          </a:p>
          <a:p>
            <a:pPr>
              <a:lnSpc>
                <a:spcPts val="2400"/>
              </a:lnSpc>
            </a:pPr>
            <a:endParaRPr lang="en-US" sz="1800" dirty="0">
              <a:solidFill>
                <a:schemeClr val="bg1"/>
              </a:solidFill>
            </a:endParaRPr>
          </a:p>
          <a:p>
            <a:pPr>
              <a:lnSpc>
                <a:spcPts val="2400"/>
              </a:lnSpc>
              <a:spcAft>
                <a:spcPts val="600"/>
              </a:spcAft>
            </a:pPr>
            <a:r>
              <a:rPr lang="en-US" sz="1800" dirty="0">
                <a:solidFill>
                  <a:schemeClr val="bg1"/>
                </a:solidFill>
              </a:rPr>
              <a:t>Which choice provides the best evidence for the answer to the previous question?</a:t>
            </a:r>
          </a:p>
        </p:txBody>
      </p:sp>
      <p:sp>
        <p:nvSpPr>
          <p:cNvPr id="32781" name="TextBox 4"/>
          <p:cNvSpPr txBox="1">
            <a:spLocks noChangeArrowheads="1"/>
          </p:cNvSpPr>
          <p:nvPr/>
        </p:nvSpPr>
        <p:spPr bwMode="auto">
          <a:xfrm>
            <a:off x="-1" y="1574702"/>
            <a:ext cx="4540737" cy="461800"/>
          </a:xfrm>
          <a:prstGeom prst="rect">
            <a:avLst/>
          </a:prstGeom>
          <a:solidFill>
            <a:schemeClr val="tx1">
              <a:lumMod val="65000"/>
              <a:lumOff val="35000"/>
            </a:schemeClr>
          </a:solidFill>
          <a:ln w="9525">
            <a:noFill/>
            <a:miter lim="800000"/>
            <a:headEnd/>
            <a:tailEnd/>
          </a:ln>
        </p:spPr>
        <p:txBody>
          <a:bodyPr wrap="square">
            <a:spAutoFit/>
          </a:bodyPr>
          <a:lstStyle/>
          <a:p>
            <a:pPr algn="ctr"/>
            <a:r>
              <a:rPr lang="en-US" altLang="en-US" b="1" dirty="0">
                <a:solidFill>
                  <a:schemeClr val="bg1"/>
                </a:solidFill>
                <a:latin typeface="Futura Bk BT" panose="020B0502020204020303" pitchFamily="34" charset="0"/>
              </a:rPr>
              <a:t>SAT</a:t>
            </a:r>
          </a:p>
        </p:txBody>
      </p:sp>
      <p:sp>
        <p:nvSpPr>
          <p:cNvPr id="32778" name="AutoShape 3"/>
          <p:cNvSpPr>
            <a:spLocks noChangeArrowheads="1"/>
          </p:cNvSpPr>
          <p:nvPr/>
        </p:nvSpPr>
        <p:spPr bwMode="auto">
          <a:xfrm>
            <a:off x="4603262" y="2036503"/>
            <a:ext cx="4540738" cy="4206240"/>
          </a:xfrm>
          <a:prstGeom prst="roundRect">
            <a:avLst>
              <a:gd name="adj" fmla="val 0"/>
            </a:avLst>
          </a:prstGeom>
          <a:solidFill>
            <a:srgbClr val="539536"/>
          </a:solidFill>
          <a:ln w="36720">
            <a:noFill/>
            <a:round/>
            <a:headEnd/>
            <a:tailEnd/>
          </a:ln>
        </p:spPr>
        <p:txBody>
          <a:bodyPr lIns="274320" tIns="274320" rIns="182880" bIns="91440" anchor="t" anchorCtr="0"/>
          <a:lstStyle/>
          <a:p>
            <a:pPr>
              <a:lnSpc>
                <a:spcPts val="2400"/>
              </a:lnSpc>
              <a:spcAft>
                <a:spcPts val="1200"/>
              </a:spcAft>
            </a:pPr>
            <a:endParaRPr lang="en-US" altLang="en-US" sz="1800" dirty="0">
              <a:solidFill>
                <a:schemeClr val="bg1"/>
              </a:solidFill>
            </a:endParaRPr>
          </a:p>
          <a:p>
            <a:pPr>
              <a:lnSpc>
                <a:spcPts val="2400"/>
              </a:lnSpc>
              <a:spcAft>
                <a:spcPts val="1200"/>
              </a:spcAft>
            </a:pPr>
            <a:r>
              <a:rPr lang="en-US" altLang="en-US" sz="1800" dirty="0">
                <a:solidFill>
                  <a:schemeClr val="bg1"/>
                </a:solidFill>
              </a:rPr>
              <a:t>The passage points to which of the following as a characteristic of trap-jaw ants’ mandibles that prevents the ants from harming themselves with their powerful bite?</a:t>
            </a:r>
          </a:p>
        </p:txBody>
      </p:sp>
      <p:sp>
        <p:nvSpPr>
          <p:cNvPr id="32779" name="TextBox 12"/>
          <p:cNvSpPr txBox="1">
            <a:spLocks noChangeArrowheads="1"/>
          </p:cNvSpPr>
          <p:nvPr/>
        </p:nvSpPr>
        <p:spPr bwMode="auto">
          <a:xfrm>
            <a:off x="4603262" y="1574800"/>
            <a:ext cx="4540738" cy="461898"/>
          </a:xfrm>
          <a:prstGeom prst="rect">
            <a:avLst/>
          </a:prstGeom>
          <a:solidFill>
            <a:schemeClr val="tx1">
              <a:lumMod val="65000"/>
              <a:lumOff val="35000"/>
            </a:schemeClr>
          </a:solidFill>
          <a:ln w="9525">
            <a:noFill/>
            <a:miter lim="800000"/>
            <a:headEnd/>
            <a:tailEnd/>
          </a:ln>
        </p:spPr>
        <p:txBody>
          <a:bodyPr wrap="square">
            <a:spAutoFit/>
          </a:bodyPr>
          <a:lstStyle/>
          <a:p>
            <a:pPr algn="ctr"/>
            <a:r>
              <a:rPr lang="en-US" altLang="en-US" b="1" dirty="0">
                <a:solidFill>
                  <a:schemeClr val="bg1"/>
                </a:solidFill>
                <a:latin typeface="Futura Bk BT" panose="020B0502020204020303" pitchFamily="34" charset="0"/>
              </a:rPr>
              <a:t>ACT</a:t>
            </a:r>
          </a:p>
        </p:txBody>
      </p:sp>
      <p:sp>
        <p:nvSpPr>
          <p:cNvPr id="2" name="Oval 1"/>
          <p:cNvSpPr/>
          <p:nvPr/>
        </p:nvSpPr>
        <p:spPr>
          <a:xfrm>
            <a:off x="2739934" y="2734274"/>
            <a:ext cx="912812" cy="393700"/>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2" name="Oval 11"/>
          <p:cNvSpPr/>
          <p:nvPr/>
        </p:nvSpPr>
        <p:spPr>
          <a:xfrm>
            <a:off x="228600" y="4320774"/>
            <a:ext cx="977983" cy="450850"/>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Oval 12"/>
          <p:cNvSpPr/>
          <p:nvPr/>
        </p:nvSpPr>
        <p:spPr>
          <a:xfrm>
            <a:off x="5218067" y="2722862"/>
            <a:ext cx="1752600" cy="393700"/>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777" name="TextBox 14"/>
          <p:cNvSpPr txBox="1">
            <a:spLocks noChangeArrowheads="1"/>
          </p:cNvSpPr>
          <p:nvPr/>
        </p:nvSpPr>
        <p:spPr bwMode="auto">
          <a:xfrm>
            <a:off x="7708900" y="6459538"/>
            <a:ext cx="1333500" cy="338137"/>
          </a:xfrm>
          <a:prstGeom prst="rect">
            <a:avLst/>
          </a:prstGeom>
          <a:noFill/>
          <a:ln w="9525">
            <a:noFill/>
            <a:miter lim="800000"/>
            <a:headEnd/>
            <a:tailEnd/>
          </a:ln>
        </p:spPr>
        <p:txBody>
          <a:bodyPr>
            <a:spAutoFit/>
          </a:bodyPr>
          <a:lstStyle/>
          <a:p>
            <a:r>
              <a:rPr lang="en-US" altLang="en-US" sz="800"/>
              <a:t>College Board SAT #3</a:t>
            </a:r>
          </a:p>
          <a:p>
            <a:r>
              <a:rPr lang="en-US" altLang="en-US" sz="800"/>
              <a:t>ACT Form 1572CPRE</a:t>
            </a:r>
          </a:p>
        </p:txBody>
      </p:sp>
      <p:sp>
        <p:nvSpPr>
          <p:cNvPr id="16" name="Title 4">
            <a:extLst>
              <a:ext uri="{FF2B5EF4-FFF2-40B4-BE49-F238E27FC236}">
                <a16:creationId xmlns:a16="http://schemas.microsoft.com/office/drawing/2014/main" id="{CFA63636-674B-4532-895A-BC1FBEC2D4D3}"/>
              </a:ext>
            </a:extLst>
          </p:cNvPr>
          <p:cNvSpPr txBox="1">
            <a:spLocks/>
          </p:cNvSpPr>
          <p:nvPr/>
        </p:nvSpPr>
        <p:spPr bwMode="auto">
          <a:xfrm>
            <a:off x="0" y="329187"/>
            <a:ext cx="9168714" cy="850900"/>
          </a:xfrm>
          <a:prstGeom prst="roundRect">
            <a:avLst>
              <a:gd name="adj" fmla="val 0"/>
            </a:avLst>
          </a:prstGeom>
          <a:noFill/>
          <a:ln>
            <a:round/>
            <a:headEnd/>
            <a:tailEnd/>
          </a:ln>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tabLst>
                <a:tab pos="1260475" algn="l"/>
              </a:tabLst>
            </a:pPr>
            <a:r>
              <a:rPr lang="en-US" altLang="en-US" sz="3200" dirty="0">
                <a:solidFill>
                  <a:srgbClr val="105A51"/>
                </a:solidFill>
                <a:latin typeface="Futura Bk BT" panose="020B0502020204020303"/>
              </a:rPr>
              <a:t>   SAT </a:t>
            </a:r>
            <a:r>
              <a:rPr lang="en-US" altLang="en-US" sz="3200" dirty="0">
                <a:solidFill>
                  <a:srgbClr val="105A51"/>
                </a:solidFill>
                <a:latin typeface="Futura Bk BT" panose="020B0502020204020303" pitchFamily="34" charset="0"/>
              </a:rPr>
              <a:t>READING/ACT READING</a:t>
            </a:r>
          </a:p>
        </p:txBody>
      </p:sp>
      <p:sp>
        <p:nvSpPr>
          <p:cNvPr id="15" name="Rectangle 14">
            <a:extLst>
              <a:ext uri="{FF2B5EF4-FFF2-40B4-BE49-F238E27FC236}">
                <a16:creationId xmlns:a16="http://schemas.microsoft.com/office/drawing/2014/main" id="{BFB92944-7331-4B52-8726-96546C82D97B}"/>
              </a:ext>
            </a:extLst>
          </p:cNvPr>
          <p:cNvSpPr/>
          <p:nvPr/>
        </p:nvSpPr>
        <p:spPr>
          <a:xfrm>
            <a:off x="228600" y="368969"/>
            <a:ext cx="8686800" cy="730908"/>
          </a:xfrm>
          <a:prstGeom prst="rect">
            <a:avLst/>
          </a:prstGeom>
          <a:noFill/>
          <a:ln w="6350">
            <a:solidFill>
              <a:srgbClr val="5395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0052695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heel(1)">
                                      <p:cBhvr>
                                        <p:cTn id="12" dur="2000"/>
                                        <p:tgtEl>
                                          <p:spTgt spid="1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heel(1)">
                                      <p:cBhvr>
                                        <p:cTn id="1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4">
            <a:extLst>
              <a:ext uri="{FF2B5EF4-FFF2-40B4-BE49-F238E27FC236}">
                <a16:creationId xmlns:a16="http://schemas.microsoft.com/office/drawing/2014/main" id="{95852B01-0E3A-4955-B5BA-39A562CC2216}"/>
              </a:ext>
            </a:extLst>
          </p:cNvPr>
          <p:cNvSpPr txBox="1">
            <a:spLocks/>
          </p:cNvSpPr>
          <p:nvPr/>
        </p:nvSpPr>
        <p:spPr bwMode="auto">
          <a:xfrm>
            <a:off x="75514" y="329187"/>
            <a:ext cx="9144000" cy="850900"/>
          </a:xfrm>
          <a:prstGeom prst="roundRect">
            <a:avLst>
              <a:gd name="adj" fmla="val 0"/>
            </a:avLst>
          </a:prstGeom>
          <a:noFill/>
          <a:ln>
            <a:round/>
            <a:headEnd/>
            <a:tailEnd/>
          </a:ln>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tabLst>
                <a:tab pos="1260475" algn="l"/>
              </a:tabLst>
            </a:pPr>
            <a:r>
              <a:rPr lang="en-US" altLang="en-US" sz="3200" dirty="0">
                <a:solidFill>
                  <a:srgbClr val="105A51"/>
                </a:solidFill>
                <a:latin typeface="Futura BdCn BT" panose="020B0706020204020204" pitchFamily="34" charset="0"/>
              </a:rPr>
              <a:t>   </a:t>
            </a:r>
            <a:r>
              <a:rPr lang="en-US" altLang="en-US" sz="3200" b="1" dirty="0">
                <a:solidFill>
                  <a:srgbClr val="105A51"/>
                </a:solidFill>
                <a:latin typeface="Futura Lt BT" panose="020B0402020204020303"/>
              </a:rPr>
              <a:t>SAT</a:t>
            </a:r>
            <a:r>
              <a:rPr lang="en-US" altLang="en-US" sz="3200" dirty="0">
                <a:solidFill>
                  <a:srgbClr val="105A51"/>
                </a:solidFill>
                <a:latin typeface="Futura Lt BT" panose="020B0402020204020303"/>
              </a:rPr>
              <a:t> </a:t>
            </a:r>
            <a:r>
              <a:rPr lang="en-US" altLang="en-US" sz="3200" dirty="0">
                <a:solidFill>
                  <a:srgbClr val="105A51"/>
                </a:solidFill>
                <a:latin typeface="Futura Bk BT" panose="020B0502020204020303" pitchFamily="34" charset="0"/>
              </a:rPr>
              <a:t>MATH/ACT MATH</a:t>
            </a:r>
          </a:p>
        </p:txBody>
      </p:sp>
      <p:pic>
        <p:nvPicPr>
          <p:cNvPr id="5" name="Picture 4">
            <a:extLst>
              <a:ext uri="{FF2B5EF4-FFF2-40B4-BE49-F238E27FC236}">
                <a16:creationId xmlns:a16="http://schemas.microsoft.com/office/drawing/2014/main" id="{DB4ABC24-E58F-4EBB-9AEF-6236FF8D5597}"/>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1586444"/>
            <a:ext cx="9168714" cy="5271556"/>
          </a:xfrm>
          <a:prstGeom prst="rect">
            <a:avLst/>
          </a:prstGeom>
          <a:effectLst>
            <a:outerShdw blurRad="63500" dist="50800" dir="15600000" rotWithShape="0">
              <a:prstClr val="black">
                <a:alpha val="50000"/>
              </a:prstClr>
            </a:outerShdw>
          </a:effectLst>
        </p:spPr>
      </p:pic>
      <p:sp>
        <p:nvSpPr>
          <p:cNvPr id="7" name="Rectangle 6">
            <a:extLst>
              <a:ext uri="{FF2B5EF4-FFF2-40B4-BE49-F238E27FC236}">
                <a16:creationId xmlns:a16="http://schemas.microsoft.com/office/drawing/2014/main" id="{4E857182-7839-4A47-AB06-847A4BF60D3C}"/>
              </a:ext>
            </a:extLst>
          </p:cNvPr>
          <p:cNvSpPr/>
          <p:nvPr/>
        </p:nvSpPr>
        <p:spPr>
          <a:xfrm>
            <a:off x="228600" y="368969"/>
            <a:ext cx="8686800" cy="730908"/>
          </a:xfrm>
          <a:prstGeom prst="rect">
            <a:avLst/>
          </a:prstGeom>
          <a:noFill/>
          <a:ln w="6350">
            <a:solidFill>
              <a:srgbClr val="5395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9371223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a:grpSpLocks/>
          </p:cNvGrpSpPr>
          <p:nvPr/>
        </p:nvGrpSpPr>
        <p:grpSpPr bwMode="auto">
          <a:xfrm>
            <a:off x="4603305" y="1600199"/>
            <a:ext cx="4546359" cy="4667240"/>
            <a:chOff x="4603305" y="1543050"/>
            <a:chExt cx="4546359" cy="4660899"/>
          </a:xfrm>
        </p:grpSpPr>
        <p:sp>
          <p:nvSpPr>
            <p:cNvPr id="11" name="AutoShape 3"/>
            <p:cNvSpPr>
              <a:spLocks noChangeArrowheads="1"/>
            </p:cNvSpPr>
            <p:nvPr/>
          </p:nvSpPr>
          <p:spPr bwMode="auto">
            <a:xfrm>
              <a:off x="4605096" y="2003424"/>
              <a:ext cx="4544568" cy="4200525"/>
            </a:xfrm>
            <a:prstGeom prst="roundRect">
              <a:avLst>
                <a:gd name="adj" fmla="val 0"/>
              </a:avLst>
            </a:prstGeom>
            <a:solidFill>
              <a:srgbClr val="105A51"/>
            </a:solidFill>
            <a:ln w="36720">
              <a:noFill/>
              <a:round/>
              <a:headEnd/>
              <a:tailEnd/>
            </a:ln>
          </p:spPr>
          <p:txBody>
            <a:bodyPr lIns="274320" tIns="457200" rIns="274320" bIns="91440" anchor="t" anchorCtr="0"/>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spcBef>
                  <a:spcPts val="3600"/>
                </a:spcBef>
                <a:spcAft>
                  <a:spcPts val="1200"/>
                </a:spcAft>
                <a:defRPr/>
              </a:pPr>
              <a:r>
                <a:rPr lang="en-US" altLang="en-US" sz="1800" dirty="0">
                  <a:solidFill>
                    <a:schemeClr val="bg1"/>
                  </a:solidFill>
                </a:rPr>
                <a:t>If two lines in the standard (</a:t>
              </a:r>
              <a:r>
                <a:rPr lang="en-US" altLang="en-US" sz="1800" i="1" dirty="0">
                  <a:solidFill>
                    <a:schemeClr val="bg1"/>
                  </a:solidFill>
                </a:rPr>
                <a:t>x,</a:t>
              </a:r>
              <a:r>
                <a:rPr lang="en-US" altLang="en-US" sz="1000" i="1" dirty="0">
                  <a:solidFill>
                    <a:schemeClr val="bg1"/>
                  </a:solidFill>
                </a:rPr>
                <a:t> </a:t>
              </a:r>
              <a:r>
                <a:rPr lang="en-US" altLang="en-US" sz="1800" i="1" dirty="0">
                  <a:solidFill>
                    <a:schemeClr val="bg1"/>
                  </a:solidFill>
                </a:rPr>
                <a:t>y</a:t>
              </a:r>
              <a:r>
                <a:rPr lang="en-US" altLang="en-US" sz="1800" dirty="0">
                  <a:solidFill>
                    <a:schemeClr val="bg1"/>
                  </a:solidFill>
                </a:rPr>
                <a:t>) coordinate plane are perpendicular and the slope of one of the lines is 3, what is the slope of the other line?</a:t>
              </a:r>
            </a:p>
            <a:p>
              <a:pPr marL="342900" indent="-342900">
                <a:spcAft>
                  <a:spcPts val="600"/>
                </a:spcAft>
                <a:buFontTx/>
                <a:buAutoNum type="alphaUcPeriod"/>
                <a:defRPr/>
              </a:pPr>
              <a:r>
                <a:rPr lang="en-US" altLang="en-US" sz="1800" dirty="0">
                  <a:solidFill>
                    <a:schemeClr val="bg1"/>
                  </a:solidFill>
                </a:rPr>
                <a:t>–3</a:t>
              </a:r>
            </a:p>
            <a:p>
              <a:pPr marL="342900" indent="-342900">
                <a:spcAft>
                  <a:spcPts val="600"/>
                </a:spcAft>
                <a:buFontTx/>
                <a:buAutoNum type="alphaUcPeriod"/>
                <a:defRPr/>
              </a:pPr>
              <a:r>
                <a:rPr lang="en-US" altLang="en-US" sz="1800" dirty="0">
                  <a:solidFill>
                    <a:schemeClr val="bg1"/>
                  </a:solidFill>
                </a:rPr>
                <a:t>–1</a:t>
              </a:r>
            </a:p>
            <a:p>
              <a:pPr marL="342900" indent="-342900">
                <a:spcAft>
                  <a:spcPts val="600"/>
                </a:spcAft>
                <a:buFontTx/>
                <a:buAutoNum type="alphaUcPeriod"/>
                <a:defRPr/>
              </a:pPr>
              <a:r>
                <a:rPr lang="en-US" altLang="en-US" sz="1800" dirty="0">
                  <a:solidFill>
                    <a:schemeClr val="bg1"/>
                  </a:solidFill>
                </a:rPr>
                <a:t>–1/3</a:t>
              </a:r>
            </a:p>
            <a:p>
              <a:pPr marL="342900" indent="-342900">
                <a:spcAft>
                  <a:spcPts val="600"/>
                </a:spcAft>
                <a:buFontTx/>
                <a:buAutoNum type="alphaUcPeriod"/>
                <a:defRPr/>
              </a:pPr>
              <a:r>
                <a:rPr lang="en-US" altLang="en-US" sz="1800" dirty="0">
                  <a:solidFill>
                    <a:schemeClr val="bg1"/>
                  </a:solidFill>
                </a:rPr>
                <a:t>1/3</a:t>
              </a:r>
            </a:p>
            <a:p>
              <a:pPr marL="342900" indent="-342900">
                <a:buFontTx/>
                <a:buAutoNum type="alphaUcPeriod"/>
                <a:defRPr/>
              </a:pPr>
              <a:r>
                <a:rPr lang="en-US" altLang="en-US" sz="1800" dirty="0">
                  <a:solidFill>
                    <a:schemeClr val="bg1"/>
                  </a:solidFill>
                </a:rPr>
                <a:t>3</a:t>
              </a:r>
            </a:p>
          </p:txBody>
        </p:sp>
        <p:sp>
          <p:nvSpPr>
            <p:cNvPr id="32778" name="TextBox 12"/>
            <p:cNvSpPr txBox="1">
              <a:spLocks noChangeArrowheads="1"/>
            </p:cNvSpPr>
            <p:nvPr/>
          </p:nvSpPr>
          <p:spPr bwMode="auto">
            <a:xfrm>
              <a:off x="4603305" y="1543050"/>
              <a:ext cx="4546358" cy="461963"/>
            </a:xfrm>
            <a:prstGeom prst="rect">
              <a:avLst/>
            </a:prstGeom>
            <a:solidFill>
              <a:srgbClr val="539536"/>
            </a:solidFill>
            <a:ln w="9525">
              <a:noFill/>
              <a:miter lim="800000"/>
              <a:headEnd/>
              <a:tailEnd/>
            </a:ln>
          </p:spPr>
          <p:txBody>
            <a:bodyPr wrap="square">
              <a:spAutoFit/>
            </a:bodyPr>
            <a:lstStyle/>
            <a:p>
              <a:pPr algn="ctr"/>
              <a:r>
                <a:rPr lang="en-US" altLang="en-US" b="1" dirty="0">
                  <a:solidFill>
                    <a:schemeClr val="bg1"/>
                  </a:solidFill>
                  <a:latin typeface="Futura Bk BT" panose="020B0502020204020303" pitchFamily="34" charset="0"/>
                </a:rPr>
                <a:t>ACT</a:t>
              </a:r>
            </a:p>
          </p:txBody>
        </p:sp>
      </p:grpSp>
      <p:grpSp>
        <p:nvGrpSpPr>
          <p:cNvPr id="2" name="Group 1"/>
          <p:cNvGrpSpPr>
            <a:grpSpLocks/>
          </p:cNvGrpSpPr>
          <p:nvPr/>
        </p:nvGrpSpPr>
        <p:grpSpPr bwMode="auto">
          <a:xfrm>
            <a:off x="0" y="1598613"/>
            <a:ext cx="4547946" cy="4668414"/>
            <a:chOff x="0" y="1541463"/>
            <a:chExt cx="4547946" cy="4666272"/>
          </a:xfrm>
          <a:solidFill>
            <a:srgbClr val="105A51"/>
          </a:solidFill>
        </p:grpSpPr>
        <p:sp>
          <p:nvSpPr>
            <p:cNvPr id="32775" name="TextBox 4"/>
            <p:cNvSpPr txBox="1">
              <a:spLocks noChangeArrowheads="1"/>
            </p:cNvSpPr>
            <p:nvPr/>
          </p:nvSpPr>
          <p:spPr bwMode="auto">
            <a:xfrm>
              <a:off x="1587" y="1541463"/>
              <a:ext cx="4544568" cy="461962"/>
            </a:xfrm>
            <a:prstGeom prst="rect">
              <a:avLst/>
            </a:prstGeom>
            <a:solidFill>
              <a:srgbClr val="539536"/>
            </a:solidFill>
            <a:ln w="9525">
              <a:noFill/>
              <a:miter lim="800000"/>
              <a:headEnd/>
              <a:tailEnd/>
            </a:ln>
          </p:spPr>
          <p:txBody>
            <a:bodyPr>
              <a:spAutoFit/>
            </a:bodyPr>
            <a:lstStyle/>
            <a:p>
              <a:pPr algn="ctr"/>
              <a:r>
                <a:rPr lang="en-US" altLang="en-US" b="1" dirty="0">
                  <a:solidFill>
                    <a:schemeClr val="bg1"/>
                  </a:solidFill>
                  <a:latin typeface="Futura Bk BT" panose="020B0502020204020303" pitchFamily="34" charset="0"/>
                </a:rPr>
                <a:t>SAT</a:t>
              </a:r>
            </a:p>
          </p:txBody>
        </p:sp>
        <p:sp>
          <p:nvSpPr>
            <p:cNvPr id="12" name="AutoShape 3"/>
            <p:cNvSpPr>
              <a:spLocks noChangeArrowheads="1"/>
            </p:cNvSpPr>
            <p:nvPr/>
          </p:nvSpPr>
          <p:spPr bwMode="auto">
            <a:xfrm>
              <a:off x="0" y="2003425"/>
              <a:ext cx="4547946" cy="4204310"/>
            </a:xfrm>
            <a:prstGeom prst="roundRect">
              <a:avLst>
                <a:gd name="adj" fmla="val 0"/>
              </a:avLst>
            </a:prstGeom>
            <a:grpFill/>
            <a:ln>
              <a:noFill/>
            </a:ln>
          </p:spPr>
          <p:txBody>
            <a:bodyPr lIns="274320" tIns="91440" rIns="182880" bIns="91440"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spcAft>
                  <a:spcPts val="1200"/>
                </a:spcAft>
                <a:defRPr/>
              </a:pPr>
              <a:r>
                <a:rPr lang="en-US" altLang="en-US" sz="1800" dirty="0">
                  <a:solidFill>
                    <a:schemeClr val="bg1"/>
                  </a:solidFill>
                </a:rPr>
                <a:t>The graph of the linear function </a:t>
              </a:r>
              <a:r>
                <a:rPr lang="en-US" altLang="en-US" sz="1800" i="1" dirty="0">
                  <a:solidFill>
                    <a:schemeClr val="bg1"/>
                  </a:solidFill>
                </a:rPr>
                <a:t>f </a:t>
              </a:r>
              <a:r>
                <a:rPr lang="en-US" altLang="en-US" sz="1800" dirty="0">
                  <a:solidFill>
                    <a:schemeClr val="bg1"/>
                  </a:solidFill>
                </a:rPr>
                <a:t>has intercepts at (</a:t>
              </a:r>
              <a:r>
                <a:rPr lang="en-US" altLang="en-US" sz="1800" i="1" dirty="0">
                  <a:solidFill>
                    <a:schemeClr val="bg1"/>
                  </a:solidFill>
                </a:rPr>
                <a:t>a</a:t>
              </a:r>
              <a:r>
                <a:rPr lang="en-US" altLang="en-US" sz="1800" dirty="0">
                  <a:solidFill>
                    <a:schemeClr val="bg1"/>
                  </a:solidFill>
                </a:rPr>
                <a:t>,</a:t>
              </a:r>
              <a:r>
                <a:rPr lang="en-US" altLang="en-US" sz="1050" dirty="0">
                  <a:solidFill>
                    <a:schemeClr val="bg1"/>
                  </a:solidFill>
                </a:rPr>
                <a:t> </a:t>
              </a:r>
              <a:r>
                <a:rPr lang="en-US" altLang="en-US" sz="1800" dirty="0">
                  <a:solidFill>
                    <a:schemeClr val="bg1"/>
                  </a:solidFill>
                </a:rPr>
                <a:t>0) and (0,</a:t>
              </a:r>
              <a:r>
                <a:rPr lang="en-US" altLang="en-US" sz="1050" dirty="0">
                  <a:solidFill>
                    <a:schemeClr val="bg1"/>
                  </a:solidFill>
                </a:rPr>
                <a:t> </a:t>
              </a:r>
              <a:r>
                <a:rPr lang="en-US" altLang="en-US" sz="1800" i="1" dirty="0">
                  <a:solidFill>
                    <a:schemeClr val="bg1"/>
                  </a:solidFill>
                </a:rPr>
                <a:t>b</a:t>
              </a:r>
              <a:r>
                <a:rPr lang="en-US" altLang="en-US" sz="1800" dirty="0">
                  <a:solidFill>
                    <a:schemeClr val="bg1"/>
                  </a:solidFill>
                </a:rPr>
                <a:t>) in the </a:t>
              </a:r>
              <a:r>
                <a:rPr lang="en-US" altLang="en-US" sz="1800" i="1" dirty="0" err="1">
                  <a:solidFill>
                    <a:schemeClr val="bg1"/>
                  </a:solidFill>
                </a:rPr>
                <a:t>xy</a:t>
              </a:r>
              <a:r>
                <a:rPr lang="en-US" altLang="en-US" sz="1800" dirty="0">
                  <a:solidFill>
                    <a:schemeClr val="bg1"/>
                  </a:solidFill>
                </a:rPr>
                <a:t>-plane. If </a:t>
              </a:r>
              <a:r>
                <a:rPr lang="en-US" altLang="en-US" sz="1800" i="1" dirty="0">
                  <a:solidFill>
                    <a:schemeClr val="bg1"/>
                  </a:solidFill>
                </a:rPr>
                <a:t>a</a:t>
              </a:r>
              <a:r>
                <a:rPr lang="en-US" altLang="en-US" sz="1200" i="1" dirty="0">
                  <a:solidFill>
                    <a:schemeClr val="bg1"/>
                  </a:solidFill>
                </a:rPr>
                <a:t> </a:t>
              </a:r>
              <a:r>
                <a:rPr lang="en-US" altLang="en-US" sz="1800" dirty="0">
                  <a:solidFill>
                    <a:schemeClr val="bg1"/>
                  </a:solidFill>
                </a:rPr>
                <a:t>+</a:t>
              </a:r>
              <a:r>
                <a:rPr lang="en-US" altLang="en-US" sz="1200" dirty="0">
                  <a:solidFill>
                    <a:schemeClr val="bg1"/>
                  </a:solidFill>
                </a:rPr>
                <a:t> </a:t>
              </a:r>
              <a:r>
                <a:rPr lang="en-US" altLang="en-US" sz="1800" i="1" dirty="0">
                  <a:solidFill>
                    <a:schemeClr val="bg1"/>
                  </a:solidFill>
                </a:rPr>
                <a:t>b</a:t>
              </a:r>
              <a:r>
                <a:rPr lang="en-US" altLang="en-US" sz="1400" i="1" dirty="0">
                  <a:solidFill>
                    <a:schemeClr val="bg1"/>
                  </a:solidFill>
                </a:rPr>
                <a:t> </a:t>
              </a:r>
              <a:r>
                <a:rPr lang="en-US" altLang="en-US" sz="1800" dirty="0">
                  <a:solidFill>
                    <a:schemeClr val="bg1"/>
                  </a:solidFill>
                </a:rPr>
                <a:t>=</a:t>
              </a:r>
              <a:r>
                <a:rPr lang="en-US" altLang="en-US" sz="1400" dirty="0">
                  <a:solidFill>
                    <a:schemeClr val="bg1"/>
                  </a:solidFill>
                </a:rPr>
                <a:t> </a:t>
              </a:r>
              <a:r>
                <a:rPr lang="en-US" altLang="en-US" sz="1800" dirty="0">
                  <a:solidFill>
                    <a:schemeClr val="bg1"/>
                  </a:solidFill>
                </a:rPr>
                <a:t>0 and </a:t>
              </a:r>
              <a:r>
                <a:rPr lang="en-US" altLang="en-US" sz="1800" i="1" dirty="0">
                  <a:solidFill>
                    <a:schemeClr val="bg1"/>
                  </a:solidFill>
                </a:rPr>
                <a:t>a</a:t>
              </a:r>
              <a:r>
                <a:rPr lang="en-US" altLang="en-US" sz="1400" i="1" dirty="0">
                  <a:solidFill>
                    <a:schemeClr val="bg1"/>
                  </a:solidFill>
                </a:rPr>
                <a:t> </a:t>
              </a:r>
              <a:r>
                <a:rPr lang="en-US" altLang="en-US" sz="1800" dirty="0">
                  <a:solidFill>
                    <a:schemeClr val="bg1"/>
                  </a:solidFill>
                </a:rPr>
                <a:t>≠</a:t>
              </a:r>
              <a:r>
                <a:rPr lang="en-US" altLang="en-US" sz="1400" dirty="0">
                  <a:solidFill>
                    <a:schemeClr val="bg1"/>
                  </a:solidFill>
                </a:rPr>
                <a:t> </a:t>
              </a:r>
              <a:r>
                <a:rPr lang="en-US" altLang="en-US" sz="1800" i="1" dirty="0">
                  <a:solidFill>
                    <a:schemeClr val="bg1"/>
                  </a:solidFill>
                </a:rPr>
                <a:t>b</a:t>
              </a:r>
              <a:r>
                <a:rPr lang="en-US" altLang="en-US" sz="1800" dirty="0">
                  <a:solidFill>
                    <a:schemeClr val="bg1"/>
                  </a:solidFill>
                </a:rPr>
                <a:t>, which of the following is true about the slope of the graph of </a:t>
              </a:r>
              <a:r>
                <a:rPr lang="en-US" altLang="en-US" sz="1800" i="1" dirty="0">
                  <a:solidFill>
                    <a:schemeClr val="bg1"/>
                  </a:solidFill>
                </a:rPr>
                <a:t>f</a:t>
              </a:r>
              <a:r>
                <a:rPr lang="en-US" altLang="en-US" sz="1050" i="1" dirty="0">
                  <a:solidFill>
                    <a:schemeClr val="bg1"/>
                  </a:solidFill>
                </a:rPr>
                <a:t> </a:t>
              </a:r>
              <a:r>
                <a:rPr lang="en-US" altLang="en-US" sz="1800" dirty="0">
                  <a:solidFill>
                    <a:schemeClr val="bg1"/>
                  </a:solidFill>
                </a:rPr>
                <a:t>?</a:t>
              </a:r>
            </a:p>
            <a:p>
              <a:pPr>
                <a:spcAft>
                  <a:spcPts val="600"/>
                </a:spcAft>
                <a:defRPr/>
              </a:pPr>
              <a:r>
                <a:rPr lang="en-US" altLang="en-US" sz="1800" dirty="0">
                  <a:solidFill>
                    <a:schemeClr val="bg1"/>
                  </a:solidFill>
                </a:rPr>
                <a:t>A)  It is positive.</a:t>
              </a:r>
            </a:p>
            <a:p>
              <a:pPr>
                <a:spcAft>
                  <a:spcPts val="600"/>
                </a:spcAft>
                <a:defRPr/>
              </a:pPr>
              <a:r>
                <a:rPr lang="en-US" altLang="en-US" sz="1800" dirty="0">
                  <a:solidFill>
                    <a:schemeClr val="bg1"/>
                  </a:solidFill>
                </a:rPr>
                <a:t>B)  It is negative.</a:t>
              </a:r>
            </a:p>
            <a:p>
              <a:pPr>
                <a:spcAft>
                  <a:spcPts val="600"/>
                </a:spcAft>
                <a:defRPr/>
              </a:pPr>
              <a:r>
                <a:rPr lang="en-US" altLang="en-US" sz="1800" dirty="0">
                  <a:solidFill>
                    <a:schemeClr val="bg1"/>
                  </a:solidFill>
                </a:rPr>
                <a:t>C)  It equals zero.</a:t>
              </a:r>
            </a:p>
            <a:p>
              <a:pPr marL="342900" indent="-342900">
                <a:spcAft>
                  <a:spcPts val="600"/>
                </a:spcAft>
                <a:buFontTx/>
                <a:buAutoNum type="alphaUcParenR" startAt="4"/>
                <a:defRPr/>
              </a:pPr>
              <a:r>
                <a:rPr lang="en-US" altLang="en-US" sz="1800" dirty="0">
                  <a:solidFill>
                    <a:schemeClr val="bg1"/>
                  </a:solidFill>
                </a:rPr>
                <a:t>It is undefined.</a:t>
              </a:r>
            </a:p>
            <a:p>
              <a:pPr>
                <a:spcAft>
                  <a:spcPts val="600"/>
                </a:spcAft>
                <a:defRPr/>
              </a:pPr>
              <a:endParaRPr lang="en-US" altLang="en-US" sz="1800" dirty="0">
                <a:solidFill>
                  <a:schemeClr val="bg1"/>
                </a:solidFill>
              </a:endParaRPr>
            </a:p>
          </p:txBody>
        </p:sp>
      </p:grpSp>
      <p:sp>
        <p:nvSpPr>
          <p:cNvPr id="32774" name="TextBox 12"/>
          <p:cNvSpPr txBox="1">
            <a:spLocks noChangeArrowheads="1"/>
          </p:cNvSpPr>
          <p:nvPr/>
        </p:nvSpPr>
        <p:spPr bwMode="auto">
          <a:xfrm>
            <a:off x="7708900" y="6459538"/>
            <a:ext cx="1333500" cy="338137"/>
          </a:xfrm>
          <a:prstGeom prst="rect">
            <a:avLst/>
          </a:prstGeom>
          <a:noFill/>
          <a:ln w="9525">
            <a:noFill/>
            <a:miter lim="800000"/>
            <a:headEnd/>
            <a:tailEnd/>
          </a:ln>
        </p:spPr>
        <p:txBody>
          <a:bodyPr>
            <a:spAutoFit/>
          </a:bodyPr>
          <a:lstStyle/>
          <a:p>
            <a:r>
              <a:rPr lang="en-US" sz="800"/>
              <a:t>College Board SAT #2</a:t>
            </a:r>
          </a:p>
          <a:p>
            <a:r>
              <a:rPr lang="en-US" sz="800"/>
              <a:t>ACT Form 1163E</a:t>
            </a:r>
          </a:p>
        </p:txBody>
      </p:sp>
      <p:sp>
        <p:nvSpPr>
          <p:cNvPr id="13" name="Title 4">
            <a:extLst>
              <a:ext uri="{FF2B5EF4-FFF2-40B4-BE49-F238E27FC236}">
                <a16:creationId xmlns:a16="http://schemas.microsoft.com/office/drawing/2014/main" id="{DB1283D3-195F-4A80-B5B3-11BA5DE77565}"/>
              </a:ext>
            </a:extLst>
          </p:cNvPr>
          <p:cNvSpPr txBox="1">
            <a:spLocks/>
          </p:cNvSpPr>
          <p:nvPr/>
        </p:nvSpPr>
        <p:spPr bwMode="auto">
          <a:xfrm>
            <a:off x="88214" y="329187"/>
            <a:ext cx="9144000" cy="850900"/>
          </a:xfrm>
          <a:prstGeom prst="roundRect">
            <a:avLst>
              <a:gd name="adj" fmla="val 0"/>
            </a:avLst>
          </a:prstGeom>
          <a:noFill/>
          <a:ln>
            <a:round/>
            <a:headEnd/>
            <a:tailEnd/>
          </a:ln>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altLang="en-US" sz="3200" dirty="0">
                <a:solidFill>
                  <a:srgbClr val="105A51"/>
                </a:solidFill>
                <a:latin typeface="Futura Bk BT" panose="020B0502020204020303" pitchFamily="34" charset="0"/>
              </a:rPr>
              <a:t>  SAT MATH/ACT MATH</a:t>
            </a:r>
          </a:p>
        </p:txBody>
      </p:sp>
      <p:sp>
        <p:nvSpPr>
          <p:cNvPr id="14" name="Rectangle 13">
            <a:extLst>
              <a:ext uri="{FF2B5EF4-FFF2-40B4-BE49-F238E27FC236}">
                <a16:creationId xmlns:a16="http://schemas.microsoft.com/office/drawing/2014/main" id="{7A7351FD-C0FD-4A12-B0EC-DE055C8B35DA}"/>
              </a:ext>
            </a:extLst>
          </p:cNvPr>
          <p:cNvSpPr/>
          <p:nvPr/>
        </p:nvSpPr>
        <p:spPr>
          <a:xfrm>
            <a:off x="228600" y="368969"/>
            <a:ext cx="8686800" cy="730908"/>
          </a:xfrm>
          <a:prstGeom prst="rect">
            <a:avLst/>
          </a:prstGeom>
          <a:noFill/>
          <a:ln w="6350">
            <a:solidFill>
              <a:srgbClr val="5395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mph" presetSubtype="0" nodeType="afterEffect">
                                  <p:stCondLst>
                                    <p:cond delay="0"/>
                                  </p:stCondLst>
                                  <p:endCondLst>
                                    <p:cond evt="onNext" delay="0">
                                      <p:tgtEl>
                                        <p:sldTgt/>
                                      </p:tgtEl>
                                    </p:cond>
                                  </p:endCondLst>
                                  <p:childTnLst>
                                    <p:set>
                                      <p:cBhvr rctx="PPT">
                                        <p:cTn id="6" dur="indefinite"/>
                                        <p:tgtEl>
                                          <p:spTgt spid="3"/>
                                        </p:tgtEl>
                                        <p:attrNameLst>
                                          <p:attrName>style.opacity</p:attrName>
                                        </p:attrNameLst>
                                      </p:cBhvr>
                                      <p:to>
                                        <p:strVal val="0.5"/>
                                      </p:to>
                                    </p:set>
                                    <p:animEffect filter="image" prLst="opacity: 0.5">
                                      <p:cBhvr rctx="IE">
                                        <p:cTn id="7" dur="indefinite"/>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mph" presetSubtype="0" nodeType="clickEffect">
                                  <p:stCondLst>
                                    <p:cond delay="0"/>
                                  </p:stCondLst>
                                  <p:childTnLst>
                                    <p:set>
                                      <p:cBhvr rctx="PPT">
                                        <p:cTn id="11" dur="indefinite"/>
                                        <p:tgtEl>
                                          <p:spTgt spid="2"/>
                                        </p:tgtEl>
                                        <p:attrNameLst>
                                          <p:attrName>style.opacity</p:attrName>
                                        </p:attrNameLst>
                                      </p:cBhvr>
                                      <p:to>
                                        <p:strVal val="0.5"/>
                                      </p:to>
                                    </p:set>
                                    <p:animEffect filter="image" prLst="opacity: 0.5">
                                      <p:cBhvr rctx="IE">
                                        <p:cTn id="12" dur="indefinite"/>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AutoShape 3"/>
          <p:cNvSpPr>
            <a:spLocks noChangeArrowheads="1"/>
          </p:cNvSpPr>
          <p:nvPr/>
        </p:nvSpPr>
        <p:spPr bwMode="auto">
          <a:xfrm>
            <a:off x="-5690" y="2026985"/>
            <a:ext cx="4544568" cy="4206240"/>
          </a:xfrm>
          <a:prstGeom prst="roundRect">
            <a:avLst>
              <a:gd name="adj" fmla="val 0"/>
            </a:avLst>
          </a:prstGeom>
          <a:solidFill>
            <a:srgbClr val="539536"/>
          </a:solidFill>
          <a:ln w="36720">
            <a:noFill/>
            <a:round/>
            <a:headEnd/>
            <a:tailEnd/>
          </a:ln>
        </p:spPr>
        <p:txBody>
          <a:bodyPr lIns="182880" tIns="91440" rIns="182880" bIns="91440" anchor="ctr"/>
          <a:lstStyle/>
          <a:p>
            <a:pPr lvl="1">
              <a:spcAft>
                <a:spcPts val="2400"/>
              </a:spcAft>
            </a:pPr>
            <a:r>
              <a:rPr lang="en-US" altLang="en-US" sz="2000" dirty="0">
                <a:solidFill>
                  <a:schemeClr val="bg1"/>
                </a:solidFill>
              </a:rPr>
              <a:t>Narrow and Deep</a:t>
            </a:r>
          </a:p>
          <a:p>
            <a:pPr lvl="1">
              <a:spcAft>
                <a:spcPts val="2400"/>
              </a:spcAft>
            </a:pPr>
            <a:r>
              <a:rPr lang="en-US" altLang="en-US" sz="2000" dirty="0">
                <a:solidFill>
                  <a:schemeClr val="bg1"/>
                </a:solidFill>
              </a:rPr>
              <a:t>Algebra – about 60% of Math</a:t>
            </a:r>
          </a:p>
          <a:p>
            <a:pPr lvl="1">
              <a:spcBef>
                <a:spcPts val="0"/>
              </a:spcBef>
              <a:spcAft>
                <a:spcPts val="2400"/>
              </a:spcAft>
            </a:pPr>
            <a:r>
              <a:rPr lang="en-US" altLang="en-US" sz="2000" dirty="0">
                <a:solidFill>
                  <a:schemeClr val="bg1"/>
                </a:solidFill>
              </a:rPr>
              <a:t>1 Calculator Section</a:t>
            </a:r>
          </a:p>
          <a:p>
            <a:pPr lvl="1">
              <a:spcAft>
                <a:spcPts val="2400"/>
              </a:spcAft>
            </a:pPr>
            <a:r>
              <a:rPr lang="en-US" altLang="en-US" sz="2000" dirty="0">
                <a:solidFill>
                  <a:schemeClr val="bg1"/>
                </a:solidFill>
              </a:rPr>
              <a:t>1 No-Calculator Section</a:t>
            </a:r>
          </a:p>
          <a:p>
            <a:pPr lvl="1">
              <a:spcAft>
                <a:spcPts val="2400"/>
              </a:spcAft>
            </a:pPr>
            <a:r>
              <a:rPr lang="en-US" altLang="en-US" sz="2000" dirty="0">
                <a:solidFill>
                  <a:schemeClr val="bg1"/>
                </a:solidFill>
              </a:rPr>
              <a:t>83 seconds / question</a:t>
            </a:r>
          </a:p>
        </p:txBody>
      </p:sp>
      <p:sp>
        <p:nvSpPr>
          <p:cNvPr id="30725" name="AutoShape 3"/>
          <p:cNvSpPr>
            <a:spLocks noChangeArrowheads="1"/>
          </p:cNvSpPr>
          <p:nvPr/>
        </p:nvSpPr>
        <p:spPr bwMode="auto">
          <a:xfrm>
            <a:off x="4597400" y="2026985"/>
            <a:ext cx="4544568" cy="4206240"/>
          </a:xfrm>
          <a:prstGeom prst="roundRect">
            <a:avLst>
              <a:gd name="adj" fmla="val 0"/>
            </a:avLst>
          </a:prstGeom>
          <a:solidFill>
            <a:srgbClr val="539536"/>
          </a:solidFill>
          <a:ln w="36720">
            <a:noFill/>
            <a:round/>
            <a:headEnd/>
            <a:tailEnd/>
          </a:ln>
        </p:spPr>
        <p:txBody>
          <a:bodyPr lIns="182880" tIns="91440" rIns="182880" bIns="91440" anchor="ctr"/>
          <a:lstStyle/>
          <a:p>
            <a:pPr lvl="1">
              <a:spcAft>
                <a:spcPts val="2400"/>
              </a:spcAft>
            </a:pPr>
            <a:r>
              <a:rPr lang="en-US" altLang="en-US" sz="2000" dirty="0">
                <a:solidFill>
                  <a:schemeClr val="bg1"/>
                </a:solidFill>
              </a:rPr>
              <a:t>Broad and Shallow</a:t>
            </a:r>
          </a:p>
          <a:p>
            <a:pPr lvl="1">
              <a:spcAft>
                <a:spcPts val="0"/>
              </a:spcAft>
            </a:pPr>
            <a:r>
              <a:rPr lang="en-US" altLang="en-US" sz="2000" dirty="0">
                <a:solidFill>
                  <a:schemeClr val="bg1"/>
                </a:solidFill>
              </a:rPr>
              <a:t>Algebra – about 30% of Math</a:t>
            </a:r>
          </a:p>
          <a:p>
            <a:pPr lvl="1">
              <a:spcAft>
                <a:spcPts val="2400"/>
              </a:spcAft>
            </a:pPr>
            <a:r>
              <a:rPr lang="en-US" altLang="en-US" sz="2000" dirty="0">
                <a:solidFill>
                  <a:schemeClr val="bg1"/>
                </a:solidFill>
              </a:rPr>
              <a:t>Relatively even spread</a:t>
            </a:r>
          </a:p>
          <a:p>
            <a:pPr lvl="1">
              <a:spcAft>
                <a:spcPts val="2400"/>
              </a:spcAft>
            </a:pPr>
            <a:r>
              <a:rPr lang="en-US" altLang="en-US" sz="2000" dirty="0">
                <a:solidFill>
                  <a:schemeClr val="bg1"/>
                </a:solidFill>
              </a:rPr>
              <a:t>Calculator allowed throughout</a:t>
            </a:r>
          </a:p>
          <a:p>
            <a:pPr lvl="1">
              <a:spcAft>
                <a:spcPts val="2400"/>
              </a:spcAft>
            </a:pPr>
            <a:r>
              <a:rPr lang="en-US" altLang="en-US" sz="2000" dirty="0">
                <a:solidFill>
                  <a:schemeClr val="bg1"/>
                </a:solidFill>
              </a:rPr>
              <a:t>60 seconds / question</a:t>
            </a:r>
          </a:p>
        </p:txBody>
      </p:sp>
      <p:sp>
        <p:nvSpPr>
          <p:cNvPr id="30726" name="TextBox 13"/>
          <p:cNvSpPr txBox="1">
            <a:spLocks noChangeArrowheads="1"/>
          </p:cNvSpPr>
          <p:nvPr/>
        </p:nvSpPr>
        <p:spPr bwMode="auto">
          <a:xfrm>
            <a:off x="-5004" y="1565023"/>
            <a:ext cx="4544568" cy="461962"/>
          </a:xfrm>
          <a:prstGeom prst="rect">
            <a:avLst/>
          </a:prstGeom>
          <a:solidFill>
            <a:schemeClr val="tx1">
              <a:lumMod val="65000"/>
              <a:lumOff val="35000"/>
            </a:schemeClr>
          </a:solidFill>
          <a:ln w="9525">
            <a:noFill/>
            <a:miter lim="800000"/>
            <a:headEnd/>
            <a:tailEnd/>
          </a:ln>
        </p:spPr>
        <p:txBody>
          <a:bodyPr>
            <a:spAutoFit/>
          </a:bodyPr>
          <a:lstStyle/>
          <a:p>
            <a:pPr algn="ctr"/>
            <a:r>
              <a:rPr lang="en-US" altLang="en-US">
                <a:solidFill>
                  <a:schemeClr val="bg1"/>
                </a:solidFill>
              </a:rPr>
              <a:t>SAT</a:t>
            </a:r>
          </a:p>
        </p:txBody>
      </p:sp>
      <p:sp>
        <p:nvSpPr>
          <p:cNvPr id="30727" name="TextBox 14"/>
          <p:cNvSpPr txBox="1">
            <a:spLocks noChangeArrowheads="1"/>
          </p:cNvSpPr>
          <p:nvPr/>
        </p:nvSpPr>
        <p:spPr bwMode="auto">
          <a:xfrm>
            <a:off x="4597400" y="1565023"/>
            <a:ext cx="4544568" cy="461963"/>
          </a:xfrm>
          <a:prstGeom prst="rect">
            <a:avLst/>
          </a:prstGeom>
          <a:solidFill>
            <a:schemeClr val="tx1">
              <a:lumMod val="65000"/>
              <a:lumOff val="35000"/>
            </a:schemeClr>
          </a:solidFill>
          <a:ln w="9525">
            <a:noFill/>
            <a:miter lim="800000"/>
            <a:headEnd/>
            <a:tailEnd/>
          </a:ln>
        </p:spPr>
        <p:txBody>
          <a:bodyPr>
            <a:spAutoFit/>
          </a:bodyPr>
          <a:lstStyle/>
          <a:p>
            <a:pPr algn="ctr"/>
            <a:r>
              <a:rPr lang="en-US" altLang="en-US">
                <a:solidFill>
                  <a:schemeClr val="bg1"/>
                </a:solidFill>
              </a:rPr>
              <a:t>ACT</a:t>
            </a:r>
          </a:p>
        </p:txBody>
      </p:sp>
      <p:sp>
        <p:nvSpPr>
          <p:cNvPr id="12" name="Title 4">
            <a:extLst>
              <a:ext uri="{FF2B5EF4-FFF2-40B4-BE49-F238E27FC236}">
                <a16:creationId xmlns:a16="http://schemas.microsoft.com/office/drawing/2014/main" id="{E75D6F7C-1DED-4CF3-A0AA-F7FEB98C9B3B}"/>
              </a:ext>
            </a:extLst>
          </p:cNvPr>
          <p:cNvSpPr txBox="1">
            <a:spLocks/>
          </p:cNvSpPr>
          <p:nvPr/>
        </p:nvSpPr>
        <p:spPr bwMode="auto">
          <a:xfrm>
            <a:off x="100914" y="329187"/>
            <a:ext cx="9144000" cy="850900"/>
          </a:xfrm>
          <a:prstGeom prst="roundRect">
            <a:avLst>
              <a:gd name="adj" fmla="val 0"/>
            </a:avLst>
          </a:prstGeom>
          <a:noFill/>
          <a:ln>
            <a:round/>
            <a:headEnd/>
            <a:tailEnd/>
          </a:ln>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altLang="en-US" sz="3200" dirty="0">
                <a:solidFill>
                  <a:srgbClr val="105A51"/>
                </a:solidFill>
                <a:latin typeface="Futura Bk BT" panose="020B0502020204020303" pitchFamily="34" charset="0"/>
              </a:rPr>
              <a:t>  SAT MATH/ACT MATH</a:t>
            </a:r>
          </a:p>
        </p:txBody>
      </p:sp>
      <p:sp>
        <p:nvSpPr>
          <p:cNvPr id="9" name="Rectangle 8">
            <a:extLst>
              <a:ext uri="{FF2B5EF4-FFF2-40B4-BE49-F238E27FC236}">
                <a16:creationId xmlns:a16="http://schemas.microsoft.com/office/drawing/2014/main" id="{89D1E0F6-6630-4C26-B6A9-E670944ED633}"/>
              </a:ext>
            </a:extLst>
          </p:cNvPr>
          <p:cNvSpPr/>
          <p:nvPr/>
        </p:nvSpPr>
        <p:spPr>
          <a:xfrm>
            <a:off x="228600" y="368969"/>
            <a:ext cx="8686800" cy="730908"/>
          </a:xfrm>
          <a:prstGeom prst="rect">
            <a:avLst/>
          </a:prstGeom>
          <a:noFill/>
          <a:ln w="6350">
            <a:solidFill>
              <a:srgbClr val="5395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4">
            <a:extLst>
              <a:ext uri="{FF2B5EF4-FFF2-40B4-BE49-F238E27FC236}">
                <a16:creationId xmlns:a16="http://schemas.microsoft.com/office/drawing/2014/main" id="{4783B81E-A604-4B6F-810C-B7EEF7769F49}"/>
              </a:ext>
            </a:extLst>
          </p:cNvPr>
          <p:cNvSpPr txBox="1">
            <a:spLocks/>
          </p:cNvSpPr>
          <p:nvPr/>
        </p:nvSpPr>
        <p:spPr bwMode="auto">
          <a:xfrm>
            <a:off x="62814" y="329187"/>
            <a:ext cx="9144000" cy="850900"/>
          </a:xfrm>
          <a:prstGeom prst="roundRect">
            <a:avLst>
              <a:gd name="adj" fmla="val 0"/>
            </a:avLst>
          </a:prstGeom>
          <a:noFill/>
          <a:ln>
            <a:round/>
            <a:headEnd/>
            <a:tailEnd/>
          </a:ln>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tabLst>
                <a:tab pos="1260475" algn="l"/>
              </a:tabLst>
            </a:pPr>
            <a:r>
              <a:rPr lang="en-US" altLang="en-US" sz="3200" dirty="0">
                <a:solidFill>
                  <a:srgbClr val="105A51"/>
                </a:solidFill>
                <a:latin typeface="Futura BdCn BT" panose="020B0706020204020204" pitchFamily="34" charset="0"/>
              </a:rPr>
              <a:t>   </a:t>
            </a:r>
            <a:r>
              <a:rPr lang="en-US" altLang="en-US" sz="3200" dirty="0">
                <a:solidFill>
                  <a:srgbClr val="105A51"/>
                </a:solidFill>
                <a:latin typeface="Futura Bk BT" panose="020B0502020204020303"/>
              </a:rPr>
              <a:t>SAT SCIENCE/ACT </a:t>
            </a:r>
            <a:r>
              <a:rPr lang="en-US" altLang="en-US" sz="3200" dirty="0">
                <a:solidFill>
                  <a:srgbClr val="105A51"/>
                </a:solidFill>
                <a:latin typeface="Futura Bk BT" panose="020B0502020204020303" pitchFamily="34" charset="0"/>
              </a:rPr>
              <a:t>SCIENCE</a:t>
            </a:r>
          </a:p>
        </p:txBody>
      </p:sp>
      <p:pic>
        <p:nvPicPr>
          <p:cNvPr id="5" name="Picture 4">
            <a:extLst>
              <a:ext uri="{FF2B5EF4-FFF2-40B4-BE49-F238E27FC236}">
                <a16:creationId xmlns:a16="http://schemas.microsoft.com/office/drawing/2014/main" id="{F2A4DAF3-E120-4AFB-9140-F00122BE340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749" y="1607286"/>
            <a:ext cx="9144000" cy="5250714"/>
          </a:xfrm>
          <a:prstGeom prst="rect">
            <a:avLst/>
          </a:prstGeom>
          <a:effectLst>
            <a:outerShdw blurRad="63500" dist="50800" dir="15600000" rotWithShape="0">
              <a:prstClr val="black">
                <a:alpha val="50000"/>
              </a:prstClr>
            </a:outerShdw>
          </a:effectLst>
        </p:spPr>
      </p:pic>
      <p:sp>
        <p:nvSpPr>
          <p:cNvPr id="7" name="Rectangle 6">
            <a:extLst>
              <a:ext uri="{FF2B5EF4-FFF2-40B4-BE49-F238E27FC236}">
                <a16:creationId xmlns:a16="http://schemas.microsoft.com/office/drawing/2014/main" id="{F91773DF-D7A1-4A93-BB01-A3726A88A24E}"/>
              </a:ext>
            </a:extLst>
          </p:cNvPr>
          <p:cNvSpPr/>
          <p:nvPr/>
        </p:nvSpPr>
        <p:spPr>
          <a:xfrm>
            <a:off x="228600" y="368969"/>
            <a:ext cx="8686800" cy="730908"/>
          </a:xfrm>
          <a:prstGeom prst="rect">
            <a:avLst/>
          </a:prstGeom>
          <a:noFill/>
          <a:ln w="6350">
            <a:solidFill>
              <a:srgbClr val="5395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1569315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83DE66A-3092-4659-B8CF-210B9198595D}"/>
              </a:ext>
            </a:extLst>
          </p:cNvPr>
          <p:cNvSpPr/>
          <p:nvPr/>
        </p:nvSpPr>
        <p:spPr>
          <a:xfrm>
            <a:off x="279817" y="455636"/>
            <a:ext cx="8519207" cy="584775"/>
          </a:xfrm>
          <a:prstGeom prst="rect">
            <a:avLst/>
          </a:prstGeom>
        </p:spPr>
        <p:txBody>
          <a:bodyPr wrap="square">
            <a:spAutoFit/>
          </a:bodyPr>
          <a:lstStyle/>
          <a:p>
            <a:r>
              <a:rPr lang="en-US" altLang="en-US" sz="3200" dirty="0">
                <a:solidFill>
                  <a:srgbClr val="105A51"/>
                </a:solidFill>
                <a:latin typeface="Futura Bk BT" panose="020B0502020204020303" pitchFamily="34" charset="0"/>
              </a:rPr>
              <a:t>ADMISSION FACTORS</a:t>
            </a:r>
          </a:p>
        </p:txBody>
      </p:sp>
      <p:sp>
        <p:nvSpPr>
          <p:cNvPr id="6" name="Rectangle 5">
            <a:extLst>
              <a:ext uri="{FF2B5EF4-FFF2-40B4-BE49-F238E27FC236}">
                <a16:creationId xmlns:a16="http://schemas.microsoft.com/office/drawing/2014/main" id="{58596526-5EBB-4486-8AFC-129C9E18533B}"/>
              </a:ext>
            </a:extLst>
          </p:cNvPr>
          <p:cNvSpPr/>
          <p:nvPr/>
        </p:nvSpPr>
        <p:spPr>
          <a:xfrm>
            <a:off x="228600" y="368969"/>
            <a:ext cx="8686800" cy="730908"/>
          </a:xfrm>
          <a:prstGeom prst="rect">
            <a:avLst/>
          </a:prstGeom>
          <a:noFill/>
          <a:ln w="6350">
            <a:solidFill>
              <a:srgbClr val="5395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16"/>
          <p:cNvSpPr txBox="1">
            <a:spLocks/>
          </p:cNvSpPr>
          <p:nvPr/>
        </p:nvSpPr>
        <p:spPr>
          <a:xfrm>
            <a:off x="112199" y="1720782"/>
            <a:ext cx="3741888" cy="4754563"/>
          </a:xfrm>
          <a:prstGeom prst="roundRect">
            <a:avLst>
              <a:gd name="adj" fmla="val 0"/>
            </a:avLst>
          </a:prstGeom>
        </p:spPr>
        <p:txBody>
          <a:bodyPr anchor="ct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4300" algn="r" eaLnBrk="1" hangingPunct="1">
              <a:spcBef>
                <a:spcPts val="0"/>
              </a:spcBef>
              <a:spcAft>
                <a:spcPts val="2400"/>
              </a:spcAft>
              <a:buFont typeface="Arial" panose="020B0604020202020204" pitchFamily="34" charset="0"/>
              <a:buNone/>
              <a:defRPr/>
            </a:pPr>
            <a:r>
              <a:rPr lang="en-US" altLang="en-US" sz="1800" dirty="0">
                <a:solidFill>
                  <a:schemeClr val="tx1">
                    <a:lumMod val="75000"/>
                    <a:lumOff val="25000"/>
                  </a:schemeClr>
                </a:solidFill>
                <a:latin typeface="Futura Bk BT" panose="020B0502020204020303"/>
              </a:rPr>
              <a:t>Grades in all courses</a:t>
            </a:r>
          </a:p>
          <a:p>
            <a:pPr marL="114300" algn="r" eaLnBrk="1" hangingPunct="1">
              <a:spcBef>
                <a:spcPts val="0"/>
              </a:spcBef>
              <a:spcAft>
                <a:spcPts val="2400"/>
              </a:spcAft>
              <a:buFont typeface="Arial" panose="020B0604020202020204" pitchFamily="34" charset="0"/>
              <a:buNone/>
              <a:defRPr/>
            </a:pPr>
            <a:r>
              <a:rPr lang="en-US" altLang="en-US" sz="1800" dirty="0">
                <a:solidFill>
                  <a:schemeClr val="tx1">
                    <a:lumMod val="75000"/>
                    <a:lumOff val="25000"/>
                  </a:schemeClr>
                </a:solidFill>
                <a:latin typeface="Futura Bk BT" panose="020B0502020204020303"/>
              </a:rPr>
              <a:t>Grades in college prep courses</a:t>
            </a:r>
          </a:p>
          <a:p>
            <a:pPr marL="114300" algn="r" eaLnBrk="1" hangingPunct="1">
              <a:spcBef>
                <a:spcPts val="0"/>
              </a:spcBef>
              <a:spcAft>
                <a:spcPts val="2400"/>
              </a:spcAft>
              <a:buFont typeface="Arial" panose="020B0604020202020204" pitchFamily="34" charset="0"/>
              <a:buNone/>
              <a:defRPr/>
            </a:pPr>
            <a:r>
              <a:rPr lang="en-US" altLang="en-US" sz="1800" b="1" dirty="0">
                <a:solidFill>
                  <a:srgbClr val="000000"/>
                </a:solidFill>
                <a:latin typeface="Futura Bk BT" panose="020B0502020204020303"/>
              </a:rPr>
              <a:t>Admission test scores (SAT &amp; ACT)</a:t>
            </a:r>
            <a:endParaRPr lang="en-US" altLang="en-US" sz="1800" dirty="0">
              <a:solidFill>
                <a:schemeClr val="tx1">
                  <a:lumMod val="75000"/>
                  <a:lumOff val="25000"/>
                </a:schemeClr>
              </a:solidFill>
              <a:latin typeface="Futura Bk BT" panose="020B0502020204020303"/>
            </a:endParaRPr>
          </a:p>
          <a:p>
            <a:pPr algn="r" eaLnBrk="1" hangingPunct="1">
              <a:spcBef>
                <a:spcPts val="0"/>
              </a:spcBef>
              <a:spcAft>
                <a:spcPts val="2400"/>
              </a:spcAft>
              <a:buFont typeface="Arial" panose="020B0604020202020204" pitchFamily="34" charset="0"/>
              <a:buNone/>
              <a:defRPr/>
            </a:pPr>
            <a:r>
              <a:rPr lang="en-US" altLang="en-US" sz="1800" dirty="0">
                <a:solidFill>
                  <a:schemeClr val="tx1">
                    <a:lumMod val="75000"/>
                    <a:lumOff val="25000"/>
                  </a:schemeClr>
                </a:solidFill>
                <a:latin typeface="Futura Bk BT" panose="020B0502020204020303"/>
              </a:rPr>
              <a:t>Strength of curriculum</a:t>
            </a:r>
          </a:p>
          <a:p>
            <a:pPr algn="r" eaLnBrk="1" hangingPunct="1">
              <a:spcBef>
                <a:spcPts val="0"/>
              </a:spcBef>
              <a:spcAft>
                <a:spcPts val="2400"/>
              </a:spcAft>
              <a:buFont typeface="Arial" panose="020B0604020202020204" pitchFamily="34" charset="0"/>
              <a:buNone/>
              <a:defRPr/>
            </a:pPr>
            <a:r>
              <a:rPr lang="en-US" altLang="en-US" sz="1800" dirty="0">
                <a:solidFill>
                  <a:schemeClr val="tx1">
                    <a:lumMod val="75000"/>
                    <a:lumOff val="25000"/>
                  </a:schemeClr>
                </a:solidFill>
                <a:latin typeface="Futura Bk BT" panose="020B0502020204020303"/>
              </a:rPr>
              <a:t>Counselor recommendation</a:t>
            </a:r>
          </a:p>
          <a:p>
            <a:pPr marL="114300" algn="r" eaLnBrk="1" hangingPunct="1">
              <a:spcBef>
                <a:spcPts val="0"/>
              </a:spcBef>
              <a:spcAft>
                <a:spcPts val="2400"/>
              </a:spcAft>
              <a:buFont typeface="Arial" panose="020B0604020202020204" pitchFamily="34" charset="0"/>
              <a:buNone/>
              <a:defRPr/>
            </a:pPr>
            <a:r>
              <a:rPr lang="en-US" altLang="en-US" sz="1800" dirty="0">
                <a:solidFill>
                  <a:schemeClr val="tx1">
                    <a:lumMod val="75000"/>
                    <a:lumOff val="25000"/>
                  </a:schemeClr>
                </a:solidFill>
                <a:latin typeface="Futura Bk BT" panose="020B0502020204020303"/>
              </a:rPr>
              <a:t>Teacher recommendation</a:t>
            </a:r>
          </a:p>
          <a:p>
            <a:pPr marL="114300" algn="r" eaLnBrk="1" hangingPunct="1">
              <a:spcBef>
                <a:spcPts val="0"/>
              </a:spcBef>
              <a:spcAft>
                <a:spcPts val="2400"/>
              </a:spcAft>
              <a:buFont typeface="Arial" panose="020B0604020202020204" pitchFamily="34" charset="0"/>
              <a:buNone/>
              <a:defRPr/>
            </a:pPr>
            <a:r>
              <a:rPr lang="en-US" altLang="en-US" sz="1800" dirty="0">
                <a:solidFill>
                  <a:schemeClr val="tx1">
                    <a:lumMod val="75000"/>
                    <a:lumOff val="25000"/>
                  </a:schemeClr>
                </a:solidFill>
                <a:latin typeface="Futura Bk BT" panose="020B0502020204020303"/>
              </a:rPr>
              <a:t>Essay or writing sample</a:t>
            </a:r>
          </a:p>
          <a:p>
            <a:pPr marL="114300" algn="r" eaLnBrk="1" hangingPunct="1">
              <a:spcBef>
                <a:spcPts val="0"/>
              </a:spcBef>
              <a:spcAft>
                <a:spcPts val="2400"/>
              </a:spcAft>
              <a:buFont typeface="Arial" panose="020B0604020202020204" pitchFamily="34" charset="0"/>
              <a:buNone/>
              <a:defRPr/>
            </a:pPr>
            <a:r>
              <a:rPr lang="en-US" altLang="en-US" sz="1800" dirty="0">
                <a:solidFill>
                  <a:schemeClr val="tx1">
                    <a:lumMod val="75000"/>
                    <a:lumOff val="25000"/>
                  </a:schemeClr>
                </a:solidFill>
                <a:latin typeface="Futura Bk BT" panose="020B0502020204020303"/>
              </a:rPr>
              <a:t>Extracurricular activities</a:t>
            </a:r>
          </a:p>
        </p:txBody>
      </p:sp>
      <p:sp>
        <p:nvSpPr>
          <p:cNvPr id="8" name="Rectangle 7"/>
          <p:cNvSpPr/>
          <p:nvPr/>
        </p:nvSpPr>
        <p:spPr>
          <a:xfrm>
            <a:off x="3947237" y="1942961"/>
            <a:ext cx="4206240" cy="274320"/>
          </a:xfrm>
          <a:prstGeom prst="rect">
            <a:avLst/>
          </a:prstGeom>
          <a:solidFill>
            <a:srgbClr val="105A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Rectangle 8"/>
          <p:cNvSpPr/>
          <p:nvPr/>
        </p:nvSpPr>
        <p:spPr>
          <a:xfrm>
            <a:off x="3947237" y="2504936"/>
            <a:ext cx="4069080" cy="274320"/>
          </a:xfrm>
          <a:prstGeom prst="rect">
            <a:avLst/>
          </a:prstGeom>
          <a:solidFill>
            <a:srgbClr val="105A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ectangle 9"/>
          <p:cNvSpPr/>
          <p:nvPr/>
        </p:nvSpPr>
        <p:spPr>
          <a:xfrm>
            <a:off x="3947237" y="3074777"/>
            <a:ext cx="3840480" cy="274320"/>
          </a:xfrm>
          <a:prstGeom prst="rect">
            <a:avLst/>
          </a:prstGeom>
          <a:solidFill>
            <a:srgbClr val="5395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ectangle 10"/>
          <p:cNvSpPr/>
          <p:nvPr/>
        </p:nvSpPr>
        <p:spPr>
          <a:xfrm>
            <a:off x="3947237" y="3675358"/>
            <a:ext cx="3739896" cy="274320"/>
          </a:xfrm>
          <a:prstGeom prst="rect">
            <a:avLst/>
          </a:prstGeom>
          <a:solidFill>
            <a:srgbClr val="105A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2" name="Rectangle 11"/>
          <p:cNvSpPr/>
          <p:nvPr/>
        </p:nvSpPr>
        <p:spPr>
          <a:xfrm>
            <a:off x="3947237" y="4239676"/>
            <a:ext cx="2633472" cy="274320"/>
          </a:xfrm>
          <a:prstGeom prst="rect">
            <a:avLst/>
          </a:prstGeom>
          <a:solidFill>
            <a:srgbClr val="105A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Rectangle 12"/>
          <p:cNvSpPr/>
          <p:nvPr/>
        </p:nvSpPr>
        <p:spPr>
          <a:xfrm>
            <a:off x="3947237" y="4819272"/>
            <a:ext cx="2496312" cy="274320"/>
          </a:xfrm>
          <a:prstGeom prst="rect">
            <a:avLst/>
          </a:prstGeom>
          <a:solidFill>
            <a:srgbClr val="105A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Rectangle 13"/>
          <p:cNvSpPr/>
          <p:nvPr/>
        </p:nvSpPr>
        <p:spPr>
          <a:xfrm>
            <a:off x="3947236" y="5398868"/>
            <a:ext cx="2496312" cy="274320"/>
          </a:xfrm>
          <a:prstGeom prst="rect">
            <a:avLst/>
          </a:prstGeom>
          <a:solidFill>
            <a:srgbClr val="105A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Rectangle 14"/>
          <p:cNvSpPr/>
          <p:nvPr/>
        </p:nvSpPr>
        <p:spPr>
          <a:xfrm>
            <a:off x="3947236" y="5978464"/>
            <a:ext cx="1801368" cy="274320"/>
          </a:xfrm>
          <a:prstGeom prst="rect">
            <a:avLst/>
          </a:prstGeom>
          <a:solidFill>
            <a:srgbClr val="105A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Content Placeholder 16"/>
          <p:cNvSpPr txBox="1">
            <a:spLocks/>
          </p:cNvSpPr>
          <p:nvPr/>
        </p:nvSpPr>
        <p:spPr bwMode="auto">
          <a:xfrm>
            <a:off x="5753994" y="1716317"/>
            <a:ext cx="3470301" cy="4754563"/>
          </a:xfrm>
          <a:prstGeom prst="roundRect">
            <a:avLst>
              <a:gd name="adj" fmla="val 0"/>
            </a:avLst>
          </a:prstGeom>
          <a:noFill/>
          <a:ln>
            <a:round/>
            <a:headEnd/>
            <a:tailEnd/>
          </a:ln>
        </p:spPr>
        <p:txBody>
          <a:bodyPr vert="horz" wrap="square" lIns="91440" tIns="45720" rIns="91440" bIns="45720" numCol="1" anchor="ctr"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hangingPunct="1">
              <a:spcBef>
                <a:spcPct val="0"/>
              </a:spcBef>
              <a:spcAft>
                <a:spcPts val="2400"/>
              </a:spcAft>
              <a:buFont typeface="Arial" charset="0"/>
              <a:buNone/>
            </a:pPr>
            <a:r>
              <a:rPr lang="en-US" altLang="en-US" sz="1800" dirty="0">
                <a:solidFill>
                  <a:srgbClr val="000000"/>
                </a:solidFill>
                <a:latin typeface="Calibri"/>
              </a:rPr>
              <a:t>	     </a:t>
            </a:r>
            <a:r>
              <a:rPr lang="en-US" altLang="en-US" sz="1800" dirty="0">
                <a:solidFill>
                  <a:srgbClr val="000000"/>
                </a:solidFill>
                <a:latin typeface="Futura Bk BT" panose="020B0502020204020303"/>
              </a:rPr>
              <a:t>	         </a:t>
            </a:r>
            <a:r>
              <a:rPr lang="en-US" altLang="en-US" sz="1800" dirty="0">
                <a:solidFill>
                  <a:schemeClr val="tx1">
                    <a:lumMod val="75000"/>
                    <a:lumOff val="25000"/>
                  </a:schemeClr>
                </a:solidFill>
                <a:latin typeface="Futura Bk BT" panose="020B0502020204020303"/>
              </a:rPr>
              <a:t>91%</a:t>
            </a:r>
          </a:p>
          <a:p>
            <a:pPr marL="0" indent="0" eaLnBrk="1" hangingPunct="1">
              <a:spcBef>
                <a:spcPct val="0"/>
              </a:spcBef>
              <a:spcAft>
                <a:spcPts val="2400"/>
              </a:spcAft>
              <a:buFont typeface="Arial" charset="0"/>
              <a:buNone/>
            </a:pPr>
            <a:r>
              <a:rPr lang="en-US" altLang="en-US" sz="1800" dirty="0">
                <a:solidFill>
                  <a:schemeClr val="tx1">
                    <a:lumMod val="75000"/>
                    <a:lumOff val="25000"/>
                  </a:schemeClr>
                </a:solidFill>
                <a:latin typeface="Futura Bk BT" panose="020B0502020204020303"/>
              </a:rPr>
              <a:t>	      </a:t>
            </a:r>
            <a:r>
              <a:rPr lang="en-US" altLang="en-US" sz="1400" dirty="0">
                <a:solidFill>
                  <a:schemeClr val="tx1">
                    <a:lumMod val="75000"/>
                    <a:lumOff val="25000"/>
                  </a:schemeClr>
                </a:solidFill>
                <a:latin typeface="Futura Bk BT" panose="020B0502020204020303"/>
              </a:rPr>
              <a:t>    	  </a:t>
            </a:r>
            <a:r>
              <a:rPr lang="en-US" altLang="en-US" sz="1800" dirty="0">
                <a:solidFill>
                  <a:schemeClr val="tx1">
                    <a:lumMod val="75000"/>
                    <a:lumOff val="25000"/>
                  </a:schemeClr>
                </a:solidFill>
                <a:latin typeface="Futura Bk BT" panose="020B0502020204020303"/>
              </a:rPr>
              <a:t>      88%</a:t>
            </a:r>
          </a:p>
          <a:p>
            <a:pPr marL="0" indent="0" eaLnBrk="1" hangingPunct="1">
              <a:spcBef>
                <a:spcPct val="0"/>
              </a:spcBef>
              <a:spcAft>
                <a:spcPts val="2400"/>
              </a:spcAft>
              <a:buFont typeface="Arial" charset="0"/>
              <a:buNone/>
            </a:pPr>
            <a:r>
              <a:rPr lang="en-US" altLang="en-US" sz="1800" b="1" dirty="0">
                <a:solidFill>
                  <a:schemeClr val="tx1">
                    <a:lumMod val="75000"/>
                    <a:lumOff val="25000"/>
                  </a:schemeClr>
                </a:solidFill>
                <a:latin typeface="Futura Bk BT" panose="020B0502020204020303"/>
              </a:rPr>
              <a:t>	    	    83%</a:t>
            </a:r>
          </a:p>
          <a:p>
            <a:pPr marL="0" indent="0" eaLnBrk="1" hangingPunct="1">
              <a:spcBef>
                <a:spcPct val="0"/>
              </a:spcBef>
              <a:spcAft>
                <a:spcPts val="2400"/>
              </a:spcAft>
              <a:buNone/>
            </a:pPr>
            <a:r>
              <a:rPr lang="en-US" altLang="en-US" sz="1800" dirty="0">
                <a:solidFill>
                  <a:srgbClr val="000000"/>
                </a:solidFill>
                <a:latin typeface="Futura Bk BT" panose="020B0502020204020303"/>
              </a:rPr>
              <a:t>	</a:t>
            </a:r>
            <a:r>
              <a:rPr lang="en-US" altLang="en-US" sz="1800" b="1" dirty="0">
                <a:solidFill>
                  <a:srgbClr val="000000"/>
                </a:solidFill>
                <a:latin typeface="Futura Bk BT" panose="020B0502020204020303"/>
              </a:rPr>
              <a:t>                 </a:t>
            </a:r>
            <a:r>
              <a:rPr lang="en-US" altLang="en-US" sz="1800" dirty="0">
                <a:solidFill>
                  <a:schemeClr val="tx1">
                    <a:lumMod val="75000"/>
                    <a:lumOff val="25000"/>
                  </a:schemeClr>
                </a:solidFill>
                <a:latin typeface="Futura Bk BT" panose="020B0502020204020303"/>
              </a:rPr>
              <a:t>81%</a:t>
            </a:r>
            <a:endParaRPr lang="en-US" altLang="en-US" sz="1800" dirty="0">
              <a:solidFill>
                <a:srgbClr val="000000"/>
              </a:solidFill>
              <a:latin typeface="Futura Bk BT" panose="020B0502020204020303"/>
            </a:endParaRPr>
          </a:p>
          <a:p>
            <a:pPr marL="0" indent="0" eaLnBrk="1" hangingPunct="1">
              <a:spcBef>
                <a:spcPct val="0"/>
              </a:spcBef>
              <a:spcAft>
                <a:spcPts val="2400"/>
              </a:spcAft>
              <a:buFont typeface="Arial" charset="0"/>
              <a:buNone/>
            </a:pPr>
            <a:r>
              <a:rPr lang="en-US" altLang="en-US" sz="1800" dirty="0">
                <a:solidFill>
                  <a:schemeClr val="tx1">
                    <a:lumMod val="75000"/>
                    <a:lumOff val="25000"/>
                  </a:schemeClr>
                </a:solidFill>
                <a:latin typeface="Futura Bk BT" panose="020B0502020204020303"/>
              </a:rPr>
              <a:t>              57%</a:t>
            </a:r>
          </a:p>
          <a:p>
            <a:pPr marL="0" indent="0" eaLnBrk="1" hangingPunct="1">
              <a:spcBef>
                <a:spcPct val="0"/>
              </a:spcBef>
              <a:spcAft>
                <a:spcPts val="2400"/>
              </a:spcAft>
              <a:buFont typeface="Arial" charset="0"/>
              <a:buNone/>
            </a:pPr>
            <a:r>
              <a:rPr lang="en-US" altLang="en-US" sz="1800" dirty="0">
                <a:solidFill>
                  <a:schemeClr val="tx1">
                    <a:lumMod val="75000"/>
                    <a:lumOff val="25000"/>
                  </a:schemeClr>
                </a:solidFill>
                <a:latin typeface="Futura Bk BT" panose="020B0502020204020303"/>
              </a:rPr>
              <a:t>            54%</a:t>
            </a:r>
          </a:p>
          <a:p>
            <a:pPr marL="0" indent="0" eaLnBrk="1" hangingPunct="1">
              <a:spcBef>
                <a:spcPct val="0"/>
              </a:spcBef>
              <a:spcAft>
                <a:spcPts val="2400"/>
              </a:spcAft>
              <a:buFont typeface="Arial" charset="0"/>
              <a:buNone/>
            </a:pPr>
            <a:r>
              <a:rPr lang="en-US" altLang="en-US" sz="1800" dirty="0">
                <a:solidFill>
                  <a:schemeClr val="tx1">
                    <a:lumMod val="75000"/>
                    <a:lumOff val="25000"/>
                  </a:schemeClr>
                </a:solidFill>
                <a:latin typeface="Futura Bk BT" panose="020B0502020204020303"/>
              </a:rPr>
              <a:t>            54%</a:t>
            </a:r>
          </a:p>
          <a:p>
            <a:pPr marL="0" indent="0" eaLnBrk="1" hangingPunct="1">
              <a:spcBef>
                <a:spcPct val="0"/>
              </a:spcBef>
              <a:spcAft>
                <a:spcPts val="2400"/>
              </a:spcAft>
              <a:buFont typeface="Arial" charset="0"/>
              <a:buNone/>
            </a:pPr>
            <a:r>
              <a:rPr lang="en-US" altLang="en-US" sz="1800" dirty="0">
                <a:solidFill>
                  <a:schemeClr val="tx1">
                    <a:lumMod val="75000"/>
                    <a:lumOff val="25000"/>
                  </a:schemeClr>
                </a:solidFill>
                <a:latin typeface="Futura Bk BT" panose="020B0502020204020303"/>
              </a:rPr>
              <a:t> 39%</a:t>
            </a:r>
          </a:p>
        </p:txBody>
      </p:sp>
      <p:sp>
        <p:nvSpPr>
          <p:cNvPr id="3" name="TextBox 2"/>
          <p:cNvSpPr txBox="1"/>
          <p:nvPr/>
        </p:nvSpPr>
        <p:spPr>
          <a:xfrm>
            <a:off x="-4176" y="1221576"/>
            <a:ext cx="8803201" cy="369332"/>
          </a:xfrm>
          <a:prstGeom prst="rect">
            <a:avLst/>
          </a:prstGeom>
          <a:noFill/>
        </p:spPr>
        <p:txBody>
          <a:bodyPr wrap="square" rtlCol="0">
            <a:spAutoFit/>
          </a:bodyPr>
          <a:lstStyle/>
          <a:p>
            <a:pPr algn="ctr"/>
            <a:r>
              <a:rPr lang="en-US" altLang="en-US" sz="1800" dirty="0">
                <a:solidFill>
                  <a:schemeClr val="tx1">
                    <a:lumMod val="75000"/>
                    <a:lumOff val="25000"/>
                  </a:schemeClr>
                </a:solidFill>
                <a:latin typeface="Futura Hv BT" panose="020B0702020204020204" pitchFamily="34" charset="0"/>
              </a:rPr>
              <a:t>Percentage of colleges reporting “Considerable or Moderate Importance”</a:t>
            </a:r>
          </a:p>
        </p:txBody>
      </p:sp>
    </p:spTree>
    <p:extLst>
      <p:ext uri="{BB962C8B-B14F-4D97-AF65-F5344CB8AC3E}">
        <p14:creationId xmlns:p14="http://schemas.microsoft.com/office/powerpoint/2010/main" val="3651864320"/>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31" name="Freeform 301"/>
          <p:cNvSpPr>
            <a:spLocks/>
          </p:cNvSpPr>
          <p:nvPr/>
        </p:nvSpPr>
        <p:spPr bwMode="auto">
          <a:xfrm>
            <a:off x="2044358" y="2353499"/>
            <a:ext cx="2356192" cy="2069276"/>
          </a:xfrm>
          <a:custGeom>
            <a:avLst/>
            <a:gdLst>
              <a:gd name="T0" fmla="*/ 0 w 3117"/>
              <a:gd name="T1" fmla="*/ 2267771 h 3048"/>
              <a:gd name="T2" fmla="*/ 1656 w 3117"/>
              <a:gd name="T3" fmla="*/ 2208249 h 3048"/>
              <a:gd name="T4" fmla="*/ 3313 w 3117"/>
              <a:gd name="T5" fmla="*/ 2150960 h 3048"/>
              <a:gd name="T6" fmla="*/ 13252 w 3117"/>
              <a:gd name="T7" fmla="*/ 2036381 h 3048"/>
              <a:gd name="T8" fmla="*/ 30645 w 3117"/>
              <a:gd name="T9" fmla="*/ 1922546 h 3048"/>
              <a:gd name="T10" fmla="*/ 52179 w 3117"/>
              <a:gd name="T11" fmla="*/ 1810943 h 3048"/>
              <a:gd name="T12" fmla="*/ 81168 w 3117"/>
              <a:gd name="T13" fmla="*/ 1700828 h 3048"/>
              <a:gd name="T14" fmla="*/ 116782 w 3117"/>
              <a:gd name="T15" fmla="*/ 1592945 h 3048"/>
              <a:gd name="T16" fmla="*/ 156538 w 3117"/>
              <a:gd name="T17" fmla="*/ 1488783 h 3048"/>
              <a:gd name="T18" fmla="*/ 202091 w 3117"/>
              <a:gd name="T19" fmla="*/ 1384620 h 3048"/>
              <a:gd name="T20" fmla="*/ 254270 w 3117"/>
              <a:gd name="T21" fmla="*/ 1284921 h 3048"/>
              <a:gd name="T22" fmla="*/ 312247 w 3117"/>
              <a:gd name="T23" fmla="*/ 1186711 h 3048"/>
              <a:gd name="T24" fmla="*/ 374365 w 3117"/>
              <a:gd name="T25" fmla="*/ 1091476 h 3048"/>
              <a:gd name="T26" fmla="*/ 441453 w 3117"/>
              <a:gd name="T27" fmla="*/ 1000706 h 3048"/>
              <a:gd name="T28" fmla="*/ 512681 w 3117"/>
              <a:gd name="T29" fmla="*/ 911424 h 3048"/>
              <a:gd name="T30" fmla="*/ 589708 w 3117"/>
              <a:gd name="T31" fmla="*/ 825117 h 3048"/>
              <a:gd name="T32" fmla="*/ 670875 w 3117"/>
              <a:gd name="T33" fmla="*/ 744019 h 3048"/>
              <a:gd name="T34" fmla="*/ 757013 w 3117"/>
              <a:gd name="T35" fmla="*/ 665153 h 3048"/>
              <a:gd name="T36" fmla="*/ 846463 w 3117"/>
              <a:gd name="T37" fmla="*/ 589263 h 3048"/>
              <a:gd name="T38" fmla="*/ 940882 w 3117"/>
              <a:gd name="T39" fmla="*/ 518581 h 3048"/>
              <a:gd name="T40" fmla="*/ 1038615 w 3117"/>
              <a:gd name="T41" fmla="*/ 450876 h 3048"/>
              <a:gd name="T42" fmla="*/ 1139660 w 3117"/>
              <a:gd name="T43" fmla="*/ 386890 h 3048"/>
              <a:gd name="T44" fmla="*/ 1244018 w 3117"/>
              <a:gd name="T45" fmla="*/ 328113 h 3048"/>
              <a:gd name="T46" fmla="*/ 1351690 w 3117"/>
              <a:gd name="T47" fmla="*/ 273799 h 3048"/>
              <a:gd name="T48" fmla="*/ 1462674 w 3117"/>
              <a:gd name="T49" fmla="*/ 223950 h 3048"/>
              <a:gd name="T50" fmla="*/ 1577800 w 3117"/>
              <a:gd name="T51" fmla="*/ 178565 h 3048"/>
              <a:gd name="T52" fmla="*/ 1693753 w 3117"/>
              <a:gd name="T53" fmla="*/ 137644 h 3048"/>
              <a:gd name="T54" fmla="*/ 1815505 w 3117"/>
              <a:gd name="T55" fmla="*/ 102675 h 3048"/>
              <a:gd name="T56" fmla="*/ 1936428 w 3117"/>
              <a:gd name="T57" fmla="*/ 71426 h 3048"/>
              <a:gd name="T58" fmla="*/ 2061492 w 3117"/>
              <a:gd name="T59" fmla="*/ 46873 h 3048"/>
              <a:gd name="T60" fmla="*/ 2189042 w 3117"/>
              <a:gd name="T61" fmla="*/ 26041 h 3048"/>
              <a:gd name="T62" fmla="*/ 2317419 w 3117"/>
              <a:gd name="T63" fmla="*/ 11904 h 3048"/>
              <a:gd name="T64" fmla="*/ 2449109 w 3117"/>
              <a:gd name="T65" fmla="*/ 2976 h 3048"/>
              <a:gd name="T66" fmla="*/ 2581628 w 3117"/>
              <a:gd name="T67" fmla="*/ 0 h 304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117" h="3048">
                <a:moveTo>
                  <a:pt x="0" y="3048"/>
                </a:moveTo>
                <a:lnTo>
                  <a:pt x="2" y="2968"/>
                </a:lnTo>
                <a:lnTo>
                  <a:pt x="4" y="2891"/>
                </a:lnTo>
                <a:lnTo>
                  <a:pt x="16" y="2737"/>
                </a:lnTo>
                <a:lnTo>
                  <a:pt x="37" y="2584"/>
                </a:lnTo>
                <a:lnTo>
                  <a:pt x="63" y="2434"/>
                </a:lnTo>
                <a:lnTo>
                  <a:pt x="98" y="2286"/>
                </a:lnTo>
                <a:lnTo>
                  <a:pt x="141" y="2141"/>
                </a:lnTo>
                <a:lnTo>
                  <a:pt x="189" y="2001"/>
                </a:lnTo>
                <a:lnTo>
                  <a:pt x="244" y="1861"/>
                </a:lnTo>
                <a:lnTo>
                  <a:pt x="307" y="1727"/>
                </a:lnTo>
                <a:lnTo>
                  <a:pt x="377" y="1595"/>
                </a:lnTo>
                <a:lnTo>
                  <a:pt x="452" y="1467"/>
                </a:lnTo>
                <a:lnTo>
                  <a:pt x="533" y="1345"/>
                </a:lnTo>
                <a:lnTo>
                  <a:pt x="619" y="1225"/>
                </a:lnTo>
                <a:lnTo>
                  <a:pt x="712" y="1109"/>
                </a:lnTo>
                <a:lnTo>
                  <a:pt x="810" y="1000"/>
                </a:lnTo>
                <a:lnTo>
                  <a:pt x="914" y="894"/>
                </a:lnTo>
                <a:lnTo>
                  <a:pt x="1022" y="792"/>
                </a:lnTo>
                <a:lnTo>
                  <a:pt x="1136" y="697"/>
                </a:lnTo>
                <a:lnTo>
                  <a:pt x="1254" y="606"/>
                </a:lnTo>
                <a:lnTo>
                  <a:pt x="1376" y="520"/>
                </a:lnTo>
                <a:lnTo>
                  <a:pt x="1502" y="441"/>
                </a:lnTo>
                <a:lnTo>
                  <a:pt x="1632" y="368"/>
                </a:lnTo>
                <a:lnTo>
                  <a:pt x="1766" y="301"/>
                </a:lnTo>
                <a:lnTo>
                  <a:pt x="1905" y="240"/>
                </a:lnTo>
                <a:lnTo>
                  <a:pt x="2045" y="185"/>
                </a:lnTo>
                <a:lnTo>
                  <a:pt x="2192" y="138"/>
                </a:lnTo>
                <a:lnTo>
                  <a:pt x="2338" y="96"/>
                </a:lnTo>
                <a:lnTo>
                  <a:pt x="2489" y="63"/>
                </a:lnTo>
                <a:lnTo>
                  <a:pt x="2643" y="35"/>
                </a:lnTo>
                <a:lnTo>
                  <a:pt x="2798" y="16"/>
                </a:lnTo>
                <a:lnTo>
                  <a:pt x="2957" y="4"/>
                </a:lnTo>
                <a:lnTo>
                  <a:pt x="3117" y="0"/>
                </a:lnTo>
              </a:path>
            </a:pathLst>
          </a:custGeom>
          <a:noFill/>
          <a:ln w="7620">
            <a:solidFill>
              <a:srgbClr val="000000"/>
            </a:solidFill>
            <a:prstDash val="solid"/>
            <a:round/>
            <a:headEnd/>
            <a:tailEnd/>
          </a:ln>
        </p:spPr>
        <p:txBody>
          <a:bodyPr/>
          <a:lstStyle/>
          <a:p>
            <a:endParaRPr lang="en-US"/>
          </a:p>
        </p:txBody>
      </p:sp>
      <p:sp>
        <p:nvSpPr>
          <p:cNvPr id="52236" name="Rectangle 290"/>
          <p:cNvSpPr>
            <a:spLocks noChangeArrowheads="1"/>
          </p:cNvSpPr>
          <p:nvPr/>
        </p:nvSpPr>
        <p:spPr bwMode="auto">
          <a:xfrm>
            <a:off x="3597266" y="4136045"/>
            <a:ext cx="747721" cy="205768"/>
          </a:xfrm>
          <a:prstGeom prst="rect">
            <a:avLst/>
          </a:prstGeom>
          <a:solidFill>
            <a:srgbClr val="FFFFFF"/>
          </a:solidFill>
          <a:ln w="2540">
            <a:solidFill>
              <a:srgbClr val="000000"/>
            </a:solidFill>
            <a:miter lim="800000"/>
            <a:headEnd/>
            <a:tailEnd/>
          </a:ln>
        </p:spPr>
        <p:txBody>
          <a:bodyPr lIns="0" tIns="0" rIns="0" bIns="0" anchor="ctr"/>
          <a:lstStyle/>
          <a:p>
            <a:pPr algn="ctr">
              <a:lnSpc>
                <a:spcPct val="107000"/>
              </a:lnSpc>
            </a:pPr>
            <a:r>
              <a:rPr lang="en-US" sz="1000" i="1">
                <a:latin typeface="Calibri" pitchFamily="34" charset="0"/>
                <a:ea typeface="Calibri" pitchFamily="34" charset="0"/>
                <a:cs typeface="Times New Roman" pitchFamily="18" charset="0"/>
              </a:rPr>
              <a:t>Inner Core</a:t>
            </a:r>
            <a:endParaRPr lang="en-US" sz="1100">
              <a:latin typeface="Calibri" pitchFamily="34" charset="0"/>
              <a:ea typeface="Calibri" pitchFamily="34" charset="0"/>
              <a:cs typeface="Times New Roman" pitchFamily="18" charset="0"/>
            </a:endParaRPr>
          </a:p>
        </p:txBody>
      </p:sp>
      <p:sp>
        <p:nvSpPr>
          <p:cNvPr id="52237" name="Rectangle 291"/>
          <p:cNvSpPr>
            <a:spLocks noChangeArrowheads="1"/>
          </p:cNvSpPr>
          <p:nvPr/>
        </p:nvSpPr>
        <p:spPr bwMode="auto">
          <a:xfrm>
            <a:off x="3518548" y="3476324"/>
            <a:ext cx="621652" cy="428926"/>
          </a:xfrm>
          <a:prstGeom prst="rect">
            <a:avLst/>
          </a:prstGeom>
          <a:solidFill>
            <a:srgbClr val="FFFFFF"/>
          </a:solidFill>
          <a:ln w="2540">
            <a:solidFill>
              <a:srgbClr val="000000"/>
            </a:solidFill>
            <a:miter lim="800000"/>
            <a:headEnd/>
            <a:tailEnd/>
          </a:ln>
        </p:spPr>
        <p:txBody>
          <a:bodyPr lIns="0" tIns="0" rIns="0" bIns="0" anchor="ctr"/>
          <a:lstStyle/>
          <a:p>
            <a:pPr algn="ctr">
              <a:lnSpc>
                <a:spcPct val="107000"/>
              </a:lnSpc>
            </a:pPr>
            <a:r>
              <a:rPr lang="en-US" sz="1400" i="1">
                <a:latin typeface="Calibri" pitchFamily="34" charset="0"/>
                <a:ea typeface="Calibri" pitchFamily="34" charset="0"/>
                <a:cs typeface="Times New Roman" pitchFamily="18" charset="0"/>
              </a:rPr>
              <a:t>Outer Core</a:t>
            </a:r>
            <a:endParaRPr lang="en-US" sz="1800">
              <a:latin typeface="Calibri" pitchFamily="34" charset="0"/>
              <a:ea typeface="Calibri" pitchFamily="34" charset="0"/>
              <a:cs typeface="Times New Roman" pitchFamily="18" charset="0"/>
            </a:endParaRPr>
          </a:p>
        </p:txBody>
      </p:sp>
      <p:grpSp>
        <p:nvGrpSpPr>
          <p:cNvPr id="52238" name="Group 295"/>
          <p:cNvGrpSpPr>
            <a:grpSpLocks/>
          </p:cNvGrpSpPr>
          <p:nvPr/>
        </p:nvGrpSpPr>
        <p:grpSpPr bwMode="auto">
          <a:xfrm>
            <a:off x="1841146" y="2139314"/>
            <a:ext cx="2572103" cy="2286636"/>
            <a:chOff x="1017905" y="797560"/>
            <a:chExt cx="2160270" cy="2171443"/>
          </a:xfrm>
        </p:grpSpPr>
        <p:sp>
          <p:nvSpPr>
            <p:cNvPr id="339" name="Freeform 338"/>
            <p:cNvSpPr>
              <a:spLocks/>
            </p:cNvSpPr>
            <p:nvPr/>
          </p:nvSpPr>
          <p:spPr bwMode="auto">
            <a:xfrm>
              <a:off x="1092145" y="852603"/>
              <a:ext cx="2084813" cy="2102639"/>
            </a:xfrm>
            <a:custGeom>
              <a:avLst/>
              <a:gdLst>
                <a:gd name="T0" fmla="*/ 0 w 3117"/>
                <a:gd name="T1" fmla="*/ 3048 h 3048"/>
                <a:gd name="T2" fmla="*/ 2 w 3117"/>
                <a:gd name="T3" fmla="*/ 2968 h 3048"/>
                <a:gd name="T4" fmla="*/ 4 w 3117"/>
                <a:gd name="T5" fmla="*/ 2891 h 3048"/>
                <a:gd name="T6" fmla="*/ 16 w 3117"/>
                <a:gd name="T7" fmla="*/ 2737 h 3048"/>
                <a:gd name="T8" fmla="*/ 37 w 3117"/>
                <a:gd name="T9" fmla="*/ 2584 h 3048"/>
                <a:gd name="T10" fmla="*/ 63 w 3117"/>
                <a:gd name="T11" fmla="*/ 2434 h 3048"/>
                <a:gd name="T12" fmla="*/ 98 w 3117"/>
                <a:gd name="T13" fmla="*/ 2286 h 3048"/>
                <a:gd name="T14" fmla="*/ 141 w 3117"/>
                <a:gd name="T15" fmla="*/ 2141 h 3048"/>
                <a:gd name="T16" fmla="*/ 189 w 3117"/>
                <a:gd name="T17" fmla="*/ 2001 h 3048"/>
                <a:gd name="T18" fmla="*/ 244 w 3117"/>
                <a:gd name="T19" fmla="*/ 1861 h 3048"/>
                <a:gd name="T20" fmla="*/ 307 w 3117"/>
                <a:gd name="T21" fmla="*/ 1727 h 3048"/>
                <a:gd name="T22" fmla="*/ 377 w 3117"/>
                <a:gd name="T23" fmla="*/ 1595 h 3048"/>
                <a:gd name="T24" fmla="*/ 452 w 3117"/>
                <a:gd name="T25" fmla="*/ 1467 h 3048"/>
                <a:gd name="T26" fmla="*/ 533 w 3117"/>
                <a:gd name="T27" fmla="*/ 1345 h 3048"/>
                <a:gd name="T28" fmla="*/ 619 w 3117"/>
                <a:gd name="T29" fmla="*/ 1225 h 3048"/>
                <a:gd name="T30" fmla="*/ 712 w 3117"/>
                <a:gd name="T31" fmla="*/ 1109 h 3048"/>
                <a:gd name="T32" fmla="*/ 810 w 3117"/>
                <a:gd name="T33" fmla="*/ 1000 h 3048"/>
                <a:gd name="T34" fmla="*/ 914 w 3117"/>
                <a:gd name="T35" fmla="*/ 894 h 3048"/>
                <a:gd name="T36" fmla="*/ 1022 w 3117"/>
                <a:gd name="T37" fmla="*/ 792 h 3048"/>
                <a:gd name="T38" fmla="*/ 1136 w 3117"/>
                <a:gd name="T39" fmla="*/ 697 h 3048"/>
                <a:gd name="T40" fmla="*/ 1254 w 3117"/>
                <a:gd name="T41" fmla="*/ 606 h 3048"/>
                <a:gd name="T42" fmla="*/ 1376 w 3117"/>
                <a:gd name="T43" fmla="*/ 520 h 3048"/>
                <a:gd name="T44" fmla="*/ 1502 w 3117"/>
                <a:gd name="T45" fmla="*/ 441 h 3048"/>
                <a:gd name="T46" fmla="*/ 1632 w 3117"/>
                <a:gd name="T47" fmla="*/ 368 h 3048"/>
                <a:gd name="T48" fmla="*/ 1766 w 3117"/>
                <a:gd name="T49" fmla="*/ 301 h 3048"/>
                <a:gd name="T50" fmla="*/ 1905 w 3117"/>
                <a:gd name="T51" fmla="*/ 240 h 3048"/>
                <a:gd name="T52" fmla="*/ 2045 w 3117"/>
                <a:gd name="T53" fmla="*/ 185 h 3048"/>
                <a:gd name="T54" fmla="*/ 2192 w 3117"/>
                <a:gd name="T55" fmla="*/ 138 h 3048"/>
                <a:gd name="T56" fmla="*/ 2338 w 3117"/>
                <a:gd name="T57" fmla="*/ 96 h 3048"/>
                <a:gd name="T58" fmla="*/ 2489 w 3117"/>
                <a:gd name="T59" fmla="*/ 63 h 3048"/>
                <a:gd name="T60" fmla="*/ 2643 w 3117"/>
                <a:gd name="T61" fmla="*/ 35 h 3048"/>
                <a:gd name="T62" fmla="*/ 2798 w 3117"/>
                <a:gd name="T63" fmla="*/ 16 h 3048"/>
                <a:gd name="T64" fmla="*/ 2957 w 3117"/>
                <a:gd name="T65" fmla="*/ 4 h 3048"/>
                <a:gd name="T66" fmla="*/ 3117 w 3117"/>
                <a:gd name="T67" fmla="*/ 0 h 3048"/>
                <a:gd name="T68" fmla="*/ 3117 w 3117"/>
                <a:gd name="T69" fmla="*/ 3048 h 3048"/>
                <a:gd name="T70" fmla="*/ 0 w 3117"/>
                <a:gd name="T71" fmla="*/ 3048 h 3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117" h="3048">
                  <a:moveTo>
                    <a:pt x="0" y="3048"/>
                  </a:moveTo>
                  <a:lnTo>
                    <a:pt x="2" y="2968"/>
                  </a:lnTo>
                  <a:lnTo>
                    <a:pt x="4" y="2891"/>
                  </a:lnTo>
                  <a:lnTo>
                    <a:pt x="16" y="2737"/>
                  </a:lnTo>
                  <a:lnTo>
                    <a:pt x="37" y="2584"/>
                  </a:lnTo>
                  <a:lnTo>
                    <a:pt x="63" y="2434"/>
                  </a:lnTo>
                  <a:lnTo>
                    <a:pt x="98" y="2286"/>
                  </a:lnTo>
                  <a:lnTo>
                    <a:pt x="141" y="2141"/>
                  </a:lnTo>
                  <a:lnTo>
                    <a:pt x="189" y="2001"/>
                  </a:lnTo>
                  <a:lnTo>
                    <a:pt x="244" y="1861"/>
                  </a:lnTo>
                  <a:lnTo>
                    <a:pt x="307" y="1727"/>
                  </a:lnTo>
                  <a:lnTo>
                    <a:pt x="377" y="1595"/>
                  </a:lnTo>
                  <a:lnTo>
                    <a:pt x="452" y="1467"/>
                  </a:lnTo>
                  <a:lnTo>
                    <a:pt x="533" y="1345"/>
                  </a:lnTo>
                  <a:lnTo>
                    <a:pt x="619" y="1225"/>
                  </a:lnTo>
                  <a:lnTo>
                    <a:pt x="712" y="1109"/>
                  </a:lnTo>
                  <a:lnTo>
                    <a:pt x="810" y="1000"/>
                  </a:lnTo>
                  <a:lnTo>
                    <a:pt x="914" y="894"/>
                  </a:lnTo>
                  <a:lnTo>
                    <a:pt x="1022" y="792"/>
                  </a:lnTo>
                  <a:lnTo>
                    <a:pt x="1136" y="697"/>
                  </a:lnTo>
                  <a:lnTo>
                    <a:pt x="1254" y="606"/>
                  </a:lnTo>
                  <a:lnTo>
                    <a:pt x="1376" y="520"/>
                  </a:lnTo>
                  <a:lnTo>
                    <a:pt x="1502" y="441"/>
                  </a:lnTo>
                  <a:lnTo>
                    <a:pt x="1632" y="368"/>
                  </a:lnTo>
                  <a:lnTo>
                    <a:pt x="1766" y="301"/>
                  </a:lnTo>
                  <a:lnTo>
                    <a:pt x="1905" y="240"/>
                  </a:lnTo>
                  <a:lnTo>
                    <a:pt x="2045" y="185"/>
                  </a:lnTo>
                  <a:lnTo>
                    <a:pt x="2192" y="138"/>
                  </a:lnTo>
                  <a:lnTo>
                    <a:pt x="2338" y="96"/>
                  </a:lnTo>
                  <a:lnTo>
                    <a:pt x="2489" y="63"/>
                  </a:lnTo>
                  <a:lnTo>
                    <a:pt x="2643" y="35"/>
                  </a:lnTo>
                  <a:lnTo>
                    <a:pt x="2798" y="16"/>
                  </a:lnTo>
                  <a:lnTo>
                    <a:pt x="2957" y="4"/>
                  </a:lnTo>
                  <a:lnTo>
                    <a:pt x="3117" y="0"/>
                  </a:lnTo>
                  <a:lnTo>
                    <a:pt x="3117" y="3048"/>
                  </a:lnTo>
                  <a:lnTo>
                    <a:pt x="0" y="3048"/>
                  </a:lnTo>
                  <a:close/>
                </a:path>
              </a:pathLst>
            </a:custGeom>
            <a:solidFill>
              <a:schemeClr val="bg1">
                <a:lumMod val="75000"/>
              </a:schemeClr>
            </a:solidFill>
            <a:ln>
              <a:noFill/>
            </a:ln>
          </p:spPr>
          <p:txBody>
            <a:bodyPr upright="1"/>
            <a:lstStyle/>
            <a:p>
              <a:pPr>
                <a:defRPr/>
              </a:pPr>
              <a:endParaRPr lang="en-US">
                <a:latin typeface="Arial" panose="020B0604020202020204" pitchFamily="34" charset="0"/>
              </a:endParaRPr>
            </a:p>
          </p:txBody>
        </p:sp>
        <p:sp>
          <p:nvSpPr>
            <p:cNvPr id="52346" name="Freeform 339"/>
            <p:cNvSpPr>
              <a:spLocks/>
            </p:cNvSpPr>
            <p:nvPr/>
          </p:nvSpPr>
          <p:spPr bwMode="auto">
            <a:xfrm>
              <a:off x="1085215" y="868045"/>
              <a:ext cx="1568450" cy="1564005"/>
            </a:xfrm>
            <a:custGeom>
              <a:avLst/>
              <a:gdLst>
                <a:gd name="T0" fmla="*/ 14605 w 2470"/>
                <a:gd name="T1" fmla="*/ 1564005 h 2463"/>
                <a:gd name="T2" fmla="*/ 55880 w 2470"/>
                <a:gd name="T3" fmla="*/ 1419225 h 2463"/>
                <a:gd name="T4" fmla="*/ 106045 w 2470"/>
                <a:gd name="T5" fmla="*/ 1282700 h 2463"/>
                <a:gd name="T6" fmla="*/ 103505 w 2470"/>
                <a:gd name="T7" fmla="*/ 1289050 h 2463"/>
                <a:gd name="T8" fmla="*/ 163195 w 2470"/>
                <a:gd name="T9" fmla="*/ 1156335 h 2463"/>
                <a:gd name="T10" fmla="*/ 229870 w 2470"/>
                <a:gd name="T11" fmla="*/ 1028065 h 2463"/>
                <a:gd name="T12" fmla="*/ 306070 w 2470"/>
                <a:gd name="T13" fmla="*/ 906780 h 2463"/>
                <a:gd name="T14" fmla="*/ 389255 w 2470"/>
                <a:gd name="T15" fmla="*/ 789940 h 2463"/>
                <a:gd name="T16" fmla="*/ 480695 w 2470"/>
                <a:gd name="T17" fmla="*/ 680085 h 2463"/>
                <a:gd name="T18" fmla="*/ 577850 w 2470"/>
                <a:gd name="T19" fmla="*/ 575310 h 2463"/>
                <a:gd name="T20" fmla="*/ 682625 w 2470"/>
                <a:gd name="T21" fmla="*/ 477520 h 2463"/>
                <a:gd name="T22" fmla="*/ 793750 w 2470"/>
                <a:gd name="T23" fmla="*/ 387350 h 2463"/>
                <a:gd name="T24" fmla="*/ 909955 w 2470"/>
                <a:gd name="T25" fmla="*/ 304800 h 2463"/>
                <a:gd name="T26" fmla="*/ 907415 w 2470"/>
                <a:gd name="T27" fmla="*/ 306070 h 2463"/>
                <a:gd name="T28" fmla="*/ 1029970 w 2470"/>
                <a:gd name="T29" fmla="*/ 231140 h 2463"/>
                <a:gd name="T30" fmla="*/ 1157605 w 2470"/>
                <a:gd name="T31" fmla="*/ 163830 h 2463"/>
                <a:gd name="T32" fmla="*/ 1290955 w 2470"/>
                <a:gd name="T33" fmla="*/ 104775 h 2463"/>
                <a:gd name="T34" fmla="*/ 1428115 w 2470"/>
                <a:gd name="T35" fmla="*/ 54610 h 2463"/>
                <a:gd name="T36" fmla="*/ 1568450 w 2470"/>
                <a:gd name="T37" fmla="*/ 14605 h 2463"/>
                <a:gd name="T38" fmla="*/ 1490980 w 2470"/>
                <a:gd name="T39" fmla="*/ 19685 h 2463"/>
                <a:gd name="T40" fmla="*/ 1351915 w 2470"/>
                <a:gd name="T41" fmla="*/ 64770 h 2463"/>
                <a:gd name="T42" fmla="*/ 1217295 w 2470"/>
                <a:gd name="T43" fmla="*/ 118745 h 2463"/>
                <a:gd name="T44" fmla="*/ 1086485 w 2470"/>
                <a:gd name="T45" fmla="*/ 182245 h 2463"/>
                <a:gd name="T46" fmla="*/ 961390 w 2470"/>
                <a:gd name="T47" fmla="*/ 252730 h 2463"/>
                <a:gd name="T48" fmla="*/ 897890 w 2470"/>
                <a:gd name="T49" fmla="*/ 292735 h 2463"/>
                <a:gd name="T50" fmla="*/ 781685 w 2470"/>
                <a:gd name="T51" fmla="*/ 375285 h 2463"/>
                <a:gd name="T52" fmla="*/ 670560 w 2470"/>
                <a:gd name="T53" fmla="*/ 466090 h 2463"/>
                <a:gd name="T54" fmla="*/ 565785 w 2470"/>
                <a:gd name="T55" fmla="*/ 563880 h 2463"/>
                <a:gd name="T56" fmla="*/ 469265 w 2470"/>
                <a:gd name="T57" fmla="*/ 668655 h 2463"/>
                <a:gd name="T58" fmla="*/ 377190 w 2470"/>
                <a:gd name="T59" fmla="*/ 777875 h 2463"/>
                <a:gd name="T60" fmla="*/ 294640 w 2470"/>
                <a:gd name="T61" fmla="*/ 895350 h 2463"/>
                <a:gd name="T62" fmla="*/ 218440 w 2470"/>
                <a:gd name="T63" fmla="*/ 1016635 h 2463"/>
                <a:gd name="T64" fmla="*/ 151130 w 2470"/>
                <a:gd name="T65" fmla="*/ 1144270 h 2463"/>
                <a:gd name="T66" fmla="*/ 92075 w 2470"/>
                <a:gd name="T67" fmla="*/ 1277620 h 2463"/>
                <a:gd name="T68" fmla="*/ 90805 w 2470"/>
                <a:gd name="T69" fmla="*/ 1282700 h 2463"/>
                <a:gd name="T70" fmla="*/ 40005 w 2470"/>
                <a:gd name="T71" fmla="*/ 1419225 h 2463"/>
                <a:gd name="T72" fmla="*/ 0 w 2470"/>
                <a:gd name="T73" fmla="*/ 1559560 h 246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470" h="2463">
                  <a:moveTo>
                    <a:pt x="0" y="2456"/>
                  </a:moveTo>
                  <a:lnTo>
                    <a:pt x="23" y="2463"/>
                  </a:lnTo>
                  <a:lnTo>
                    <a:pt x="53" y="2347"/>
                  </a:lnTo>
                  <a:lnTo>
                    <a:pt x="88" y="2235"/>
                  </a:lnTo>
                  <a:lnTo>
                    <a:pt x="126" y="2127"/>
                  </a:lnTo>
                  <a:lnTo>
                    <a:pt x="167" y="2020"/>
                  </a:lnTo>
                  <a:lnTo>
                    <a:pt x="155" y="2020"/>
                  </a:lnTo>
                  <a:lnTo>
                    <a:pt x="163" y="2030"/>
                  </a:lnTo>
                  <a:lnTo>
                    <a:pt x="210" y="1924"/>
                  </a:lnTo>
                  <a:lnTo>
                    <a:pt x="257" y="1821"/>
                  </a:lnTo>
                  <a:lnTo>
                    <a:pt x="309" y="1719"/>
                  </a:lnTo>
                  <a:lnTo>
                    <a:pt x="362" y="1619"/>
                  </a:lnTo>
                  <a:lnTo>
                    <a:pt x="421" y="1522"/>
                  </a:lnTo>
                  <a:lnTo>
                    <a:pt x="482" y="1428"/>
                  </a:lnTo>
                  <a:lnTo>
                    <a:pt x="548" y="1335"/>
                  </a:lnTo>
                  <a:lnTo>
                    <a:pt x="613" y="1244"/>
                  </a:lnTo>
                  <a:lnTo>
                    <a:pt x="684" y="1156"/>
                  </a:lnTo>
                  <a:lnTo>
                    <a:pt x="757" y="1071"/>
                  </a:lnTo>
                  <a:lnTo>
                    <a:pt x="832" y="988"/>
                  </a:lnTo>
                  <a:lnTo>
                    <a:pt x="910" y="906"/>
                  </a:lnTo>
                  <a:lnTo>
                    <a:pt x="991" y="829"/>
                  </a:lnTo>
                  <a:lnTo>
                    <a:pt x="1075" y="752"/>
                  </a:lnTo>
                  <a:lnTo>
                    <a:pt x="1160" y="681"/>
                  </a:lnTo>
                  <a:lnTo>
                    <a:pt x="1250" y="610"/>
                  </a:lnTo>
                  <a:lnTo>
                    <a:pt x="1341" y="545"/>
                  </a:lnTo>
                  <a:lnTo>
                    <a:pt x="1433" y="480"/>
                  </a:lnTo>
                  <a:lnTo>
                    <a:pt x="1425" y="472"/>
                  </a:lnTo>
                  <a:lnTo>
                    <a:pt x="1429" y="482"/>
                  </a:lnTo>
                  <a:lnTo>
                    <a:pt x="1524" y="421"/>
                  </a:lnTo>
                  <a:lnTo>
                    <a:pt x="1622" y="364"/>
                  </a:lnTo>
                  <a:lnTo>
                    <a:pt x="1722" y="309"/>
                  </a:lnTo>
                  <a:lnTo>
                    <a:pt x="1823" y="258"/>
                  </a:lnTo>
                  <a:lnTo>
                    <a:pt x="1927" y="210"/>
                  </a:lnTo>
                  <a:lnTo>
                    <a:pt x="2033" y="165"/>
                  </a:lnTo>
                  <a:lnTo>
                    <a:pt x="2139" y="124"/>
                  </a:lnTo>
                  <a:lnTo>
                    <a:pt x="2249" y="86"/>
                  </a:lnTo>
                  <a:lnTo>
                    <a:pt x="2358" y="53"/>
                  </a:lnTo>
                  <a:lnTo>
                    <a:pt x="2470" y="23"/>
                  </a:lnTo>
                  <a:lnTo>
                    <a:pt x="2464" y="0"/>
                  </a:lnTo>
                  <a:lnTo>
                    <a:pt x="2348" y="31"/>
                  </a:lnTo>
                  <a:lnTo>
                    <a:pt x="2238" y="63"/>
                  </a:lnTo>
                  <a:lnTo>
                    <a:pt x="2129" y="102"/>
                  </a:lnTo>
                  <a:lnTo>
                    <a:pt x="2023" y="142"/>
                  </a:lnTo>
                  <a:lnTo>
                    <a:pt x="1917" y="187"/>
                  </a:lnTo>
                  <a:lnTo>
                    <a:pt x="1813" y="236"/>
                  </a:lnTo>
                  <a:lnTo>
                    <a:pt x="1711" y="287"/>
                  </a:lnTo>
                  <a:lnTo>
                    <a:pt x="1612" y="342"/>
                  </a:lnTo>
                  <a:lnTo>
                    <a:pt x="1514" y="398"/>
                  </a:lnTo>
                  <a:lnTo>
                    <a:pt x="1418" y="459"/>
                  </a:lnTo>
                  <a:lnTo>
                    <a:pt x="1414" y="461"/>
                  </a:lnTo>
                  <a:lnTo>
                    <a:pt x="1323" y="526"/>
                  </a:lnTo>
                  <a:lnTo>
                    <a:pt x="1231" y="591"/>
                  </a:lnTo>
                  <a:lnTo>
                    <a:pt x="1142" y="663"/>
                  </a:lnTo>
                  <a:lnTo>
                    <a:pt x="1056" y="734"/>
                  </a:lnTo>
                  <a:lnTo>
                    <a:pt x="973" y="811"/>
                  </a:lnTo>
                  <a:lnTo>
                    <a:pt x="891" y="888"/>
                  </a:lnTo>
                  <a:lnTo>
                    <a:pt x="814" y="969"/>
                  </a:lnTo>
                  <a:lnTo>
                    <a:pt x="739" y="1053"/>
                  </a:lnTo>
                  <a:lnTo>
                    <a:pt x="666" y="1138"/>
                  </a:lnTo>
                  <a:lnTo>
                    <a:pt x="594" y="1225"/>
                  </a:lnTo>
                  <a:lnTo>
                    <a:pt x="529" y="1317"/>
                  </a:lnTo>
                  <a:lnTo>
                    <a:pt x="464" y="1410"/>
                  </a:lnTo>
                  <a:lnTo>
                    <a:pt x="403" y="1504"/>
                  </a:lnTo>
                  <a:lnTo>
                    <a:pt x="344" y="1601"/>
                  </a:lnTo>
                  <a:lnTo>
                    <a:pt x="291" y="1701"/>
                  </a:lnTo>
                  <a:lnTo>
                    <a:pt x="238" y="1802"/>
                  </a:lnTo>
                  <a:lnTo>
                    <a:pt x="191" y="1906"/>
                  </a:lnTo>
                  <a:lnTo>
                    <a:pt x="145" y="2012"/>
                  </a:lnTo>
                  <a:lnTo>
                    <a:pt x="143" y="2020"/>
                  </a:lnTo>
                  <a:lnTo>
                    <a:pt x="102" y="2127"/>
                  </a:lnTo>
                  <a:lnTo>
                    <a:pt x="63" y="2235"/>
                  </a:lnTo>
                  <a:lnTo>
                    <a:pt x="29" y="2347"/>
                  </a:lnTo>
                  <a:lnTo>
                    <a:pt x="0" y="2456"/>
                  </a:lnTo>
                  <a:close/>
                </a:path>
              </a:pathLst>
            </a:custGeom>
            <a:solidFill>
              <a:srgbClr val="000000"/>
            </a:solidFill>
            <a:ln w="9525">
              <a:noFill/>
              <a:round/>
              <a:headEnd/>
              <a:tailEnd/>
            </a:ln>
          </p:spPr>
          <p:txBody>
            <a:bodyPr/>
            <a:lstStyle/>
            <a:p>
              <a:endParaRPr lang="en-US"/>
            </a:p>
          </p:txBody>
        </p:sp>
        <p:sp>
          <p:nvSpPr>
            <p:cNvPr id="52347" name="Freeform 340"/>
            <p:cNvSpPr>
              <a:spLocks/>
            </p:cNvSpPr>
            <p:nvPr/>
          </p:nvSpPr>
          <p:spPr bwMode="auto">
            <a:xfrm>
              <a:off x="1195070" y="1003043"/>
              <a:ext cx="1979295" cy="1965960"/>
            </a:xfrm>
            <a:custGeom>
              <a:avLst/>
              <a:gdLst>
                <a:gd name="T0" fmla="*/ 0 w 3117"/>
                <a:gd name="T1" fmla="*/ 1965960 h 3048"/>
                <a:gd name="T2" fmla="*/ 1270 w 3117"/>
                <a:gd name="T3" fmla="*/ 1914360 h 3048"/>
                <a:gd name="T4" fmla="*/ 2540 w 3117"/>
                <a:gd name="T5" fmla="*/ 1864695 h 3048"/>
                <a:gd name="T6" fmla="*/ 10160 w 3117"/>
                <a:gd name="T7" fmla="*/ 1765365 h 3048"/>
                <a:gd name="T8" fmla="*/ 23495 w 3117"/>
                <a:gd name="T9" fmla="*/ 1666680 h 3048"/>
                <a:gd name="T10" fmla="*/ 40005 w 3117"/>
                <a:gd name="T11" fmla="*/ 1569930 h 3048"/>
                <a:gd name="T12" fmla="*/ 62230 w 3117"/>
                <a:gd name="T13" fmla="*/ 1474470 h 3048"/>
                <a:gd name="T14" fmla="*/ 89535 w 3117"/>
                <a:gd name="T15" fmla="*/ 1380945 h 3048"/>
                <a:gd name="T16" fmla="*/ 120015 w 3117"/>
                <a:gd name="T17" fmla="*/ 1290645 h 3048"/>
                <a:gd name="T18" fmla="*/ 154940 w 3117"/>
                <a:gd name="T19" fmla="*/ 1200345 h 3048"/>
                <a:gd name="T20" fmla="*/ 194945 w 3117"/>
                <a:gd name="T21" fmla="*/ 1113915 h 3048"/>
                <a:gd name="T22" fmla="*/ 239395 w 3117"/>
                <a:gd name="T23" fmla="*/ 1028775 h 3048"/>
                <a:gd name="T24" fmla="*/ 287020 w 3117"/>
                <a:gd name="T25" fmla="*/ 946215 h 3048"/>
                <a:gd name="T26" fmla="*/ 338455 w 3117"/>
                <a:gd name="T27" fmla="*/ 867525 h 3048"/>
                <a:gd name="T28" fmla="*/ 393065 w 3117"/>
                <a:gd name="T29" fmla="*/ 790125 h 3048"/>
                <a:gd name="T30" fmla="*/ 452120 w 3117"/>
                <a:gd name="T31" fmla="*/ 715305 h 3048"/>
                <a:gd name="T32" fmla="*/ 514350 w 3117"/>
                <a:gd name="T33" fmla="*/ 645000 h 3048"/>
                <a:gd name="T34" fmla="*/ 580390 w 3117"/>
                <a:gd name="T35" fmla="*/ 576630 h 3048"/>
                <a:gd name="T36" fmla="*/ 648970 w 3117"/>
                <a:gd name="T37" fmla="*/ 510840 h 3048"/>
                <a:gd name="T38" fmla="*/ 721360 w 3117"/>
                <a:gd name="T39" fmla="*/ 449565 h 3048"/>
                <a:gd name="T40" fmla="*/ 796290 w 3117"/>
                <a:gd name="T41" fmla="*/ 390870 h 3048"/>
                <a:gd name="T42" fmla="*/ 873760 w 3117"/>
                <a:gd name="T43" fmla="*/ 335400 h 3048"/>
                <a:gd name="T44" fmla="*/ 953770 w 3117"/>
                <a:gd name="T45" fmla="*/ 284445 h 3048"/>
                <a:gd name="T46" fmla="*/ 1036320 w 3117"/>
                <a:gd name="T47" fmla="*/ 237360 h 3048"/>
                <a:gd name="T48" fmla="*/ 1121410 w 3117"/>
                <a:gd name="T49" fmla="*/ 194145 h 3048"/>
                <a:gd name="T50" fmla="*/ 1209675 w 3117"/>
                <a:gd name="T51" fmla="*/ 154800 h 3048"/>
                <a:gd name="T52" fmla="*/ 1298575 w 3117"/>
                <a:gd name="T53" fmla="*/ 119325 h 3048"/>
                <a:gd name="T54" fmla="*/ 1391920 w 3117"/>
                <a:gd name="T55" fmla="*/ 89010 h 3048"/>
                <a:gd name="T56" fmla="*/ 1484630 w 3117"/>
                <a:gd name="T57" fmla="*/ 61920 h 3048"/>
                <a:gd name="T58" fmla="*/ 1580515 w 3117"/>
                <a:gd name="T59" fmla="*/ 40635 h 3048"/>
                <a:gd name="T60" fmla="*/ 1678305 w 3117"/>
                <a:gd name="T61" fmla="*/ 22575 h 3048"/>
                <a:gd name="T62" fmla="*/ 1776730 w 3117"/>
                <a:gd name="T63" fmla="*/ 10320 h 3048"/>
                <a:gd name="T64" fmla="*/ 1877695 w 3117"/>
                <a:gd name="T65" fmla="*/ 2580 h 3048"/>
                <a:gd name="T66" fmla="*/ 1979295 w 3117"/>
                <a:gd name="T67" fmla="*/ 0 h 3048"/>
                <a:gd name="T68" fmla="*/ 1979295 w 3117"/>
                <a:gd name="T69" fmla="*/ 1965960 h 3048"/>
                <a:gd name="T70" fmla="*/ 0 w 3117"/>
                <a:gd name="T71" fmla="*/ 1965960 h 304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117" h="3048">
                  <a:moveTo>
                    <a:pt x="0" y="3048"/>
                  </a:moveTo>
                  <a:lnTo>
                    <a:pt x="2" y="2968"/>
                  </a:lnTo>
                  <a:lnTo>
                    <a:pt x="4" y="2891"/>
                  </a:lnTo>
                  <a:lnTo>
                    <a:pt x="16" y="2737"/>
                  </a:lnTo>
                  <a:lnTo>
                    <a:pt x="37" y="2584"/>
                  </a:lnTo>
                  <a:lnTo>
                    <a:pt x="63" y="2434"/>
                  </a:lnTo>
                  <a:lnTo>
                    <a:pt x="98" y="2286"/>
                  </a:lnTo>
                  <a:lnTo>
                    <a:pt x="141" y="2141"/>
                  </a:lnTo>
                  <a:lnTo>
                    <a:pt x="189" y="2001"/>
                  </a:lnTo>
                  <a:lnTo>
                    <a:pt x="244" y="1861"/>
                  </a:lnTo>
                  <a:lnTo>
                    <a:pt x="307" y="1727"/>
                  </a:lnTo>
                  <a:lnTo>
                    <a:pt x="377" y="1595"/>
                  </a:lnTo>
                  <a:lnTo>
                    <a:pt x="452" y="1467"/>
                  </a:lnTo>
                  <a:lnTo>
                    <a:pt x="533" y="1345"/>
                  </a:lnTo>
                  <a:lnTo>
                    <a:pt x="619" y="1225"/>
                  </a:lnTo>
                  <a:lnTo>
                    <a:pt x="712" y="1109"/>
                  </a:lnTo>
                  <a:lnTo>
                    <a:pt x="810" y="1000"/>
                  </a:lnTo>
                  <a:lnTo>
                    <a:pt x="914" y="894"/>
                  </a:lnTo>
                  <a:lnTo>
                    <a:pt x="1022" y="792"/>
                  </a:lnTo>
                  <a:lnTo>
                    <a:pt x="1136" y="697"/>
                  </a:lnTo>
                  <a:lnTo>
                    <a:pt x="1254" y="606"/>
                  </a:lnTo>
                  <a:lnTo>
                    <a:pt x="1376" y="520"/>
                  </a:lnTo>
                  <a:lnTo>
                    <a:pt x="1502" y="441"/>
                  </a:lnTo>
                  <a:lnTo>
                    <a:pt x="1632" y="368"/>
                  </a:lnTo>
                  <a:lnTo>
                    <a:pt x="1766" y="301"/>
                  </a:lnTo>
                  <a:lnTo>
                    <a:pt x="1905" y="240"/>
                  </a:lnTo>
                  <a:lnTo>
                    <a:pt x="2045" y="185"/>
                  </a:lnTo>
                  <a:lnTo>
                    <a:pt x="2192" y="138"/>
                  </a:lnTo>
                  <a:lnTo>
                    <a:pt x="2338" y="96"/>
                  </a:lnTo>
                  <a:lnTo>
                    <a:pt x="2489" y="63"/>
                  </a:lnTo>
                  <a:lnTo>
                    <a:pt x="2643" y="35"/>
                  </a:lnTo>
                  <a:lnTo>
                    <a:pt x="2798" y="16"/>
                  </a:lnTo>
                  <a:lnTo>
                    <a:pt x="2957" y="4"/>
                  </a:lnTo>
                  <a:lnTo>
                    <a:pt x="3117" y="0"/>
                  </a:lnTo>
                  <a:lnTo>
                    <a:pt x="3117" y="3048"/>
                  </a:lnTo>
                  <a:lnTo>
                    <a:pt x="0" y="3048"/>
                  </a:lnTo>
                  <a:close/>
                </a:path>
              </a:pathLst>
            </a:custGeom>
            <a:blipFill dpi="0" rotWithShape="0">
              <a:blip r:embed="rId3" cstate="print">
                <a:duotone>
                  <a:prstClr val="black"/>
                  <a:schemeClr val="tx2">
                    <a:tint val="45000"/>
                    <a:satMod val="400000"/>
                  </a:schemeClr>
                </a:duotone>
              </a:blip>
              <a:srcRect/>
              <a:tile tx="0" ty="0" sx="100000" sy="100000" flip="none" algn="tl"/>
            </a:blipFill>
            <a:ln w="9525">
              <a:noFill/>
              <a:round/>
              <a:headEnd/>
              <a:tailEnd/>
            </a:ln>
          </p:spPr>
          <p:txBody>
            <a:bodyPr/>
            <a:lstStyle/>
            <a:p>
              <a:endParaRPr lang="en-US"/>
            </a:p>
          </p:txBody>
        </p:sp>
        <p:grpSp>
          <p:nvGrpSpPr>
            <p:cNvPr id="52348" name="Group 341"/>
            <p:cNvGrpSpPr>
              <a:grpSpLocks/>
            </p:cNvGrpSpPr>
            <p:nvPr/>
          </p:nvGrpSpPr>
          <p:grpSpPr bwMode="auto">
            <a:xfrm>
              <a:off x="1964055" y="1760855"/>
              <a:ext cx="1210310" cy="1198880"/>
              <a:chOff x="3093" y="2771"/>
              <a:chExt cx="1906" cy="1888"/>
            </a:xfrm>
          </p:grpSpPr>
          <p:sp>
            <p:nvSpPr>
              <p:cNvPr id="52357" name="Freeform 350"/>
              <p:cNvSpPr>
                <a:spLocks/>
              </p:cNvSpPr>
              <p:nvPr/>
            </p:nvSpPr>
            <p:spPr bwMode="auto">
              <a:xfrm>
                <a:off x="3093" y="2771"/>
                <a:ext cx="1906" cy="1888"/>
              </a:xfrm>
              <a:custGeom>
                <a:avLst/>
                <a:gdLst>
                  <a:gd name="T0" fmla="*/ 0 w 1906"/>
                  <a:gd name="T1" fmla="*/ 1888 h 1888"/>
                  <a:gd name="T2" fmla="*/ 2 w 1906"/>
                  <a:gd name="T3" fmla="*/ 1790 h 1888"/>
                  <a:gd name="T4" fmla="*/ 10 w 1906"/>
                  <a:gd name="T5" fmla="*/ 1695 h 1888"/>
                  <a:gd name="T6" fmla="*/ 22 w 1906"/>
                  <a:gd name="T7" fmla="*/ 1601 h 1888"/>
                  <a:gd name="T8" fmla="*/ 38 w 1906"/>
                  <a:gd name="T9" fmla="*/ 1508 h 1888"/>
                  <a:gd name="T10" fmla="*/ 59 w 1906"/>
                  <a:gd name="T11" fmla="*/ 1416 h 1888"/>
                  <a:gd name="T12" fmla="*/ 85 w 1906"/>
                  <a:gd name="T13" fmla="*/ 1327 h 1888"/>
                  <a:gd name="T14" fmla="*/ 116 w 1906"/>
                  <a:gd name="T15" fmla="*/ 1239 h 1888"/>
                  <a:gd name="T16" fmla="*/ 150 w 1906"/>
                  <a:gd name="T17" fmla="*/ 1152 h 1888"/>
                  <a:gd name="T18" fmla="*/ 187 w 1906"/>
                  <a:gd name="T19" fmla="*/ 1069 h 1888"/>
                  <a:gd name="T20" fmla="*/ 230 w 1906"/>
                  <a:gd name="T21" fmla="*/ 987 h 1888"/>
                  <a:gd name="T22" fmla="*/ 277 w 1906"/>
                  <a:gd name="T23" fmla="*/ 908 h 1888"/>
                  <a:gd name="T24" fmla="*/ 325 w 1906"/>
                  <a:gd name="T25" fmla="*/ 833 h 1888"/>
                  <a:gd name="T26" fmla="*/ 378 w 1906"/>
                  <a:gd name="T27" fmla="*/ 758 h 1888"/>
                  <a:gd name="T28" fmla="*/ 435 w 1906"/>
                  <a:gd name="T29" fmla="*/ 687 h 1888"/>
                  <a:gd name="T30" fmla="*/ 494 w 1906"/>
                  <a:gd name="T31" fmla="*/ 618 h 1888"/>
                  <a:gd name="T32" fmla="*/ 557 w 1906"/>
                  <a:gd name="T33" fmla="*/ 553 h 1888"/>
                  <a:gd name="T34" fmla="*/ 624 w 1906"/>
                  <a:gd name="T35" fmla="*/ 490 h 1888"/>
                  <a:gd name="T36" fmla="*/ 694 w 1906"/>
                  <a:gd name="T37" fmla="*/ 431 h 1888"/>
                  <a:gd name="T38" fmla="*/ 765 w 1906"/>
                  <a:gd name="T39" fmla="*/ 376 h 1888"/>
                  <a:gd name="T40" fmla="*/ 840 w 1906"/>
                  <a:gd name="T41" fmla="*/ 323 h 1888"/>
                  <a:gd name="T42" fmla="*/ 917 w 1906"/>
                  <a:gd name="T43" fmla="*/ 274 h 1888"/>
                  <a:gd name="T44" fmla="*/ 997 w 1906"/>
                  <a:gd name="T45" fmla="*/ 228 h 1888"/>
                  <a:gd name="T46" fmla="*/ 1080 w 1906"/>
                  <a:gd name="T47" fmla="*/ 187 h 1888"/>
                  <a:gd name="T48" fmla="*/ 1164 w 1906"/>
                  <a:gd name="T49" fmla="*/ 148 h 1888"/>
                  <a:gd name="T50" fmla="*/ 1251 w 1906"/>
                  <a:gd name="T51" fmla="*/ 114 h 1888"/>
                  <a:gd name="T52" fmla="*/ 1339 w 1906"/>
                  <a:gd name="T53" fmla="*/ 85 h 1888"/>
                  <a:gd name="T54" fmla="*/ 1430 w 1906"/>
                  <a:gd name="T55" fmla="*/ 59 h 1888"/>
                  <a:gd name="T56" fmla="*/ 1522 w 1906"/>
                  <a:gd name="T57" fmla="*/ 39 h 1888"/>
                  <a:gd name="T58" fmla="*/ 1615 w 1906"/>
                  <a:gd name="T59" fmla="*/ 22 h 1888"/>
                  <a:gd name="T60" fmla="*/ 1711 w 1906"/>
                  <a:gd name="T61" fmla="*/ 10 h 1888"/>
                  <a:gd name="T62" fmla="*/ 1809 w 1906"/>
                  <a:gd name="T63" fmla="*/ 2 h 1888"/>
                  <a:gd name="T64" fmla="*/ 1906 w 1906"/>
                  <a:gd name="T65" fmla="*/ 0 h 1888"/>
                  <a:gd name="T66" fmla="*/ 1906 w 1906"/>
                  <a:gd name="T67" fmla="*/ 1888 h 1888"/>
                  <a:gd name="T68" fmla="*/ 0 w 1906"/>
                  <a:gd name="T69" fmla="*/ 1888 h 188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906" h="1888">
                    <a:moveTo>
                      <a:pt x="0" y="1888"/>
                    </a:moveTo>
                    <a:lnTo>
                      <a:pt x="2" y="1790"/>
                    </a:lnTo>
                    <a:lnTo>
                      <a:pt x="10" y="1695"/>
                    </a:lnTo>
                    <a:lnTo>
                      <a:pt x="22" y="1601"/>
                    </a:lnTo>
                    <a:lnTo>
                      <a:pt x="38" y="1508"/>
                    </a:lnTo>
                    <a:lnTo>
                      <a:pt x="59" y="1416"/>
                    </a:lnTo>
                    <a:lnTo>
                      <a:pt x="85" y="1327"/>
                    </a:lnTo>
                    <a:lnTo>
                      <a:pt x="116" y="1239"/>
                    </a:lnTo>
                    <a:lnTo>
                      <a:pt x="150" y="1152"/>
                    </a:lnTo>
                    <a:lnTo>
                      <a:pt x="187" y="1069"/>
                    </a:lnTo>
                    <a:lnTo>
                      <a:pt x="230" y="987"/>
                    </a:lnTo>
                    <a:lnTo>
                      <a:pt x="277" y="908"/>
                    </a:lnTo>
                    <a:lnTo>
                      <a:pt x="325" y="833"/>
                    </a:lnTo>
                    <a:lnTo>
                      <a:pt x="378" y="758"/>
                    </a:lnTo>
                    <a:lnTo>
                      <a:pt x="435" y="687"/>
                    </a:lnTo>
                    <a:lnTo>
                      <a:pt x="494" y="618"/>
                    </a:lnTo>
                    <a:lnTo>
                      <a:pt x="557" y="553"/>
                    </a:lnTo>
                    <a:lnTo>
                      <a:pt x="624" y="490"/>
                    </a:lnTo>
                    <a:lnTo>
                      <a:pt x="694" y="431"/>
                    </a:lnTo>
                    <a:lnTo>
                      <a:pt x="765" y="376"/>
                    </a:lnTo>
                    <a:lnTo>
                      <a:pt x="840" y="323"/>
                    </a:lnTo>
                    <a:lnTo>
                      <a:pt x="917" y="274"/>
                    </a:lnTo>
                    <a:lnTo>
                      <a:pt x="997" y="228"/>
                    </a:lnTo>
                    <a:lnTo>
                      <a:pt x="1080" y="187"/>
                    </a:lnTo>
                    <a:lnTo>
                      <a:pt x="1164" y="148"/>
                    </a:lnTo>
                    <a:lnTo>
                      <a:pt x="1251" y="114"/>
                    </a:lnTo>
                    <a:lnTo>
                      <a:pt x="1339" y="85"/>
                    </a:lnTo>
                    <a:lnTo>
                      <a:pt x="1430" y="59"/>
                    </a:lnTo>
                    <a:lnTo>
                      <a:pt x="1522" y="39"/>
                    </a:lnTo>
                    <a:lnTo>
                      <a:pt x="1615" y="22"/>
                    </a:lnTo>
                    <a:lnTo>
                      <a:pt x="1711" y="10"/>
                    </a:lnTo>
                    <a:lnTo>
                      <a:pt x="1809" y="2"/>
                    </a:lnTo>
                    <a:lnTo>
                      <a:pt x="1906" y="0"/>
                    </a:lnTo>
                    <a:lnTo>
                      <a:pt x="1906" y="1888"/>
                    </a:lnTo>
                    <a:lnTo>
                      <a:pt x="0" y="1888"/>
                    </a:lnTo>
                    <a:close/>
                  </a:path>
                </a:pathLst>
              </a:custGeom>
              <a:blipFill dpi="0" rotWithShape="0">
                <a:blip r:embed="rId4" cstate="print">
                  <a:duotone>
                    <a:prstClr val="black"/>
                    <a:schemeClr val="tx2">
                      <a:tint val="45000"/>
                      <a:satMod val="400000"/>
                    </a:schemeClr>
                  </a:duotone>
                </a:blip>
                <a:srcRect/>
                <a:tile tx="0" ty="0" sx="100000" sy="100000" flip="none" algn="tl"/>
              </a:blipFill>
              <a:ln w="9525">
                <a:noFill/>
                <a:round/>
                <a:headEnd/>
                <a:tailEnd/>
              </a:ln>
            </p:spPr>
            <p:txBody>
              <a:bodyPr/>
              <a:lstStyle/>
              <a:p>
                <a:endParaRPr lang="en-US"/>
              </a:p>
            </p:txBody>
          </p:sp>
          <p:sp>
            <p:nvSpPr>
              <p:cNvPr id="52358" name="Freeform 351"/>
              <p:cNvSpPr>
                <a:spLocks/>
              </p:cNvSpPr>
              <p:nvPr/>
            </p:nvSpPr>
            <p:spPr bwMode="auto">
              <a:xfrm>
                <a:off x="3093" y="2771"/>
                <a:ext cx="1906" cy="1888"/>
              </a:xfrm>
              <a:custGeom>
                <a:avLst/>
                <a:gdLst>
                  <a:gd name="T0" fmla="*/ 0 w 1906"/>
                  <a:gd name="T1" fmla="*/ 1888 h 1888"/>
                  <a:gd name="T2" fmla="*/ 2 w 1906"/>
                  <a:gd name="T3" fmla="*/ 1790 h 1888"/>
                  <a:gd name="T4" fmla="*/ 10 w 1906"/>
                  <a:gd name="T5" fmla="*/ 1695 h 1888"/>
                  <a:gd name="T6" fmla="*/ 22 w 1906"/>
                  <a:gd name="T7" fmla="*/ 1601 h 1888"/>
                  <a:gd name="T8" fmla="*/ 38 w 1906"/>
                  <a:gd name="T9" fmla="*/ 1508 h 1888"/>
                  <a:gd name="T10" fmla="*/ 59 w 1906"/>
                  <a:gd name="T11" fmla="*/ 1416 h 1888"/>
                  <a:gd name="T12" fmla="*/ 85 w 1906"/>
                  <a:gd name="T13" fmla="*/ 1327 h 1888"/>
                  <a:gd name="T14" fmla="*/ 116 w 1906"/>
                  <a:gd name="T15" fmla="*/ 1239 h 1888"/>
                  <a:gd name="T16" fmla="*/ 150 w 1906"/>
                  <a:gd name="T17" fmla="*/ 1152 h 1888"/>
                  <a:gd name="T18" fmla="*/ 187 w 1906"/>
                  <a:gd name="T19" fmla="*/ 1069 h 1888"/>
                  <a:gd name="T20" fmla="*/ 230 w 1906"/>
                  <a:gd name="T21" fmla="*/ 987 h 1888"/>
                  <a:gd name="T22" fmla="*/ 277 w 1906"/>
                  <a:gd name="T23" fmla="*/ 908 h 1888"/>
                  <a:gd name="T24" fmla="*/ 325 w 1906"/>
                  <a:gd name="T25" fmla="*/ 833 h 1888"/>
                  <a:gd name="T26" fmla="*/ 378 w 1906"/>
                  <a:gd name="T27" fmla="*/ 758 h 1888"/>
                  <a:gd name="T28" fmla="*/ 435 w 1906"/>
                  <a:gd name="T29" fmla="*/ 687 h 1888"/>
                  <a:gd name="T30" fmla="*/ 494 w 1906"/>
                  <a:gd name="T31" fmla="*/ 618 h 1888"/>
                  <a:gd name="T32" fmla="*/ 557 w 1906"/>
                  <a:gd name="T33" fmla="*/ 553 h 1888"/>
                  <a:gd name="T34" fmla="*/ 624 w 1906"/>
                  <a:gd name="T35" fmla="*/ 490 h 1888"/>
                  <a:gd name="T36" fmla="*/ 694 w 1906"/>
                  <a:gd name="T37" fmla="*/ 431 h 1888"/>
                  <a:gd name="T38" fmla="*/ 765 w 1906"/>
                  <a:gd name="T39" fmla="*/ 376 h 1888"/>
                  <a:gd name="T40" fmla="*/ 840 w 1906"/>
                  <a:gd name="T41" fmla="*/ 323 h 1888"/>
                  <a:gd name="T42" fmla="*/ 917 w 1906"/>
                  <a:gd name="T43" fmla="*/ 274 h 1888"/>
                  <a:gd name="T44" fmla="*/ 997 w 1906"/>
                  <a:gd name="T45" fmla="*/ 228 h 1888"/>
                  <a:gd name="T46" fmla="*/ 1080 w 1906"/>
                  <a:gd name="T47" fmla="*/ 187 h 1888"/>
                  <a:gd name="T48" fmla="*/ 1164 w 1906"/>
                  <a:gd name="T49" fmla="*/ 148 h 1888"/>
                  <a:gd name="T50" fmla="*/ 1251 w 1906"/>
                  <a:gd name="T51" fmla="*/ 114 h 1888"/>
                  <a:gd name="T52" fmla="*/ 1339 w 1906"/>
                  <a:gd name="T53" fmla="*/ 85 h 1888"/>
                  <a:gd name="T54" fmla="*/ 1430 w 1906"/>
                  <a:gd name="T55" fmla="*/ 59 h 1888"/>
                  <a:gd name="T56" fmla="*/ 1522 w 1906"/>
                  <a:gd name="T57" fmla="*/ 39 h 1888"/>
                  <a:gd name="T58" fmla="*/ 1615 w 1906"/>
                  <a:gd name="T59" fmla="*/ 22 h 1888"/>
                  <a:gd name="T60" fmla="*/ 1711 w 1906"/>
                  <a:gd name="T61" fmla="*/ 10 h 1888"/>
                  <a:gd name="T62" fmla="*/ 1809 w 1906"/>
                  <a:gd name="T63" fmla="*/ 2 h 1888"/>
                  <a:gd name="T64" fmla="*/ 1906 w 1906"/>
                  <a:gd name="T65" fmla="*/ 0 h 18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906" h="1888">
                    <a:moveTo>
                      <a:pt x="0" y="1888"/>
                    </a:moveTo>
                    <a:lnTo>
                      <a:pt x="2" y="1790"/>
                    </a:lnTo>
                    <a:lnTo>
                      <a:pt x="10" y="1695"/>
                    </a:lnTo>
                    <a:lnTo>
                      <a:pt x="22" y="1601"/>
                    </a:lnTo>
                    <a:lnTo>
                      <a:pt x="38" y="1508"/>
                    </a:lnTo>
                    <a:lnTo>
                      <a:pt x="59" y="1416"/>
                    </a:lnTo>
                    <a:lnTo>
                      <a:pt x="85" y="1327"/>
                    </a:lnTo>
                    <a:lnTo>
                      <a:pt x="116" y="1239"/>
                    </a:lnTo>
                    <a:lnTo>
                      <a:pt x="150" y="1152"/>
                    </a:lnTo>
                    <a:lnTo>
                      <a:pt x="187" y="1069"/>
                    </a:lnTo>
                    <a:lnTo>
                      <a:pt x="230" y="987"/>
                    </a:lnTo>
                    <a:lnTo>
                      <a:pt x="277" y="908"/>
                    </a:lnTo>
                    <a:lnTo>
                      <a:pt x="325" y="833"/>
                    </a:lnTo>
                    <a:lnTo>
                      <a:pt x="378" y="758"/>
                    </a:lnTo>
                    <a:lnTo>
                      <a:pt x="435" y="687"/>
                    </a:lnTo>
                    <a:lnTo>
                      <a:pt x="494" y="618"/>
                    </a:lnTo>
                    <a:lnTo>
                      <a:pt x="557" y="553"/>
                    </a:lnTo>
                    <a:lnTo>
                      <a:pt x="624" y="490"/>
                    </a:lnTo>
                    <a:lnTo>
                      <a:pt x="694" y="431"/>
                    </a:lnTo>
                    <a:lnTo>
                      <a:pt x="765" y="376"/>
                    </a:lnTo>
                    <a:lnTo>
                      <a:pt x="840" y="323"/>
                    </a:lnTo>
                    <a:lnTo>
                      <a:pt x="917" y="274"/>
                    </a:lnTo>
                    <a:lnTo>
                      <a:pt x="997" y="228"/>
                    </a:lnTo>
                    <a:lnTo>
                      <a:pt x="1080" y="187"/>
                    </a:lnTo>
                    <a:lnTo>
                      <a:pt x="1164" y="148"/>
                    </a:lnTo>
                    <a:lnTo>
                      <a:pt x="1251" y="114"/>
                    </a:lnTo>
                    <a:lnTo>
                      <a:pt x="1339" y="85"/>
                    </a:lnTo>
                    <a:lnTo>
                      <a:pt x="1430" y="59"/>
                    </a:lnTo>
                    <a:lnTo>
                      <a:pt x="1522" y="39"/>
                    </a:lnTo>
                    <a:lnTo>
                      <a:pt x="1615" y="22"/>
                    </a:lnTo>
                    <a:lnTo>
                      <a:pt x="1711" y="10"/>
                    </a:lnTo>
                    <a:lnTo>
                      <a:pt x="1809" y="2"/>
                    </a:lnTo>
                    <a:lnTo>
                      <a:pt x="1906" y="0"/>
                    </a:lnTo>
                  </a:path>
                </a:pathLst>
              </a:custGeom>
              <a:noFill/>
              <a:ln w="7620">
                <a:solidFill>
                  <a:srgbClr val="000000"/>
                </a:solidFill>
                <a:prstDash val="solid"/>
                <a:round/>
                <a:headEnd/>
                <a:tailEnd/>
              </a:ln>
            </p:spPr>
            <p:txBody>
              <a:bodyPr/>
              <a:lstStyle/>
              <a:p>
                <a:endParaRPr lang="en-US"/>
              </a:p>
            </p:txBody>
          </p:sp>
        </p:grpSp>
        <p:grpSp>
          <p:nvGrpSpPr>
            <p:cNvPr id="52349" name="Group 342"/>
            <p:cNvGrpSpPr>
              <a:grpSpLocks/>
            </p:cNvGrpSpPr>
            <p:nvPr/>
          </p:nvGrpSpPr>
          <p:grpSpPr bwMode="auto">
            <a:xfrm>
              <a:off x="2764790" y="2550160"/>
              <a:ext cx="410845" cy="407670"/>
              <a:chOff x="4354" y="4014"/>
              <a:chExt cx="647" cy="642"/>
            </a:xfrm>
          </p:grpSpPr>
          <p:sp>
            <p:nvSpPr>
              <p:cNvPr id="52355" name="Freeform 348"/>
              <p:cNvSpPr>
                <a:spLocks/>
              </p:cNvSpPr>
              <p:nvPr/>
            </p:nvSpPr>
            <p:spPr bwMode="auto">
              <a:xfrm>
                <a:off x="4354" y="4014"/>
                <a:ext cx="647" cy="642"/>
              </a:xfrm>
              <a:custGeom>
                <a:avLst/>
                <a:gdLst>
                  <a:gd name="T0" fmla="*/ 0 w 647"/>
                  <a:gd name="T1" fmla="*/ 642 h 642"/>
                  <a:gd name="T2" fmla="*/ 4 w 647"/>
                  <a:gd name="T3" fmla="*/ 577 h 642"/>
                  <a:gd name="T4" fmla="*/ 13 w 647"/>
                  <a:gd name="T5" fmla="*/ 512 h 642"/>
                  <a:gd name="T6" fmla="*/ 29 w 647"/>
                  <a:gd name="T7" fmla="*/ 452 h 642"/>
                  <a:gd name="T8" fmla="*/ 51 w 647"/>
                  <a:gd name="T9" fmla="*/ 393 h 642"/>
                  <a:gd name="T10" fmla="*/ 78 w 647"/>
                  <a:gd name="T11" fmla="*/ 336 h 642"/>
                  <a:gd name="T12" fmla="*/ 110 w 647"/>
                  <a:gd name="T13" fmla="*/ 283 h 642"/>
                  <a:gd name="T14" fmla="*/ 149 w 647"/>
                  <a:gd name="T15" fmla="*/ 234 h 642"/>
                  <a:gd name="T16" fmla="*/ 190 w 647"/>
                  <a:gd name="T17" fmla="*/ 187 h 642"/>
                  <a:gd name="T18" fmla="*/ 236 w 647"/>
                  <a:gd name="T19" fmla="*/ 147 h 642"/>
                  <a:gd name="T20" fmla="*/ 285 w 647"/>
                  <a:gd name="T21" fmla="*/ 110 h 642"/>
                  <a:gd name="T22" fmla="*/ 338 w 647"/>
                  <a:gd name="T23" fmla="*/ 78 h 642"/>
                  <a:gd name="T24" fmla="*/ 395 w 647"/>
                  <a:gd name="T25" fmla="*/ 51 h 642"/>
                  <a:gd name="T26" fmla="*/ 454 w 647"/>
                  <a:gd name="T27" fmla="*/ 29 h 642"/>
                  <a:gd name="T28" fmla="*/ 517 w 647"/>
                  <a:gd name="T29" fmla="*/ 13 h 642"/>
                  <a:gd name="T30" fmla="*/ 580 w 647"/>
                  <a:gd name="T31" fmla="*/ 5 h 642"/>
                  <a:gd name="T32" fmla="*/ 647 w 647"/>
                  <a:gd name="T33" fmla="*/ 0 h 642"/>
                  <a:gd name="T34" fmla="*/ 647 w 647"/>
                  <a:gd name="T35" fmla="*/ 642 h 642"/>
                  <a:gd name="T36" fmla="*/ 0 w 647"/>
                  <a:gd name="T37" fmla="*/ 642 h 64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47" h="642">
                    <a:moveTo>
                      <a:pt x="0" y="642"/>
                    </a:moveTo>
                    <a:lnTo>
                      <a:pt x="4" y="577"/>
                    </a:lnTo>
                    <a:lnTo>
                      <a:pt x="13" y="512"/>
                    </a:lnTo>
                    <a:lnTo>
                      <a:pt x="29" y="452"/>
                    </a:lnTo>
                    <a:lnTo>
                      <a:pt x="51" y="393"/>
                    </a:lnTo>
                    <a:lnTo>
                      <a:pt x="78" y="336"/>
                    </a:lnTo>
                    <a:lnTo>
                      <a:pt x="110" y="283"/>
                    </a:lnTo>
                    <a:lnTo>
                      <a:pt x="149" y="234"/>
                    </a:lnTo>
                    <a:lnTo>
                      <a:pt x="190" y="187"/>
                    </a:lnTo>
                    <a:lnTo>
                      <a:pt x="236" y="147"/>
                    </a:lnTo>
                    <a:lnTo>
                      <a:pt x="285" y="110"/>
                    </a:lnTo>
                    <a:lnTo>
                      <a:pt x="338" y="78"/>
                    </a:lnTo>
                    <a:lnTo>
                      <a:pt x="395" y="51"/>
                    </a:lnTo>
                    <a:lnTo>
                      <a:pt x="454" y="29"/>
                    </a:lnTo>
                    <a:lnTo>
                      <a:pt x="517" y="13"/>
                    </a:lnTo>
                    <a:lnTo>
                      <a:pt x="580" y="5"/>
                    </a:lnTo>
                    <a:lnTo>
                      <a:pt x="647" y="0"/>
                    </a:lnTo>
                    <a:lnTo>
                      <a:pt x="647" y="642"/>
                    </a:lnTo>
                    <a:lnTo>
                      <a:pt x="0" y="642"/>
                    </a:lnTo>
                    <a:close/>
                  </a:path>
                </a:pathLst>
              </a:custGeom>
              <a:blipFill dpi="0" rotWithShape="0">
                <a:blip r:embed="rId5" cstate="print">
                  <a:duotone>
                    <a:prstClr val="black"/>
                    <a:schemeClr val="tx2">
                      <a:tint val="45000"/>
                      <a:satMod val="400000"/>
                    </a:schemeClr>
                  </a:duotone>
                </a:blip>
                <a:srcRect/>
                <a:tile tx="0" ty="0" sx="100000" sy="100000" flip="none" algn="tl"/>
              </a:blipFill>
              <a:ln w="9525">
                <a:noFill/>
                <a:round/>
                <a:headEnd/>
                <a:tailEnd/>
              </a:ln>
            </p:spPr>
            <p:txBody>
              <a:bodyPr/>
              <a:lstStyle/>
              <a:p>
                <a:endParaRPr lang="en-US"/>
              </a:p>
            </p:txBody>
          </p:sp>
          <p:sp>
            <p:nvSpPr>
              <p:cNvPr id="52356" name="Freeform 349"/>
              <p:cNvSpPr>
                <a:spLocks/>
              </p:cNvSpPr>
              <p:nvPr/>
            </p:nvSpPr>
            <p:spPr bwMode="auto">
              <a:xfrm>
                <a:off x="4354" y="4014"/>
                <a:ext cx="647" cy="642"/>
              </a:xfrm>
              <a:custGeom>
                <a:avLst/>
                <a:gdLst>
                  <a:gd name="T0" fmla="*/ 0 w 647"/>
                  <a:gd name="T1" fmla="*/ 642 h 642"/>
                  <a:gd name="T2" fmla="*/ 4 w 647"/>
                  <a:gd name="T3" fmla="*/ 577 h 642"/>
                  <a:gd name="T4" fmla="*/ 13 w 647"/>
                  <a:gd name="T5" fmla="*/ 512 h 642"/>
                  <a:gd name="T6" fmla="*/ 29 w 647"/>
                  <a:gd name="T7" fmla="*/ 452 h 642"/>
                  <a:gd name="T8" fmla="*/ 51 w 647"/>
                  <a:gd name="T9" fmla="*/ 393 h 642"/>
                  <a:gd name="T10" fmla="*/ 78 w 647"/>
                  <a:gd name="T11" fmla="*/ 336 h 642"/>
                  <a:gd name="T12" fmla="*/ 110 w 647"/>
                  <a:gd name="T13" fmla="*/ 283 h 642"/>
                  <a:gd name="T14" fmla="*/ 149 w 647"/>
                  <a:gd name="T15" fmla="*/ 234 h 642"/>
                  <a:gd name="T16" fmla="*/ 190 w 647"/>
                  <a:gd name="T17" fmla="*/ 187 h 642"/>
                  <a:gd name="T18" fmla="*/ 236 w 647"/>
                  <a:gd name="T19" fmla="*/ 147 h 642"/>
                  <a:gd name="T20" fmla="*/ 285 w 647"/>
                  <a:gd name="T21" fmla="*/ 110 h 642"/>
                  <a:gd name="T22" fmla="*/ 338 w 647"/>
                  <a:gd name="T23" fmla="*/ 78 h 642"/>
                  <a:gd name="T24" fmla="*/ 395 w 647"/>
                  <a:gd name="T25" fmla="*/ 51 h 642"/>
                  <a:gd name="T26" fmla="*/ 454 w 647"/>
                  <a:gd name="T27" fmla="*/ 29 h 642"/>
                  <a:gd name="T28" fmla="*/ 517 w 647"/>
                  <a:gd name="T29" fmla="*/ 13 h 642"/>
                  <a:gd name="T30" fmla="*/ 580 w 647"/>
                  <a:gd name="T31" fmla="*/ 5 h 642"/>
                  <a:gd name="T32" fmla="*/ 647 w 647"/>
                  <a:gd name="T33" fmla="*/ 0 h 6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47" h="642">
                    <a:moveTo>
                      <a:pt x="0" y="642"/>
                    </a:moveTo>
                    <a:lnTo>
                      <a:pt x="4" y="577"/>
                    </a:lnTo>
                    <a:lnTo>
                      <a:pt x="13" y="512"/>
                    </a:lnTo>
                    <a:lnTo>
                      <a:pt x="29" y="452"/>
                    </a:lnTo>
                    <a:lnTo>
                      <a:pt x="51" y="393"/>
                    </a:lnTo>
                    <a:lnTo>
                      <a:pt x="78" y="336"/>
                    </a:lnTo>
                    <a:lnTo>
                      <a:pt x="110" y="283"/>
                    </a:lnTo>
                    <a:lnTo>
                      <a:pt x="149" y="234"/>
                    </a:lnTo>
                    <a:lnTo>
                      <a:pt x="190" y="187"/>
                    </a:lnTo>
                    <a:lnTo>
                      <a:pt x="236" y="147"/>
                    </a:lnTo>
                    <a:lnTo>
                      <a:pt x="285" y="110"/>
                    </a:lnTo>
                    <a:lnTo>
                      <a:pt x="338" y="78"/>
                    </a:lnTo>
                    <a:lnTo>
                      <a:pt x="395" y="51"/>
                    </a:lnTo>
                    <a:lnTo>
                      <a:pt x="454" y="29"/>
                    </a:lnTo>
                    <a:lnTo>
                      <a:pt x="517" y="13"/>
                    </a:lnTo>
                    <a:lnTo>
                      <a:pt x="580" y="5"/>
                    </a:lnTo>
                    <a:lnTo>
                      <a:pt x="647" y="0"/>
                    </a:lnTo>
                  </a:path>
                </a:pathLst>
              </a:custGeom>
              <a:noFill/>
              <a:ln w="7620">
                <a:solidFill>
                  <a:srgbClr val="000000"/>
                </a:solidFill>
                <a:prstDash val="solid"/>
                <a:round/>
                <a:headEnd/>
                <a:tailEnd/>
              </a:ln>
            </p:spPr>
            <p:txBody>
              <a:bodyPr/>
              <a:lstStyle/>
              <a:p>
                <a:endParaRPr lang="en-US"/>
              </a:p>
            </p:txBody>
          </p:sp>
        </p:grpSp>
        <p:sp>
          <p:nvSpPr>
            <p:cNvPr id="52350" name="Freeform 343"/>
            <p:cNvSpPr>
              <a:spLocks/>
            </p:cNvSpPr>
            <p:nvPr/>
          </p:nvSpPr>
          <p:spPr bwMode="auto">
            <a:xfrm>
              <a:off x="2638425" y="797560"/>
              <a:ext cx="539750" cy="330200"/>
            </a:xfrm>
            <a:custGeom>
              <a:avLst/>
              <a:gdLst>
                <a:gd name="T0" fmla="*/ 539750 w 850"/>
                <a:gd name="T1" fmla="*/ 0 h 520"/>
                <a:gd name="T2" fmla="*/ 421005 w 850"/>
                <a:gd name="T3" fmla="*/ 5080 h 520"/>
                <a:gd name="T4" fmla="*/ 308610 w 850"/>
                <a:gd name="T5" fmla="*/ 12700 h 520"/>
                <a:gd name="T6" fmla="*/ 233680 w 850"/>
                <a:gd name="T7" fmla="*/ 22860 h 520"/>
                <a:gd name="T8" fmla="*/ 208280 w 850"/>
                <a:gd name="T9" fmla="*/ 26670 h 520"/>
                <a:gd name="T10" fmla="*/ 166370 w 850"/>
                <a:gd name="T11" fmla="*/ 36830 h 520"/>
                <a:gd name="T12" fmla="*/ 131445 w 850"/>
                <a:gd name="T13" fmla="*/ 51435 h 520"/>
                <a:gd name="T14" fmla="*/ 113665 w 850"/>
                <a:gd name="T15" fmla="*/ 60325 h 520"/>
                <a:gd name="T16" fmla="*/ 88900 w 850"/>
                <a:gd name="T17" fmla="*/ 79375 h 520"/>
                <a:gd name="T18" fmla="*/ 69850 w 850"/>
                <a:gd name="T19" fmla="*/ 102870 h 520"/>
                <a:gd name="T20" fmla="*/ 51435 w 850"/>
                <a:gd name="T21" fmla="*/ 141605 h 520"/>
                <a:gd name="T22" fmla="*/ 41275 w 850"/>
                <a:gd name="T23" fmla="*/ 173990 h 520"/>
                <a:gd name="T24" fmla="*/ 27305 w 850"/>
                <a:gd name="T25" fmla="*/ 222885 h 520"/>
                <a:gd name="T26" fmla="*/ 32385 w 850"/>
                <a:gd name="T27" fmla="*/ 233045 h 520"/>
                <a:gd name="T28" fmla="*/ 22225 w 850"/>
                <a:gd name="T29" fmla="*/ 239395 h 520"/>
                <a:gd name="T30" fmla="*/ 23495 w 850"/>
                <a:gd name="T31" fmla="*/ 238125 h 520"/>
                <a:gd name="T32" fmla="*/ 12700 w 850"/>
                <a:gd name="T33" fmla="*/ 257810 h 520"/>
                <a:gd name="T34" fmla="*/ 3810 w 850"/>
                <a:gd name="T35" fmla="*/ 283210 h 520"/>
                <a:gd name="T36" fmla="*/ 0 w 850"/>
                <a:gd name="T37" fmla="*/ 313055 h 520"/>
                <a:gd name="T38" fmla="*/ 15240 w 850"/>
                <a:gd name="T39" fmla="*/ 328930 h 520"/>
                <a:gd name="T40" fmla="*/ 16510 w 850"/>
                <a:gd name="T41" fmla="*/ 295275 h 520"/>
                <a:gd name="T42" fmla="*/ 23495 w 850"/>
                <a:gd name="T43" fmla="*/ 271780 h 520"/>
                <a:gd name="T44" fmla="*/ 20955 w 850"/>
                <a:gd name="T45" fmla="*/ 257810 h 520"/>
                <a:gd name="T46" fmla="*/ 34925 w 850"/>
                <a:gd name="T47" fmla="*/ 246380 h 520"/>
                <a:gd name="T48" fmla="*/ 37465 w 850"/>
                <a:gd name="T49" fmla="*/ 238125 h 520"/>
                <a:gd name="T50" fmla="*/ 40005 w 850"/>
                <a:gd name="T51" fmla="*/ 233045 h 520"/>
                <a:gd name="T52" fmla="*/ 48895 w 850"/>
                <a:gd name="T53" fmla="*/ 199390 h 520"/>
                <a:gd name="T54" fmla="*/ 64770 w 850"/>
                <a:gd name="T55" fmla="*/ 147955 h 520"/>
                <a:gd name="T56" fmla="*/ 63500 w 850"/>
                <a:gd name="T57" fmla="*/ 153035 h 520"/>
                <a:gd name="T58" fmla="*/ 81280 w 850"/>
                <a:gd name="T59" fmla="*/ 114300 h 520"/>
                <a:gd name="T60" fmla="*/ 100965 w 850"/>
                <a:gd name="T61" fmla="*/ 91440 h 520"/>
                <a:gd name="T62" fmla="*/ 125095 w 850"/>
                <a:gd name="T63" fmla="*/ 71755 h 520"/>
                <a:gd name="T64" fmla="*/ 122555 w 850"/>
                <a:gd name="T65" fmla="*/ 73025 h 520"/>
                <a:gd name="T66" fmla="*/ 154940 w 850"/>
                <a:gd name="T67" fmla="*/ 57785 h 520"/>
                <a:gd name="T68" fmla="*/ 192405 w 850"/>
                <a:gd name="T69" fmla="*/ 46355 h 520"/>
                <a:gd name="T70" fmla="*/ 212090 w 850"/>
                <a:gd name="T71" fmla="*/ 34290 h 520"/>
                <a:gd name="T72" fmla="*/ 233680 w 850"/>
                <a:gd name="T73" fmla="*/ 38100 h 520"/>
                <a:gd name="T74" fmla="*/ 308610 w 850"/>
                <a:gd name="T75" fmla="*/ 27940 h 520"/>
                <a:gd name="T76" fmla="*/ 421005 w 850"/>
                <a:gd name="T77" fmla="*/ 20320 h 520"/>
                <a:gd name="T78" fmla="*/ 539750 w 850"/>
                <a:gd name="T79" fmla="*/ 15240 h 52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850" h="520">
                  <a:moveTo>
                    <a:pt x="850" y="24"/>
                  </a:moveTo>
                  <a:lnTo>
                    <a:pt x="850" y="0"/>
                  </a:lnTo>
                  <a:lnTo>
                    <a:pt x="757" y="4"/>
                  </a:lnTo>
                  <a:lnTo>
                    <a:pt x="663" y="8"/>
                  </a:lnTo>
                  <a:lnTo>
                    <a:pt x="574" y="14"/>
                  </a:lnTo>
                  <a:lnTo>
                    <a:pt x="486" y="20"/>
                  </a:lnTo>
                  <a:lnTo>
                    <a:pt x="407" y="30"/>
                  </a:lnTo>
                  <a:lnTo>
                    <a:pt x="368" y="36"/>
                  </a:lnTo>
                  <a:lnTo>
                    <a:pt x="334" y="42"/>
                  </a:lnTo>
                  <a:lnTo>
                    <a:pt x="328" y="42"/>
                  </a:lnTo>
                  <a:lnTo>
                    <a:pt x="293" y="50"/>
                  </a:lnTo>
                  <a:lnTo>
                    <a:pt x="262" y="58"/>
                  </a:lnTo>
                  <a:lnTo>
                    <a:pt x="234" y="69"/>
                  </a:lnTo>
                  <a:lnTo>
                    <a:pt x="207" y="81"/>
                  </a:lnTo>
                  <a:lnTo>
                    <a:pt x="183" y="93"/>
                  </a:lnTo>
                  <a:lnTo>
                    <a:pt x="179" y="95"/>
                  </a:lnTo>
                  <a:lnTo>
                    <a:pt x="159" y="109"/>
                  </a:lnTo>
                  <a:lnTo>
                    <a:pt x="140" y="125"/>
                  </a:lnTo>
                  <a:lnTo>
                    <a:pt x="124" y="144"/>
                  </a:lnTo>
                  <a:lnTo>
                    <a:pt x="110" y="162"/>
                  </a:lnTo>
                  <a:lnTo>
                    <a:pt x="100" y="182"/>
                  </a:lnTo>
                  <a:lnTo>
                    <a:pt x="81" y="223"/>
                  </a:lnTo>
                  <a:lnTo>
                    <a:pt x="77" y="233"/>
                  </a:lnTo>
                  <a:lnTo>
                    <a:pt x="65" y="274"/>
                  </a:lnTo>
                  <a:lnTo>
                    <a:pt x="53" y="314"/>
                  </a:lnTo>
                  <a:lnTo>
                    <a:pt x="43" y="351"/>
                  </a:lnTo>
                  <a:lnTo>
                    <a:pt x="39" y="367"/>
                  </a:lnTo>
                  <a:lnTo>
                    <a:pt x="51" y="367"/>
                  </a:lnTo>
                  <a:lnTo>
                    <a:pt x="41" y="357"/>
                  </a:lnTo>
                  <a:lnTo>
                    <a:pt x="35" y="377"/>
                  </a:lnTo>
                  <a:lnTo>
                    <a:pt x="45" y="381"/>
                  </a:lnTo>
                  <a:lnTo>
                    <a:pt x="37" y="375"/>
                  </a:lnTo>
                  <a:lnTo>
                    <a:pt x="24" y="398"/>
                  </a:lnTo>
                  <a:lnTo>
                    <a:pt x="20" y="406"/>
                  </a:lnTo>
                  <a:lnTo>
                    <a:pt x="12" y="428"/>
                  </a:lnTo>
                  <a:lnTo>
                    <a:pt x="6" y="446"/>
                  </a:lnTo>
                  <a:lnTo>
                    <a:pt x="2" y="465"/>
                  </a:lnTo>
                  <a:lnTo>
                    <a:pt x="0" y="493"/>
                  </a:lnTo>
                  <a:lnTo>
                    <a:pt x="0" y="520"/>
                  </a:lnTo>
                  <a:lnTo>
                    <a:pt x="24" y="518"/>
                  </a:lnTo>
                  <a:lnTo>
                    <a:pt x="24" y="493"/>
                  </a:lnTo>
                  <a:lnTo>
                    <a:pt x="26" y="465"/>
                  </a:lnTo>
                  <a:lnTo>
                    <a:pt x="30" y="446"/>
                  </a:lnTo>
                  <a:lnTo>
                    <a:pt x="37" y="428"/>
                  </a:lnTo>
                  <a:lnTo>
                    <a:pt x="45" y="406"/>
                  </a:lnTo>
                  <a:lnTo>
                    <a:pt x="33" y="406"/>
                  </a:lnTo>
                  <a:lnTo>
                    <a:pt x="43" y="416"/>
                  </a:lnTo>
                  <a:lnTo>
                    <a:pt x="55" y="388"/>
                  </a:lnTo>
                  <a:lnTo>
                    <a:pt x="59" y="375"/>
                  </a:lnTo>
                  <a:lnTo>
                    <a:pt x="63" y="367"/>
                  </a:lnTo>
                  <a:lnTo>
                    <a:pt x="67" y="351"/>
                  </a:lnTo>
                  <a:lnTo>
                    <a:pt x="77" y="314"/>
                  </a:lnTo>
                  <a:lnTo>
                    <a:pt x="89" y="274"/>
                  </a:lnTo>
                  <a:lnTo>
                    <a:pt x="102" y="233"/>
                  </a:lnTo>
                  <a:lnTo>
                    <a:pt x="89" y="233"/>
                  </a:lnTo>
                  <a:lnTo>
                    <a:pt x="100" y="241"/>
                  </a:lnTo>
                  <a:lnTo>
                    <a:pt x="118" y="201"/>
                  </a:lnTo>
                  <a:lnTo>
                    <a:pt x="128" y="180"/>
                  </a:lnTo>
                  <a:lnTo>
                    <a:pt x="142" y="162"/>
                  </a:lnTo>
                  <a:lnTo>
                    <a:pt x="159" y="144"/>
                  </a:lnTo>
                  <a:lnTo>
                    <a:pt x="177" y="128"/>
                  </a:lnTo>
                  <a:lnTo>
                    <a:pt x="197" y="113"/>
                  </a:lnTo>
                  <a:lnTo>
                    <a:pt x="187" y="103"/>
                  </a:lnTo>
                  <a:lnTo>
                    <a:pt x="193" y="115"/>
                  </a:lnTo>
                  <a:lnTo>
                    <a:pt x="218" y="103"/>
                  </a:lnTo>
                  <a:lnTo>
                    <a:pt x="244" y="91"/>
                  </a:lnTo>
                  <a:lnTo>
                    <a:pt x="273" y="81"/>
                  </a:lnTo>
                  <a:lnTo>
                    <a:pt x="303" y="73"/>
                  </a:lnTo>
                  <a:lnTo>
                    <a:pt x="338" y="65"/>
                  </a:lnTo>
                  <a:lnTo>
                    <a:pt x="334" y="54"/>
                  </a:lnTo>
                  <a:lnTo>
                    <a:pt x="334" y="67"/>
                  </a:lnTo>
                  <a:lnTo>
                    <a:pt x="368" y="60"/>
                  </a:lnTo>
                  <a:lnTo>
                    <a:pt x="407" y="54"/>
                  </a:lnTo>
                  <a:lnTo>
                    <a:pt x="486" y="44"/>
                  </a:lnTo>
                  <a:lnTo>
                    <a:pt x="574" y="38"/>
                  </a:lnTo>
                  <a:lnTo>
                    <a:pt x="663" y="32"/>
                  </a:lnTo>
                  <a:lnTo>
                    <a:pt x="757" y="28"/>
                  </a:lnTo>
                  <a:lnTo>
                    <a:pt x="850" y="24"/>
                  </a:lnTo>
                  <a:close/>
                </a:path>
              </a:pathLst>
            </a:custGeom>
            <a:solidFill>
              <a:srgbClr val="000000"/>
            </a:solidFill>
            <a:ln w="9525">
              <a:noFill/>
              <a:round/>
              <a:headEnd/>
              <a:tailEnd/>
            </a:ln>
          </p:spPr>
          <p:txBody>
            <a:bodyPr/>
            <a:lstStyle/>
            <a:p>
              <a:endParaRPr lang="en-US"/>
            </a:p>
          </p:txBody>
        </p:sp>
        <p:sp>
          <p:nvSpPr>
            <p:cNvPr id="52354" name="Freeform 347"/>
            <p:cNvSpPr>
              <a:spLocks/>
            </p:cNvSpPr>
            <p:nvPr/>
          </p:nvSpPr>
          <p:spPr bwMode="auto">
            <a:xfrm>
              <a:off x="2461260" y="821690"/>
              <a:ext cx="184785" cy="108585"/>
            </a:xfrm>
            <a:custGeom>
              <a:avLst/>
              <a:gdLst>
                <a:gd name="T0" fmla="*/ 291 w 291"/>
                <a:gd name="T1" fmla="*/ 85 h 171"/>
                <a:gd name="T2" fmla="*/ 277 w 291"/>
                <a:gd name="T3" fmla="*/ 79 h 171"/>
                <a:gd name="T4" fmla="*/ 263 w 291"/>
                <a:gd name="T5" fmla="*/ 75 h 171"/>
                <a:gd name="T6" fmla="*/ 248 w 291"/>
                <a:gd name="T7" fmla="*/ 71 h 171"/>
                <a:gd name="T8" fmla="*/ 234 w 291"/>
                <a:gd name="T9" fmla="*/ 65 h 171"/>
                <a:gd name="T10" fmla="*/ 226 w 291"/>
                <a:gd name="T11" fmla="*/ 59 h 171"/>
                <a:gd name="T12" fmla="*/ 214 w 291"/>
                <a:gd name="T13" fmla="*/ 49 h 171"/>
                <a:gd name="T14" fmla="*/ 204 w 291"/>
                <a:gd name="T15" fmla="*/ 41 h 171"/>
                <a:gd name="T16" fmla="*/ 198 w 291"/>
                <a:gd name="T17" fmla="*/ 35 h 171"/>
                <a:gd name="T18" fmla="*/ 183 w 291"/>
                <a:gd name="T19" fmla="*/ 27 h 171"/>
                <a:gd name="T20" fmla="*/ 171 w 291"/>
                <a:gd name="T21" fmla="*/ 20 h 171"/>
                <a:gd name="T22" fmla="*/ 161 w 291"/>
                <a:gd name="T23" fmla="*/ 12 h 171"/>
                <a:gd name="T24" fmla="*/ 151 w 291"/>
                <a:gd name="T25" fmla="*/ 0 h 171"/>
                <a:gd name="T26" fmla="*/ 149 w 291"/>
                <a:gd name="T27" fmla="*/ 6 h 171"/>
                <a:gd name="T28" fmla="*/ 147 w 291"/>
                <a:gd name="T29" fmla="*/ 12 h 171"/>
                <a:gd name="T30" fmla="*/ 145 w 291"/>
                <a:gd name="T31" fmla="*/ 16 h 171"/>
                <a:gd name="T32" fmla="*/ 141 w 291"/>
                <a:gd name="T33" fmla="*/ 16 h 171"/>
                <a:gd name="T34" fmla="*/ 137 w 291"/>
                <a:gd name="T35" fmla="*/ 18 h 171"/>
                <a:gd name="T36" fmla="*/ 130 w 291"/>
                <a:gd name="T37" fmla="*/ 20 h 171"/>
                <a:gd name="T38" fmla="*/ 120 w 291"/>
                <a:gd name="T39" fmla="*/ 22 h 171"/>
                <a:gd name="T40" fmla="*/ 116 w 291"/>
                <a:gd name="T41" fmla="*/ 27 h 171"/>
                <a:gd name="T42" fmla="*/ 112 w 291"/>
                <a:gd name="T43" fmla="*/ 35 h 171"/>
                <a:gd name="T44" fmla="*/ 110 w 291"/>
                <a:gd name="T45" fmla="*/ 41 h 171"/>
                <a:gd name="T46" fmla="*/ 108 w 291"/>
                <a:gd name="T47" fmla="*/ 47 h 171"/>
                <a:gd name="T48" fmla="*/ 98 w 291"/>
                <a:gd name="T49" fmla="*/ 53 h 171"/>
                <a:gd name="T50" fmla="*/ 90 w 291"/>
                <a:gd name="T51" fmla="*/ 55 h 171"/>
                <a:gd name="T52" fmla="*/ 84 w 291"/>
                <a:gd name="T53" fmla="*/ 51 h 171"/>
                <a:gd name="T54" fmla="*/ 78 w 291"/>
                <a:gd name="T55" fmla="*/ 39 h 171"/>
                <a:gd name="T56" fmla="*/ 73 w 291"/>
                <a:gd name="T57" fmla="*/ 45 h 171"/>
                <a:gd name="T58" fmla="*/ 71 w 291"/>
                <a:gd name="T59" fmla="*/ 53 h 171"/>
                <a:gd name="T60" fmla="*/ 67 w 291"/>
                <a:gd name="T61" fmla="*/ 61 h 171"/>
                <a:gd name="T62" fmla="*/ 61 w 291"/>
                <a:gd name="T63" fmla="*/ 65 h 171"/>
                <a:gd name="T64" fmla="*/ 55 w 291"/>
                <a:gd name="T65" fmla="*/ 67 h 171"/>
                <a:gd name="T66" fmla="*/ 51 w 291"/>
                <a:gd name="T67" fmla="*/ 67 h 171"/>
                <a:gd name="T68" fmla="*/ 49 w 291"/>
                <a:gd name="T69" fmla="*/ 69 h 171"/>
                <a:gd name="T70" fmla="*/ 43 w 291"/>
                <a:gd name="T71" fmla="*/ 83 h 171"/>
                <a:gd name="T72" fmla="*/ 39 w 291"/>
                <a:gd name="T73" fmla="*/ 102 h 171"/>
                <a:gd name="T74" fmla="*/ 33 w 291"/>
                <a:gd name="T75" fmla="*/ 118 h 171"/>
                <a:gd name="T76" fmla="*/ 27 w 291"/>
                <a:gd name="T77" fmla="*/ 132 h 171"/>
                <a:gd name="T78" fmla="*/ 19 w 291"/>
                <a:gd name="T79" fmla="*/ 144 h 171"/>
                <a:gd name="T80" fmla="*/ 10 w 291"/>
                <a:gd name="T81" fmla="*/ 159 h 171"/>
                <a:gd name="T82" fmla="*/ 8 w 291"/>
                <a:gd name="T83" fmla="*/ 163 h 171"/>
                <a:gd name="T84" fmla="*/ 4 w 291"/>
                <a:gd name="T85" fmla="*/ 167 h 171"/>
                <a:gd name="T86" fmla="*/ 0 w 291"/>
                <a:gd name="T87" fmla="*/ 169 h 171"/>
                <a:gd name="T88" fmla="*/ 2 w 291"/>
                <a:gd name="T89" fmla="*/ 171 h 171"/>
                <a:gd name="T90" fmla="*/ 12 w 291"/>
                <a:gd name="T91" fmla="*/ 171 h 171"/>
                <a:gd name="T92" fmla="*/ 23 w 291"/>
                <a:gd name="T93" fmla="*/ 171 h 17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91" h="171">
                  <a:moveTo>
                    <a:pt x="291" y="85"/>
                  </a:moveTo>
                  <a:lnTo>
                    <a:pt x="277" y="79"/>
                  </a:lnTo>
                  <a:lnTo>
                    <a:pt x="263" y="75"/>
                  </a:lnTo>
                  <a:lnTo>
                    <a:pt x="248" y="71"/>
                  </a:lnTo>
                  <a:lnTo>
                    <a:pt x="234" y="65"/>
                  </a:lnTo>
                  <a:lnTo>
                    <a:pt x="226" y="59"/>
                  </a:lnTo>
                  <a:lnTo>
                    <a:pt x="214" y="49"/>
                  </a:lnTo>
                  <a:lnTo>
                    <a:pt x="204" y="41"/>
                  </a:lnTo>
                  <a:lnTo>
                    <a:pt x="198" y="35"/>
                  </a:lnTo>
                  <a:lnTo>
                    <a:pt x="183" y="27"/>
                  </a:lnTo>
                  <a:lnTo>
                    <a:pt x="171" y="20"/>
                  </a:lnTo>
                  <a:lnTo>
                    <a:pt x="161" y="12"/>
                  </a:lnTo>
                  <a:lnTo>
                    <a:pt x="151" y="0"/>
                  </a:lnTo>
                  <a:lnTo>
                    <a:pt x="149" y="6"/>
                  </a:lnTo>
                  <a:lnTo>
                    <a:pt x="147" y="12"/>
                  </a:lnTo>
                  <a:lnTo>
                    <a:pt x="145" y="16"/>
                  </a:lnTo>
                  <a:lnTo>
                    <a:pt x="141" y="16"/>
                  </a:lnTo>
                  <a:lnTo>
                    <a:pt x="137" y="18"/>
                  </a:lnTo>
                  <a:lnTo>
                    <a:pt x="130" y="20"/>
                  </a:lnTo>
                  <a:lnTo>
                    <a:pt x="120" y="22"/>
                  </a:lnTo>
                  <a:lnTo>
                    <a:pt x="116" y="27"/>
                  </a:lnTo>
                  <a:lnTo>
                    <a:pt x="112" y="35"/>
                  </a:lnTo>
                  <a:lnTo>
                    <a:pt x="110" y="41"/>
                  </a:lnTo>
                  <a:lnTo>
                    <a:pt x="108" y="47"/>
                  </a:lnTo>
                  <a:lnTo>
                    <a:pt x="98" y="53"/>
                  </a:lnTo>
                  <a:lnTo>
                    <a:pt x="90" y="55"/>
                  </a:lnTo>
                  <a:lnTo>
                    <a:pt x="84" y="51"/>
                  </a:lnTo>
                  <a:lnTo>
                    <a:pt x="78" y="39"/>
                  </a:lnTo>
                  <a:lnTo>
                    <a:pt x="73" y="45"/>
                  </a:lnTo>
                  <a:lnTo>
                    <a:pt x="71" y="53"/>
                  </a:lnTo>
                  <a:lnTo>
                    <a:pt x="67" y="61"/>
                  </a:lnTo>
                  <a:lnTo>
                    <a:pt x="61" y="65"/>
                  </a:lnTo>
                  <a:lnTo>
                    <a:pt x="55" y="67"/>
                  </a:lnTo>
                  <a:lnTo>
                    <a:pt x="51" y="67"/>
                  </a:lnTo>
                  <a:lnTo>
                    <a:pt x="49" y="69"/>
                  </a:lnTo>
                  <a:lnTo>
                    <a:pt x="43" y="83"/>
                  </a:lnTo>
                  <a:lnTo>
                    <a:pt x="39" y="102"/>
                  </a:lnTo>
                  <a:lnTo>
                    <a:pt x="33" y="118"/>
                  </a:lnTo>
                  <a:lnTo>
                    <a:pt x="27" y="132"/>
                  </a:lnTo>
                  <a:lnTo>
                    <a:pt x="19" y="144"/>
                  </a:lnTo>
                  <a:lnTo>
                    <a:pt x="10" y="159"/>
                  </a:lnTo>
                  <a:lnTo>
                    <a:pt x="8" y="163"/>
                  </a:lnTo>
                  <a:lnTo>
                    <a:pt x="4" y="167"/>
                  </a:lnTo>
                  <a:lnTo>
                    <a:pt x="0" y="169"/>
                  </a:lnTo>
                  <a:lnTo>
                    <a:pt x="2" y="171"/>
                  </a:lnTo>
                  <a:lnTo>
                    <a:pt x="12" y="171"/>
                  </a:lnTo>
                  <a:lnTo>
                    <a:pt x="23" y="171"/>
                  </a:lnTo>
                </a:path>
              </a:pathLst>
            </a:custGeom>
            <a:noFill/>
            <a:ln w="7620">
              <a:solidFill>
                <a:srgbClr val="000000"/>
              </a:solidFill>
              <a:prstDash val="solid"/>
              <a:round/>
              <a:headEnd/>
              <a:tailEnd/>
            </a:ln>
          </p:spPr>
          <p:txBody>
            <a:bodyPr/>
            <a:lstStyle/>
            <a:p>
              <a:endParaRPr lang="en-US"/>
            </a:p>
          </p:txBody>
        </p:sp>
        <p:sp>
          <p:nvSpPr>
            <p:cNvPr id="52352" name="Freeform 345"/>
            <p:cNvSpPr>
              <a:spLocks/>
            </p:cNvSpPr>
            <p:nvPr/>
          </p:nvSpPr>
          <p:spPr bwMode="auto">
            <a:xfrm>
              <a:off x="1017905" y="2540000"/>
              <a:ext cx="54610" cy="411480"/>
            </a:xfrm>
            <a:custGeom>
              <a:avLst/>
              <a:gdLst>
                <a:gd name="T0" fmla="*/ 0 w 86"/>
                <a:gd name="T1" fmla="*/ 411480 h 648"/>
                <a:gd name="T2" fmla="*/ 15875 w 86"/>
                <a:gd name="T3" fmla="*/ 411480 h 648"/>
                <a:gd name="T4" fmla="*/ 18415 w 86"/>
                <a:gd name="T5" fmla="*/ 308610 h 648"/>
                <a:gd name="T6" fmla="*/ 26035 w 86"/>
                <a:gd name="T7" fmla="*/ 205105 h 648"/>
                <a:gd name="T8" fmla="*/ 37465 w 86"/>
                <a:gd name="T9" fmla="*/ 103505 h 648"/>
                <a:gd name="T10" fmla="*/ 54610 w 86"/>
                <a:gd name="T11" fmla="*/ 2540 h 648"/>
                <a:gd name="T12" fmla="*/ 40005 w 86"/>
                <a:gd name="T13" fmla="*/ 0 h 648"/>
                <a:gd name="T14" fmla="*/ 22225 w 86"/>
                <a:gd name="T15" fmla="*/ 103505 h 648"/>
                <a:gd name="T16" fmla="*/ 10795 w 86"/>
                <a:gd name="T17" fmla="*/ 205105 h 648"/>
                <a:gd name="T18" fmla="*/ 2540 w 86"/>
                <a:gd name="T19" fmla="*/ 308610 h 648"/>
                <a:gd name="T20" fmla="*/ 0 w 86"/>
                <a:gd name="T21" fmla="*/ 411480 h 6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6" h="648">
                  <a:moveTo>
                    <a:pt x="0" y="648"/>
                  </a:moveTo>
                  <a:lnTo>
                    <a:pt x="25" y="648"/>
                  </a:lnTo>
                  <a:lnTo>
                    <a:pt x="29" y="486"/>
                  </a:lnTo>
                  <a:lnTo>
                    <a:pt x="41" y="323"/>
                  </a:lnTo>
                  <a:lnTo>
                    <a:pt x="59" y="163"/>
                  </a:lnTo>
                  <a:lnTo>
                    <a:pt x="86" y="4"/>
                  </a:lnTo>
                  <a:lnTo>
                    <a:pt x="63" y="0"/>
                  </a:lnTo>
                  <a:lnTo>
                    <a:pt x="35" y="163"/>
                  </a:lnTo>
                  <a:lnTo>
                    <a:pt x="17" y="323"/>
                  </a:lnTo>
                  <a:lnTo>
                    <a:pt x="4" y="486"/>
                  </a:lnTo>
                  <a:lnTo>
                    <a:pt x="0" y="648"/>
                  </a:lnTo>
                  <a:close/>
                </a:path>
              </a:pathLst>
            </a:custGeom>
            <a:solidFill>
              <a:srgbClr val="000000"/>
            </a:solidFill>
            <a:ln w="9525">
              <a:noFill/>
              <a:round/>
              <a:headEnd/>
              <a:tailEnd/>
            </a:ln>
          </p:spPr>
          <p:txBody>
            <a:bodyPr/>
            <a:lstStyle/>
            <a:p>
              <a:endParaRPr lang="en-US"/>
            </a:p>
          </p:txBody>
        </p:sp>
      </p:grpSp>
      <p:grpSp>
        <p:nvGrpSpPr>
          <p:cNvPr id="50197" name="Group 50196"/>
          <p:cNvGrpSpPr>
            <a:grpSpLocks/>
          </p:cNvGrpSpPr>
          <p:nvPr/>
        </p:nvGrpSpPr>
        <p:grpSpPr bwMode="auto">
          <a:xfrm>
            <a:off x="1821053" y="1119008"/>
            <a:ext cx="4106672" cy="5578655"/>
            <a:chOff x="1556175" y="738223"/>
            <a:chExt cx="4497838" cy="6112382"/>
          </a:xfrm>
        </p:grpSpPr>
        <p:grpSp>
          <p:nvGrpSpPr>
            <p:cNvPr id="52323" name="Group 50192"/>
            <p:cNvGrpSpPr>
              <a:grpSpLocks/>
            </p:cNvGrpSpPr>
            <p:nvPr/>
          </p:nvGrpSpPr>
          <p:grpSpPr bwMode="auto">
            <a:xfrm>
              <a:off x="4393013" y="738223"/>
              <a:ext cx="1661000" cy="3616502"/>
              <a:chOff x="4393013" y="738223"/>
              <a:chExt cx="1661000" cy="3616502"/>
            </a:xfrm>
          </p:grpSpPr>
          <p:cxnSp>
            <p:nvCxnSpPr>
              <p:cNvPr id="52333" name="Line 936"/>
              <p:cNvCxnSpPr>
                <a:cxnSpLocks noChangeShapeType="1"/>
              </p:cNvCxnSpPr>
              <p:nvPr/>
            </p:nvCxnSpPr>
            <p:spPr bwMode="auto">
              <a:xfrm flipH="1">
                <a:off x="4393013" y="1567529"/>
                <a:ext cx="126721" cy="305446"/>
              </a:xfrm>
              <a:prstGeom prst="line">
                <a:avLst/>
              </a:prstGeom>
              <a:noFill/>
              <a:ln w="5080">
                <a:solidFill>
                  <a:srgbClr val="000000"/>
                </a:solidFill>
                <a:round/>
                <a:headEnd/>
                <a:tailEnd/>
              </a:ln>
            </p:spPr>
          </p:cxnSp>
          <p:grpSp>
            <p:nvGrpSpPr>
              <p:cNvPr id="52334" name="Group 50191"/>
              <p:cNvGrpSpPr>
                <a:grpSpLocks/>
              </p:cNvGrpSpPr>
              <p:nvPr/>
            </p:nvGrpSpPr>
            <p:grpSpPr bwMode="auto">
              <a:xfrm>
                <a:off x="4395495" y="738223"/>
                <a:ext cx="1658518" cy="3616502"/>
                <a:chOff x="4395495" y="738223"/>
                <a:chExt cx="1658518" cy="3616502"/>
              </a:xfrm>
            </p:grpSpPr>
            <p:sp>
              <p:nvSpPr>
                <p:cNvPr id="52335" name="Rectangle 253"/>
                <p:cNvSpPr>
                  <a:spLocks noChangeArrowheads="1"/>
                </p:cNvSpPr>
                <p:nvPr/>
              </p:nvSpPr>
              <p:spPr bwMode="auto">
                <a:xfrm>
                  <a:off x="4557005" y="4055620"/>
                  <a:ext cx="800156" cy="220318"/>
                </a:xfrm>
                <a:prstGeom prst="rect">
                  <a:avLst/>
                </a:prstGeom>
                <a:noFill/>
                <a:ln w="9525">
                  <a:noFill/>
                  <a:miter lim="800000"/>
                  <a:headEnd/>
                  <a:tailEnd/>
                </a:ln>
              </p:spPr>
              <p:txBody>
                <a:bodyPr lIns="0" tIns="0" rIns="0" bIns="0">
                  <a:spAutoFit/>
                </a:bodyPr>
                <a:lstStyle/>
                <a:p>
                  <a:pPr>
                    <a:lnSpc>
                      <a:spcPct val="107000"/>
                    </a:lnSpc>
                    <a:spcAft>
                      <a:spcPts val="800"/>
                    </a:spcAft>
                  </a:pPr>
                  <a:r>
                    <a:rPr lang="en-US" sz="1400">
                      <a:solidFill>
                        <a:srgbClr val="000000"/>
                      </a:solidFill>
                      <a:latin typeface="Calibri" pitchFamily="34" charset="0"/>
                      <a:ea typeface="Calibri" pitchFamily="34" charset="0"/>
                      <a:cs typeface="Times New Roman" pitchFamily="18" charset="0"/>
                    </a:rPr>
                    <a:t>12.7–13.0</a:t>
                  </a:r>
                  <a:endParaRPr lang="en-US" sz="1800">
                    <a:latin typeface="Calibri" pitchFamily="34" charset="0"/>
                    <a:ea typeface="Calibri" pitchFamily="34" charset="0"/>
                    <a:cs typeface="Times New Roman" pitchFamily="18" charset="0"/>
                  </a:endParaRPr>
                </a:p>
              </p:txBody>
            </p:sp>
            <p:sp>
              <p:nvSpPr>
                <p:cNvPr id="52336" name="Rectangle 255"/>
                <p:cNvSpPr>
                  <a:spLocks noChangeArrowheads="1"/>
                </p:cNvSpPr>
                <p:nvPr/>
              </p:nvSpPr>
              <p:spPr bwMode="auto">
                <a:xfrm>
                  <a:off x="4557005" y="3336364"/>
                  <a:ext cx="699100" cy="220318"/>
                </a:xfrm>
                <a:prstGeom prst="rect">
                  <a:avLst/>
                </a:prstGeom>
                <a:noFill/>
                <a:ln w="9525">
                  <a:noFill/>
                  <a:miter lim="800000"/>
                  <a:headEnd/>
                  <a:tailEnd/>
                </a:ln>
              </p:spPr>
              <p:txBody>
                <a:bodyPr lIns="0" tIns="0" rIns="0" bIns="0">
                  <a:spAutoFit/>
                </a:bodyPr>
                <a:lstStyle/>
                <a:p>
                  <a:pPr>
                    <a:lnSpc>
                      <a:spcPct val="107000"/>
                    </a:lnSpc>
                    <a:spcAft>
                      <a:spcPts val="800"/>
                    </a:spcAft>
                  </a:pPr>
                  <a:r>
                    <a:rPr lang="en-US" sz="1400">
                      <a:solidFill>
                        <a:srgbClr val="000000"/>
                      </a:solidFill>
                      <a:latin typeface="Calibri" pitchFamily="34" charset="0"/>
                      <a:ea typeface="Calibri" pitchFamily="34" charset="0"/>
                      <a:cs typeface="Times New Roman" pitchFamily="18" charset="0"/>
                    </a:rPr>
                    <a:t>9.9–</a:t>
                  </a:r>
                  <a:r>
                    <a:rPr lang="en-US" sz="1400">
                      <a:latin typeface="Calibri" pitchFamily="34" charset="0"/>
                      <a:ea typeface="Calibri" pitchFamily="34" charset="0"/>
                      <a:cs typeface="Times New Roman" pitchFamily="18" charset="0"/>
                    </a:rPr>
                    <a:t>12.1</a:t>
                  </a:r>
                  <a:endParaRPr lang="en-US" sz="1800">
                    <a:latin typeface="Calibri" pitchFamily="34" charset="0"/>
                    <a:ea typeface="Calibri" pitchFamily="34" charset="0"/>
                    <a:cs typeface="Times New Roman" pitchFamily="18" charset="0"/>
                  </a:endParaRPr>
                </a:p>
              </p:txBody>
            </p:sp>
            <p:sp>
              <p:nvSpPr>
                <p:cNvPr id="52337" name="Rectangle 257"/>
                <p:cNvSpPr>
                  <a:spLocks noChangeArrowheads="1"/>
                </p:cNvSpPr>
                <p:nvPr/>
              </p:nvSpPr>
              <p:spPr bwMode="auto">
                <a:xfrm>
                  <a:off x="4557005" y="2395998"/>
                  <a:ext cx="628693" cy="220318"/>
                </a:xfrm>
                <a:prstGeom prst="rect">
                  <a:avLst/>
                </a:prstGeom>
                <a:noFill/>
                <a:ln w="9525">
                  <a:noFill/>
                  <a:miter lim="800000"/>
                  <a:headEnd/>
                  <a:tailEnd/>
                </a:ln>
              </p:spPr>
              <p:txBody>
                <a:bodyPr lIns="0" tIns="0" rIns="0" bIns="0">
                  <a:spAutoFit/>
                </a:bodyPr>
                <a:lstStyle/>
                <a:p>
                  <a:pPr>
                    <a:lnSpc>
                      <a:spcPct val="107000"/>
                    </a:lnSpc>
                    <a:spcAft>
                      <a:spcPts val="800"/>
                    </a:spcAft>
                  </a:pPr>
                  <a:r>
                    <a:rPr lang="en-US" sz="1400">
                      <a:solidFill>
                        <a:srgbClr val="000000"/>
                      </a:solidFill>
                      <a:latin typeface="Calibri" pitchFamily="34" charset="0"/>
                      <a:ea typeface="Calibri" pitchFamily="34" charset="0"/>
                      <a:cs typeface="Times New Roman" pitchFamily="18" charset="0"/>
                    </a:rPr>
                    <a:t>3.3–</a:t>
                  </a:r>
                  <a:r>
                    <a:rPr lang="en-US" sz="1400">
                      <a:latin typeface="Calibri" pitchFamily="34" charset="0"/>
                      <a:ea typeface="Calibri" pitchFamily="34" charset="0"/>
                      <a:cs typeface="Times New Roman" pitchFamily="18" charset="0"/>
                    </a:rPr>
                    <a:t>3.5</a:t>
                  </a:r>
                  <a:endParaRPr lang="en-US" sz="1800">
                    <a:latin typeface="Calibri" pitchFamily="34" charset="0"/>
                    <a:ea typeface="Calibri" pitchFamily="34" charset="0"/>
                    <a:cs typeface="Times New Roman" pitchFamily="18" charset="0"/>
                  </a:endParaRPr>
                </a:p>
              </p:txBody>
            </p:sp>
            <p:sp>
              <p:nvSpPr>
                <p:cNvPr id="52338" name="Rectangle 259"/>
                <p:cNvSpPr>
                  <a:spLocks noChangeArrowheads="1"/>
                </p:cNvSpPr>
                <p:nvPr/>
              </p:nvSpPr>
              <p:spPr bwMode="auto">
                <a:xfrm>
                  <a:off x="4557004" y="1654476"/>
                  <a:ext cx="1230729" cy="230512"/>
                </a:xfrm>
                <a:prstGeom prst="rect">
                  <a:avLst/>
                </a:prstGeom>
                <a:noFill/>
                <a:ln w="9525">
                  <a:noFill/>
                  <a:miter lim="800000"/>
                  <a:headEnd/>
                  <a:tailEnd/>
                </a:ln>
              </p:spPr>
              <p:txBody>
                <a:bodyPr lIns="0" tIns="0" rIns="0" bIns="0">
                  <a:spAutoFit/>
                </a:bodyPr>
                <a:lstStyle/>
                <a:p>
                  <a:pPr>
                    <a:lnSpc>
                      <a:spcPct val="107000"/>
                    </a:lnSpc>
                    <a:spcAft>
                      <a:spcPts val="800"/>
                    </a:spcAft>
                  </a:pPr>
                  <a:r>
                    <a:rPr lang="en-US" sz="1400">
                      <a:solidFill>
                        <a:srgbClr val="000000"/>
                      </a:solidFill>
                      <a:latin typeface="Calibri" pitchFamily="34" charset="0"/>
                      <a:ea typeface="Calibri" pitchFamily="34" charset="0"/>
                      <a:cs typeface="Times New Roman" pitchFamily="18" charset="0"/>
                    </a:rPr>
                    <a:t>3.0 oceanic crust</a:t>
                  </a:r>
                  <a:endParaRPr lang="en-US" sz="1800">
                    <a:latin typeface="Calibri" pitchFamily="34" charset="0"/>
                    <a:ea typeface="Calibri" pitchFamily="34" charset="0"/>
                    <a:cs typeface="Times New Roman" pitchFamily="18" charset="0"/>
                  </a:endParaRPr>
                </a:p>
              </p:txBody>
            </p:sp>
            <p:sp>
              <p:nvSpPr>
                <p:cNvPr id="52339" name="Rectangle 261"/>
                <p:cNvSpPr>
                  <a:spLocks noChangeArrowheads="1"/>
                </p:cNvSpPr>
                <p:nvPr/>
              </p:nvSpPr>
              <p:spPr bwMode="auto">
                <a:xfrm>
                  <a:off x="4556168" y="1409073"/>
                  <a:ext cx="1497845" cy="220318"/>
                </a:xfrm>
                <a:prstGeom prst="rect">
                  <a:avLst/>
                </a:prstGeom>
                <a:noFill/>
                <a:ln w="9525">
                  <a:noFill/>
                  <a:miter lim="800000"/>
                  <a:headEnd/>
                  <a:tailEnd/>
                </a:ln>
              </p:spPr>
              <p:txBody>
                <a:bodyPr wrap="none" lIns="0" tIns="0" rIns="0" bIns="0">
                  <a:spAutoFit/>
                </a:bodyPr>
                <a:lstStyle/>
                <a:p>
                  <a:pPr>
                    <a:lnSpc>
                      <a:spcPct val="107000"/>
                    </a:lnSpc>
                    <a:spcAft>
                      <a:spcPts val="800"/>
                    </a:spcAft>
                  </a:pPr>
                  <a:r>
                    <a:rPr lang="en-US" sz="1400">
                      <a:solidFill>
                        <a:srgbClr val="000000"/>
                      </a:solidFill>
                      <a:latin typeface="Calibri" pitchFamily="34" charset="0"/>
                      <a:ea typeface="Calibri" pitchFamily="34" charset="0"/>
                      <a:cs typeface="Times New Roman" pitchFamily="18" charset="0"/>
                    </a:rPr>
                    <a:t>2.7 continental crust</a:t>
                  </a:r>
                  <a:endParaRPr lang="en-US" sz="1800">
                    <a:latin typeface="Calibri" pitchFamily="34" charset="0"/>
                    <a:ea typeface="Calibri" pitchFamily="34" charset="0"/>
                    <a:cs typeface="Times New Roman" pitchFamily="18" charset="0"/>
                  </a:endParaRPr>
                </a:p>
              </p:txBody>
            </p:sp>
            <p:sp>
              <p:nvSpPr>
                <p:cNvPr id="52340" name="Rectangle 263"/>
                <p:cNvSpPr>
                  <a:spLocks noChangeArrowheads="1"/>
                </p:cNvSpPr>
                <p:nvPr/>
              </p:nvSpPr>
              <p:spPr bwMode="auto">
                <a:xfrm>
                  <a:off x="4496029" y="738223"/>
                  <a:ext cx="1477666" cy="263469"/>
                </a:xfrm>
                <a:prstGeom prst="rect">
                  <a:avLst/>
                </a:prstGeom>
                <a:noFill/>
                <a:ln w="9525">
                  <a:noFill/>
                  <a:miter lim="800000"/>
                  <a:headEnd/>
                  <a:tailEnd/>
                </a:ln>
              </p:spPr>
              <p:txBody>
                <a:bodyPr lIns="0" tIns="0" rIns="0" bIns="0">
                  <a:spAutoFit/>
                </a:bodyPr>
                <a:lstStyle/>
                <a:p>
                  <a:pPr>
                    <a:lnSpc>
                      <a:spcPct val="107000"/>
                    </a:lnSpc>
                    <a:spcAft>
                      <a:spcPts val="800"/>
                    </a:spcAft>
                  </a:pPr>
                  <a:r>
                    <a:rPr lang="en-US" sz="1600" u="sng" dirty="0">
                      <a:solidFill>
                        <a:srgbClr val="000000"/>
                      </a:solidFill>
                      <a:latin typeface="Calibri" pitchFamily="34" charset="0"/>
                      <a:ea typeface="Calibri" pitchFamily="34" charset="0"/>
                      <a:cs typeface="Times New Roman" pitchFamily="18" charset="0"/>
                    </a:rPr>
                    <a:t>DENSITY (g/cm</a:t>
                  </a:r>
                  <a:r>
                    <a:rPr lang="en-US" sz="1600" u="sng" baseline="30000" dirty="0">
                      <a:solidFill>
                        <a:srgbClr val="000000"/>
                      </a:solidFill>
                      <a:latin typeface="Calibri" pitchFamily="34" charset="0"/>
                      <a:ea typeface="Calibri" pitchFamily="34" charset="0"/>
                      <a:cs typeface="Times New Roman" pitchFamily="18" charset="0"/>
                    </a:rPr>
                    <a:t>3</a:t>
                  </a:r>
                  <a:r>
                    <a:rPr lang="en-US" sz="1600" u="sng" dirty="0">
                      <a:solidFill>
                        <a:srgbClr val="000000"/>
                      </a:solidFill>
                      <a:latin typeface="Calibri" pitchFamily="34" charset="0"/>
                      <a:ea typeface="Calibri" pitchFamily="34" charset="0"/>
                      <a:cs typeface="Times New Roman" pitchFamily="18" charset="0"/>
                    </a:rPr>
                    <a:t>)</a:t>
                  </a:r>
                  <a:endParaRPr lang="en-US" sz="2000" dirty="0">
                    <a:latin typeface="Calibri" pitchFamily="34" charset="0"/>
                    <a:ea typeface="Calibri" pitchFamily="34" charset="0"/>
                    <a:cs typeface="Times New Roman" pitchFamily="18" charset="0"/>
                  </a:endParaRPr>
                </a:p>
              </p:txBody>
            </p:sp>
            <p:cxnSp>
              <p:nvCxnSpPr>
                <p:cNvPr id="284" name="Straight Connector 283"/>
                <p:cNvCxnSpPr/>
                <p:nvPr/>
              </p:nvCxnSpPr>
              <p:spPr>
                <a:xfrm>
                  <a:off x="4403430" y="2981356"/>
                  <a:ext cx="903060" cy="0"/>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85" name="Straight Connector 284"/>
                <p:cNvCxnSpPr/>
                <p:nvPr/>
              </p:nvCxnSpPr>
              <p:spPr>
                <a:xfrm>
                  <a:off x="4406604" y="3887938"/>
                  <a:ext cx="901472" cy="0"/>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86" name="Straight Connector 285"/>
                <p:cNvCxnSpPr/>
                <p:nvPr/>
              </p:nvCxnSpPr>
              <p:spPr>
                <a:xfrm>
                  <a:off x="4400256" y="4354725"/>
                  <a:ext cx="901472" cy="0"/>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87" name="Straight Connector 286"/>
                <p:cNvCxnSpPr/>
                <p:nvPr/>
              </p:nvCxnSpPr>
              <p:spPr>
                <a:xfrm>
                  <a:off x="4395495" y="1931880"/>
                  <a:ext cx="901472" cy="0"/>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grpSp>
        </p:grpSp>
        <p:grpSp>
          <p:nvGrpSpPr>
            <p:cNvPr id="52324" name="Group 50195"/>
            <p:cNvGrpSpPr>
              <a:grpSpLocks/>
            </p:cNvGrpSpPr>
            <p:nvPr/>
          </p:nvGrpSpPr>
          <p:grpSpPr bwMode="auto">
            <a:xfrm>
              <a:off x="1556175" y="6348488"/>
              <a:ext cx="2918485" cy="502117"/>
              <a:chOff x="1556175" y="6348488"/>
              <a:chExt cx="2918485" cy="502117"/>
            </a:xfrm>
          </p:grpSpPr>
          <p:sp>
            <p:nvSpPr>
              <p:cNvPr id="52325" name="Rectangle 201"/>
              <p:cNvSpPr>
                <a:spLocks noChangeArrowheads="1"/>
              </p:cNvSpPr>
              <p:nvPr/>
            </p:nvSpPr>
            <p:spPr bwMode="auto">
              <a:xfrm>
                <a:off x="1556175" y="6351662"/>
                <a:ext cx="86030" cy="206970"/>
              </a:xfrm>
              <a:prstGeom prst="rect">
                <a:avLst/>
              </a:prstGeom>
              <a:noFill/>
              <a:ln w="9525">
                <a:noFill/>
                <a:miter lim="800000"/>
                <a:headEnd/>
                <a:tailEnd/>
              </a:ln>
            </p:spPr>
            <p:txBody>
              <a:bodyPr wrap="none" lIns="0" tIns="0" rIns="0" bIns="0">
                <a:spAutoFit/>
              </a:bodyPr>
              <a:lstStyle/>
              <a:p>
                <a:pPr>
                  <a:lnSpc>
                    <a:spcPct val="107000"/>
                  </a:lnSpc>
                  <a:spcAft>
                    <a:spcPts val="800"/>
                  </a:spcAft>
                </a:pPr>
                <a:r>
                  <a:rPr lang="en-US" sz="1200" dirty="0">
                    <a:solidFill>
                      <a:srgbClr val="000000"/>
                    </a:solidFill>
                    <a:latin typeface="Calibri" pitchFamily="34" charset="0"/>
                    <a:ea typeface="Calibri" pitchFamily="34" charset="0"/>
                    <a:cs typeface="Times New Roman" pitchFamily="18" charset="0"/>
                  </a:rPr>
                  <a:t>0</a:t>
                </a:r>
                <a:endParaRPr lang="en-US" sz="1800" dirty="0">
                  <a:latin typeface="Calibri" pitchFamily="34" charset="0"/>
                  <a:ea typeface="Calibri" pitchFamily="34" charset="0"/>
                  <a:cs typeface="Times New Roman" pitchFamily="18" charset="0"/>
                </a:endParaRPr>
              </a:p>
            </p:txBody>
          </p:sp>
          <p:sp>
            <p:nvSpPr>
              <p:cNvPr id="52326" name="Rectangle 203"/>
              <p:cNvSpPr>
                <a:spLocks noChangeArrowheads="1"/>
              </p:cNvSpPr>
              <p:nvPr/>
            </p:nvSpPr>
            <p:spPr bwMode="auto">
              <a:xfrm>
                <a:off x="1824273" y="6355428"/>
                <a:ext cx="344116" cy="206970"/>
              </a:xfrm>
              <a:prstGeom prst="rect">
                <a:avLst/>
              </a:prstGeom>
              <a:noFill/>
              <a:ln w="9525">
                <a:noFill/>
                <a:miter lim="800000"/>
                <a:headEnd/>
                <a:tailEnd/>
              </a:ln>
            </p:spPr>
            <p:txBody>
              <a:bodyPr wrap="none" lIns="0" tIns="0" rIns="0" bIns="0">
                <a:spAutoFit/>
              </a:bodyPr>
              <a:lstStyle/>
              <a:p>
                <a:pPr>
                  <a:lnSpc>
                    <a:spcPct val="107000"/>
                  </a:lnSpc>
                  <a:spcAft>
                    <a:spcPts val="800"/>
                  </a:spcAft>
                </a:pPr>
                <a:r>
                  <a:rPr lang="en-US" sz="1200" dirty="0">
                    <a:solidFill>
                      <a:srgbClr val="000000"/>
                    </a:solidFill>
                    <a:latin typeface="Calibri" pitchFamily="34" charset="0"/>
                    <a:ea typeface="Calibri" pitchFamily="34" charset="0"/>
                    <a:cs typeface="Times New Roman" pitchFamily="18" charset="0"/>
                  </a:rPr>
                  <a:t>1000</a:t>
                </a:r>
                <a:endParaRPr lang="en-US" sz="1050" dirty="0">
                  <a:latin typeface="Calibri" pitchFamily="34" charset="0"/>
                  <a:ea typeface="Calibri" pitchFamily="34" charset="0"/>
                  <a:cs typeface="Times New Roman" pitchFamily="18" charset="0"/>
                </a:endParaRPr>
              </a:p>
            </p:txBody>
          </p:sp>
          <p:sp>
            <p:nvSpPr>
              <p:cNvPr id="52327" name="Rectangle 205"/>
              <p:cNvSpPr>
                <a:spLocks noChangeArrowheads="1"/>
              </p:cNvSpPr>
              <p:nvPr/>
            </p:nvSpPr>
            <p:spPr bwMode="auto">
              <a:xfrm>
                <a:off x="2272648" y="6352253"/>
                <a:ext cx="344116" cy="206970"/>
              </a:xfrm>
              <a:prstGeom prst="rect">
                <a:avLst/>
              </a:prstGeom>
              <a:noFill/>
              <a:ln w="9525">
                <a:noFill/>
                <a:miter lim="800000"/>
                <a:headEnd/>
                <a:tailEnd/>
              </a:ln>
            </p:spPr>
            <p:txBody>
              <a:bodyPr wrap="none" lIns="0" tIns="0" rIns="0" bIns="0">
                <a:spAutoFit/>
              </a:bodyPr>
              <a:lstStyle/>
              <a:p>
                <a:pPr>
                  <a:lnSpc>
                    <a:spcPct val="107000"/>
                  </a:lnSpc>
                  <a:spcAft>
                    <a:spcPts val="800"/>
                  </a:spcAft>
                </a:pPr>
                <a:r>
                  <a:rPr lang="en-US" sz="1200" dirty="0">
                    <a:solidFill>
                      <a:srgbClr val="000000"/>
                    </a:solidFill>
                    <a:latin typeface="Calibri" pitchFamily="34" charset="0"/>
                    <a:ea typeface="Calibri" pitchFamily="34" charset="0"/>
                    <a:cs typeface="Times New Roman" pitchFamily="18" charset="0"/>
                  </a:rPr>
                  <a:t>2000</a:t>
                </a:r>
                <a:endParaRPr lang="en-US" sz="1050" dirty="0">
                  <a:latin typeface="Calibri" pitchFamily="34" charset="0"/>
                  <a:ea typeface="Calibri" pitchFamily="34" charset="0"/>
                  <a:cs typeface="Times New Roman" pitchFamily="18" charset="0"/>
                </a:endParaRPr>
              </a:p>
            </p:txBody>
          </p:sp>
          <p:sp>
            <p:nvSpPr>
              <p:cNvPr id="52328" name="Rectangle 207"/>
              <p:cNvSpPr>
                <a:spLocks noChangeArrowheads="1"/>
              </p:cNvSpPr>
              <p:nvPr/>
            </p:nvSpPr>
            <p:spPr bwMode="auto">
              <a:xfrm>
                <a:off x="2697530" y="6351662"/>
                <a:ext cx="400913" cy="206970"/>
              </a:xfrm>
              <a:prstGeom prst="rect">
                <a:avLst/>
              </a:prstGeom>
              <a:noFill/>
              <a:ln w="9525">
                <a:noFill/>
                <a:miter lim="800000"/>
                <a:headEnd/>
                <a:tailEnd/>
              </a:ln>
            </p:spPr>
            <p:txBody>
              <a:bodyPr lIns="0" tIns="0" rIns="0" bIns="0">
                <a:spAutoFit/>
              </a:bodyPr>
              <a:lstStyle/>
              <a:p>
                <a:pPr algn="ctr">
                  <a:lnSpc>
                    <a:spcPct val="107000"/>
                  </a:lnSpc>
                  <a:spcAft>
                    <a:spcPts val="800"/>
                  </a:spcAft>
                </a:pPr>
                <a:r>
                  <a:rPr lang="en-US" sz="1200" dirty="0">
                    <a:solidFill>
                      <a:srgbClr val="000000"/>
                    </a:solidFill>
                    <a:latin typeface="Calibri" pitchFamily="34" charset="0"/>
                    <a:ea typeface="Calibri" pitchFamily="34" charset="0"/>
                    <a:cs typeface="Times New Roman" pitchFamily="18" charset="0"/>
                  </a:rPr>
                  <a:t>3000</a:t>
                </a:r>
                <a:endParaRPr lang="en-US" sz="1050" dirty="0">
                  <a:latin typeface="Calibri" pitchFamily="34" charset="0"/>
                  <a:ea typeface="Calibri" pitchFamily="34" charset="0"/>
                  <a:cs typeface="Times New Roman" pitchFamily="18" charset="0"/>
                </a:endParaRPr>
              </a:p>
            </p:txBody>
          </p:sp>
          <p:sp>
            <p:nvSpPr>
              <p:cNvPr id="52329" name="Rectangle 209"/>
              <p:cNvSpPr>
                <a:spLocks noChangeArrowheads="1"/>
              </p:cNvSpPr>
              <p:nvPr/>
            </p:nvSpPr>
            <p:spPr bwMode="auto">
              <a:xfrm>
                <a:off x="3174878" y="6351187"/>
                <a:ext cx="344116" cy="206970"/>
              </a:xfrm>
              <a:prstGeom prst="rect">
                <a:avLst/>
              </a:prstGeom>
              <a:noFill/>
              <a:ln w="9525">
                <a:noFill/>
                <a:miter lim="800000"/>
                <a:headEnd/>
                <a:tailEnd/>
              </a:ln>
            </p:spPr>
            <p:txBody>
              <a:bodyPr wrap="none" lIns="0" tIns="0" rIns="0" bIns="0">
                <a:spAutoFit/>
              </a:bodyPr>
              <a:lstStyle/>
              <a:p>
                <a:pPr>
                  <a:lnSpc>
                    <a:spcPct val="107000"/>
                  </a:lnSpc>
                  <a:spcAft>
                    <a:spcPts val="800"/>
                  </a:spcAft>
                </a:pPr>
                <a:r>
                  <a:rPr lang="en-US" sz="1200" dirty="0">
                    <a:solidFill>
                      <a:srgbClr val="000000"/>
                    </a:solidFill>
                    <a:latin typeface="Calibri" pitchFamily="34" charset="0"/>
                    <a:ea typeface="Calibri" pitchFamily="34" charset="0"/>
                    <a:cs typeface="Times New Roman" pitchFamily="18" charset="0"/>
                  </a:rPr>
                  <a:t>4000</a:t>
                </a:r>
                <a:endParaRPr lang="en-US" sz="1100" dirty="0">
                  <a:latin typeface="Calibri" pitchFamily="34" charset="0"/>
                  <a:ea typeface="Calibri" pitchFamily="34" charset="0"/>
                  <a:cs typeface="Times New Roman" pitchFamily="18" charset="0"/>
                </a:endParaRPr>
              </a:p>
            </p:txBody>
          </p:sp>
          <p:sp>
            <p:nvSpPr>
              <p:cNvPr id="52330" name="Rectangle 211"/>
              <p:cNvSpPr>
                <a:spLocks noChangeArrowheads="1"/>
              </p:cNvSpPr>
              <p:nvPr/>
            </p:nvSpPr>
            <p:spPr bwMode="auto">
              <a:xfrm>
                <a:off x="3632787" y="6351186"/>
                <a:ext cx="378550" cy="206970"/>
              </a:xfrm>
              <a:prstGeom prst="rect">
                <a:avLst/>
              </a:prstGeom>
              <a:noFill/>
              <a:ln w="9525">
                <a:noFill/>
                <a:miter lim="800000"/>
                <a:headEnd/>
                <a:tailEnd/>
              </a:ln>
            </p:spPr>
            <p:txBody>
              <a:bodyPr lIns="0" tIns="0" rIns="0" bIns="0">
                <a:spAutoFit/>
              </a:bodyPr>
              <a:lstStyle/>
              <a:p>
                <a:pPr algn="ctr">
                  <a:lnSpc>
                    <a:spcPct val="107000"/>
                  </a:lnSpc>
                  <a:spcAft>
                    <a:spcPts val="800"/>
                  </a:spcAft>
                </a:pPr>
                <a:r>
                  <a:rPr lang="en-US" sz="1200" dirty="0">
                    <a:solidFill>
                      <a:srgbClr val="000000"/>
                    </a:solidFill>
                    <a:latin typeface="Calibri" pitchFamily="34" charset="0"/>
                    <a:ea typeface="Calibri" pitchFamily="34" charset="0"/>
                    <a:cs typeface="Times New Roman" pitchFamily="18" charset="0"/>
                  </a:rPr>
                  <a:t>5000</a:t>
                </a:r>
                <a:endParaRPr lang="en-US" sz="1100" dirty="0">
                  <a:latin typeface="Calibri" pitchFamily="34" charset="0"/>
                  <a:ea typeface="Calibri" pitchFamily="34" charset="0"/>
                  <a:cs typeface="Times New Roman" pitchFamily="18" charset="0"/>
                </a:endParaRPr>
              </a:p>
            </p:txBody>
          </p:sp>
          <p:sp>
            <p:nvSpPr>
              <p:cNvPr id="52331" name="Rectangle 213"/>
              <p:cNvSpPr>
                <a:spLocks noChangeArrowheads="1"/>
              </p:cNvSpPr>
              <p:nvPr/>
            </p:nvSpPr>
            <p:spPr bwMode="auto">
              <a:xfrm>
                <a:off x="4130544" y="6348488"/>
                <a:ext cx="344116" cy="206970"/>
              </a:xfrm>
              <a:prstGeom prst="rect">
                <a:avLst/>
              </a:prstGeom>
              <a:noFill/>
              <a:ln w="9525">
                <a:noFill/>
                <a:miter lim="800000"/>
                <a:headEnd/>
                <a:tailEnd/>
              </a:ln>
            </p:spPr>
            <p:txBody>
              <a:bodyPr wrap="none" lIns="0" tIns="0" rIns="0" bIns="0">
                <a:spAutoFit/>
              </a:bodyPr>
              <a:lstStyle/>
              <a:p>
                <a:pPr>
                  <a:lnSpc>
                    <a:spcPct val="107000"/>
                  </a:lnSpc>
                  <a:spcAft>
                    <a:spcPts val="800"/>
                  </a:spcAft>
                </a:pPr>
                <a:r>
                  <a:rPr lang="en-US" sz="1200" dirty="0">
                    <a:solidFill>
                      <a:srgbClr val="000000"/>
                    </a:solidFill>
                    <a:latin typeface="Calibri" pitchFamily="34" charset="0"/>
                    <a:ea typeface="Calibri" pitchFamily="34" charset="0"/>
                    <a:cs typeface="Times New Roman" pitchFamily="18" charset="0"/>
                  </a:rPr>
                  <a:t>6000</a:t>
                </a:r>
                <a:endParaRPr lang="en-US" sz="1100" dirty="0">
                  <a:latin typeface="Calibri" pitchFamily="34" charset="0"/>
                  <a:ea typeface="Calibri" pitchFamily="34" charset="0"/>
                  <a:cs typeface="Times New Roman" pitchFamily="18" charset="0"/>
                </a:endParaRPr>
              </a:p>
            </p:txBody>
          </p:sp>
          <p:sp>
            <p:nvSpPr>
              <p:cNvPr id="52332" name="Rectangle 215"/>
              <p:cNvSpPr>
                <a:spLocks noChangeArrowheads="1"/>
              </p:cNvSpPr>
              <p:nvPr/>
            </p:nvSpPr>
            <p:spPr bwMode="auto">
              <a:xfrm>
                <a:off x="2544579" y="6598869"/>
                <a:ext cx="988156" cy="251736"/>
              </a:xfrm>
              <a:prstGeom prst="rect">
                <a:avLst/>
              </a:prstGeom>
              <a:noFill/>
              <a:ln w="9525">
                <a:noFill/>
                <a:miter lim="800000"/>
                <a:headEnd/>
                <a:tailEnd/>
              </a:ln>
            </p:spPr>
            <p:txBody>
              <a:bodyPr wrap="none" lIns="0" tIns="0" rIns="0" bIns="0">
                <a:spAutoFit/>
              </a:bodyPr>
              <a:lstStyle/>
              <a:p>
                <a:pPr>
                  <a:lnSpc>
                    <a:spcPct val="107000"/>
                  </a:lnSpc>
                  <a:spcAft>
                    <a:spcPts val="800"/>
                  </a:spcAft>
                </a:pPr>
                <a:r>
                  <a:rPr lang="en-US" sz="1600">
                    <a:solidFill>
                      <a:srgbClr val="000000"/>
                    </a:solidFill>
                    <a:latin typeface="Calibri" pitchFamily="34" charset="0"/>
                    <a:ea typeface="Calibri" pitchFamily="34" charset="0"/>
                    <a:cs typeface="Times New Roman" pitchFamily="18" charset="0"/>
                  </a:rPr>
                  <a:t>DEPTH (km)</a:t>
                </a:r>
                <a:endParaRPr lang="en-US" sz="2000">
                  <a:latin typeface="Calibri" pitchFamily="34" charset="0"/>
                  <a:ea typeface="Calibri" pitchFamily="34" charset="0"/>
                  <a:cs typeface="Times New Roman" pitchFamily="18" charset="0"/>
                </a:endParaRPr>
              </a:p>
            </p:txBody>
          </p:sp>
        </p:grpSp>
      </p:grpSp>
      <p:grpSp>
        <p:nvGrpSpPr>
          <p:cNvPr id="52240" name="Group 216"/>
          <p:cNvGrpSpPr>
            <a:grpSpLocks/>
          </p:cNvGrpSpPr>
          <p:nvPr/>
        </p:nvGrpSpPr>
        <p:grpSpPr bwMode="auto">
          <a:xfrm>
            <a:off x="1012895" y="4477560"/>
            <a:ext cx="3390830" cy="1753378"/>
            <a:chOff x="325018" y="4429125"/>
            <a:chExt cx="2847665" cy="1665271"/>
          </a:xfrm>
        </p:grpSpPr>
        <p:sp>
          <p:nvSpPr>
            <p:cNvPr id="52297" name="Rectangle 217"/>
            <p:cNvSpPr>
              <a:spLocks noChangeArrowheads="1"/>
            </p:cNvSpPr>
            <p:nvPr/>
          </p:nvSpPr>
          <p:spPr bwMode="auto">
            <a:xfrm rot="-5400000">
              <a:off x="-267652" y="5176887"/>
              <a:ext cx="1378337" cy="192998"/>
            </a:xfrm>
            <a:prstGeom prst="rect">
              <a:avLst/>
            </a:prstGeom>
            <a:noFill/>
            <a:ln w="9525">
              <a:noFill/>
              <a:miter lim="800000"/>
              <a:headEnd/>
              <a:tailEnd/>
            </a:ln>
          </p:spPr>
          <p:txBody>
            <a:bodyPr wrap="none" lIns="0" tIns="0" rIns="0" bIns="0">
              <a:spAutoFit/>
            </a:bodyPr>
            <a:lstStyle/>
            <a:p>
              <a:pPr>
                <a:lnSpc>
                  <a:spcPct val="107000"/>
                </a:lnSpc>
                <a:spcAft>
                  <a:spcPts val="800"/>
                </a:spcAft>
              </a:pPr>
              <a:r>
                <a:rPr lang="en-US" sz="1600">
                  <a:solidFill>
                    <a:srgbClr val="000000"/>
                  </a:solidFill>
                  <a:latin typeface="Calibri" pitchFamily="34" charset="0"/>
                  <a:ea typeface="Calibri" pitchFamily="34" charset="0"/>
                  <a:cs typeface="Times New Roman" pitchFamily="18" charset="0"/>
                </a:rPr>
                <a:t>TEMPERATURE (°C)</a:t>
              </a:r>
              <a:endParaRPr lang="en-US" sz="2000">
                <a:latin typeface="Calibri" pitchFamily="34" charset="0"/>
                <a:ea typeface="Calibri" pitchFamily="34" charset="0"/>
                <a:cs typeface="Times New Roman" pitchFamily="18" charset="0"/>
              </a:endParaRPr>
            </a:p>
          </p:txBody>
        </p:sp>
        <p:grpSp>
          <p:nvGrpSpPr>
            <p:cNvPr id="52298" name="Group 220"/>
            <p:cNvGrpSpPr>
              <a:grpSpLocks/>
            </p:cNvGrpSpPr>
            <p:nvPr/>
          </p:nvGrpSpPr>
          <p:grpSpPr bwMode="auto">
            <a:xfrm>
              <a:off x="685582" y="4429125"/>
              <a:ext cx="2487101" cy="1665271"/>
              <a:chOff x="685582" y="4429125"/>
              <a:chExt cx="2487101" cy="1665271"/>
            </a:xfrm>
          </p:grpSpPr>
          <p:sp>
            <p:nvSpPr>
              <p:cNvPr id="52299" name="Rectangle 221"/>
              <p:cNvSpPr>
                <a:spLocks noChangeArrowheads="1"/>
              </p:cNvSpPr>
              <p:nvPr/>
            </p:nvSpPr>
            <p:spPr bwMode="auto">
              <a:xfrm>
                <a:off x="685582" y="5793520"/>
                <a:ext cx="263860" cy="179406"/>
              </a:xfrm>
              <a:prstGeom prst="rect">
                <a:avLst/>
              </a:prstGeom>
              <a:noFill/>
              <a:ln w="9525">
                <a:noFill/>
                <a:miter lim="800000"/>
                <a:headEnd/>
                <a:tailEnd/>
              </a:ln>
            </p:spPr>
            <p:txBody>
              <a:bodyPr wrap="none" lIns="0" tIns="0" rIns="0" bIns="0">
                <a:spAutoFit/>
              </a:bodyPr>
              <a:lstStyle/>
              <a:p>
                <a:pPr>
                  <a:lnSpc>
                    <a:spcPct val="107000"/>
                  </a:lnSpc>
                  <a:spcAft>
                    <a:spcPts val="800"/>
                  </a:spcAft>
                </a:pPr>
                <a:r>
                  <a:rPr lang="en-US" sz="1200" dirty="0">
                    <a:solidFill>
                      <a:srgbClr val="000000"/>
                    </a:solidFill>
                    <a:latin typeface="Calibri" pitchFamily="34" charset="0"/>
                    <a:ea typeface="Calibri" pitchFamily="34" charset="0"/>
                    <a:cs typeface="Times New Roman" pitchFamily="18" charset="0"/>
                  </a:rPr>
                  <a:t>1000</a:t>
                </a:r>
                <a:endParaRPr lang="en-US" sz="1100" dirty="0">
                  <a:latin typeface="Calibri" pitchFamily="34" charset="0"/>
                  <a:ea typeface="Calibri" pitchFamily="34" charset="0"/>
                  <a:cs typeface="Times New Roman" pitchFamily="18" charset="0"/>
                </a:endParaRPr>
              </a:p>
            </p:txBody>
          </p:sp>
          <p:grpSp>
            <p:nvGrpSpPr>
              <p:cNvPr id="52300" name="Group 222"/>
              <p:cNvGrpSpPr>
                <a:grpSpLocks/>
              </p:cNvGrpSpPr>
              <p:nvPr/>
            </p:nvGrpSpPr>
            <p:grpSpPr bwMode="auto">
              <a:xfrm>
                <a:off x="686149" y="4429125"/>
                <a:ext cx="2486534" cy="1665271"/>
                <a:chOff x="686149" y="4429125"/>
                <a:chExt cx="2486534" cy="1665271"/>
              </a:xfrm>
            </p:grpSpPr>
            <p:sp>
              <p:nvSpPr>
                <p:cNvPr id="52301" name="Rectangle 223"/>
                <p:cNvSpPr>
                  <a:spLocks noChangeArrowheads="1"/>
                </p:cNvSpPr>
                <p:nvPr/>
              </p:nvSpPr>
              <p:spPr bwMode="auto">
                <a:xfrm>
                  <a:off x="689614" y="5543655"/>
                  <a:ext cx="263860" cy="179406"/>
                </a:xfrm>
                <a:prstGeom prst="rect">
                  <a:avLst/>
                </a:prstGeom>
                <a:noFill/>
                <a:ln w="9525">
                  <a:noFill/>
                  <a:miter lim="800000"/>
                  <a:headEnd/>
                  <a:tailEnd/>
                </a:ln>
              </p:spPr>
              <p:txBody>
                <a:bodyPr wrap="none" lIns="0" tIns="0" rIns="0" bIns="0">
                  <a:spAutoFit/>
                </a:bodyPr>
                <a:lstStyle/>
                <a:p>
                  <a:pPr>
                    <a:lnSpc>
                      <a:spcPct val="107000"/>
                    </a:lnSpc>
                    <a:spcAft>
                      <a:spcPts val="800"/>
                    </a:spcAft>
                  </a:pPr>
                  <a:r>
                    <a:rPr lang="en-US" sz="1200" dirty="0">
                      <a:solidFill>
                        <a:srgbClr val="000000"/>
                      </a:solidFill>
                      <a:latin typeface="Calibri" pitchFamily="34" charset="0"/>
                      <a:ea typeface="Calibri" pitchFamily="34" charset="0"/>
                      <a:cs typeface="Times New Roman" pitchFamily="18" charset="0"/>
                    </a:rPr>
                    <a:t>2000</a:t>
                  </a:r>
                  <a:endParaRPr lang="en-US" sz="1100" dirty="0">
                    <a:latin typeface="Calibri" pitchFamily="34" charset="0"/>
                    <a:ea typeface="Calibri" pitchFamily="34" charset="0"/>
                    <a:cs typeface="Times New Roman" pitchFamily="18" charset="0"/>
                  </a:endParaRPr>
                </a:p>
              </p:txBody>
            </p:sp>
            <p:grpSp>
              <p:nvGrpSpPr>
                <p:cNvPr id="52302" name="Group 224"/>
                <p:cNvGrpSpPr>
                  <a:grpSpLocks/>
                </p:cNvGrpSpPr>
                <p:nvPr/>
              </p:nvGrpSpPr>
              <p:grpSpPr bwMode="auto">
                <a:xfrm>
                  <a:off x="686149" y="4429125"/>
                  <a:ext cx="2486534" cy="1665271"/>
                  <a:chOff x="686149" y="4429125"/>
                  <a:chExt cx="2486534" cy="1665271"/>
                </a:xfrm>
              </p:grpSpPr>
              <p:sp>
                <p:nvSpPr>
                  <p:cNvPr id="52303" name="Rectangle 225"/>
                  <p:cNvSpPr>
                    <a:spLocks noChangeArrowheads="1"/>
                  </p:cNvSpPr>
                  <p:nvPr/>
                </p:nvSpPr>
                <p:spPr bwMode="auto">
                  <a:xfrm>
                    <a:off x="686149" y="5304138"/>
                    <a:ext cx="263860" cy="179406"/>
                  </a:xfrm>
                  <a:prstGeom prst="rect">
                    <a:avLst/>
                  </a:prstGeom>
                  <a:noFill/>
                  <a:ln w="9525">
                    <a:noFill/>
                    <a:miter lim="800000"/>
                    <a:headEnd/>
                    <a:tailEnd/>
                  </a:ln>
                </p:spPr>
                <p:txBody>
                  <a:bodyPr wrap="none" lIns="0" tIns="0" rIns="0" bIns="0">
                    <a:spAutoFit/>
                  </a:bodyPr>
                  <a:lstStyle/>
                  <a:p>
                    <a:pPr>
                      <a:lnSpc>
                        <a:spcPct val="107000"/>
                      </a:lnSpc>
                      <a:spcAft>
                        <a:spcPts val="800"/>
                      </a:spcAft>
                    </a:pPr>
                    <a:r>
                      <a:rPr lang="en-US" sz="1200" dirty="0">
                        <a:solidFill>
                          <a:srgbClr val="000000"/>
                        </a:solidFill>
                        <a:latin typeface="Calibri" pitchFamily="34" charset="0"/>
                        <a:ea typeface="Calibri" pitchFamily="34" charset="0"/>
                        <a:cs typeface="Times New Roman" pitchFamily="18" charset="0"/>
                      </a:rPr>
                      <a:t>3000</a:t>
                    </a:r>
                    <a:endParaRPr lang="en-US" sz="1100" dirty="0">
                      <a:latin typeface="Calibri" pitchFamily="34" charset="0"/>
                      <a:ea typeface="Calibri" pitchFamily="34" charset="0"/>
                      <a:cs typeface="Times New Roman" pitchFamily="18" charset="0"/>
                    </a:endParaRPr>
                  </a:p>
                </p:txBody>
              </p:sp>
              <p:grpSp>
                <p:nvGrpSpPr>
                  <p:cNvPr id="52304" name="Group 226"/>
                  <p:cNvGrpSpPr>
                    <a:grpSpLocks/>
                  </p:cNvGrpSpPr>
                  <p:nvPr/>
                </p:nvGrpSpPr>
                <p:grpSpPr bwMode="auto">
                  <a:xfrm>
                    <a:off x="686149" y="4429125"/>
                    <a:ext cx="2486534" cy="1665271"/>
                    <a:chOff x="686149" y="4429125"/>
                    <a:chExt cx="2486534" cy="1665271"/>
                  </a:xfrm>
                </p:grpSpPr>
                <p:sp>
                  <p:nvSpPr>
                    <p:cNvPr id="52305" name="Rectangle 227"/>
                    <p:cNvSpPr>
                      <a:spLocks noChangeArrowheads="1"/>
                    </p:cNvSpPr>
                    <p:nvPr/>
                  </p:nvSpPr>
                  <p:spPr bwMode="auto">
                    <a:xfrm>
                      <a:off x="686149" y="5045203"/>
                      <a:ext cx="263860" cy="179406"/>
                    </a:xfrm>
                    <a:prstGeom prst="rect">
                      <a:avLst/>
                    </a:prstGeom>
                    <a:noFill/>
                    <a:ln w="9525">
                      <a:noFill/>
                      <a:miter lim="800000"/>
                      <a:headEnd/>
                      <a:tailEnd/>
                    </a:ln>
                  </p:spPr>
                  <p:txBody>
                    <a:bodyPr wrap="none" lIns="0" tIns="0" rIns="0" bIns="0">
                      <a:spAutoFit/>
                    </a:bodyPr>
                    <a:lstStyle/>
                    <a:p>
                      <a:pPr>
                        <a:lnSpc>
                          <a:spcPct val="107000"/>
                        </a:lnSpc>
                        <a:spcAft>
                          <a:spcPts val="800"/>
                        </a:spcAft>
                      </a:pPr>
                      <a:r>
                        <a:rPr lang="en-US" sz="1200" dirty="0">
                          <a:solidFill>
                            <a:srgbClr val="000000"/>
                          </a:solidFill>
                          <a:latin typeface="Calibri" pitchFamily="34" charset="0"/>
                          <a:ea typeface="Calibri" pitchFamily="34" charset="0"/>
                          <a:cs typeface="Times New Roman" pitchFamily="18" charset="0"/>
                        </a:rPr>
                        <a:t>4000</a:t>
                      </a:r>
                      <a:endParaRPr lang="en-US" sz="1100" dirty="0">
                        <a:latin typeface="Calibri" pitchFamily="34" charset="0"/>
                        <a:ea typeface="Calibri" pitchFamily="34" charset="0"/>
                        <a:cs typeface="Times New Roman" pitchFamily="18" charset="0"/>
                      </a:endParaRPr>
                    </a:p>
                  </p:txBody>
                </p:sp>
                <p:grpSp>
                  <p:nvGrpSpPr>
                    <p:cNvPr id="52306" name="Group 228"/>
                    <p:cNvGrpSpPr>
                      <a:grpSpLocks/>
                    </p:cNvGrpSpPr>
                    <p:nvPr/>
                  </p:nvGrpSpPr>
                  <p:grpSpPr bwMode="auto">
                    <a:xfrm>
                      <a:off x="686149" y="4429125"/>
                      <a:ext cx="2486534" cy="1665271"/>
                      <a:chOff x="686149" y="4429125"/>
                      <a:chExt cx="2486534" cy="1665271"/>
                    </a:xfrm>
                  </p:grpSpPr>
                  <p:sp>
                    <p:nvSpPr>
                      <p:cNvPr id="52307" name="Rectangle 229"/>
                      <p:cNvSpPr>
                        <a:spLocks noChangeArrowheads="1"/>
                      </p:cNvSpPr>
                      <p:nvPr/>
                    </p:nvSpPr>
                    <p:spPr bwMode="auto">
                      <a:xfrm>
                        <a:off x="689382" y="4790497"/>
                        <a:ext cx="263860" cy="179406"/>
                      </a:xfrm>
                      <a:prstGeom prst="rect">
                        <a:avLst/>
                      </a:prstGeom>
                      <a:noFill/>
                      <a:ln w="9525">
                        <a:noFill/>
                        <a:miter lim="800000"/>
                        <a:headEnd/>
                        <a:tailEnd/>
                      </a:ln>
                    </p:spPr>
                    <p:txBody>
                      <a:bodyPr wrap="none" lIns="0" tIns="0" rIns="0" bIns="0">
                        <a:spAutoFit/>
                      </a:bodyPr>
                      <a:lstStyle/>
                      <a:p>
                        <a:pPr>
                          <a:lnSpc>
                            <a:spcPct val="107000"/>
                          </a:lnSpc>
                          <a:spcAft>
                            <a:spcPts val="800"/>
                          </a:spcAft>
                        </a:pPr>
                        <a:r>
                          <a:rPr lang="en-US" sz="1200" dirty="0">
                            <a:solidFill>
                              <a:srgbClr val="000000"/>
                            </a:solidFill>
                            <a:latin typeface="Calibri" pitchFamily="34" charset="0"/>
                            <a:ea typeface="Calibri" pitchFamily="34" charset="0"/>
                            <a:cs typeface="Times New Roman" pitchFamily="18" charset="0"/>
                          </a:rPr>
                          <a:t>5000</a:t>
                        </a:r>
                        <a:endParaRPr lang="en-US" sz="1800" dirty="0">
                          <a:latin typeface="Calibri" pitchFamily="34" charset="0"/>
                          <a:ea typeface="Calibri" pitchFamily="34" charset="0"/>
                          <a:cs typeface="Times New Roman" pitchFamily="18" charset="0"/>
                        </a:endParaRPr>
                      </a:p>
                    </p:txBody>
                  </p:sp>
                  <p:grpSp>
                    <p:nvGrpSpPr>
                      <p:cNvPr id="52308" name="Group 230"/>
                      <p:cNvGrpSpPr>
                        <a:grpSpLocks/>
                      </p:cNvGrpSpPr>
                      <p:nvPr/>
                    </p:nvGrpSpPr>
                    <p:grpSpPr bwMode="auto">
                      <a:xfrm>
                        <a:off x="686149" y="4429125"/>
                        <a:ext cx="2486534" cy="1665271"/>
                        <a:chOff x="686149" y="4429125"/>
                        <a:chExt cx="2486534" cy="1665271"/>
                      </a:xfrm>
                    </p:grpSpPr>
                    <p:sp>
                      <p:nvSpPr>
                        <p:cNvPr id="52309" name="Rectangle 231"/>
                        <p:cNvSpPr>
                          <a:spLocks noChangeArrowheads="1"/>
                        </p:cNvSpPr>
                        <p:nvPr/>
                      </p:nvSpPr>
                      <p:spPr bwMode="auto">
                        <a:xfrm>
                          <a:off x="686149" y="4545237"/>
                          <a:ext cx="263860" cy="179406"/>
                        </a:xfrm>
                        <a:prstGeom prst="rect">
                          <a:avLst/>
                        </a:prstGeom>
                        <a:noFill/>
                        <a:ln w="9525">
                          <a:noFill/>
                          <a:miter lim="800000"/>
                          <a:headEnd/>
                          <a:tailEnd/>
                        </a:ln>
                      </p:spPr>
                      <p:txBody>
                        <a:bodyPr wrap="none" lIns="0" tIns="0" rIns="0" bIns="0">
                          <a:spAutoFit/>
                        </a:bodyPr>
                        <a:lstStyle/>
                        <a:p>
                          <a:pPr>
                            <a:lnSpc>
                              <a:spcPct val="107000"/>
                            </a:lnSpc>
                            <a:spcAft>
                              <a:spcPts val="800"/>
                            </a:spcAft>
                          </a:pPr>
                          <a:r>
                            <a:rPr lang="en-US" sz="1200" dirty="0">
                              <a:solidFill>
                                <a:srgbClr val="000000"/>
                              </a:solidFill>
                              <a:latin typeface="Calibri" pitchFamily="34" charset="0"/>
                              <a:ea typeface="Calibri" pitchFamily="34" charset="0"/>
                              <a:cs typeface="Times New Roman" pitchFamily="18" charset="0"/>
                            </a:rPr>
                            <a:t>6000</a:t>
                          </a:r>
                          <a:endParaRPr lang="en-US" sz="1600" dirty="0">
                            <a:latin typeface="Calibri" pitchFamily="34" charset="0"/>
                            <a:ea typeface="Calibri" pitchFamily="34" charset="0"/>
                            <a:cs typeface="Times New Roman" pitchFamily="18" charset="0"/>
                          </a:endParaRPr>
                        </a:p>
                      </p:txBody>
                    </p:sp>
                    <p:grpSp>
                      <p:nvGrpSpPr>
                        <p:cNvPr id="52310" name="Group 234"/>
                        <p:cNvGrpSpPr>
                          <a:grpSpLocks/>
                        </p:cNvGrpSpPr>
                        <p:nvPr/>
                      </p:nvGrpSpPr>
                      <p:grpSpPr bwMode="auto">
                        <a:xfrm>
                          <a:off x="1011554" y="4429125"/>
                          <a:ext cx="2161129" cy="1665271"/>
                          <a:chOff x="1011554" y="4429125"/>
                          <a:chExt cx="2161129" cy="1665271"/>
                        </a:xfrm>
                      </p:grpSpPr>
                      <p:sp>
                        <p:nvSpPr>
                          <p:cNvPr id="52311" name="Rectangle 235"/>
                          <p:cNvSpPr>
                            <a:spLocks noChangeArrowheads="1"/>
                          </p:cNvSpPr>
                          <p:nvPr/>
                        </p:nvSpPr>
                        <p:spPr bwMode="auto">
                          <a:xfrm>
                            <a:off x="1014095" y="4429125"/>
                            <a:ext cx="2157730" cy="1665271"/>
                          </a:xfrm>
                          <a:prstGeom prst="rect">
                            <a:avLst/>
                          </a:prstGeom>
                          <a:noFill/>
                          <a:ln w="5080">
                            <a:solidFill>
                              <a:srgbClr val="000000"/>
                            </a:solidFill>
                            <a:miter lim="800000"/>
                            <a:headEnd/>
                            <a:tailEnd/>
                          </a:ln>
                        </p:spPr>
                        <p:txBody>
                          <a:bodyPr/>
                          <a:lstStyle/>
                          <a:p>
                            <a:endParaRPr lang="en-US"/>
                          </a:p>
                        </p:txBody>
                      </p:sp>
                      <p:cxnSp>
                        <p:nvCxnSpPr>
                          <p:cNvPr id="52312" name="Line 289"/>
                          <p:cNvCxnSpPr>
                            <a:cxnSpLocks noChangeShapeType="1"/>
                          </p:cNvCxnSpPr>
                          <p:nvPr/>
                        </p:nvCxnSpPr>
                        <p:spPr bwMode="auto">
                          <a:xfrm>
                            <a:off x="1014094" y="4649455"/>
                            <a:ext cx="2156461" cy="0"/>
                          </a:xfrm>
                          <a:prstGeom prst="line">
                            <a:avLst/>
                          </a:prstGeom>
                          <a:noFill/>
                          <a:ln w="12700">
                            <a:solidFill>
                              <a:srgbClr val="000000"/>
                            </a:solidFill>
                            <a:round/>
                            <a:headEnd/>
                            <a:tailEnd/>
                          </a:ln>
                        </p:spPr>
                      </p:cxnSp>
                      <p:cxnSp>
                        <p:nvCxnSpPr>
                          <p:cNvPr id="52313" name="Line 290"/>
                          <p:cNvCxnSpPr>
                            <a:cxnSpLocks noChangeShapeType="1"/>
                          </p:cNvCxnSpPr>
                          <p:nvPr/>
                        </p:nvCxnSpPr>
                        <p:spPr bwMode="auto">
                          <a:xfrm>
                            <a:off x="1014094" y="5134455"/>
                            <a:ext cx="2156461" cy="0"/>
                          </a:xfrm>
                          <a:prstGeom prst="line">
                            <a:avLst/>
                          </a:prstGeom>
                          <a:noFill/>
                          <a:ln w="12700">
                            <a:solidFill>
                              <a:srgbClr val="000000"/>
                            </a:solidFill>
                            <a:round/>
                            <a:headEnd/>
                            <a:tailEnd/>
                          </a:ln>
                        </p:spPr>
                      </p:cxnSp>
                      <p:cxnSp>
                        <p:nvCxnSpPr>
                          <p:cNvPr id="52314" name="Line 291"/>
                          <p:cNvCxnSpPr>
                            <a:cxnSpLocks noChangeShapeType="1"/>
                          </p:cNvCxnSpPr>
                          <p:nvPr/>
                        </p:nvCxnSpPr>
                        <p:spPr bwMode="auto">
                          <a:xfrm>
                            <a:off x="1014094" y="5384252"/>
                            <a:ext cx="2156461" cy="0"/>
                          </a:xfrm>
                          <a:prstGeom prst="line">
                            <a:avLst/>
                          </a:prstGeom>
                          <a:noFill/>
                          <a:ln w="12700">
                            <a:solidFill>
                              <a:srgbClr val="000000"/>
                            </a:solidFill>
                            <a:round/>
                            <a:headEnd/>
                            <a:tailEnd/>
                          </a:ln>
                        </p:spPr>
                      </p:cxnSp>
                      <p:cxnSp>
                        <p:nvCxnSpPr>
                          <p:cNvPr id="52315" name="Line 292"/>
                          <p:cNvCxnSpPr>
                            <a:cxnSpLocks noChangeShapeType="1"/>
                          </p:cNvCxnSpPr>
                          <p:nvPr/>
                        </p:nvCxnSpPr>
                        <p:spPr bwMode="auto">
                          <a:xfrm>
                            <a:off x="1011554" y="5632367"/>
                            <a:ext cx="2156461" cy="0"/>
                          </a:xfrm>
                          <a:prstGeom prst="line">
                            <a:avLst/>
                          </a:prstGeom>
                          <a:noFill/>
                          <a:ln w="12700">
                            <a:solidFill>
                              <a:srgbClr val="000000"/>
                            </a:solidFill>
                            <a:round/>
                            <a:headEnd/>
                            <a:tailEnd/>
                          </a:ln>
                        </p:spPr>
                      </p:cxnSp>
                      <p:cxnSp>
                        <p:nvCxnSpPr>
                          <p:cNvPr id="52316" name="Line 293"/>
                          <p:cNvCxnSpPr>
                            <a:cxnSpLocks noChangeShapeType="1"/>
                          </p:cNvCxnSpPr>
                          <p:nvPr/>
                        </p:nvCxnSpPr>
                        <p:spPr bwMode="auto">
                          <a:xfrm>
                            <a:off x="1011554" y="5871743"/>
                            <a:ext cx="2156461" cy="0"/>
                          </a:xfrm>
                          <a:prstGeom prst="line">
                            <a:avLst/>
                          </a:prstGeom>
                          <a:noFill/>
                          <a:ln w="12700">
                            <a:solidFill>
                              <a:srgbClr val="000000"/>
                            </a:solidFill>
                            <a:round/>
                            <a:headEnd/>
                            <a:tailEnd/>
                          </a:ln>
                        </p:spPr>
                      </p:cxnSp>
                      <p:cxnSp>
                        <p:nvCxnSpPr>
                          <p:cNvPr id="52317" name="Line 295"/>
                          <p:cNvCxnSpPr>
                            <a:cxnSpLocks noChangeShapeType="1"/>
                          </p:cNvCxnSpPr>
                          <p:nvPr/>
                        </p:nvCxnSpPr>
                        <p:spPr bwMode="auto">
                          <a:xfrm>
                            <a:off x="1016222" y="4885564"/>
                            <a:ext cx="2156461" cy="0"/>
                          </a:xfrm>
                          <a:prstGeom prst="line">
                            <a:avLst/>
                          </a:prstGeom>
                          <a:noFill/>
                          <a:ln w="12700">
                            <a:solidFill>
                              <a:srgbClr val="000000"/>
                            </a:solidFill>
                            <a:round/>
                            <a:headEnd/>
                            <a:tailEnd/>
                          </a:ln>
                        </p:spPr>
                      </p:cxnSp>
                      <p:sp>
                        <p:nvSpPr>
                          <p:cNvPr id="52318" name="Freeform 242"/>
                          <p:cNvSpPr>
                            <a:spLocks/>
                          </p:cNvSpPr>
                          <p:nvPr/>
                        </p:nvSpPr>
                        <p:spPr bwMode="auto">
                          <a:xfrm>
                            <a:off x="1015373" y="4529480"/>
                            <a:ext cx="2152650" cy="1535003"/>
                          </a:xfrm>
                          <a:custGeom>
                            <a:avLst/>
                            <a:gdLst>
                              <a:gd name="T0" fmla="*/ 2152650 w 3408"/>
                              <a:gd name="T1" fmla="*/ 1724 h 3562"/>
                              <a:gd name="T2" fmla="*/ 2111593 w 3408"/>
                              <a:gd name="T3" fmla="*/ 0 h 3562"/>
                              <a:gd name="T4" fmla="*/ 2069273 w 3408"/>
                              <a:gd name="T5" fmla="*/ 0 h 3562"/>
                              <a:gd name="T6" fmla="*/ 2025689 w 3408"/>
                              <a:gd name="T7" fmla="*/ 862 h 3562"/>
                              <a:gd name="T8" fmla="*/ 1979579 w 3408"/>
                              <a:gd name="T9" fmla="*/ 4740 h 3562"/>
                              <a:gd name="T10" fmla="*/ 1954945 w 3408"/>
                              <a:gd name="T11" fmla="*/ 7326 h 3562"/>
                              <a:gd name="T12" fmla="*/ 1929047 w 3408"/>
                              <a:gd name="T13" fmla="*/ 10773 h 3562"/>
                              <a:gd name="T14" fmla="*/ 1902518 w 3408"/>
                              <a:gd name="T15" fmla="*/ 15945 h 3562"/>
                              <a:gd name="T16" fmla="*/ 1874094 w 3408"/>
                              <a:gd name="T17" fmla="*/ 21116 h 3562"/>
                              <a:gd name="T18" fmla="*/ 1844407 w 3408"/>
                              <a:gd name="T19" fmla="*/ 28011 h 3562"/>
                              <a:gd name="T20" fmla="*/ 1813456 w 3408"/>
                              <a:gd name="T21" fmla="*/ 36199 h 3562"/>
                              <a:gd name="T22" fmla="*/ 1781242 w 3408"/>
                              <a:gd name="T23" fmla="*/ 45679 h 3562"/>
                              <a:gd name="T24" fmla="*/ 1746502 w 3408"/>
                              <a:gd name="T25" fmla="*/ 56884 h 3562"/>
                              <a:gd name="T26" fmla="*/ 1709234 w 3408"/>
                              <a:gd name="T27" fmla="*/ 70243 h 3562"/>
                              <a:gd name="T28" fmla="*/ 1669441 w 3408"/>
                              <a:gd name="T29" fmla="*/ 84895 h 3562"/>
                              <a:gd name="T30" fmla="*/ 1625857 w 3408"/>
                              <a:gd name="T31" fmla="*/ 102563 h 3562"/>
                              <a:gd name="T32" fmla="*/ 1581010 w 3408"/>
                              <a:gd name="T33" fmla="*/ 121094 h 3562"/>
                              <a:gd name="T34" fmla="*/ 1533637 w 3408"/>
                              <a:gd name="T35" fmla="*/ 142210 h 3562"/>
                              <a:gd name="T36" fmla="*/ 1484368 w 3408"/>
                              <a:gd name="T37" fmla="*/ 162895 h 3562"/>
                              <a:gd name="T38" fmla="*/ 1385832 w 3408"/>
                              <a:gd name="T39" fmla="*/ 208574 h 3562"/>
                              <a:gd name="T40" fmla="*/ 1285400 w 3408"/>
                              <a:gd name="T41" fmla="*/ 255116 h 3562"/>
                              <a:gd name="T42" fmla="*/ 1236763 w 3408"/>
                              <a:gd name="T43" fmla="*/ 277524 h 3562"/>
                              <a:gd name="T44" fmla="*/ 1188758 w 3408"/>
                              <a:gd name="T45" fmla="*/ 300364 h 3562"/>
                              <a:gd name="T46" fmla="*/ 1142648 w 3408"/>
                              <a:gd name="T47" fmla="*/ 322342 h 3562"/>
                              <a:gd name="T48" fmla="*/ 1099064 w 3408"/>
                              <a:gd name="T49" fmla="*/ 343458 h 3562"/>
                              <a:gd name="T50" fmla="*/ 1058007 w 3408"/>
                              <a:gd name="T51" fmla="*/ 362850 h 3562"/>
                              <a:gd name="T52" fmla="*/ 1020740 w 3408"/>
                              <a:gd name="T53" fmla="*/ 380950 h 3562"/>
                              <a:gd name="T54" fmla="*/ 986000 w 3408"/>
                              <a:gd name="T55" fmla="*/ 397756 h 3562"/>
                              <a:gd name="T56" fmla="*/ 952522 w 3408"/>
                              <a:gd name="T57" fmla="*/ 414132 h 3562"/>
                              <a:gd name="T58" fmla="*/ 920308 w 3408"/>
                              <a:gd name="T59" fmla="*/ 430077 h 3562"/>
                              <a:gd name="T60" fmla="*/ 890621 w 3408"/>
                              <a:gd name="T61" fmla="*/ 446021 h 3562"/>
                              <a:gd name="T62" fmla="*/ 862197 w 3408"/>
                              <a:gd name="T63" fmla="*/ 460673 h 3562"/>
                              <a:gd name="T64" fmla="*/ 834405 w 3408"/>
                              <a:gd name="T65" fmla="*/ 474894 h 3562"/>
                              <a:gd name="T66" fmla="*/ 782610 w 3408"/>
                              <a:gd name="T67" fmla="*/ 502905 h 3562"/>
                              <a:gd name="T68" fmla="*/ 733973 w 3408"/>
                              <a:gd name="T69" fmla="*/ 530054 h 3562"/>
                              <a:gd name="T70" fmla="*/ 687863 w 3408"/>
                              <a:gd name="T71" fmla="*/ 557204 h 3562"/>
                              <a:gd name="T72" fmla="*/ 641121 w 3408"/>
                              <a:gd name="T73" fmla="*/ 584353 h 3562"/>
                              <a:gd name="T74" fmla="*/ 593747 w 3408"/>
                              <a:gd name="T75" fmla="*/ 612364 h 3562"/>
                              <a:gd name="T76" fmla="*/ 500264 w 3408"/>
                              <a:gd name="T77" fmla="*/ 670109 h 3562"/>
                              <a:gd name="T78" fmla="*/ 453522 w 3408"/>
                              <a:gd name="T79" fmla="*/ 698982 h 3562"/>
                              <a:gd name="T80" fmla="*/ 408675 w 3408"/>
                              <a:gd name="T81" fmla="*/ 727855 h 3562"/>
                              <a:gd name="T82" fmla="*/ 366355 w 3408"/>
                              <a:gd name="T83" fmla="*/ 755866 h 3562"/>
                              <a:gd name="T84" fmla="*/ 326561 w 3408"/>
                              <a:gd name="T85" fmla="*/ 784739 h 3562"/>
                              <a:gd name="T86" fmla="*/ 290557 w 3408"/>
                              <a:gd name="T87" fmla="*/ 813612 h 3562"/>
                              <a:gd name="T88" fmla="*/ 259607 w 3408"/>
                              <a:gd name="T89" fmla="*/ 842485 h 3562"/>
                              <a:gd name="T90" fmla="*/ 245710 w 3408"/>
                              <a:gd name="T91" fmla="*/ 857137 h 3562"/>
                              <a:gd name="T92" fmla="*/ 233709 w 3408"/>
                              <a:gd name="T93" fmla="*/ 871358 h 3562"/>
                              <a:gd name="T94" fmla="*/ 212233 w 3408"/>
                              <a:gd name="T95" fmla="*/ 900231 h 3562"/>
                              <a:gd name="T96" fmla="*/ 193915 w 3408"/>
                              <a:gd name="T97" fmla="*/ 929103 h 3562"/>
                              <a:gd name="T98" fmla="*/ 180019 w 3408"/>
                              <a:gd name="T99" fmla="*/ 957976 h 3562"/>
                              <a:gd name="T100" fmla="*/ 167386 w 3408"/>
                              <a:gd name="T101" fmla="*/ 986849 h 3562"/>
                              <a:gd name="T102" fmla="*/ 155385 w 3408"/>
                              <a:gd name="T103" fmla="*/ 1015722 h 3562"/>
                              <a:gd name="T104" fmla="*/ 144015 w 3408"/>
                              <a:gd name="T105" fmla="*/ 1044595 h 3562"/>
                              <a:gd name="T106" fmla="*/ 131382 w 3408"/>
                              <a:gd name="T107" fmla="*/ 1074330 h 3562"/>
                              <a:gd name="T108" fmla="*/ 105485 w 3408"/>
                              <a:gd name="T109" fmla="*/ 1134661 h 3562"/>
                              <a:gd name="T110" fmla="*/ 84641 w 3408"/>
                              <a:gd name="T111" fmla="*/ 1195423 h 3562"/>
                              <a:gd name="T112" fmla="*/ 65691 w 3408"/>
                              <a:gd name="T113" fmla="*/ 1255755 h 3562"/>
                              <a:gd name="T114" fmla="*/ 48637 w 3408"/>
                              <a:gd name="T115" fmla="*/ 1314362 h 3562"/>
                              <a:gd name="T116" fmla="*/ 33477 w 3408"/>
                              <a:gd name="T117" fmla="*/ 1371246 h 3562"/>
                              <a:gd name="T118" fmla="*/ 22108 w 3408"/>
                              <a:gd name="T119" fmla="*/ 1426406 h 3562"/>
                              <a:gd name="T120" fmla="*/ 10106 w 3408"/>
                              <a:gd name="T121" fmla="*/ 1480705 h 3562"/>
                              <a:gd name="T122" fmla="*/ 0 w 3408"/>
                              <a:gd name="T123" fmla="*/ 1535003 h 356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3408" h="3562">
                                <a:moveTo>
                                  <a:pt x="3408" y="4"/>
                                </a:moveTo>
                                <a:lnTo>
                                  <a:pt x="3343" y="0"/>
                                </a:lnTo>
                                <a:lnTo>
                                  <a:pt x="3276" y="0"/>
                                </a:lnTo>
                                <a:lnTo>
                                  <a:pt x="3207" y="2"/>
                                </a:lnTo>
                                <a:lnTo>
                                  <a:pt x="3134" y="11"/>
                                </a:lnTo>
                                <a:lnTo>
                                  <a:pt x="3095" y="17"/>
                                </a:lnTo>
                                <a:lnTo>
                                  <a:pt x="3054" y="25"/>
                                </a:lnTo>
                                <a:lnTo>
                                  <a:pt x="3012" y="37"/>
                                </a:lnTo>
                                <a:lnTo>
                                  <a:pt x="2967" y="49"/>
                                </a:lnTo>
                                <a:lnTo>
                                  <a:pt x="2920" y="65"/>
                                </a:lnTo>
                                <a:lnTo>
                                  <a:pt x="2871" y="84"/>
                                </a:lnTo>
                                <a:lnTo>
                                  <a:pt x="2820" y="106"/>
                                </a:lnTo>
                                <a:lnTo>
                                  <a:pt x="2765" y="132"/>
                                </a:lnTo>
                                <a:lnTo>
                                  <a:pt x="2706" y="163"/>
                                </a:lnTo>
                                <a:lnTo>
                                  <a:pt x="2643" y="197"/>
                                </a:lnTo>
                                <a:lnTo>
                                  <a:pt x="2574" y="238"/>
                                </a:lnTo>
                                <a:lnTo>
                                  <a:pt x="2503" y="281"/>
                                </a:lnTo>
                                <a:lnTo>
                                  <a:pt x="2428" y="330"/>
                                </a:lnTo>
                                <a:lnTo>
                                  <a:pt x="2350" y="378"/>
                                </a:lnTo>
                                <a:lnTo>
                                  <a:pt x="2194" y="484"/>
                                </a:lnTo>
                                <a:lnTo>
                                  <a:pt x="2035" y="592"/>
                                </a:lnTo>
                                <a:lnTo>
                                  <a:pt x="1958" y="644"/>
                                </a:lnTo>
                                <a:lnTo>
                                  <a:pt x="1882" y="697"/>
                                </a:lnTo>
                                <a:lnTo>
                                  <a:pt x="1809" y="748"/>
                                </a:lnTo>
                                <a:lnTo>
                                  <a:pt x="1740" y="797"/>
                                </a:lnTo>
                                <a:lnTo>
                                  <a:pt x="1675" y="842"/>
                                </a:lnTo>
                                <a:lnTo>
                                  <a:pt x="1616" y="884"/>
                                </a:lnTo>
                                <a:lnTo>
                                  <a:pt x="1561" y="923"/>
                                </a:lnTo>
                                <a:lnTo>
                                  <a:pt x="1508" y="961"/>
                                </a:lnTo>
                                <a:lnTo>
                                  <a:pt x="1457" y="998"/>
                                </a:lnTo>
                                <a:lnTo>
                                  <a:pt x="1410" y="1035"/>
                                </a:lnTo>
                                <a:lnTo>
                                  <a:pt x="1365" y="1069"/>
                                </a:lnTo>
                                <a:lnTo>
                                  <a:pt x="1321" y="1102"/>
                                </a:lnTo>
                                <a:lnTo>
                                  <a:pt x="1239" y="1167"/>
                                </a:lnTo>
                                <a:lnTo>
                                  <a:pt x="1162" y="1230"/>
                                </a:lnTo>
                                <a:lnTo>
                                  <a:pt x="1089" y="1293"/>
                                </a:lnTo>
                                <a:lnTo>
                                  <a:pt x="1015" y="1356"/>
                                </a:lnTo>
                                <a:lnTo>
                                  <a:pt x="940" y="1421"/>
                                </a:lnTo>
                                <a:lnTo>
                                  <a:pt x="792" y="1555"/>
                                </a:lnTo>
                                <a:lnTo>
                                  <a:pt x="718" y="1622"/>
                                </a:lnTo>
                                <a:lnTo>
                                  <a:pt x="647" y="1689"/>
                                </a:lnTo>
                                <a:lnTo>
                                  <a:pt x="580" y="1754"/>
                                </a:lnTo>
                                <a:lnTo>
                                  <a:pt x="517" y="1821"/>
                                </a:lnTo>
                                <a:lnTo>
                                  <a:pt x="460" y="1888"/>
                                </a:lnTo>
                                <a:lnTo>
                                  <a:pt x="411" y="1955"/>
                                </a:lnTo>
                                <a:lnTo>
                                  <a:pt x="389" y="1989"/>
                                </a:lnTo>
                                <a:lnTo>
                                  <a:pt x="370" y="2022"/>
                                </a:lnTo>
                                <a:lnTo>
                                  <a:pt x="336" y="2089"/>
                                </a:lnTo>
                                <a:lnTo>
                                  <a:pt x="307" y="2156"/>
                                </a:lnTo>
                                <a:lnTo>
                                  <a:pt x="285" y="2223"/>
                                </a:lnTo>
                                <a:lnTo>
                                  <a:pt x="265" y="2290"/>
                                </a:lnTo>
                                <a:lnTo>
                                  <a:pt x="246" y="2357"/>
                                </a:lnTo>
                                <a:lnTo>
                                  <a:pt x="228" y="2424"/>
                                </a:lnTo>
                                <a:lnTo>
                                  <a:pt x="208" y="2493"/>
                                </a:lnTo>
                                <a:lnTo>
                                  <a:pt x="167" y="2633"/>
                                </a:lnTo>
                                <a:lnTo>
                                  <a:pt x="134" y="2774"/>
                                </a:lnTo>
                                <a:lnTo>
                                  <a:pt x="104" y="2914"/>
                                </a:lnTo>
                                <a:lnTo>
                                  <a:pt x="77" y="3050"/>
                                </a:lnTo>
                                <a:lnTo>
                                  <a:pt x="53" y="3182"/>
                                </a:lnTo>
                                <a:lnTo>
                                  <a:pt x="35" y="3310"/>
                                </a:lnTo>
                                <a:lnTo>
                                  <a:pt x="16" y="3436"/>
                                </a:lnTo>
                                <a:lnTo>
                                  <a:pt x="0" y="3562"/>
                                </a:lnTo>
                              </a:path>
                            </a:pathLst>
                          </a:custGeom>
                          <a:noFill/>
                          <a:ln w="28575">
                            <a:solidFill>
                              <a:srgbClr val="000000"/>
                            </a:solidFill>
                            <a:prstDash val="solid"/>
                            <a:round/>
                            <a:headEnd/>
                            <a:tailEnd/>
                          </a:ln>
                        </p:spPr>
                        <p:txBody>
                          <a:bodyPr/>
                          <a:lstStyle/>
                          <a:p>
                            <a:endParaRPr lang="en-US"/>
                          </a:p>
                        </p:txBody>
                      </p:sp>
                      <p:cxnSp>
                        <p:nvCxnSpPr>
                          <p:cNvPr id="244" name="Straight Connector 243"/>
                          <p:cNvCxnSpPr/>
                          <p:nvPr/>
                        </p:nvCxnSpPr>
                        <p:spPr>
                          <a:xfrm>
                            <a:off x="2769873" y="4436006"/>
                            <a:ext cx="0" cy="1657013"/>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a:off x="1972770" y="4436006"/>
                            <a:ext cx="0" cy="1657013"/>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a:off x="1197572" y="4436006"/>
                            <a:ext cx="0" cy="1657013"/>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a:off x="1090481" y="4434630"/>
                            <a:ext cx="0" cy="1657013"/>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grpSp>
                  </p:grpSp>
                </p:grpSp>
              </p:grpSp>
            </p:grpSp>
          </p:grpSp>
        </p:grpSp>
      </p:grpSp>
      <p:cxnSp>
        <p:nvCxnSpPr>
          <p:cNvPr id="52241" name="Line 585"/>
          <p:cNvCxnSpPr>
            <a:cxnSpLocks noChangeShapeType="1"/>
          </p:cNvCxnSpPr>
          <p:nvPr/>
        </p:nvCxnSpPr>
        <p:spPr bwMode="auto">
          <a:xfrm flipH="1">
            <a:off x="4327525" y="4480582"/>
            <a:ext cx="1" cy="1737360"/>
          </a:xfrm>
          <a:prstGeom prst="line">
            <a:avLst/>
          </a:prstGeom>
          <a:noFill/>
          <a:ln w="5080">
            <a:solidFill>
              <a:srgbClr val="000000"/>
            </a:solidFill>
            <a:round/>
            <a:headEnd/>
            <a:tailEnd/>
          </a:ln>
        </p:spPr>
      </p:cxnSp>
      <p:cxnSp>
        <p:nvCxnSpPr>
          <p:cNvPr id="52242" name="Line 585"/>
          <p:cNvCxnSpPr>
            <a:cxnSpLocks noChangeShapeType="1"/>
          </p:cNvCxnSpPr>
          <p:nvPr/>
        </p:nvCxnSpPr>
        <p:spPr bwMode="auto">
          <a:xfrm flipH="1">
            <a:off x="3911600" y="4486932"/>
            <a:ext cx="1" cy="1737360"/>
          </a:xfrm>
          <a:prstGeom prst="line">
            <a:avLst/>
          </a:prstGeom>
          <a:noFill/>
          <a:ln w="5080">
            <a:solidFill>
              <a:srgbClr val="000000"/>
            </a:solidFill>
            <a:round/>
            <a:headEnd/>
            <a:tailEnd/>
          </a:ln>
        </p:spPr>
      </p:cxnSp>
      <p:cxnSp>
        <p:nvCxnSpPr>
          <p:cNvPr id="52243" name="Line 585"/>
          <p:cNvCxnSpPr>
            <a:cxnSpLocks noChangeShapeType="1"/>
          </p:cNvCxnSpPr>
          <p:nvPr/>
        </p:nvCxnSpPr>
        <p:spPr bwMode="auto">
          <a:xfrm flipH="1">
            <a:off x="3044825" y="4480582"/>
            <a:ext cx="1" cy="1737360"/>
          </a:xfrm>
          <a:prstGeom prst="line">
            <a:avLst/>
          </a:prstGeom>
          <a:noFill/>
          <a:ln w="5080">
            <a:solidFill>
              <a:srgbClr val="000000"/>
            </a:solidFill>
            <a:round/>
            <a:headEnd/>
            <a:tailEnd/>
          </a:ln>
        </p:spPr>
      </p:cxnSp>
      <p:cxnSp>
        <p:nvCxnSpPr>
          <p:cNvPr id="52244" name="Line 585"/>
          <p:cNvCxnSpPr>
            <a:cxnSpLocks noChangeShapeType="1"/>
          </p:cNvCxnSpPr>
          <p:nvPr/>
        </p:nvCxnSpPr>
        <p:spPr bwMode="auto">
          <a:xfrm flipH="1">
            <a:off x="3463925" y="4486639"/>
            <a:ext cx="1" cy="1737360"/>
          </a:xfrm>
          <a:prstGeom prst="line">
            <a:avLst/>
          </a:prstGeom>
          <a:noFill/>
          <a:ln w="5080">
            <a:solidFill>
              <a:srgbClr val="000000"/>
            </a:solidFill>
            <a:round/>
            <a:headEnd/>
            <a:tailEnd/>
          </a:ln>
        </p:spPr>
      </p:cxnSp>
      <p:cxnSp>
        <p:nvCxnSpPr>
          <p:cNvPr id="52245" name="Line 585"/>
          <p:cNvCxnSpPr>
            <a:cxnSpLocks noChangeShapeType="1"/>
          </p:cNvCxnSpPr>
          <p:nvPr/>
        </p:nvCxnSpPr>
        <p:spPr bwMode="auto">
          <a:xfrm flipH="1">
            <a:off x="2624138" y="4480289"/>
            <a:ext cx="1" cy="1737360"/>
          </a:xfrm>
          <a:prstGeom prst="line">
            <a:avLst/>
          </a:prstGeom>
          <a:noFill/>
          <a:ln w="5080">
            <a:solidFill>
              <a:srgbClr val="000000"/>
            </a:solidFill>
            <a:round/>
            <a:headEnd/>
            <a:tailEnd/>
          </a:ln>
        </p:spPr>
      </p:cxnSp>
      <p:cxnSp>
        <p:nvCxnSpPr>
          <p:cNvPr id="52246" name="Line 585"/>
          <p:cNvCxnSpPr>
            <a:cxnSpLocks noChangeShapeType="1"/>
          </p:cNvCxnSpPr>
          <p:nvPr/>
        </p:nvCxnSpPr>
        <p:spPr bwMode="auto">
          <a:xfrm flipH="1">
            <a:off x="2216150" y="4474232"/>
            <a:ext cx="1" cy="1737360"/>
          </a:xfrm>
          <a:prstGeom prst="line">
            <a:avLst/>
          </a:prstGeom>
          <a:noFill/>
          <a:ln w="5080">
            <a:solidFill>
              <a:srgbClr val="000000"/>
            </a:solidFill>
            <a:round/>
            <a:headEnd/>
            <a:tailEnd/>
          </a:ln>
        </p:spPr>
      </p:cxnSp>
      <p:sp>
        <p:nvSpPr>
          <p:cNvPr id="52247" name="AutoShape 3"/>
          <p:cNvSpPr>
            <a:spLocks noChangeArrowheads="1"/>
          </p:cNvSpPr>
          <p:nvPr/>
        </p:nvSpPr>
        <p:spPr bwMode="auto">
          <a:xfrm>
            <a:off x="5829300" y="2601913"/>
            <a:ext cx="2765425" cy="2565400"/>
          </a:xfrm>
          <a:prstGeom prst="roundRect">
            <a:avLst>
              <a:gd name="adj" fmla="val 0"/>
            </a:avLst>
          </a:prstGeom>
          <a:solidFill>
            <a:srgbClr val="105A51"/>
          </a:solidFill>
          <a:ln w="36720">
            <a:noFill/>
            <a:round/>
            <a:headEnd/>
            <a:tailEnd/>
          </a:ln>
        </p:spPr>
        <p:txBody>
          <a:bodyPr lIns="182880" tIns="91440" bIns="91440" anchor="ctr"/>
          <a:lstStyle/>
          <a:p>
            <a:pPr>
              <a:spcAft>
                <a:spcPts val="1200"/>
              </a:spcAft>
              <a:tabLst>
                <a:tab pos="228600" algn="l"/>
              </a:tabLst>
            </a:pPr>
            <a:r>
              <a:rPr lang="en-US" altLang="en-US" sz="1400">
                <a:solidFill>
                  <a:schemeClr val="bg1"/>
                </a:solidFill>
              </a:rPr>
              <a:t>According to Figure 1, the temperature of the Outer Core is approximately between:</a:t>
            </a:r>
          </a:p>
          <a:p>
            <a:pPr>
              <a:spcAft>
                <a:spcPts val="1200"/>
              </a:spcAft>
              <a:tabLst>
                <a:tab pos="228600" algn="l"/>
              </a:tabLst>
            </a:pPr>
            <a:r>
              <a:rPr lang="en-US" altLang="en-US" sz="1400">
                <a:solidFill>
                  <a:schemeClr val="bg1"/>
                </a:solidFill>
              </a:rPr>
              <a:t>A.	1000º C and 2500º C</a:t>
            </a:r>
          </a:p>
          <a:p>
            <a:pPr>
              <a:spcAft>
                <a:spcPts val="1200"/>
              </a:spcAft>
              <a:tabLst>
                <a:tab pos="228600" algn="l"/>
              </a:tabLst>
            </a:pPr>
            <a:r>
              <a:rPr lang="en-US" altLang="en-US" sz="1400">
                <a:solidFill>
                  <a:schemeClr val="bg1"/>
                </a:solidFill>
              </a:rPr>
              <a:t>B.	2500º C and 5000º C</a:t>
            </a:r>
          </a:p>
          <a:p>
            <a:pPr>
              <a:spcAft>
                <a:spcPts val="1200"/>
              </a:spcAft>
              <a:tabLst>
                <a:tab pos="228600" algn="l"/>
              </a:tabLst>
            </a:pPr>
            <a:r>
              <a:rPr lang="en-US" altLang="en-US" sz="1400">
                <a:solidFill>
                  <a:schemeClr val="bg1"/>
                </a:solidFill>
              </a:rPr>
              <a:t>C.	4800º C and 6300º C</a:t>
            </a:r>
          </a:p>
          <a:p>
            <a:pPr>
              <a:spcAft>
                <a:spcPts val="1200"/>
              </a:spcAft>
              <a:tabLst>
                <a:tab pos="228600" algn="l"/>
              </a:tabLst>
            </a:pPr>
            <a:r>
              <a:rPr lang="en-US" altLang="en-US" sz="1400">
                <a:solidFill>
                  <a:schemeClr val="bg1"/>
                </a:solidFill>
              </a:rPr>
              <a:t>D.	6200º C and 6500º C</a:t>
            </a:r>
          </a:p>
        </p:txBody>
      </p:sp>
      <p:grpSp>
        <p:nvGrpSpPr>
          <p:cNvPr id="50180" name="Group 50179"/>
          <p:cNvGrpSpPr>
            <a:grpSpLocks/>
          </p:cNvGrpSpPr>
          <p:nvPr/>
        </p:nvGrpSpPr>
        <p:grpSpPr bwMode="auto">
          <a:xfrm>
            <a:off x="2904928" y="4577378"/>
            <a:ext cx="1074935" cy="515313"/>
            <a:chOff x="2756908" y="4462913"/>
            <a:chExt cx="1177855" cy="565201"/>
          </a:xfrm>
        </p:grpSpPr>
        <p:sp>
          <p:nvSpPr>
            <p:cNvPr id="364" name="Oval 363"/>
            <p:cNvSpPr/>
            <p:nvPr/>
          </p:nvSpPr>
          <p:spPr>
            <a:xfrm>
              <a:off x="3798211" y="4462913"/>
              <a:ext cx="136552" cy="13668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Oval 6"/>
            <p:cNvSpPr/>
            <p:nvPr/>
          </p:nvSpPr>
          <p:spPr>
            <a:xfrm>
              <a:off x="2756908" y="4891429"/>
              <a:ext cx="136552" cy="13668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50187" name="Group 50186"/>
          <p:cNvGrpSpPr>
            <a:grpSpLocks/>
          </p:cNvGrpSpPr>
          <p:nvPr/>
        </p:nvGrpSpPr>
        <p:grpSpPr bwMode="auto">
          <a:xfrm>
            <a:off x="2965495" y="4497506"/>
            <a:ext cx="947693" cy="1746132"/>
            <a:chOff x="4593531" y="4686794"/>
            <a:chExt cx="1039452" cy="1912550"/>
          </a:xfrm>
        </p:grpSpPr>
        <p:cxnSp>
          <p:nvCxnSpPr>
            <p:cNvPr id="382" name="Straight Connector 381"/>
            <p:cNvCxnSpPr/>
            <p:nvPr/>
          </p:nvCxnSpPr>
          <p:spPr>
            <a:xfrm>
              <a:off x="4593531" y="4686794"/>
              <a:ext cx="0" cy="191255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381" name="Straight Connector 380"/>
            <p:cNvCxnSpPr/>
            <p:nvPr/>
          </p:nvCxnSpPr>
          <p:spPr>
            <a:xfrm>
              <a:off x="5632983" y="4686794"/>
              <a:ext cx="0" cy="191255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grpSp>
      <p:grpSp>
        <p:nvGrpSpPr>
          <p:cNvPr id="50186" name="Group 50185"/>
          <p:cNvGrpSpPr>
            <a:grpSpLocks/>
          </p:cNvGrpSpPr>
          <p:nvPr/>
        </p:nvGrpSpPr>
        <p:grpSpPr bwMode="auto">
          <a:xfrm>
            <a:off x="2964935" y="3156008"/>
            <a:ext cx="1440378" cy="1263591"/>
            <a:chOff x="5252622" y="5331568"/>
            <a:chExt cx="1578628" cy="1383864"/>
          </a:xfrm>
        </p:grpSpPr>
        <p:sp>
          <p:nvSpPr>
            <p:cNvPr id="377" name="Freeform 376"/>
            <p:cNvSpPr>
              <a:spLocks/>
            </p:cNvSpPr>
            <p:nvPr/>
          </p:nvSpPr>
          <p:spPr bwMode="auto">
            <a:xfrm>
              <a:off x="5252622" y="5331568"/>
              <a:ext cx="1578628" cy="1382930"/>
            </a:xfrm>
            <a:custGeom>
              <a:avLst/>
              <a:gdLst>
                <a:gd name="T0" fmla="*/ 0 w 1906"/>
                <a:gd name="T1" fmla="*/ 1888 h 1888"/>
                <a:gd name="T2" fmla="*/ 2 w 1906"/>
                <a:gd name="T3" fmla="*/ 1790 h 1888"/>
                <a:gd name="T4" fmla="*/ 10 w 1906"/>
                <a:gd name="T5" fmla="*/ 1695 h 1888"/>
                <a:gd name="T6" fmla="*/ 22 w 1906"/>
                <a:gd name="T7" fmla="*/ 1601 h 1888"/>
                <a:gd name="T8" fmla="*/ 38 w 1906"/>
                <a:gd name="T9" fmla="*/ 1508 h 1888"/>
                <a:gd name="T10" fmla="*/ 59 w 1906"/>
                <a:gd name="T11" fmla="*/ 1416 h 1888"/>
                <a:gd name="T12" fmla="*/ 85 w 1906"/>
                <a:gd name="T13" fmla="*/ 1327 h 1888"/>
                <a:gd name="T14" fmla="*/ 116 w 1906"/>
                <a:gd name="T15" fmla="*/ 1239 h 1888"/>
                <a:gd name="T16" fmla="*/ 150 w 1906"/>
                <a:gd name="T17" fmla="*/ 1152 h 1888"/>
                <a:gd name="T18" fmla="*/ 187 w 1906"/>
                <a:gd name="T19" fmla="*/ 1069 h 1888"/>
                <a:gd name="T20" fmla="*/ 230 w 1906"/>
                <a:gd name="T21" fmla="*/ 987 h 1888"/>
                <a:gd name="T22" fmla="*/ 277 w 1906"/>
                <a:gd name="T23" fmla="*/ 908 h 1888"/>
                <a:gd name="T24" fmla="*/ 325 w 1906"/>
                <a:gd name="T25" fmla="*/ 833 h 1888"/>
                <a:gd name="T26" fmla="*/ 378 w 1906"/>
                <a:gd name="T27" fmla="*/ 758 h 1888"/>
                <a:gd name="T28" fmla="*/ 435 w 1906"/>
                <a:gd name="T29" fmla="*/ 687 h 1888"/>
                <a:gd name="T30" fmla="*/ 494 w 1906"/>
                <a:gd name="T31" fmla="*/ 618 h 1888"/>
                <a:gd name="T32" fmla="*/ 557 w 1906"/>
                <a:gd name="T33" fmla="*/ 553 h 1888"/>
                <a:gd name="T34" fmla="*/ 624 w 1906"/>
                <a:gd name="T35" fmla="*/ 490 h 1888"/>
                <a:gd name="T36" fmla="*/ 694 w 1906"/>
                <a:gd name="T37" fmla="*/ 431 h 1888"/>
                <a:gd name="T38" fmla="*/ 765 w 1906"/>
                <a:gd name="T39" fmla="*/ 376 h 1888"/>
                <a:gd name="T40" fmla="*/ 840 w 1906"/>
                <a:gd name="T41" fmla="*/ 323 h 1888"/>
                <a:gd name="T42" fmla="*/ 917 w 1906"/>
                <a:gd name="T43" fmla="*/ 274 h 1888"/>
                <a:gd name="T44" fmla="*/ 997 w 1906"/>
                <a:gd name="T45" fmla="*/ 228 h 1888"/>
                <a:gd name="T46" fmla="*/ 1080 w 1906"/>
                <a:gd name="T47" fmla="*/ 187 h 1888"/>
                <a:gd name="T48" fmla="*/ 1164 w 1906"/>
                <a:gd name="T49" fmla="*/ 148 h 1888"/>
                <a:gd name="T50" fmla="*/ 1251 w 1906"/>
                <a:gd name="T51" fmla="*/ 114 h 1888"/>
                <a:gd name="T52" fmla="*/ 1339 w 1906"/>
                <a:gd name="T53" fmla="*/ 85 h 1888"/>
                <a:gd name="T54" fmla="*/ 1430 w 1906"/>
                <a:gd name="T55" fmla="*/ 59 h 1888"/>
                <a:gd name="T56" fmla="*/ 1522 w 1906"/>
                <a:gd name="T57" fmla="*/ 39 h 1888"/>
                <a:gd name="T58" fmla="*/ 1615 w 1906"/>
                <a:gd name="T59" fmla="*/ 22 h 1888"/>
                <a:gd name="T60" fmla="*/ 1711 w 1906"/>
                <a:gd name="T61" fmla="*/ 10 h 1888"/>
                <a:gd name="T62" fmla="*/ 1809 w 1906"/>
                <a:gd name="T63" fmla="*/ 2 h 1888"/>
                <a:gd name="T64" fmla="*/ 1906 w 1906"/>
                <a:gd name="T65" fmla="*/ 0 h 1888"/>
                <a:gd name="T66" fmla="*/ 1906 w 1906"/>
                <a:gd name="T67" fmla="*/ 1888 h 1888"/>
                <a:gd name="T68" fmla="*/ 0 w 1906"/>
                <a:gd name="T69" fmla="*/ 1888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06" h="1888">
                  <a:moveTo>
                    <a:pt x="0" y="1888"/>
                  </a:moveTo>
                  <a:lnTo>
                    <a:pt x="2" y="1790"/>
                  </a:lnTo>
                  <a:lnTo>
                    <a:pt x="10" y="1695"/>
                  </a:lnTo>
                  <a:lnTo>
                    <a:pt x="22" y="1601"/>
                  </a:lnTo>
                  <a:lnTo>
                    <a:pt x="38" y="1508"/>
                  </a:lnTo>
                  <a:lnTo>
                    <a:pt x="59" y="1416"/>
                  </a:lnTo>
                  <a:lnTo>
                    <a:pt x="85" y="1327"/>
                  </a:lnTo>
                  <a:lnTo>
                    <a:pt x="116" y="1239"/>
                  </a:lnTo>
                  <a:lnTo>
                    <a:pt x="150" y="1152"/>
                  </a:lnTo>
                  <a:lnTo>
                    <a:pt x="187" y="1069"/>
                  </a:lnTo>
                  <a:lnTo>
                    <a:pt x="230" y="987"/>
                  </a:lnTo>
                  <a:lnTo>
                    <a:pt x="277" y="908"/>
                  </a:lnTo>
                  <a:lnTo>
                    <a:pt x="325" y="833"/>
                  </a:lnTo>
                  <a:lnTo>
                    <a:pt x="378" y="758"/>
                  </a:lnTo>
                  <a:lnTo>
                    <a:pt x="435" y="687"/>
                  </a:lnTo>
                  <a:lnTo>
                    <a:pt x="494" y="618"/>
                  </a:lnTo>
                  <a:lnTo>
                    <a:pt x="557" y="553"/>
                  </a:lnTo>
                  <a:lnTo>
                    <a:pt x="624" y="490"/>
                  </a:lnTo>
                  <a:lnTo>
                    <a:pt x="694" y="431"/>
                  </a:lnTo>
                  <a:lnTo>
                    <a:pt x="765" y="376"/>
                  </a:lnTo>
                  <a:lnTo>
                    <a:pt x="840" y="323"/>
                  </a:lnTo>
                  <a:lnTo>
                    <a:pt x="917" y="274"/>
                  </a:lnTo>
                  <a:lnTo>
                    <a:pt x="997" y="228"/>
                  </a:lnTo>
                  <a:lnTo>
                    <a:pt x="1080" y="187"/>
                  </a:lnTo>
                  <a:lnTo>
                    <a:pt x="1164" y="148"/>
                  </a:lnTo>
                  <a:lnTo>
                    <a:pt x="1251" y="114"/>
                  </a:lnTo>
                  <a:lnTo>
                    <a:pt x="1339" y="85"/>
                  </a:lnTo>
                  <a:lnTo>
                    <a:pt x="1430" y="59"/>
                  </a:lnTo>
                  <a:lnTo>
                    <a:pt x="1522" y="39"/>
                  </a:lnTo>
                  <a:lnTo>
                    <a:pt x="1615" y="22"/>
                  </a:lnTo>
                  <a:lnTo>
                    <a:pt x="1711" y="10"/>
                  </a:lnTo>
                  <a:lnTo>
                    <a:pt x="1809" y="2"/>
                  </a:lnTo>
                  <a:lnTo>
                    <a:pt x="1906" y="0"/>
                  </a:lnTo>
                  <a:lnTo>
                    <a:pt x="1906" y="1888"/>
                  </a:lnTo>
                  <a:lnTo>
                    <a:pt x="0" y="1888"/>
                  </a:lnTo>
                  <a:close/>
                </a:path>
              </a:pathLst>
            </a:custGeom>
            <a:blipFill dpi="0" rotWithShape="0">
              <a:blip r:embed="rId4" cstate="print">
                <a:duotone>
                  <a:prstClr val="black"/>
                  <a:schemeClr val="tx2">
                    <a:tint val="45000"/>
                    <a:satMod val="400000"/>
                  </a:schemeClr>
                </a:duotone>
              </a:blip>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upright="1"/>
            <a:lstStyle/>
            <a:p>
              <a:pPr>
                <a:defRPr/>
              </a:pPr>
              <a:endParaRPr lang="en-US">
                <a:latin typeface="Arial" panose="020B0604020202020204" pitchFamily="34" charset="0"/>
              </a:endParaRPr>
            </a:p>
          </p:txBody>
        </p:sp>
        <p:sp>
          <p:nvSpPr>
            <p:cNvPr id="52292" name="Freeform 377"/>
            <p:cNvSpPr>
              <a:spLocks/>
            </p:cNvSpPr>
            <p:nvPr/>
          </p:nvSpPr>
          <p:spPr bwMode="auto">
            <a:xfrm>
              <a:off x="6294653" y="6245177"/>
              <a:ext cx="535872" cy="470255"/>
            </a:xfrm>
            <a:custGeom>
              <a:avLst/>
              <a:gdLst>
                <a:gd name="T0" fmla="*/ 0 w 647"/>
                <a:gd name="T1" fmla="*/ 470255 h 642"/>
                <a:gd name="T2" fmla="*/ 3313 w 647"/>
                <a:gd name="T3" fmla="*/ 422644 h 642"/>
                <a:gd name="T4" fmla="*/ 10767 w 647"/>
                <a:gd name="T5" fmla="*/ 375032 h 642"/>
                <a:gd name="T6" fmla="*/ 24019 w 647"/>
                <a:gd name="T7" fmla="*/ 331083 h 642"/>
                <a:gd name="T8" fmla="*/ 42240 w 647"/>
                <a:gd name="T9" fmla="*/ 287866 h 642"/>
                <a:gd name="T10" fmla="*/ 64603 w 647"/>
                <a:gd name="T11" fmla="*/ 246115 h 642"/>
                <a:gd name="T12" fmla="*/ 91107 w 647"/>
                <a:gd name="T13" fmla="*/ 207293 h 642"/>
                <a:gd name="T14" fmla="*/ 123408 w 647"/>
                <a:gd name="T15" fmla="*/ 171401 h 642"/>
                <a:gd name="T16" fmla="*/ 157366 w 647"/>
                <a:gd name="T17" fmla="*/ 136975 h 642"/>
                <a:gd name="T18" fmla="*/ 195465 w 647"/>
                <a:gd name="T19" fmla="*/ 107675 h 642"/>
                <a:gd name="T20" fmla="*/ 236049 w 647"/>
                <a:gd name="T21" fmla="*/ 80573 h 642"/>
                <a:gd name="T22" fmla="*/ 279945 w 647"/>
                <a:gd name="T23" fmla="*/ 57134 h 642"/>
                <a:gd name="T24" fmla="*/ 327155 w 647"/>
                <a:gd name="T25" fmla="*/ 37357 h 642"/>
                <a:gd name="T26" fmla="*/ 376021 w 647"/>
                <a:gd name="T27" fmla="*/ 21242 h 642"/>
                <a:gd name="T28" fmla="*/ 428201 w 647"/>
                <a:gd name="T29" fmla="*/ 9522 h 642"/>
                <a:gd name="T30" fmla="*/ 480380 w 647"/>
                <a:gd name="T31" fmla="*/ 3662 h 642"/>
                <a:gd name="T32" fmla="*/ 535872 w 647"/>
                <a:gd name="T33" fmla="*/ 0 h 642"/>
                <a:gd name="T34" fmla="*/ 535872 w 647"/>
                <a:gd name="T35" fmla="*/ 470255 h 642"/>
                <a:gd name="T36" fmla="*/ 0 w 647"/>
                <a:gd name="T37" fmla="*/ 470255 h 64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47" h="642">
                  <a:moveTo>
                    <a:pt x="0" y="642"/>
                  </a:moveTo>
                  <a:lnTo>
                    <a:pt x="4" y="577"/>
                  </a:lnTo>
                  <a:lnTo>
                    <a:pt x="13" y="512"/>
                  </a:lnTo>
                  <a:lnTo>
                    <a:pt x="29" y="452"/>
                  </a:lnTo>
                  <a:lnTo>
                    <a:pt x="51" y="393"/>
                  </a:lnTo>
                  <a:lnTo>
                    <a:pt x="78" y="336"/>
                  </a:lnTo>
                  <a:lnTo>
                    <a:pt x="110" y="283"/>
                  </a:lnTo>
                  <a:lnTo>
                    <a:pt x="149" y="234"/>
                  </a:lnTo>
                  <a:lnTo>
                    <a:pt x="190" y="187"/>
                  </a:lnTo>
                  <a:lnTo>
                    <a:pt x="236" y="147"/>
                  </a:lnTo>
                  <a:lnTo>
                    <a:pt x="285" y="110"/>
                  </a:lnTo>
                  <a:lnTo>
                    <a:pt x="338" y="78"/>
                  </a:lnTo>
                  <a:lnTo>
                    <a:pt x="395" y="51"/>
                  </a:lnTo>
                  <a:lnTo>
                    <a:pt x="454" y="29"/>
                  </a:lnTo>
                  <a:lnTo>
                    <a:pt x="517" y="13"/>
                  </a:lnTo>
                  <a:lnTo>
                    <a:pt x="580" y="5"/>
                  </a:lnTo>
                  <a:lnTo>
                    <a:pt x="647" y="0"/>
                  </a:lnTo>
                  <a:lnTo>
                    <a:pt x="647" y="642"/>
                  </a:lnTo>
                  <a:lnTo>
                    <a:pt x="0" y="642"/>
                  </a:lnTo>
                  <a:close/>
                </a:path>
              </a:pathLst>
            </a:custGeom>
            <a:blipFill dpi="0" rotWithShape="0">
              <a:blip r:embed="rId5" cstate="print">
                <a:duotone>
                  <a:prstClr val="black"/>
                  <a:schemeClr val="tx2">
                    <a:tint val="45000"/>
                    <a:satMod val="400000"/>
                  </a:schemeClr>
                </a:duotone>
              </a:blip>
              <a:srcRect/>
              <a:tile tx="0" ty="0" sx="100000" sy="100000" flip="none" algn="tl"/>
            </a:blipFill>
            <a:ln w="9525">
              <a:noFill/>
              <a:round/>
              <a:headEnd/>
              <a:tailEnd/>
            </a:ln>
          </p:spPr>
          <p:txBody>
            <a:bodyPr/>
            <a:lstStyle/>
            <a:p>
              <a:endParaRPr lang="en-US"/>
            </a:p>
          </p:txBody>
        </p:sp>
      </p:grpSp>
      <p:sp>
        <p:nvSpPr>
          <p:cNvPr id="52252" name="Rectangle 388"/>
          <p:cNvSpPr>
            <a:spLocks noChangeArrowheads="1"/>
          </p:cNvSpPr>
          <p:nvPr/>
        </p:nvSpPr>
        <p:spPr bwMode="auto">
          <a:xfrm>
            <a:off x="3464573" y="3530299"/>
            <a:ext cx="621652" cy="428926"/>
          </a:xfrm>
          <a:prstGeom prst="rect">
            <a:avLst/>
          </a:prstGeom>
          <a:solidFill>
            <a:srgbClr val="FFFFFF"/>
          </a:solidFill>
          <a:ln w="2540">
            <a:solidFill>
              <a:srgbClr val="000000"/>
            </a:solidFill>
            <a:miter lim="800000"/>
            <a:headEnd/>
            <a:tailEnd/>
          </a:ln>
        </p:spPr>
        <p:txBody>
          <a:bodyPr lIns="0" tIns="0" rIns="0" bIns="0" anchor="ctr"/>
          <a:lstStyle/>
          <a:p>
            <a:pPr algn="ctr">
              <a:lnSpc>
                <a:spcPct val="107000"/>
              </a:lnSpc>
            </a:pPr>
            <a:r>
              <a:rPr lang="en-US" sz="1400" i="1" dirty="0">
                <a:latin typeface="Calibri" pitchFamily="34" charset="0"/>
                <a:ea typeface="Calibri" pitchFamily="34" charset="0"/>
                <a:cs typeface="Times New Roman" pitchFamily="18" charset="0"/>
              </a:rPr>
              <a:t>Outer Core</a:t>
            </a:r>
            <a:endParaRPr lang="en-US" sz="1800" dirty="0">
              <a:latin typeface="Calibri" pitchFamily="34" charset="0"/>
              <a:ea typeface="Calibri" pitchFamily="34" charset="0"/>
              <a:cs typeface="Times New Roman" pitchFamily="18" charset="0"/>
            </a:endParaRPr>
          </a:p>
        </p:txBody>
      </p:sp>
      <p:grpSp>
        <p:nvGrpSpPr>
          <p:cNvPr id="2" name="Group 1"/>
          <p:cNvGrpSpPr/>
          <p:nvPr/>
        </p:nvGrpSpPr>
        <p:grpSpPr>
          <a:xfrm>
            <a:off x="611194" y="1260484"/>
            <a:ext cx="3843331" cy="3157529"/>
            <a:chOff x="611194" y="1203334"/>
            <a:chExt cx="3843331" cy="3157529"/>
          </a:xfrm>
        </p:grpSpPr>
        <p:grpSp>
          <p:nvGrpSpPr>
            <p:cNvPr id="50198" name="Group 50197"/>
            <p:cNvGrpSpPr>
              <a:grpSpLocks/>
            </p:cNvGrpSpPr>
            <p:nvPr/>
          </p:nvGrpSpPr>
          <p:grpSpPr bwMode="auto">
            <a:xfrm>
              <a:off x="611194" y="1203334"/>
              <a:ext cx="3843331" cy="3157529"/>
              <a:chOff x="243745" y="901700"/>
              <a:chExt cx="4211425" cy="3459525"/>
            </a:xfrm>
          </p:grpSpPr>
          <p:sp>
            <p:nvSpPr>
              <p:cNvPr id="52253" name="Freeform 334"/>
              <p:cNvSpPr>
                <a:spLocks/>
              </p:cNvSpPr>
              <p:nvPr/>
            </p:nvSpPr>
            <p:spPr bwMode="auto">
              <a:xfrm>
                <a:off x="3666644" y="1140490"/>
                <a:ext cx="77855" cy="62994"/>
              </a:xfrm>
              <a:custGeom>
                <a:avLst/>
                <a:gdLst>
                  <a:gd name="T0" fmla="*/ 62947 w 94"/>
                  <a:gd name="T1" fmla="*/ 0 h 86"/>
                  <a:gd name="T2" fmla="*/ 0 w 94"/>
                  <a:gd name="T3" fmla="*/ 44682 h 86"/>
                  <a:gd name="T4" fmla="*/ 77855 w 94"/>
                  <a:gd name="T5" fmla="*/ 62994 h 86"/>
                  <a:gd name="T6" fmla="*/ 0 60000 65536"/>
                  <a:gd name="T7" fmla="*/ 0 60000 65536"/>
                  <a:gd name="T8" fmla="*/ 0 60000 65536"/>
                </a:gdLst>
                <a:ahLst/>
                <a:cxnLst>
                  <a:cxn ang="T6">
                    <a:pos x="T0" y="T1"/>
                  </a:cxn>
                  <a:cxn ang="T7">
                    <a:pos x="T2" y="T3"/>
                  </a:cxn>
                  <a:cxn ang="T8">
                    <a:pos x="T4" y="T5"/>
                  </a:cxn>
                </a:cxnLst>
                <a:rect l="0" t="0" r="r" b="b"/>
                <a:pathLst>
                  <a:path w="94" h="86">
                    <a:moveTo>
                      <a:pt x="76" y="0"/>
                    </a:moveTo>
                    <a:lnTo>
                      <a:pt x="0" y="61"/>
                    </a:lnTo>
                    <a:lnTo>
                      <a:pt x="94" y="86"/>
                    </a:lnTo>
                  </a:path>
                </a:pathLst>
              </a:custGeom>
              <a:noFill/>
              <a:ln w="5080">
                <a:solidFill>
                  <a:srgbClr val="000000"/>
                </a:solidFill>
                <a:prstDash val="solid"/>
                <a:round/>
                <a:headEnd/>
                <a:tailEnd/>
              </a:ln>
            </p:spPr>
            <p:txBody>
              <a:bodyPr/>
              <a:lstStyle/>
              <a:p>
                <a:endParaRPr lang="en-US"/>
              </a:p>
            </p:txBody>
          </p:sp>
          <p:sp>
            <p:nvSpPr>
              <p:cNvPr id="52254" name="Freeform 335"/>
              <p:cNvSpPr>
                <a:spLocks/>
              </p:cNvSpPr>
              <p:nvPr/>
            </p:nvSpPr>
            <p:spPr bwMode="auto">
              <a:xfrm>
                <a:off x="4314329" y="1088484"/>
                <a:ext cx="73714" cy="63726"/>
              </a:xfrm>
              <a:custGeom>
                <a:avLst/>
                <a:gdLst>
                  <a:gd name="T0" fmla="*/ 1656 w 89"/>
                  <a:gd name="T1" fmla="*/ 63726 h 87"/>
                  <a:gd name="T2" fmla="*/ 73714 w 89"/>
                  <a:gd name="T3" fmla="*/ 31497 h 87"/>
                  <a:gd name="T4" fmla="*/ 0 w 89"/>
                  <a:gd name="T5" fmla="*/ 0 h 87"/>
                  <a:gd name="T6" fmla="*/ 0 60000 65536"/>
                  <a:gd name="T7" fmla="*/ 0 60000 65536"/>
                  <a:gd name="T8" fmla="*/ 0 60000 65536"/>
                </a:gdLst>
                <a:ahLst/>
                <a:cxnLst>
                  <a:cxn ang="T6">
                    <a:pos x="T0" y="T1"/>
                  </a:cxn>
                  <a:cxn ang="T7">
                    <a:pos x="T2" y="T3"/>
                  </a:cxn>
                  <a:cxn ang="T8">
                    <a:pos x="T4" y="T5"/>
                  </a:cxn>
                </a:cxnLst>
                <a:rect l="0" t="0" r="r" b="b"/>
                <a:pathLst>
                  <a:path w="89" h="87">
                    <a:moveTo>
                      <a:pt x="2" y="87"/>
                    </a:moveTo>
                    <a:lnTo>
                      <a:pt x="89" y="43"/>
                    </a:lnTo>
                    <a:lnTo>
                      <a:pt x="0" y="0"/>
                    </a:lnTo>
                  </a:path>
                </a:pathLst>
              </a:custGeom>
              <a:noFill/>
              <a:ln w="5080">
                <a:solidFill>
                  <a:srgbClr val="000000"/>
                </a:solidFill>
                <a:prstDash val="solid"/>
                <a:round/>
                <a:headEnd/>
                <a:tailEnd/>
              </a:ln>
            </p:spPr>
            <p:txBody>
              <a:bodyPr/>
              <a:lstStyle/>
              <a:p>
                <a:endParaRPr lang="en-US"/>
              </a:p>
            </p:txBody>
          </p:sp>
          <p:grpSp>
            <p:nvGrpSpPr>
              <p:cNvPr id="52255" name="Group 50193"/>
              <p:cNvGrpSpPr>
                <a:grpSpLocks/>
              </p:cNvGrpSpPr>
              <p:nvPr/>
            </p:nvGrpSpPr>
            <p:grpSpPr bwMode="auto">
              <a:xfrm>
                <a:off x="243745" y="901700"/>
                <a:ext cx="4211425" cy="3459525"/>
                <a:chOff x="243745" y="901700"/>
                <a:chExt cx="4211425" cy="3459525"/>
              </a:xfrm>
            </p:grpSpPr>
            <p:sp>
              <p:nvSpPr>
                <p:cNvPr id="52256" name="Freeform 333"/>
                <p:cNvSpPr>
                  <a:spLocks/>
                </p:cNvSpPr>
                <p:nvPr/>
              </p:nvSpPr>
              <p:spPr bwMode="auto">
                <a:xfrm>
                  <a:off x="3664988" y="1118516"/>
                  <a:ext cx="721399" cy="65191"/>
                </a:xfrm>
                <a:custGeom>
                  <a:avLst/>
                  <a:gdLst>
                    <a:gd name="T0" fmla="*/ 0 w 871"/>
                    <a:gd name="T1" fmla="*/ 65191 h 89"/>
                    <a:gd name="T2" fmla="*/ 89450 w 871"/>
                    <a:gd name="T3" fmla="*/ 50541 h 89"/>
                    <a:gd name="T4" fmla="*/ 178900 w 871"/>
                    <a:gd name="T5" fmla="*/ 37357 h 89"/>
                    <a:gd name="T6" fmla="*/ 268350 w 871"/>
                    <a:gd name="T7" fmla="*/ 26369 h 89"/>
                    <a:gd name="T8" fmla="*/ 359457 w 871"/>
                    <a:gd name="T9" fmla="*/ 17580 h 89"/>
                    <a:gd name="T10" fmla="*/ 449736 w 871"/>
                    <a:gd name="T11" fmla="*/ 10255 h 89"/>
                    <a:gd name="T12" fmla="*/ 539186 w 871"/>
                    <a:gd name="T13" fmla="*/ 4395 h 89"/>
                    <a:gd name="T14" fmla="*/ 630292 w 871"/>
                    <a:gd name="T15" fmla="*/ 1465 h 89"/>
                    <a:gd name="T16" fmla="*/ 721399 w 871"/>
                    <a:gd name="T17" fmla="*/ 0 h 8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71" h="89">
                      <a:moveTo>
                        <a:pt x="0" y="89"/>
                      </a:moveTo>
                      <a:lnTo>
                        <a:pt x="108" y="69"/>
                      </a:lnTo>
                      <a:lnTo>
                        <a:pt x="216" y="51"/>
                      </a:lnTo>
                      <a:lnTo>
                        <a:pt x="324" y="36"/>
                      </a:lnTo>
                      <a:lnTo>
                        <a:pt x="434" y="24"/>
                      </a:lnTo>
                      <a:lnTo>
                        <a:pt x="543" y="14"/>
                      </a:lnTo>
                      <a:lnTo>
                        <a:pt x="651" y="6"/>
                      </a:lnTo>
                      <a:lnTo>
                        <a:pt x="761" y="2"/>
                      </a:lnTo>
                      <a:lnTo>
                        <a:pt x="871" y="0"/>
                      </a:lnTo>
                    </a:path>
                  </a:pathLst>
                </a:custGeom>
                <a:noFill/>
                <a:ln w="5080">
                  <a:solidFill>
                    <a:srgbClr val="000000"/>
                  </a:solidFill>
                  <a:prstDash val="solid"/>
                  <a:round/>
                  <a:headEnd/>
                  <a:tailEnd/>
                </a:ln>
              </p:spPr>
              <p:txBody>
                <a:bodyPr/>
                <a:lstStyle/>
                <a:p>
                  <a:endParaRPr lang="en-US"/>
                </a:p>
              </p:txBody>
            </p:sp>
            <p:grpSp>
              <p:nvGrpSpPr>
                <p:cNvPr id="52257" name="Group 302"/>
                <p:cNvGrpSpPr>
                  <a:grpSpLocks/>
                </p:cNvGrpSpPr>
                <p:nvPr/>
              </p:nvGrpSpPr>
              <p:grpSpPr bwMode="auto">
                <a:xfrm>
                  <a:off x="689117" y="2639154"/>
                  <a:ext cx="594677" cy="1722071"/>
                  <a:chOff x="517" y="2316"/>
                  <a:chExt cx="718" cy="2351"/>
                </a:xfrm>
              </p:grpSpPr>
              <p:sp>
                <p:nvSpPr>
                  <p:cNvPr id="52286" name="Freeform 330"/>
                  <p:cNvSpPr>
                    <a:spLocks/>
                  </p:cNvSpPr>
                  <p:nvPr/>
                </p:nvSpPr>
                <p:spPr bwMode="auto">
                  <a:xfrm>
                    <a:off x="560" y="2316"/>
                    <a:ext cx="673" cy="2351"/>
                  </a:xfrm>
                  <a:custGeom>
                    <a:avLst/>
                    <a:gdLst>
                      <a:gd name="T0" fmla="*/ 0 w 673"/>
                      <a:gd name="T1" fmla="*/ 2351 h 2351"/>
                      <a:gd name="T2" fmla="*/ 2 w 673"/>
                      <a:gd name="T3" fmla="*/ 2196 h 2351"/>
                      <a:gd name="T4" fmla="*/ 10 w 673"/>
                      <a:gd name="T5" fmla="*/ 2040 h 2351"/>
                      <a:gd name="T6" fmla="*/ 24 w 673"/>
                      <a:gd name="T7" fmla="*/ 1885 h 2351"/>
                      <a:gd name="T8" fmla="*/ 42 w 673"/>
                      <a:gd name="T9" fmla="*/ 1733 h 2351"/>
                      <a:gd name="T10" fmla="*/ 67 w 673"/>
                      <a:gd name="T11" fmla="*/ 1579 h 2351"/>
                      <a:gd name="T12" fmla="*/ 97 w 673"/>
                      <a:gd name="T13" fmla="*/ 1428 h 2351"/>
                      <a:gd name="T14" fmla="*/ 132 w 673"/>
                      <a:gd name="T15" fmla="*/ 1278 h 2351"/>
                      <a:gd name="T16" fmla="*/ 173 w 673"/>
                      <a:gd name="T17" fmla="*/ 1128 h 2351"/>
                      <a:gd name="T18" fmla="*/ 217 w 673"/>
                      <a:gd name="T19" fmla="*/ 981 h 2351"/>
                      <a:gd name="T20" fmla="*/ 266 w 673"/>
                      <a:gd name="T21" fmla="*/ 835 h 2351"/>
                      <a:gd name="T22" fmla="*/ 323 w 673"/>
                      <a:gd name="T23" fmla="*/ 691 h 2351"/>
                      <a:gd name="T24" fmla="*/ 382 w 673"/>
                      <a:gd name="T25" fmla="*/ 549 h 2351"/>
                      <a:gd name="T26" fmla="*/ 447 w 673"/>
                      <a:gd name="T27" fmla="*/ 408 h 2351"/>
                      <a:gd name="T28" fmla="*/ 518 w 673"/>
                      <a:gd name="T29" fmla="*/ 270 h 2351"/>
                      <a:gd name="T30" fmla="*/ 594 w 673"/>
                      <a:gd name="T31" fmla="*/ 134 h 2351"/>
                      <a:gd name="T32" fmla="*/ 673 w 673"/>
                      <a:gd name="T33" fmla="*/ 0 h 235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73" h="2351">
                        <a:moveTo>
                          <a:pt x="0" y="2351"/>
                        </a:moveTo>
                        <a:lnTo>
                          <a:pt x="2" y="2196"/>
                        </a:lnTo>
                        <a:lnTo>
                          <a:pt x="10" y="2040"/>
                        </a:lnTo>
                        <a:lnTo>
                          <a:pt x="24" y="1885"/>
                        </a:lnTo>
                        <a:lnTo>
                          <a:pt x="42" y="1733"/>
                        </a:lnTo>
                        <a:lnTo>
                          <a:pt x="67" y="1579"/>
                        </a:lnTo>
                        <a:lnTo>
                          <a:pt x="97" y="1428"/>
                        </a:lnTo>
                        <a:lnTo>
                          <a:pt x="132" y="1278"/>
                        </a:lnTo>
                        <a:lnTo>
                          <a:pt x="173" y="1128"/>
                        </a:lnTo>
                        <a:lnTo>
                          <a:pt x="217" y="981"/>
                        </a:lnTo>
                        <a:lnTo>
                          <a:pt x="266" y="835"/>
                        </a:lnTo>
                        <a:lnTo>
                          <a:pt x="323" y="691"/>
                        </a:lnTo>
                        <a:lnTo>
                          <a:pt x="382" y="549"/>
                        </a:lnTo>
                        <a:lnTo>
                          <a:pt x="447" y="408"/>
                        </a:lnTo>
                        <a:lnTo>
                          <a:pt x="518" y="270"/>
                        </a:lnTo>
                        <a:lnTo>
                          <a:pt x="594" y="134"/>
                        </a:lnTo>
                        <a:lnTo>
                          <a:pt x="673" y="0"/>
                        </a:lnTo>
                      </a:path>
                    </a:pathLst>
                  </a:custGeom>
                  <a:noFill/>
                  <a:ln w="5080">
                    <a:solidFill>
                      <a:srgbClr val="000000"/>
                    </a:solidFill>
                    <a:prstDash val="solid"/>
                    <a:round/>
                    <a:headEnd/>
                    <a:tailEnd/>
                  </a:ln>
                </p:spPr>
                <p:txBody>
                  <a:bodyPr/>
                  <a:lstStyle/>
                  <a:p>
                    <a:endParaRPr lang="en-US"/>
                  </a:p>
                </p:txBody>
              </p:sp>
              <p:sp>
                <p:nvSpPr>
                  <p:cNvPr id="52287" name="Freeform 331"/>
                  <p:cNvSpPr>
                    <a:spLocks/>
                  </p:cNvSpPr>
                  <p:nvPr/>
                </p:nvSpPr>
                <p:spPr bwMode="auto">
                  <a:xfrm>
                    <a:off x="517" y="4581"/>
                    <a:ext cx="87" cy="86"/>
                  </a:xfrm>
                  <a:custGeom>
                    <a:avLst/>
                    <a:gdLst>
                      <a:gd name="T0" fmla="*/ 0 w 87"/>
                      <a:gd name="T1" fmla="*/ 0 h 86"/>
                      <a:gd name="T2" fmla="*/ 43 w 87"/>
                      <a:gd name="T3" fmla="*/ 86 h 86"/>
                      <a:gd name="T4" fmla="*/ 87 w 87"/>
                      <a:gd name="T5" fmla="*/ 0 h 86"/>
                      <a:gd name="T6" fmla="*/ 0 60000 65536"/>
                      <a:gd name="T7" fmla="*/ 0 60000 65536"/>
                      <a:gd name="T8" fmla="*/ 0 60000 65536"/>
                    </a:gdLst>
                    <a:ahLst/>
                    <a:cxnLst>
                      <a:cxn ang="T6">
                        <a:pos x="T0" y="T1"/>
                      </a:cxn>
                      <a:cxn ang="T7">
                        <a:pos x="T2" y="T3"/>
                      </a:cxn>
                      <a:cxn ang="T8">
                        <a:pos x="T4" y="T5"/>
                      </a:cxn>
                    </a:cxnLst>
                    <a:rect l="0" t="0" r="r" b="b"/>
                    <a:pathLst>
                      <a:path w="87" h="86">
                        <a:moveTo>
                          <a:pt x="0" y="0"/>
                        </a:moveTo>
                        <a:lnTo>
                          <a:pt x="43" y="86"/>
                        </a:lnTo>
                        <a:lnTo>
                          <a:pt x="87" y="0"/>
                        </a:lnTo>
                      </a:path>
                    </a:pathLst>
                  </a:custGeom>
                  <a:noFill/>
                  <a:ln w="5080">
                    <a:solidFill>
                      <a:srgbClr val="000000"/>
                    </a:solidFill>
                    <a:prstDash val="solid"/>
                    <a:round/>
                    <a:headEnd/>
                    <a:tailEnd/>
                  </a:ln>
                </p:spPr>
                <p:txBody>
                  <a:bodyPr/>
                  <a:lstStyle/>
                  <a:p>
                    <a:endParaRPr lang="en-US"/>
                  </a:p>
                </p:txBody>
              </p:sp>
              <p:sp>
                <p:nvSpPr>
                  <p:cNvPr id="52288" name="Freeform 332"/>
                  <p:cNvSpPr>
                    <a:spLocks/>
                  </p:cNvSpPr>
                  <p:nvPr/>
                </p:nvSpPr>
                <p:spPr bwMode="auto">
                  <a:xfrm>
                    <a:off x="1152" y="2318"/>
                    <a:ext cx="83" cy="96"/>
                  </a:xfrm>
                  <a:custGeom>
                    <a:avLst/>
                    <a:gdLst>
                      <a:gd name="T0" fmla="*/ 75 w 83"/>
                      <a:gd name="T1" fmla="*/ 96 h 96"/>
                      <a:gd name="T2" fmla="*/ 83 w 83"/>
                      <a:gd name="T3" fmla="*/ 0 h 96"/>
                      <a:gd name="T4" fmla="*/ 0 w 83"/>
                      <a:gd name="T5" fmla="*/ 51 h 96"/>
                      <a:gd name="T6" fmla="*/ 0 60000 65536"/>
                      <a:gd name="T7" fmla="*/ 0 60000 65536"/>
                      <a:gd name="T8" fmla="*/ 0 60000 65536"/>
                    </a:gdLst>
                    <a:ahLst/>
                    <a:cxnLst>
                      <a:cxn ang="T6">
                        <a:pos x="T0" y="T1"/>
                      </a:cxn>
                      <a:cxn ang="T7">
                        <a:pos x="T2" y="T3"/>
                      </a:cxn>
                      <a:cxn ang="T8">
                        <a:pos x="T4" y="T5"/>
                      </a:cxn>
                    </a:cxnLst>
                    <a:rect l="0" t="0" r="r" b="b"/>
                    <a:pathLst>
                      <a:path w="83" h="96">
                        <a:moveTo>
                          <a:pt x="75" y="96"/>
                        </a:moveTo>
                        <a:lnTo>
                          <a:pt x="83" y="0"/>
                        </a:lnTo>
                        <a:lnTo>
                          <a:pt x="0" y="51"/>
                        </a:lnTo>
                      </a:path>
                    </a:pathLst>
                  </a:custGeom>
                  <a:noFill/>
                  <a:ln w="5080">
                    <a:solidFill>
                      <a:srgbClr val="000000"/>
                    </a:solidFill>
                    <a:prstDash val="solid"/>
                    <a:round/>
                    <a:headEnd/>
                    <a:tailEnd/>
                  </a:ln>
                </p:spPr>
                <p:txBody>
                  <a:bodyPr/>
                  <a:lstStyle/>
                  <a:p>
                    <a:endParaRPr lang="en-US"/>
                  </a:p>
                </p:txBody>
              </p:sp>
            </p:grpSp>
            <p:grpSp>
              <p:nvGrpSpPr>
                <p:cNvPr id="52258" name="Group 303"/>
                <p:cNvGrpSpPr>
                  <a:grpSpLocks noChangeAspect="1"/>
                </p:cNvGrpSpPr>
                <p:nvPr/>
              </p:nvGrpSpPr>
              <p:grpSpPr bwMode="auto">
                <a:xfrm>
                  <a:off x="1309805" y="1181293"/>
                  <a:ext cx="2313775" cy="1426488"/>
                  <a:chOff x="1229" y="307"/>
                  <a:chExt cx="2879" cy="2007"/>
                </a:xfrm>
              </p:grpSpPr>
              <p:sp>
                <p:nvSpPr>
                  <p:cNvPr id="52283" name="Freeform 327"/>
                  <p:cNvSpPr>
                    <a:spLocks/>
                  </p:cNvSpPr>
                  <p:nvPr/>
                </p:nvSpPr>
                <p:spPr bwMode="auto">
                  <a:xfrm>
                    <a:off x="1229" y="329"/>
                    <a:ext cx="2877" cy="1985"/>
                  </a:xfrm>
                  <a:custGeom>
                    <a:avLst/>
                    <a:gdLst>
                      <a:gd name="T0" fmla="*/ 0 w 2877"/>
                      <a:gd name="T1" fmla="*/ 1985 h 1985"/>
                      <a:gd name="T2" fmla="*/ 61 w 2877"/>
                      <a:gd name="T3" fmla="*/ 1890 h 1985"/>
                      <a:gd name="T4" fmla="*/ 126 w 2877"/>
                      <a:gd name="T5" fmla="*/ 1796 h 1985"/>
                      <a:gd name="T6" fmla="*/ 193 w 2877"/>
                      <a:gd name="T7" fmla="*/ 1705 h 1985"/>
                      <a:gd name="T8" fmla="*/ 260 w 2877"/>
                      <a:gd name="T9" fmla="*/ 1615 h 1985"/>
                      <a:gd name="T10" fmla="*/ 332 w 2877"/>
                      <a:gd name="T11" fmla="*/ 1528 h 1985"/>
                      <a:gd name="T12" fmla="*/ 405 w 2877"/>
                      <a:gd name="T13" fmla="*/ 1443 h 1985"/>
                      <a:gd name="T14" fmla="*/ 478 w 2877"/>
                      <a:gd name="T15" fmla="*/ 1357 h 1985"/>
                      <a:gd name="T16" fmla="*/ 555 w 2877"/>
                      <a:gd name="T17" fmla="*/ 1276 h 1985"/>
                      <a:gd name="T18" fmla="*/ 635 w 2877"/>
                      <a:gd name="T19" fmla="*/ 1197 h 1985"/>
                      <a:gd name="T20" fmla="*/ 714 w 2877"/>
                      <a:gd name="T21" fmla="*/ 1120 h 1985"/>
                      <a:gd name="T22" fmla="*/ 798 w 2877"/>
                      <a:gd name="T23" fmla="*/ 1044 h 1985"/>
                      <a:gd name="T24" fmla="*/ 881 w 2877"/>
                      <a:gd name="T25" fmla="*/ 969 h 1985"/>
                      <a:gd name="T26" fmla="*/ 966 w 2877"/>
                      <a:gd name="T27" fmla="*/ 898 h 1985"/>
                      <a:gd name="T28" fmla="*/ 1054 w 2877"/>
                      <a:gd name="T29" fmla="*/ 829 h 1985"/>
                      <a:gd name="T30" fmla="*/ 1144 w 2877"/>
                      <a:gd name="T31" fmla="*/ 764 h 1985"/>
                      <a:gd name="T32" fmla="*/ 1235 w 2877"/>
                      <a:gd name="T33" fmla="*/ 699 h 1985"/>
                      <a:gd name="T34" fmla="*/ 1327 w 2877"/>
                      <a:gd name="T35" fmla="*/ 636 h 1985"/>
                      <a:gd name="T36" fmla="*/ 1422 w 2877"/>
                      <a:gd name="T37" fmla="*/ 577 h 1985"/>
                      <a:gd name="T38" fmla="*/ 1518 w 2877"/>
                      <a:gd name="T39" fmla="*/ 518 h 1985"/>
                      <a:gd name="T40" fmla="*/ 1614 w 2877"/>
                      <a:gd name="T41" fmla="*/ 463 h 1985"/>
                      <a:gd name="T42" fmla="*/ 1713 w 2877"/>
                      <a:gd name="T43" fmla="*/ 411 h 1985"/>
                      <a:gd name="T44" fmla="*/ 1813 w 2877"/>
                      <a:gd name="T45" fmla="*/ 362 h 1985"/>
                      <a:gd name="T46" fmla="*/ 1915 w 2877"/>
                      <a:gd name="T47" fmla="*/ 313 h 1985"/>
                      <a:gd name="T48" fmla="*/ 2016 w 2877"/>
                      <a:gd name="T49" fmla="*/ 268 h 1985"/>
                      <a:gd name="T50" fmla="*/ 2120 w 2877"/>
                      <a:gd name="T51" fmla="*/ 226 h 1985"/>
                      <a:gd name="T52" fmla="*/ 2226 w 2877"/>
                      <a:gd name="T53" fmla="*/ 185 h 1985"/>
                      <a:gd name="T54" fmla="*/ 2332 w 2877"/>
                      <a:gd name="T55" fmla="*/ 148 h 1985"/>
                      <a:gd name="T56" fmla="*/ 2438 w 2877"/>
                      <a:gd name="T57" fmla="*/ 114 h 1985"/>
                      <a:gd name="T58" fmla="*/ 2547 w 2877"/>
                      <a:gd name="T59" fmla="*/ 81 h 1985"/>
                      <a:gd name="T60" fmla="*/ 2655 w 2877"/>
                      <a:gd name="T61" fmla="*/ 51 h 1985"/>
                      <a:gd name="T62" fmla="*/ 2765 w 2877"/>
                      <a:gd name="T63" fmla="*/ 25 h 1985"/>
                      <a:gd name="T64" fmla="*/ 2877 w 2877"/>
                      <a:gd name="T65" fmla="*/ 0 h 198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877" h="1985">
                        <a:moveTo>
                          <a:pt x="0" y="1985"/>
                        </a:moveTo>
                        <a:lnTo>
                          <a:pt x="61" y="1890"/>
                        </a:lnTo>
                        <a:lnTo>
                          <a:pt x="126" y="1796"/>
                        </a:lnTo>
                        <a:lnTo>
                          <a:pt x="193" y="1705"/>
                        </a:lnTo>
                        <a:lnTo>
                          <a:pt x="260" y="1615"/>
                        </a:lnTo>
                        <a:lnTo>
                          <a:pt x="332" y="1528"/>
                        </a:lnTo>
                        <a:lnTo>
                          <a:pt x="405" y="1443"/>
                        </a:lnTo>
                        <a:lnTo>
                          <a:pt x="478" y="1357"/>
                        </a:lnTo>
                        <a:lnTo>
                          <a:pt x="555" y="1276"/>
                        </a:lnTo>
                        <a:lnTo>
                          <a:pt x="635" y="1197"/>
                        </a:lnTo>
                        <a:lnTo>
                          <a:pt x="714" y="1120"/>
                        </a:lnTo>
                        <a:lnTo>
                          <a:pt x="798" y="1044"/>
                        </a:lnTo>
                        <a:lnTo>
                          <a:pt x="881" y="969"/>
                        </a:lnTo>
                        <a:lnTo>
                          <a:pt x="966" y="898"/>
                        </a:lnTo>
                        <a:lnTo>
                          <a:pt x="1054" y="829"/>
                        </a:lnTo>
                        <a:lnTo>
                          <a:pt x="1144" y="764"/>
                        </a:lnTo>
                        <a:lnTo>
                          <a:pt x="1235" y="699"/>
                        </a:lnTo>
                        <a:lnTo>
                          <a:pt x="1327" y="636"/>
                        </a:lnTo>
                        <a:lnTo>
                          <a:pt x="1422" y="577"/>
                        </a:lnTo>
                        <a:lnTo>
                          <a:pt x="1518" y="518"/>
                        </a:lnTo>
                        <a:lnTo>
                          <a:pt x="1614" y="463"/>
                        </a:lnTo>
                        <a:lnTo>
                          <a:pt x="1713" y="411"/>
                        </a:lnTo>
                        <a:lnTo>
                          <a:pt x="1813" y="362"/>
                        </a:lnTo>
                        <a:lnTo>
                          <a:pt x="1915" y="313"/>
                        </a:lnTo>
                        <a:lnTo>
                          <a:pt x="2016" y="268"/>
                        </a:lnTo>
                        <a:lnTo>
                          <a:pt x="2120" y="226"/>
                        </a:lnTo>
                        <a:lnTo>
                          <a:pt x="2226" y="185"/>
                        </a:lnTo>
                        <a:lnTo>
                          <a:pt x="2332" y="148"/>
                        </a:lnTo>
                        <a:lnTo>
                          <a:pt x="2438" y="114"/>
                        </a:lnTo>
                        <a:lnTo>
                          <a:pt x="2547" y="81"/>
                        </a:lnTo>
                        <a:lnTo>
                          <a:pt x="2655" y="51"/>
                        </a:lnTo>
                        <a:lnTo>
                          <a:pt x="2765" y="25"/>
                        </a:lnTo>
                        <a:lnTo>
                          <a:pt x="2877" y="0"/>
                        </a:lnTo>
                      </a:path>
                    </a:pathLst>
                  </a:custGeom>
                  <a:noFill/>
                  <a:ln w="5080">
                    <a:solidFill>
                      <a:srgbClr val="000000"/>
                    </a:solidFill>
                    <a:prstDash val="solid"/>
                    <a:round/>
                    <a:headEnd/>
                    <a:tailEnd/>
                  </a:ln>
                </p:spPr>
                <p:txBody>
                  <a:bodyPr/>
                  <a:lstStyle/>
                  <a:p>
                    <a:endParaRPr lang="en-US"/>
                  </a:p>
                </p:txBody>
              </p:sp>
              <p:sp>
                <p:nvSpPr>
                  <p:cNvPr id="52284" name="Freeform 328"/>
                  <p:cNvSpPr>
                    <a:spLocks/>
                  </p:cNvSpPr>
                  <p:nvPr/>
                </p:nvSpPr>
                <p:spPr bwMode="auto">
                  <a:xfrm>
                    <a:off x="1231" y="2219"/>
                    <a:ext cx="83" cy="95"/>
                  </a:xfrm>
                  <a:custGeom>
                    <a:avLst/>
                    <a:gdLst>
                      <a:gd name="T0" fmla="*/ 10 w 83"/>
                      <a:gd name="T1" fmla="*/ 0 h 95"/>
                      <a:gd name="T2" fmla="*/ 0 w 83"/>
                      <a:gd name="T3" fmla="*/ 95 h 95"/>
                      <a:gd name="T4" fmla="*/ 83 w 83"/>
                      <a:gd name="T5" fmla="*/ 48 h 95"/>
                      <a:gd name="T6" fmla="*/ 0 60000 65536"/>
                      <a:gd name="T7" fmla="*/ 0 60000 65536"/>
                      <a:gd name="T8" fmla="*/ 0 60000 65536"/>
                    </a:gdLst>
                    <a:ahLst/>
                    <a:cxnLst>
                      <a:cxn ang="T6">
                        <a:pos x="T0" y="T1"/>
                      </a:cxn>
                      <a:cxn ang="T7">
                        <a:pos x="T2" y="T3"/>
                      </a:cxn>
                      <a:cxn ang="T8">
                        <a:pos x="T4" y="T5"/>
                      </a:cxn>
                    </a:cxnLst>
                    <a:rect l="0" t="0" r="r" b="b"/>
                    <a:pathLst>
                      <a:path w="83" h="95">
                        <a:moveTo>
                          <a:pt x="10" y="0"/>
                        </a:moveTo>
                        <a:lnTo>
                          <a:pt x="0" y="95"/>
                        </a:lnTo>
                        <a:lnTo>
                          <a:pt x="83" y="48"/>
                        </a:lnTo>
                      </a:path>
                    </a:pathLst>
                  </a:custGeom>
                  <a:noFill/>
                  <a:ln w="5080">
                    <a:solidFill>
                      <a:srgbClr val="000000"/>
                    </a:solidFill>
                    <a:prstDash val="solid"/>
                    <a:round/>
                    <a:headEnd/>
                    <a:tailEnd/>
                  </a:ln>
                </p:spPr>
                <p:txBody>
                  <a:bodyPr/>
                  <a:lstStyle/>
                  <a:p>
                    <a:endParaRPr lang="en-US"/>
                  </a:p>
                </p:txBody>
              </p:sp>
              <p:sp>
                <p:nvSpPr>
                  <p:cNvPr id="52285" name="Freeform 329"/>
                  <p:cNvSpPr>
                    <a:spLocks/>
                  </p:cNvSpPr>
                  <p:nvPr/>
                </p:nvSpPr>
                <p:spPr bwMode="auto">
                  <a:xfrm>
                    <a:off x="4013" y="307"/>
                    <a:ext cx="95" cy="85"/>
                  </a:xfrm>
                  <a:custGeom>
                    <a:avLst/>
                    <a:gdLst>
                      <a:gd name="T0" fmla="*/ 18 w 95"/>
                      <a:gd name="T1" fmla="*/ 85 h 85"/>
                      <a:gd name="T2" fmla="*/ 95 w 95"/>
                      <a:gd name="T3" fmla="*/ 24 h 85"/>
                      <a:gd name="T4" fmla="*/ 0 w 95"/>
                      <a:gd name="T5" fmla="*/ 0 h 85"/>
                      <a:gd name="T6" fmla="*/ 0 60000 65536"/>
                      <a:gd name="T7" fmla="*/ 0 60000 65536"/>
                      <a:gd name="T8" fmla="*/ 0 60000 65536"/>
                    </a:gdLst>
                    <a:ahLst/>
                    <a:cxnLst>
                      <a:cxn ang="T6">
                        <a:pos x="T0" y="T1"/>
                      </a:cxn>
                      <a:cxn ang="T7">
                        <a:pos x="T2" y="T3"/>
                      </a:cxn>
                      <a:cxn ang="T8">
                        <a:pos x="T4" y="T5"/>
                      </a:cxn>
                    </a:cxnLst>
                    <a:rect l="0" t="0" r="r" b="b"/>
                    <a:pathLst>
                      <a:path w="95" h="85">
                        <a:moveTo>
                          <a:pt x="18" y="85"/>
                        </a:moveTo>
                        <a:lnTo>
                          <a:pt x="95" y="24"/>
                        </a:lnTo>
                        <a:lnTo>
                          <a:pt x="0" y="0"/>
                        </a:lnTo>
                      </a:path>
                    </a:pathLst>
                  </a:custGeom>
                  <a:noFill/>
                  <a:ln w="5080">
                    <a:solidFill>
                      <a:srgbClr val="000000"/>
                    </a:solidFill>
                    <a:prstDash val="solid"/>
                    <a:round/>
                    <a:headEnd/>
                    <a:tailEnd/>
                  </a:ln>
                </p:spPr>
                <p:txBody>
                  <a:bodyPr/>
                  <a:lstStyle/>
                  <a:p>
                    <a:endParaRPr lang="en-US"/>
                  </a:p>
                </p:txBody>
              </p:sp>
            </p:grpSp>
            <p:grpSp>
              <p:nvGrpSpPr>
                <p:cNvPr id="52259" name="Group 50190"/>
                <p:cNvGrpSpPr>
                  <a:grpSpLocks/>
                </p:cNvGrpSpPr>
                <p:nvPr/>
              </p:nvGrpSpPr>
              <p:grpSpPr bwMode="auto">
                <a:xfrm>
                  <a:off x="243745" y="901700"/>
                  <a:ext cx="4211425" cy="3431597"/>
                  <a:chOff x="243745" y="901700"/>
                  <a:chExt cx="4211425" cy="3431597"/>
                </a:xfrm>
              </p:grpSpPr>
              <p:grpSp>
                <p:nvGrpSpPr>
                  <p:cNvPr id="52260" name="Group 50189"/>
                  <p:cNvGrpSpPr>
                    <a:grpSpLocks/>
                  </p:cNvGrpSpPr>
                  <p:nvPr/>
                </p:nvGrpSpPr>
                <p:grpSpPr bwMode="auto">
                  <a:xfrm>
                    <a:off x="243745" y="901700"/>
                    <a:ext cx="4211425" cy="2971511"/>
                    <a:chOff x="243745" y="901700"/>
                    <a:chExt cx="4211425" cy="2971511"/>
                  </a:xfrm>
                </p:grpSpPr>
                <p:grpSp>
                  <p:nvGrpSpPr>
                    <p:cNvPr id="52262" name="Group 312"/>
                    <p:cNvGrpSpPr>
                      <a:grpSpLocks/>
                    </p:cNvGrpSpPr>
                    <p:nvPr/>
                  </p:nvGrpSpPr>
                  <p:grpSpPr bwMode="auto">
                    <a:xfrm>
                      <a:off x="2039150" y="2488995"/>
                      <a:ext cx="221969" cy="312038"/>
                      <a:chOff x="2147" y="2111"/>
                      <a:chExt cx="268" cy="426"/>
                    </a:xfrm>
                  </p:grpSpPr>
                  <p:sp>
                    <p:nvSpPr>
                      <p:cNvPr id="52281" name="Freeform 313"/>
                      <p:cNvSpPr>
                        <a:spLocks/>
                      </p:cNvSpPr>
                      <p:nvPr/>
                    </p:nvSpPr>
                    <p:spPr bwMode="auto">
                      <a:xfrm>
                        <a:off x="2147" y="2111"/>
                        <a:ext cx="266" cy="406"/>
                      </a:xfrm>
                      <a:custGeom>
                        <a:avLst/>
                        <a:gdLst>
                          <a:gd name="T0" fmla="*/ 10 w 266"/>
                          <a:gd name="T1" fmla="*/ 0 h 406"/>
                          <a:gd name="T2" fmla="*/ 4 w 266"/>
                          <a:gd name="T3" fmla="*/ 32 h 406"/>
                          <a:gd name="T4" fmla="*/ 0 w 266"/>
                          <a:gd name="T5" fmla="*/ 65 h 406"/>
                          <a:gd name="T6" fmla="*/ 0 w 266"/>
                          <a:gd name="T7" fmla="*/ 97 h 406"/>
                          <a:gd name="T8" fmla="*/ 2 w 266"/>
                          <a:gd name="T9" fmla="*/ 130 h 406"/>
                          <a:gd name="T10" fmla="*/ 8 w 266"/>
                          <a:gd name="T11" fmla="*/ 160 h 406"/>
                          <a:gd name="T12" fmla="*/ 16 w 266"/>
                          <a:gd name="T13" fmla="*/ 191 h 406"/>
                          <a:gd name="T14" fmla="*/ 26 w 266"/>
                          <a:gd name="T15" fmla="*/ 219 h 406"/>
                          <a:gd name="T16" fmla="*/ 38 w 266"/>
                          <a:gd name="T17" fmla="*/ 248 h 406"/>
                          <a:gd name="T18" fmla="*/ 53 w 266"/>
                          <a:gd name="T19" fmla="*/ 272 h 406"/>
                          <a:gd name="T20" fmla="*/ 71 w 266"/>
                          <a:gd name="T21" fmla="*/ 296 h 406"/>
                          <a:gd name="T22" fmla="*/ 89 w 266"/>
                          <a:gd name="T23" fmla="*/ 319 h 406"/>
                          <a:gd name="T24" fmla="*/ 110 w 266"/>
                          <a:gd name="T25" fmla="*/ 339 h 406"/>
                          <a:gd name="T26" fmla="*/ 132 w 266"/>
                          <a:gd name="T27" fmla="*/ 355 h 406"/>
                          <a:gd name="T28" fmla="*/ 156 w 266"/>
                          <a:gd name="T29" fmla="*/ 372 h 406"/>
                          <a:gd name="T30" fmla="*/ 183 w 266"/>
                          <a:gd name="T31" fmla="*/ 384 h 406"/>
                          <a:gd name="T32" fmla="*/ 209 w 266"/>
                          <a:gd name="T33" fmla="*/ 394 h 406"/>
                          <a:gd name="T34" fmla="*/ 238 w 266"/>
                          <a:gd name="T35" fmla="*/ 402 h 406"/>
                          <a:gd name="T36" fmla="*/ 266 w 266"/>
                          <a:gd name="T37" fmla="*/ 406 h 40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66" h="406">
                            <a:moveTo>
                              <a:pt x="10" y="0"/>
                            </a:moveTo>
                            <a:lnTo>
                              <a:pt x="4" y="32"/>
                            </a:lnTo>
                            <a:lnTo>
                              <a:pt x="0" y="65"/>
                            </a:lnTo>
                            <a:lnTo>
                              <a:pt x="0" y="97"/>
                            </a:lnTo>
                            <a:lnTo>
                              <a:pt x="2" y="130"/>
                            </a:lnTo>
                            <a:lnTo>
                              <a:pt x="8" y="160"/>
                            </a:lnTo>
                            <a:lnTo>
                              <a:pt x="16" y="191"/>
                            </a:lnTo>
                            <a:lnTo>
                              <a:pt x="26" y="219"/>
                            </a:lnTo>
                            <a:lnTo>
                              <a:pt x="38" y="248"/>
                            </a:lnTo>
                            <a:lnTo>
                              <a:pt x="53" y="272"/>
                            </a:lnTo>
                            <a:lnTo>
                              <a:pt x="71" y="296"/>
                            </a:lnTo>
                            <a:lnTo>
                              <a:pt x="89" y="319"/>
                            </a:lnTo>
                            <a:lnTo>
                              <a:pt x="110" y="339"/>
                            </a:lnTo>
                            <a:lnTo>
                              <a:pt x="132" y="355"/>
                            </a:lnTo>
                            <a:lnTo>
                              <a:pt x="156" y="372"/>
                            </a:lnTo>
                            <a:lnTo>
                              <a:pt x="183" y="384"/>
                            </a:lnTo>
                            <a:lnTo>
                              <a:pt x="209" y="394"/>
                            </a:lnTo>
                            <a:lnTo>
                              <a:pt x="238" y="402"/>
                            </a:lnTo>
                            <a:lnTo>
                              <a:pt x="266" y="406"/>
                            </a:lnTo>
                          </a:path>
                        </a:pathLst>
                      </a:custGeom>
                      <a:noFill/>
                      <a:ln w="5080">
                        <a:solidFill>
                          <a:srgbClr val="000000"/>
                        </a:solidFill>
                        <a:prstDash val="solid"/>
                        <a:round/>
                        <a:headEnd/>
                        <a:tailEnd/>
                      </a:ln>
                    </p:spPr>
                    <p:txBody>
                      <a:bodyPr/>
                      <a:lstStyle/>
                      <a:p>
                        <a:endParaRPr lang="en-US"/>
                      </a:p>
                    </p:txBody>
                  </p:sp>
                  <p:sp>
                    <p:nvSpPr>
                      <p:cNvPr id="52282" name="Freeform 314"/>
                      <p:cNvSpPr>
                        <a:spLocks/>
                      </p:cNvSpPr>
                      <p:nvPr/>
                    </p:nvSpPr>
                    <p:spPr bwMode="auto">
                      <a:xfrm>
                        <a:off x="2320" y="2454"/>
                        <a:ext cx="95" cy="83"/>
                      </a:xfrm>
                      <a:custGeom>
                        <a:avLst/>
                        <a:gdLst>
                          <a:gd name="T0" fmla="*/ 0 w 95"/>
                          <a:gd name="T1" fmla="*/ 83 h 83"/>
                          <a:gd name="T2" fmla="*/ 95 w 95"/>
                          <a:gd name="T3" fmla="*/ 63 h 83"/>
                          <a:gd name="T4" fmla="*/ 22 w 95"/>
                          <a:gd name="T5" fmla="*/ 0 h 83"/>
                          <a:gd name="T6" fmla="*/ 0 60000 65536"/>
                          <a:gd name="T7" fmla="*/ 0 60000 65536"/>
                          <a:gd name="T8" fmla="*/ 0 60000 65536"/>
                        </a:gdLst>
                        <a:ahLst/>
                        <a:cxnLst>
                          <a:cxn ang="T6">
                            <a:pos x="T0" y="T1"/>
                          </a:cxn>
                          <a:cxn ang="T7">
                            <a:pos x="T2" y="T3"/>
                          </a:cxn>
                          <a:cxn ang="T8">
                            <a:pos x="T4" y="T5"/>
                          </a:cxn>
                        </a:cxnLst>
                        <a:rect l="0" t="0" r="r" b="b"/>
                        <a:pathLst>
                          <a:path w="95" h="83">
                            <a:moveTo>
                              <a:pt x="0" y="83"/>
                            </a:moveTo>
                            <a:lnTo>
                              <a:pt x="95" y="63"/>
                            </a:lnTo>
                            <a:lnTo>
                              <a:pt x="22" y="0"/>
                            </a:lnTo>
                          </a:path>
                        </a:pathLst>
                      </a:custGeom>
                      <a:noFill/>
                      <a:ln w="5080">
                        <a:solidFill>
                          <a:srgbClr val="000000"/>
                        </a:solidFill>
                        <a:prstDash val="solid"/>
                        <a:round/>
                        <a:headEnd/>
                        <a:tailEnd/>
                      </a:ln>
                    </p:spPr>
                    <p:txBody>
                      <a:bodyPr/>
                      <a:lstStyle/>
                      <a:p>
                        <a:endParaRPr lang="en-US"/>
                      </a:p>
                    </p:txBody>
                  </p:sp>
                </p:grpSp>
                <p:sp>
                  <p:nvSpPr>
                    <p:cNvPr id="52263" name="Rectangle 265"/>
                    <p:cNvSpPr>
                      <a:spLocks noChangeArrowheads="1"/>
                    </p:cNvSpPr>
                    <p:nvPr/>
                  </p:nvSpPr>
                  <p:spPr bwMode="auto">
                    <a:xfrm rot="-5400000">
                      <a:off x="3647072" y="1492342"/>
                      <a:ext cx="487242" cy="350387"/>
                    </a:xfrm>
                    <a:prstGeom prst="rect">
                      <a:avLst/>
                    </a:prstGeom>
                    <a:noFill/>
                    <a:ln w="9525">
                      <a:noFill/>
                      <a:miter lim="800000"/>
                      <a:headEnd/>
                      <a:tailEnd/>
                    </a:ln>
                  </p:spPr>
                  <p:txBody>
                    <a:bodyPr wrap="none" lIns="0" tIns="0" rIns="0" bIns="0">
                      <a:spAutoFit/>
                    </a:bodyPr>
                    <a:lstStyle/>
                    <a:p>
                      <a:pPr>
                        <a:lnSpc>
                          <a:spcPct val="107000"/>
                        </a:lnSpc>
                        <a:spcAft>
                          <a:spcPts val="800"/>
                        </a:spcAft>
                      </a:pPr>
                      <a:r>
                        <a:rPr lang="en-US" sz="1000">
                          <a:solidFill>
                            <a:srgbClr val="000000"/>
                          </a:solidFill>
                          <a:latin typeface="Calibri" pitchFamily="34" charset="0"/>
                          <a:ea typeface="Calibri" pitchFamily="34" charset="0"/>
                          <a:cs typeface="Times New Roman" pitchFamily="18" charset="0"/>
                        </a:rPr>
                        <a:t>TRENCH</a:t>
                      </a:r>
                      <a:endParaRPr lang="en-US" sz="1100">
                        <a:latin typeface="Calibri" pitchFamily="34" charset="0"/>
                        <a:ea typeface="Calibri" pitchFamily="34" charset="0"/>
                        <a:cs typeface="Times New Roman" pitchFamily="18" charset="0"/>
                      </a:endParaRPr>
                    </a:p>
                  </p:txBody>
                </p:sp>
                <p:sp>
                  <p:nvSpPr>
                    <p:cNvPr id="52264" name="Rectangle 267"/>
                    <p:cNvSpPr>
                      <a:spLocks noChangeArrowheads="1"/>
                    </p:cNvSpPr>
                    <p:nvPr/>
                  </p:nvSpPr>
                  <p:spPr bwMode="auto">
                    <a:xfrm rot="-5400000">
                      <a:off x="3298887" y="1402612"/>
                      <a:ext cx="622789" cy="350387"/>
                    </a:xfrm>
                    <a:prstGeom prst="rect">
                      <a:avLst/>
                    </a:prstGeom>
                    <a:noFill/>
                    <a:ln w="9525">
                      <a:noFill/>
                      <a:miter lim="800000"/>
                      <a:headEnd/>
                      <a:tailEnd/>
                    </a:ln>
                  </p:spPr>
                  <p:txBody>
                    <a:bodyPr wrap="none" lIns="0" tIns="0" rIns="0" bIns="0">
                      <a:spAutoFit/>
                    </a:bodyPr>
                    <a:lstStyle/>
                    <a:p>
                      <a:pPr>
                        <a:lnSpc>
                          <a:spcPct val="107000"/>
                        </a:lnSpc>
                        <a:spcAft>
                          <a:spcPts val="800"/>
                        </a:spcAft>
                      </a:pPr>
                      <a:r>
                        <a:rPr lang="en-US" sz="1000">
                          <a:solidFill>
                            <a:srgbClr val="000000"/>
                          </a:solidFill>
                          <a:latin typeface="Calibri" pitchFamily="34" charset="0"/>
                          <a:ea typeface="Calibri" pitchFamily="34" charset="0"/>
                          <a:cs typeface="Times New Roman" pitchFamily="18" charset="0"/>
                        </a:rPr>
                        <a:t>CASCADES</a:t>
                      </a:r>
                      <a:endParaRPr lang="en-US" sz="1100">
                        <a:latin typeface="Calibri" pitchFamily="34" charset="0"/>
                        <a:ea typeface="Calibri" pitchFamily="34" charset="0"/>
                        <a:cs typeface="Times New Roman" pitchFamily="18" charset="0"/>
                      </a:endParaRPr>
                    </a:p>
                  </p:txBody>
                </p:sp>
                <p:sp>
                  <p:nvSpPr>
                    <p:cNvPr id="52265" name="Rectangle 269"/>
                    <p:cNvSpPr>
                      <a:spLocks noChangeArrowheads="1"/>
                    </p:cNvSpPr>
                    <p:nvPr/>
                  </p:nvSpPr>
                  <p:spPr bwMode="auto">
                    <a:xfrm>
                      <a:off x="3521636" y="901700"/>
                      <a:ext cx="933534" cy="290879"/>
                    </a:xfrm>
                    <a:prstGeom prst="rect">
                      <a:avLst/>
                    </a:prstGeom>
                    <a:noFill/>
                    <a:ln w="9525">
                      <a:noFill/>
                      <a:miter lim="800000"/>
                      <a:headEnd/>
                      <a:tailEnd/>
                    </a:ln>
                  </p:spPr>
                  <p:txBody>
                    <a:bodyPr wrap="none" lIns="0" tIns="0" rIns="0" bIns="0">
                      <a:spAutoFit/>
                    </a:bodyPr>
                    <a:lstStyle/>
                    <a:p>
                      <a:pPr>
                        <a:lnSpc>
                          <a:spcPct val="107000"/>
                        </a:lnSpc>
                        <a:spcAft>
                          <a:spcPts val="800"/>
                        </a:spcAft>
                      </a:pPr>
                      <a:r>
                        <a:rPr lang="en-US" sz="900">
                          <a:solidFill>
                            <a:srgbClr val="000000"/>
                          </a:solidFill>
                          <a:latin typeface="Calibri" pitchFamily="34" charset="0"/>
                          <a:ea typeface="Calibri" pitchFamily="34" charset="0"/>
                          <a:cs typeface="Times New Roman" pitchFamily="18" charset="0"/>
                        </a:rPr>
                        <a:t>PACIFIC OCEAN</a:t>
                      </a:r>
                      <a:endParaRPr lang="en-US" sz="1100">
                        <a:latin typeface="Calibri" pitchFamily="34" charset="0"/>
                        <a:ea typeface="Calibri" pitchFamily="34" charset="0"/>
                        <a:cs typeface="Times New Roman" pitchFamily="18" charset="0"/>
                      </a:endParaRPr>
                    </a:p>
                  </p:txBody>
                </p:sp>
                <p:sp>
                  <p:nvSpPr>
                    <p:cNvPr id="52266" name="Rectangle 273"/>
                    <p:cNvSpPr>
                      <a:spLocks noChangeArrowheads="1"/>
                    </p:cNvSpPr>
                    <p:nvPr/>
                  </p:nvSpPr>
                  <p:spPr bwMode="auto">
                    <a:xfrm>
                      <a:off x="1488271" y="2856910"/>
                      <a:ext cx="441504" cy="309930"/>
                    </a:xfrm>
                    <a:prstGeom prst="rect">
                      <a:avLst/>
                    </a:prstGeom>
                    <a:noFill/>
                    <a:ln w="9525">
                      <a:noFill/>
                      <a:miter lim="800000"/>
                      <a:headEnd/>
                      <a:tailEnd/>
                    </a:ln>
                  </p:spPr>
                  <p:txBody>
                    <a:bodyPr wrap="none" lIns="0" tIns="0" rIns="0" bIns="0">
                      <a:spAutoFit/>
                    </a:bodyPr>
                    <a:lstStyle/>
                    <a:p>
                      <a:pPr>
                        <a:lnSpc>
                          <a:spcPct val="107000"/>
                        </a:lnSpc>
                        <a:spcAft>
                          <a:spcPts val="800"/>
                        </a:spcAft>
                      </a:pPr>
                      <a:r>
                        <a:rPr lang="en-US" sz="1000">
                          <a:solidFill>
                            <a:srgbClr val="000000"/>
                          </a:solidFill>
                          <a:latin typeface="Calibri" pitchFamily="34" charset="0"/>
                          <a:ea typeface="Calibri" pitchFamily="34" charset="0"/>
                          <a:cs typeface="Times New Roman" pitchFamily="18" charset="0"/>
                        </a:rPr>
                        <a:t>CRUST</a:t>
                      </a:r>
                      <a:endParaRPr lang="en-US" sz="1100">
                        <a:latin typeface="Calibri" pitchFamily="34" charset="0"/>
                        <a:ea typeface="Calibri" pitchFamily="34" charset="0"/>
                        <a:cs typeface="Times New Roman" pitchFamily="18" charset="0"/>
                      </a:endParaRPr>
                    </a:p>
                  </p:txBody>
                </p:sp>
                <p:grpSp>
                  <p:nvGrpSpPr>
                    <p:cNvPr id="52267" name="Group 308"/>
                    <p:cNvGrpSpPr>
                      <a:grpSpLocks/>
                    </p:cNvGrpSpPr>
                    <p:nvPr/>
                  </p:nvGrpSpPr>
                  <p:grpSpPr bwMode="auto">
                    <a:xfrm>
                      <a:off x="2483916" y="2623039"/>
                      <a:ext cx="478724" cy="191911"/>
                      <a:chOff x="2684" y="2294"/>
                      <a:chExt cx="578" cy="262"/>
                    </a:xfrm>
                  </p:grpSpPr>
                  <p:sp>
                    <p:nvSpPr>
                      <p:cNvPr id="52279" name="Freeform 317"/>
                      <p:cNvSpPr>
                        <a:spLocks/>
                      </p:cNvSpPr>
                      <p:nvPr/>
                    </p:nvSpPr>
                    <p:spPr bwMode="auto">
                      <a:xfrm>
                        <a:off x="2684" y="2294"/>
                        <a:ext cx="578" cy="262"/>
                      </a:xfrm>
                      <a:custGeom>
                        <a:avLst/>
                        <a:gdLst>
                          <a:gd name="T0" fmla="*/ 0 w 578"/>
                          <a:gd name="T1" fmla="*/ 134 h 262"/>
                          <a:gd name="T2" fmla="*/ 18 w 578"/>
                          <a:gd name="T3" fmla="*/ 158 h 262"/>
                          <a:gd name="T4" fmla="*/ 38 w 578"/>
                          <a:gd name="T5" fmla="*/ 181 h 262"/>
                          <a:gd name="T6" fmla="*/ 61 w 578"/>
                          <a:gd name="T7" fmla="*/ 201 h 262"/>
                          <a:gd name="T8" fmla="*/ 85 w 578"/>
                          <a:gd name="T9" fmla="*/ 217 h 262"/>
                          <a:gd name="T10" fmla="*/ 110 w 578"/>
                          <a:gd name="T11" fmla="*/ 231 h 262"/>
                          <a:gd name="T12" fmla="*/ 136 w 578"/>
                          <a:gd name="T13" fmla="*/ 243 h 262"/>
                          <a:gd name="T14" fmla="*/ 165 w 578"/>
                          <a:gd name="T15" fmla="*/ 252 h 262"/>
                          <a:gd name="T16" fmla="*/ 193 w 578"/>
                          <a:gd name="T17" fmla="*/ 258 h 262"/>
                          <a:gd name="T18" fmla="*/ 224 w 578"/>
                          <a:gd name="T19" fmla="*/ 260 h 262"/>
                          <a:gd name="T20" fmla="*/ 254 w 578"/>
                          <a:gd name="T21" fmla="*/ 262 h 262"/>
                          <a:gd name="T22" fmla="*/ 285 w 578"/>
                          <a:gd name="T23" fmla="*/ 258 h 262"/>
                          <a:gd name="T24" fmla="*/ 313 w 578"/>
                          <a:gd name="T25" fmla="*/ 254 h 262"/>
                          <a:gd name="T26" fmla="*/ 344 w 578"/>
                          <a:gd name="T27" fmla="*/ 246 h 262"/>
                          <a:gd name="T28" fmla="*/ 374 w 578"/>
                          <a:gd name="T29" fmla="*/ 235 h 262"/>
                          <a:gd name="T30" fmla="*/ 403 w 578"/>
                          <a:gd name="T31" fmla="*/ 221 h 262"/>
                          <a:gd name="T32" fmla="*/ 431 w 578"/>
                          <a:gd name="T33" fmla="*/ 205 h 262"/>
                          <a:gd name="T34" fmla="*/ 458 w 578"/>
                          <a:gd name="T35" fmla="*/ 185 h 262"/>
                          <a:gd name="T36" fmla="*/ 498 w 578"/>
                          <a:gd name="T37" fmla="*/ 146 h 262"/>
                          <a:gd name="T38" fmla="*/ 533 w 578"/>
                          <a:gd name="T39" fmla="*/ 101 h 262"/>
                          <a:gd name="T40" fmla="*/ 547 w 578"/>
                          <a:gd name="T41" fmla="*/ 77 h 262"/>
                          <a:gd name="T42" fmla="*/ 559 w 578"/>
                          <a:gd name="T43" fmla="*/ 53 h 262"/>
                          <a:gd name="T44" fmla="*/ 570 w 578"/>
                          <a:gd name="T45" fmla="*/ 26 h 262"/>
                          <a:gd name="T46" fmla="*/ 578 w 578"/>
                          <a:gd name="T47" fmla="*/ 0 h 26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78" h="262">
                            <a:moveTo>
                              <a:pt x="0" y="134"/>
                            </a:moveTo>
                            <a:lnTo>
                              <a:pt x="18" y="158"/>
                            </a:lnTo>
                            <a:lnTo>
                              <a:pt x="38" y="181"/>
                            </a:lnTo>
                            <a:lnTo>
                              <a:pt x="61" y="201"/>
                            </a:lnTo>
                            <a:lnTo>
                              <a:pt x="85" y="217"/>
                            </a:lnTo>
                            <a:lnTo>
                              <a:pt x="110" y="231"/>
                            </a:lnTo>
                            <a:lnTo>
                              <a:pt x="136" y="243"/>
                            </a:lnTo>
                            <a:lnTo>
                              <a:pt x="165" y="252"/>
                            </a:lnTo>
                            <a:lnTo>
                              <a:pt x="193" y="258"/>
                            </a:lnTo>
                            <a:lnTo>
                              <a:pt x="224" y="260"/>
                            </a:lnTo>
                            <a:lnTo>
                              <a:pt x="254" y="262"/>
                            </a:lnTo>
                            <a:lnTo>
                              <a:pt x="285" y="258"/>
                            </a:lnTo>
                            <a:lnTo>
                              <a:pt x="313" y="254"/>
                            </a:lnTo>
                            <a:lnTo>
                              <a:pt x="344" y="246"/>
                            </a:lnTo>
                            <a:lnTo>
                              <a:pt x="374" y="235"/>
                            </a:lnTo>
                            <a:lnTo>
                              <a:pt x="403" y="221"/>
                            </a:lnTo>
                            <a:lnTo>
                              <a:pt x="431" y="205"/>
                            </a:lnTo>
                            <a:lnTo>
                              <a:pt x="458" y="185"/>
                            </a:lnTo>
                            <a:lnTo>
                              <a:pt x="498" y="146"/>
                            </a:lnTo>
                            <a:lnTo>
                              <a:pt x="533" y="101"/>
                            </a:lnTo>
                            <a:lnTo>
                              <a:pt x="547" y="77"/>
                            </a:lnTo>
                            <a:lnTo>
                              <a:pt x="559" y="53"/>
                            </a:lnTo>
                            <a:lnTo>
                              <a:pt x="570" y="26"/>
                            </a:lnTo>
                            <a:lnTo>
                              <a:pt x="578" y="0"/>
                            </a:lnTo>
                          </a:path>
                        </a:pathLst>
                      </a:custGeom>
                      <a:noFill/>
                      <a:ln w="5080">
                        <a:solidFill>
                          <a:srgbClr val="000000"/>
                        </a:solidFill>
                        <a:prstDash val="solid"/>
                        <a:round/>
                        <a:headEnd/>
                        <a:tailEnd/>
                      </a:ln>
                    </p:spPr>
                    <p:txBody>
                      <a:bodyPr/>
                      <a:lstStyle/>
                      <a:p>
                        <a:endParaRPr lang="en-US"/>
                      </a:p>
                    </p:txBody>
                  </p:sp>
                  <p:sp>
                    <p:nvSpPr>
                      <p:cNvPr id="52280" name="Freeform 318"/>
                      <p:cNvSpPr>
                        <a:spLocks/>
                      </p:cNvSpPr>
                      <p:nvPr/>
                    </p:nvSpPr>
                    <p:spPr bwMode="auto">
                      <a:xfrm>
                        <a:off x="2684" y="2428"/>
                        <a:ext cx="91" cy="95"/>
                      </a:xfrm>
                      <a:custGeom>
                        <a:avLst/>
                        <a:gdLst>
                          <a:gd name="T0" fmla="*/ 91 w 91"/>
                          <a:gd name="T1" fmla="*/ 36 h 95"/>
                          <a:gd name="T2" fmla="*/ 0 w 91"/>
                          <a:gd name="T3" fmla="*/ 0 h 95"/>
                          <a:gd name="T4" fmla="*/ 26 w 91"/>
                          <a:gd name="T5" fmla="*/ 95 h 95"/>
                          <a:gd name="T6" fmla="*/ 0 60000 65536"/>
                          <a:gd name="T7" fmla="*/ 0 60000 65536"/>
                          <a:gd name="T8" fmla="*/ 0 60000 65536"/>
                        </a:gdLst>
                        <a:ahLst/>
                        <a:cxnLst>
                          <a:cxn ang="T6">
                            <a:pos x="T0" y="T1"/>
                          </a:cxn>
                          <a:cxn ang="T7">
                            <a:pos x="T2" y="T3"/>
                          </a:cxn>
                          <a:cxn ang="T8">
                            <a:pos x="T4" y="T5"/>
                          </a:cxn>
                        </a:cxnLst>
                        <a:rect l="0" t="0" r="r" b="b"/>
                        <a:pathLst>
                          <a:path w="91" h="95">
                            <a:moveTo>
                              <a:pt x="91" y="36"/>
                            </a:moveTo>
                            <a:lnTo>
                              <a:pt x="0" y="0"/>
                            </a:lnTo>
                            <a:lnTo>
                              <a:pt x="26" y="95"/>
                            </a:lnTo>
                          </a:path>
                        </a:pathLst>
                      </a:custGeom>
                      <a:noFill/>
                      <a:ln w="5080">
                        <a:solidFill>
                          <a:srgbClr val="000000"/>
                        </a:solidFill>
                        <a:prstDash val="solid"/>
                        <a:round/>
                        <a:headEnd/>
                        <a:tailEnd/>
                      </a:ln>
                    </p:spPr>
                    <p:txBody>
                      <a:bodyPr/>
                      <a:lstStyle/>
                      <a:p>
                        <a:endParaRPr lang="en-US"/>
                      </a:p>
                    </p:txBody>
                  </p:sp>
                </p:grpSp>
                <p:grpSp>
                  <p:nvGrpSpPr>
                    <p:cNvPr id="52268" name="Group 309"/>
                    <p:cNvGrpSpPr>
                      <a:grpSpLocks/>
                    </p:cNvGrpSpPr>
                    <p:nvPr/>
                  </p:nvGrpSpPr>
                  <p:grpSpPr bwMode="auto">
                    <a:xfrm>
                      <a:off x="1659816" y="3006861"/>
                      <a:ext cx="200434" cy="292994"/>
                      <a:chOff x="1689" y="2818"/>
                      <a:chExt cx="242" cy="400"/>
                    </a:xfrm>
                  </p:grpSpPr>
                  <p:sp>
                    <p:nvSpPr>
                      <p:cNvPr id="52277" name="Freeform 315"/>
                      <p:cNvSpPr>
                        <a:spLocks/>
                      </p:cNvSpPr>
                      <p:nvPr/>
                    </p:nvSpPr>
                    <p:spPr bwMode="auto">
                      <a:xfrm>
                        <a:off x="1689" y="2818"/>
                        <a:ext cx="240" cy="384"/>
                      </a:xfrm>
                      <a:custGeom>
                        <a:avLst/>
                        <a:gdLst>
                          <a:gd name="T0" fmla="*/ 6 w 240"/>
                          <a:gd name="T1" fmla="*/ 0 h 384"/>
                          <a:gd name="T2" fmla="*/ 2 w 240"/>
                          <a:gd name="T3" fmla="*/ 36 h 384"/>
                          <a:gd name="T4" fmla="*/ 0 w 240"/>
                          <a:gd name="T5" fmla="*/ 73 h 384"/>
                          <a:gd name="T6" fmla="*/ 2 w 240"/>
                          <a:gd name="T7" fmla="*/ 101 h 384"/>
                          <a:gd name="T8" fmla="*/ 6 w 240"/>
                          <a:gd name="T9" fmla="*/ 130 h 384"/>
                          <a:gd name="T10" fmla="*/ 20 w 240"/>
                          <a:gd name="T11" fmla="*/ 181 h 384"/>
                          <a:gd name="T12" fmla="*/ 43 w 240"/>
                          <a:gd name="T13" fmla="*/ 229 h 384"/>
                          <a:gd name="T14" fmla="*/ 71 w 240"/>
                          <a:gd name="T15" fmla="*/ 274 h 384"/>
                          <a:gd name="T16" fmla="*/ 106 w 240"/>
                          <a:gd name="T17" fmla="*/ 313 h 384"/>
                          <a:gd name="T18" fmla="*/ 146 w 240"/>
                          <a:gd name="T19" fmla="*/ 343 h 384"/>
                          <a:gd name="T20" fmla="*/ 169 w 240"/>
                          <a:gd name="T21" fmla="*/ 357 h 384"/>
                          <a:gd name="T22" fmla="*/ 191 w 240"/>
                          <a:gd name="T23" fmla="*/ 368 h 384"/>
                          <a:gd name="T24" fmla="*/ 216 w 240"/>
                          <a:gd name="T25" fmla="*/ 378 h 384"/>
                          <a:gd name="T26" fmla="*/ 240 w 240"/>
                          <a:gd name="T27" fmla="*/ 384 h 38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40" h="384">
                            <a:moveTo>
                              <a:pt x="6" y="0"/>
                            </a:moveTo>
                            <a:lnTo>
                              <a:pt x="2" y="36"/>
                            </a:lnTo>
                            <a:lnTo>
                              <a:pt x="0" y="73"/>
                            </a:lnTo>
                            <a:lnTo>
                              <a:pt x="2" y="101"/>
                            </a:lnTo>
                            <a:lnTo>
                              <a:pt x="6" y="130"/>
                            </a:lnTo>
                            <a:lnTo>
                              <a:pt x="20" y="181"/>
                            </a:lnTo>
                            <a:lnTo>
                              <a:pt x="43" y="229"/>
                            </a:lnTo>
                            <a:lnTo>
                              <a:pt x="71" y="274"/>
                            </a:lnTo>
                            <a:lnTo>
                              <a:pt x="106" y="313"/>
                            </a:lnTo>
                            <a:lnTo>
                              <a:pt x="146" y="343"/>
                            </a:lnTo>
                            <a:lnTo>
                              <a:pt x="169" y="357"/>
                            </a:lnTo>
                            <a:lnTo>
                              <a:pt x="191" y="368"/>
                            </a:lnTo>
                            <a:lnTo>
                              <a:pt x="216" y="378"/>
                            </a:lnTo>
                            <a:lnTo>
                              <a:pt x="240" y="384"/>
                            </a:lnTo>
                          </a:path>
                        </a:pathLst>
                      </a:custGeom>
                      <a:noFill/>
                      <a:ln w="5080">
                        <a:solidFill>
                          <a:srgbClr val="000000"/>
                        </a:solidFill>
                        <a:prstDash val="solid"/>
                        <a:round/>
                        <a:headEnd/>
                        <a:tailEnd/>
                      </a:ln>
                    </p:spPr>
                    <p:txBody>
                      <a:bodyPr/>
                      <a:lstStyle/>
                      <a:p>
                        <a:endParaRPr lang="en-US"/>
                      </a:p>
                    </p:txBody>
                  </p:sp>
                  <p:sp>
                    <p:nvSpPr>
                      <p:cNvPr id="52278" name="Freeform 316"/>
                      <p:cNvSpPr>
                        <a:spLocks/>
                      </p:cNvSpPr>
                      <p:nvPr/>
                    </p:nvSpPr>
                    <p:spPr bwMode="auto">
                      <a:xfrm>
                        <a:off x="1833" y="3137"/>
                        <a:ext cx="98" cy="81"/>
                      </a:xfrm>
                      <a:custGeom>
                        <a:avLst/>
                        <a:gdLst>
                          <a:gd name="T0" fmla="*/ 0 w 98"/>
                          <a:gd name="T1" fmla="*/ 81 h 81"/>
                          <a:gd name="T2" fmla="*/ 98 w 98"/>
                          <a:gd name="T3" fmla="*/ 73 h 81"/>
                          <a:gd name="T4" fmla="*/ 33 w 98"/>
                          <a:gd name="T5" fmla="*/ 0 h 81"/>
                          <a:gd name="T6" fmla="*/ 0 60000 65536"/>
                          <a:gd name="T7" fmla="*/ 0 60000 65536"/>
                          <a:gd name="T8" fmla="*/ 0 60000 65536"/>
                        </a:gdLst>
                        <a:ahLst/>
                        <a:cxnLst>
                          <a:cxn ang="T6">
                            <a:pos x="T0" y="T1"/>
                          </a:cxn>
                          <a:cxn ang="T7">
                            <a:pos x="T2" y="T3"/>
                          </a:cxn>
                          <a:cxn ang="T8">
                            <a:pos x="T4" y="T5"/>
                          </a:cxn>
                        </a:cxnLst>
                        <a:rect l="0" t="0" r="r" b="b"/>
                        <a:pathLst>
                          <a:path w="98" h="81">
                            <a:moveTo>
                              <a:pt x="0" y="81"/>
                            </a:moveTo>
                            <a:lnTo>
                              <a:pt x="98" y="73"/>
                            </a:lnTo>
                            <a:lnTo>
                              <a:pt x="33" y="0"/>
                            </a:lnTo>
                          </a:path>
                        </a:pathLst>
                      </a:custGeom>
                      <a:noFill/>
                      <a:ln w="5080">
                        <a:solidFill>
                          <a:srgbClr val="000000"/>
                        </a:solidFill>
                        <a:prstDash val="solid"/>
                        <a:round/>
                        <a:headEnd/>
                        <a:tailEnd/>
                      </a:ln>
                    </p:spPr>
                    <p:txBody>
                      <a:bodyPr/>
                      <a:lstStyle/>
                      <a:p>
                        <a:endParaRPr lang="en-US"/>
                      </a:p>
                    </p:txBody>
                  </p:sp>
                </p:grpSp>
                <p:sp>
                  <p:nvSpPr>
                    <p:cNvPr id="52269" name="Rectangle 278"/>
                    <p:cNvSpPr>
                      <a:spLocks noChangeArrowheads="1"/>
                    </p:cNvSpPr>
                    <p:nvPr/>
                  </p:nvSpPr>
                  <p:spPr bwMode="auto">
                    <a:xfrm>
                      <a:off x="243745" y="3716622"/>
                      <a:ext cx="1158988" cy="156589"/>
                    </a:xfrm>
                    <a:prstGeom prst="rect">
                      <a:avLst/>
                    </a:prstGeom>
                    <a:solidFill>
                      <a:schemeClr val="bg1"/>
                    </a:solidFill>
                    <a:ln w="9525">
                      <a:noFill/>
                      <a:miter lim="800000"/>
                      <a:headEnd/>
                      <a:tailEnd/>
                    </a:ln>
                  </p:spPr>
                  <p:txBody>
                    <a:bodyPr lIns="0" tIns="0" rIns="0" bIns="0"/>
                    <a:lstStyle/>
                    <a:p>
                      <a:pPr algn="ctr">
                        <a:lnSpc>
                          <a:spcPct val="107000"/>
                        </a:lnSpc>
                        <a:spcAft>
                          <a:spcPts val="800"/>
                        </a:spcAft>
                      </a:pPr>
                      <a:r>
                        <a:rPr lang="en-US" sz="900" dirty="0">
                          <a:solidFill>
                            <a:srgbClr val="000000"/>
                          </a:solidFill>
                          <a:latin typeface="Calibri" pitchFamily="34" charset="0"/>
                          <a:ea typeface="Calibri" pitchFamily="34" charset="0"/>
                          <a:cs typeface="Times New Roman" pitchFamily="18" charset="0"/>
                        </a:rPr>
                        <a:t>MID-ATLANTIC RIDGE</a:t>
                      </a:r>
                      <a:endParaRPr lang="en-US" sz="1100" dirty="0">
                        <a:latin typeface="Calibri" pitchFamily="34" charset="0"/>
                        <a:ea typeface="Calibri" pitchFamily="34" charset="0"/>
                        <a:cs typeface="Times New Roman" pitchFamily="18" charset="0"/>
                      </a:endParaRPr>
                    </a:p>
                  </p:txBody>
                </p:sp>
                <p:sp>
                  <p:nvSpPr>
                    <p:cNvPr id="52270" name="Rectangle 276"/>
                    <p:cNvSpPr>
                      <a:spLocks noChangeArrowheads="1"/>
                    </p:cNvSpPr>
                    <p:nvPr/>
                  </p:nvSpPr>
                  <p:spPr bwMode="auto">
                    <a:xfrm>
                      <a:off x="463779" y="3126974"/>
                      <a:ext cx="929136" cy="168520"/>
                    </a:xfrm>
                    <a:prstGeom prst="rect">
                      <a:avLst/>
                    </a:prstGeom>
                    <a:solidFill>
                      <a:schemeClr val="bg1"/>
                    </a:solidFill>
                    <a:ln w="9525">
                      <a:noFill/>
                      <a:miter lim="800000"/>
                      <a:headEnd/>
                      <a:tailEnd/>
                    </a:ln>
                  </p:spPr>
                  <p:txBody>
                    <a:bodyPr wrap="none" lIns="0" tIns="0" rIns="0" bIns="0" anchor="ctr"/>
                    <a:lstStyle/>
                    <a:p>
                      <a:pPr algn="ctr">
                        <a:lnSpc>
                          <a:spcPct val="107000"/>
                        </a:lnSpc>
                      </a:pPr>
                      <a:r>
                        <a:rPr lang="en-US" sz="900" dirty="0">
                          <a:solidFill>
                            <a:srgbClr val="000000"/>
                          </a:solidFill>
                          <a:latin typeface="Calibri" pitchFamily="34" charset="0"/>
                          <a:ea typeface="Calibri" pitchFamily="34" charset="0"/>
                          <a:cs typeface="Times New Roman" pitchFamily="18" charset="0"/>
                        </a:rPr>
                        <a:t>ATLANTIC OCEAN</a:t>
                      </a:r>
                      <a:endParaRPr lang="en-US" sz="1100" dirty="0">
                        <a:latin typeface="Calibri" pitchFamily="34" charset="0"/>
                        <a:ea typeface="Calibri" pitchFamily="34" charset="0"/>
                        <a:cs typeface="Times New Roman" pitchFamily="18" charset="0"/>
                      </a:endParaRPr>
                    </a:p>
                  </p:txBody>
                </p:sp>
                <p:sp>
                  <p:nvSpPr>
                    <p:cNvPr id="52271" name="Rectangle 272"/>
                    <p:cNvSpPr>
                      <a:spLocks noChangeArrowheads="1"/>
                    </p:cNvSpPr>
                    <p:nvPr/>
                  </p:nvSpPr>
                  <p:spPr bwMode="auto">
                    <a:xfrm>
                      <a:off x="1709960" y="1554341"/>
                      <a:ext cx="925307" cy="169252"/>
                    </a:xfrm>
                    <a:prstGeom prst="rect">
                      <a:avLst/>
                    </a:prstGeom>
                    <a:solidFill>
                      <a:schemeClr val="bg1"/>
                    </a:solidFill>
                    <a:ln w="9525">
                      <a:noFill/>
                      <a:miter lim="800000"/>
                      <a:headEnd/>
                      <a:tailEnd/>
                    </a:ln>
                  </p:spPr>
                  <p:txBody>
                    <a:bodyPr wrap="none" lIns="0" tIns="0" rIns="0" bIns="0"/>
                    <a:lstStyle/>
                    <a:p>
                      <a:pPr algn="ctr">
                        <a:lnSpc>
                          <a:spcPct val="107000"/>
                        </a:lnSpc>
                        <a:spcAft>
                          <a:spcPts val="800"/>
                        </a:spcAft>
                      </a:pPr>
                      <a:r>
                        <a:rPr lang="en-US" sz="900" dirty="0">
                          <a:solidFill>
                            <a:srgbClr val="000000"/>
                          </a:solidFill>
                          <a:latin typeface="Calibri" pitchFamily="34" charset="0"/>
                          <a:ea typeface="Calibri" pitchFamily="34" charset="0"/>
                          <a:cs typeface="Times New Roman" pitchFamily="18" charset="0"/>
                        </a:rPr>
                        <a:t>NORTH AMERICA</a:t>
                      </a:r>
                      <a:endParaRPr lang="en-US" sz="1100" dirty="0">
                        <a:latin typeface="Calibri" pitchFamily="34" charset="0"/>
                        <a:ea typeface="Calibri" pitchFamily="34" charset="0"/>
                        <a:cs typeface="Times New Roman" pitchFamily="18" charset="0"/>
                      </a:endParaRPr>
                    </a:p>
                  </p:txBody>
                </p:sp>
                <p:grpSp>
                  <p:nvGrpSpPr>
                    <p:cNvPr id="52272" name="Group 50187"/>
                    <p:cNvGrpSpPr>
                      <a:grpSpLocks/>
                    </p:cNvGrpSpPr>
                    <p:nvPr/>
                  </p:nvGrpSpPr>
                  <p:grpSpPr bwMode="auto">
                    <a:xfrm>
                      <a:off x="1513164" y="1926961"/>
                      <a:ext cx="2437331" cy="1519982"/>
                      <a:chOff x="1513164" y="1926961"/>
                      <a:chExt cx="2437331" cy="1519982"/>
                    </a:xfrm>
                  </p:grpSpPr>
                  <p:sp>
                    <p:nvSpPr>
                      <p:cNvPr id="52273" name="Rectangle 289"/>
                      <p:cNvSpPr>
                        <a:spLocks noChangeArrowheads="1"/>
                      </p:cNvSpPr>
                      <p:nvPr/>
                    </p:nvSpPr>
                    <p:spPr bwMode="auto">
                      <a:xfrm>
                        <a:off x="2391015" y="3078729"/>
                        <a:ext cx="732669" cy="368214"/>
                      </a:xfrm>
                      <a:prstGeom prst="rect">
                        <a:avLst/>
                      </a:prstGeom>
                      <a:solidFill>
                        <a:srgbClr val="FFFFFF"/>
                      </a:solidFill>
                      <a:ln w="2540">
                        <a:solidFill>
                          <a:srgbClr val="000000"/>
                        </a:solidFill>
                        <a:miter lim="800000"/>
                        <a:headEnd/>
                        <a:tailEnd/>
                      </a:ln>
                    </p:spPr>
                    <p:txBody>
                      <a:bodyPr lIns="0" tIns="0" rIns="0" bIns="0" anchor="ctr"/>
                      <a:lstStyle/>
                      <a:p>
                        <a:pPr algn="ctr">
                          <a:lnSpc>
                            <a:spcPct val="107000"/>
                          </a:lnSpc>
                        </a:pPr>
                        <a:r>
                          <a:rPr lang="en-US" sz="1000" i="1">
                            <a:latin typeface="Calibri" pitchFamily="34" charset="0"/>
                            <a:ea typeface="Calibri" pitchFamily="34" charset="0"/>
                            <a:cs typeface="Times New Roman" pitchFamily="18" charset="0"/>
                          </a:rPr>
                          <a:t>Stiffer Mantle</a:t>
                        </a:r>
                        <a:endParaRPr lang="en-US" sz="1100">
                          <a:latin typeface="Calibri" pitchFamily="34" charset="0"/>
                          <a:ea typeface="Calibri" pitchFamily="34" charset="0"/>
                          <a:cs typeface="Times New Roman" pitchFamily="18" charset="0"/>
                        </a:endParaRPr>
                      </a:p>
                    </p:txBody>
                  </p:sp>
                  <p:sp>
                    <p:nvSpPr>
                      <p:cNvPr id="52274" name="Rectangle 292"/>
                      <p:cNvSpPr>
                        <a:spLocks noChangeArrowheads="1"/>
                      </p:cNvSpPr>
                      <p:nvPr/>
                    </p:nvSpPr>
                    <p:spPr bwMode="auto">
                      <a:xfrm>
                        <a:off x="2701610" y="2488764"/>
                        <a:ext cx="1248885" cy="389614"/>
                      </a:xfrm>
                      <a:prstGeom prst="rect">
                        <a:avLst/>
                      </a:prstGeom>
                      <a:solidFill>
                        <a:srgbClr val="FFFFFF"/>
                      </a:solidFill>
                      <a:ln w="2540">
                        <a:solidFill>
                          <a:srgbClr val="000000"/>
                        </a:solidFill>
                        <a:miter lim="800000"/>
                        <a:headEnd/>
                        <a:tailEnd/>
                      </a:ln>
                    </p:spPr>
                    <p:txBody>
                      <a:bodyPr lIns="0" tIns="0" rIns="0" bIns="0" anchor="ctr"/>
                      <a:lstStyle/>
                      <a:p>
                        <a:pPr algn="ctr">
                          <a:lnSpc>
                            <a:spcPct val="107000"/>
                          </a:lnSpc>
                        </a:pPr>
                        <a:r>
                          <a:rPr lang="en-US" sz="1000" i="1">
                            <a:latin typeface="Calibri" pitchFamily="34" charset="0"/>
                            <a:ea typeface="Calibri" pitchFamily="34" charset="0"/>
                            <a:cs typeface="Times New Roman" pitchFamily="18" charset="0"/>
                          </a:rPr>
                          <a:t>ASTHENO-SPHERE</a:t>
                        </a:r>
                        <a:endParaRPr lang="en-US" sz="1100">
                          <a:latin typeface="Calibri" pitchFamily="34" charset="0"/>
                          <a:ea typeface="Calibri" pitchFamily="34" charset="0"/>
                          <a:cs typeface="Times New Roman" pitchFamily="18" charset="0"/>
                        </a:endParaRPr>
                      </a:p>
                      <a:p>
                        <a:pPr algn="ctr">
                          <a:lnSpc>
                            <a:spcPct val="107000"/>
                          </a:lnSpc>
                        </a:pPr>
                        <a:r>
                          <a:rPr lang="en-US" sz="900">
                            <a:latin typeface="Calibri" pitchFamily="34" charset="0"/>
                            <a:ea typeface="Calibri" pitchFamily="34" charset="0"/>
                            <a:cs typeface="Times New Roman" pitchFamily="18" charset="0"/>
                          </a:rPr>
                          <a:t>(</a:t>
                        </a:r>
                        <a:r>
                          <a:rPr lang="en-US" sz="900" i="1">
                            <a:latin typeface="Calibri" pitchFamily="34" charset="0"/>
                            <a:ea typeface="Calibri" pitchFamily="34" charset="0"/>
                            <a:cs typeface="Times New Roman" pitchFamily="18" charset="0"/>
                          </a:rPr>
                          <a:t>Plastic Mantle</a:t>
                        </a:r>
                        <a:r>
                          <a:rPr lang="en-US" sz="900">
                            <a:latin typeface="Calibri" pitchFamily="34" charset="0"/>
                            <a:ea typeface="Calibri" pitchFamily="34" charset="0"/>
                            <a:cs typeface="Times New Roman" pitchFamily="18" charset="0"/>
                          </a:rPr>
                          <a:t>)</a:t>
                        </a:r>
                        <a:endParaRPr lang="en-US" sz="1100">
                          <a:latin typeface="Calibri" pitchFamily="34" charset="0"/>
                          <a:ea typeface="Calibri" pitchFamily="34" charset="0"/>
                          <a:cs typeface="Times New Roman" pitchFamily="18" charset="0"/>
                        </a:endParaRPr>
                      </a:p>
                    </p:txBody>
                  </p:sp>
                  <p:sp>
                    <p:nvSpPr>
                      <p:cNvPr id="52275" name="Rectangle 293"/>
                      <p:cNvSpPr>
                        <a:spLocks noChangeArrowheads="1"/>
                      </p:cNvSpPr>
                      <p:nvPr/>
                    </p:nvSpPr>
                    <p:spPr bwMode="auto">
                      <a:xfrm>
                        <a:off x="1938104" y="1926961"/>
                        <a:ext cx="1341751" cy="400935"/>
                      </a:xfrm>
                      <a:prstGeom prst="rect">
                        <a:avLst/>
                      </a:prstGeom>
                      <a:solidFill>
                        <a:srgbClr val="FFFFFF"/>
                      </a:solidFill>
                      <a:ln w="2540">
                        <a:solidFill>
                          <a:srgbClr val="000000"/>
                        </a:solidFill>
                        <a:miter lim="800000"/>
                        <a:headEnd/>
                        <a:tailEnd/>
                      </a:ln>
                    </p:spPr>
                    <p:txBody>
                      <a:bodyPr lIns="0" tIns="0" rIns="0" bIns="0" anchor="ctr"/>
                      <a:lstStyle/>
                      <a:p>
                        <a:pPr algn="ctr">
                          <a:lnSpc>
                            <a:spcPct val="107000"/>
                          </a:lnSpc>
                        </a:pPr>
                        <a:r>
                          <a:rPr lang="en-US" sz="1000" i="1">
                            <a:latin typeface="Calibri" pitchFamily="34" charset="0"/>
                            <a:ea typeface="Calibri" pitchFamily="34" charset="0"/>
                            <a:cs typeface="Times New Roman" pitchFamily="18" charset="0"/>
                          </a:rPr>
                          <a:t>LITHOSPHERE</a:t>
                        </a:r>
                        <a:endParaRPr lang="en-US" sz="1100">
                          <a:latin typeface="Calibri" pitchFamily="34" charset="0"/>
                          <a:ea typeface="Calibri" pitchFamily="34" charset="0"/>
                          <a:cs typeface="Times New Roman" pitchFamily="18" charset="0"/>
                        </a:endParaRPr>
                      </a:p>
                      <a:p>
                        <a:pPr algn="ctr">
                          <a:lnSpc>
                            <a:spcPct val="107000"/>
                          </a:lnSpc>
                        </a:pPr>
                        <a:r>
                          <a:rPr lang="en-US" sz="900">
                            <a:latin typeface="Calibri" pitchFamily="34" charset="0"/>
                            <a:ea typeface="Calibri" pitchFamily="34" charset="0"/>
                            <a:cs typeface="Times New Roman" pitchFamily="18" charset="0"/>
                          </a:rPr>
                          <a:t>(</a:t>
                        </a:r>
                        <a:r>
                          <a:rPr lang="en-US" sz="900" i="1">
                            <a:latin typeface="Calibri" pitchFamily="34" charset="0"/>
                            <a:ea typeface="Calibri" pitchFamily="34" charset="0"/>
                            <a:cs typeface="Times New Roman" pitchFamily="18" charset="0"/>
                          </a:rPr>
                          <a:t>Crust + Rigid Mantle</a:t>
                        </a:r>
                        <a:r>
                          <a:rPr lang="en-US" sz="900">
                            <a:latin typeface="Calibri" pitchFamily="34" charset="0"/>
                            <a:ea typeface="Calibri" pitchFamily="34" charset="0"/>
                            <a:cs typeface="Times New Roman" pitchFamily="18" charset="0"/>
                          </a:rPr>
                          <a:t>)</a:t>
                        </a:r>
                        <a:endParaRPr lang="en-US" sz="1100">
                          <a:latin typeface="Calibri" pitchFamily="34" charset="0"/>
                          <a:ea typeface="Calibri" pitchFamily="34" charset="0"/>
                          <a:cs typeface="Times New Roman" pitchFamily="18" charset="0"/>
                        </a:endParaRPr>
                      </a:p>
                    </p:txBody>
                  </p:sp>
                  <p:sp>
                    <p:nvSpPr>
                      <p:cNvPr id="52276" name="Rectangle 294"/>
                      <p:cNvSpPr>
                        <a:spLocks noChangeArrowheads="1"/>
                      </p:cNvSpPr>
                      <p:nvPr/>
                    </p:nvSpPr>
                    <p:spPr bwMode="auto">
                      <a:xfrm>
                        <a:off x="1513164" y="2444313"/>
                        <a:ext cx="874421" cy="178726"/>
                      </a:xfrm>
                      <a:prstGeom prst="rect">
                        <a:avLst/>
                      </a:prstGeom>
                      <a:solidFill>
                        <a:srgbClr val="FFFFFF"/>
                      </a:solidFill>
                      <a:ln w="2540">
                        <a:solidFill>
                          <a:srgbClr val="000000"/>
                        </a:solidFill>
                        <a:miter lim="800000"/>
                        <a:headEnd/>
                        <a:tailEnd/>
                      </a:ln>
                    </p:spPr>
                    <p:txBody>
                      <a:bodyPr lIns="0" tIns="0" rIns="0" bIns="0" anchor="ctr"/>
                      <a:lstStyle/>
                      <a:p>
                        <a:pPr algn="ctr">
                          <a:lnSpc>
                            <a:spcPct val="107000"/>
                          </a:lnSpc>
                        </a:pPr>
                        <a:r>
                          <a:rPr lang="en-US" sz="1000" i="1">
                            <a:latin typeface="Calibri" pitchFamily="34" charset="0"/>
                            <a:ea typeface="Calibri" pitchFamily="34" charset="0"/>
                            <a:cs typeface="Times New Roman" pitchFamily="18" charset="0"/>
                          </a:rPr>
                          <a:t>Rigid Mantle</a:t>
                        </a:r>
                        <a:endParaRPr lang="en-US" sz="1100">
                          <a:latin typeface="Calibri" pitchFamily="34" charset="0"/>
                          <a:ea typeface="Calibri" pitchFamily="34" charset="0"/>
                          <a:cs typeface="Times New Roman" pitchFamily="18" charset="0"/>
                        </a:endParaRPr>
                      </a:p>
                    </p:txBody>
                  </p:sp>
                </p:grpSp>
              </p:grpSp>
              <p:sp>
                <p:nvSpPr>
                  <p:cNvPr id="52261" name="Rectangle 386"/>
                  <p:cNvSpPr>
                    <a:spLocks noChangeArrowheads="1"/>
                  </p:cNvSpPr>
                  <p:nvPr/>
                </p:nvSpPr>
                <p:spPr bwMode="auto">
                  <a:xfrm>
                    <a:off x="3988403" y="3978945"/>
                    <a:ext cx="368042" cy="354352"/>
                  </a:xfrm>
                  <a:prstGeom prst="rect">
                    <a:avLst/>
                  </a:prstGeom>
                  <a:solidFill>
                    <a:srgbClr val="FFFFFF"/>
                  </a:solidFill>
                  <a:ln w="2540">
                    <a:solidFill>
                      <a:srgbClr val="000000"/>
                    </a:solidFill>
                    <a:miter lim="800000"/>
                    <a:headEnd/>
                    <a:tailEnd/>
                  </a:ln>
                </p:spPr>
                <p:txBody>
                  <a:bodyPr lIns="0" tIns="0" rIns="0" bIns="0" anchor="ctr"/>
                  <a:lstStyle/>
                  <a:p>
                    <a:pPr algn="ctr">
                      <a:lnSpc>
                        <a:spcPct val="107000"/>
                      </a:lnSpc>
                    </a:pPr>
                    <a:r>
                      <a:rPr lang="en-US" sz="1000" i="1">
                        <a:latin typeface="Calibri" pitchFamily="34" charset="0"/>
                        <a:ea typeface="Calibri" pitchFamily="34" charset="0"/>
                        <a:cs typeface="Times New Roman" pitchFamily="18" charset="0"/>
                      </a:rPr>
                      <a:t>Inner Core</a:t>
                    </a:r>
                    <a:endParaRPr lang="en-US" sz="1100">
                      <a:latin typeface="Calibri" pitchFamily="34" charset="0"/>
                      <a:ea typeface="Calibri" pitchFamily="34" charset="0"/>
                      <a:cs typeface="Times New Roman" pitchFamily="18" charset="0"/>
                    </a:endParaRPr>
                  </a:p>
                </p:txBody>
              </p:sp>
            </p:grpSp>
          </p:grpSp>
        </p:grpSp>
        <p:grpSp>
          <p:nvGrpSpPr>
            <p:cNvPr id="126" name="Group 125"/>
            <p:cNvGrpSpPr/>
            <p:nvPr/>
          </p:nvGrpSpPr>
          <p:grpSpPr>
            <a:xfrm>
              <a:off x="1655586" y="3543225"/>
              <a:ext cx="262113" cy="585863"/>
              <a:chOff x="1655586" y="3543225"/>
              <a:chExt cx="262113" cy="585863"/>
            </a:xfrm>
          </p:grpSpPr>
          <p:grpSp>
            <p:nvGrpSpPr>
              <p:cNvPr id="127" name="Group 304"/>
              <p:cNvGrpSpPr>
                <a:grpSpLocks/>
              </p:cNvGrpSpPr>
              <p:nvPr/>
            </p:nvGrpSpPr>
            <p:grpSpPr bwMode="auto">
              <a:xfrm>
                <a:off x="1824958" y="3639765"/>
                <a:ext cx="92741" cy="162297"/>
                <a:chOff x="1878" y="3661"/>
                <a:chExt cx="122" cy="242"/>
              </a:xfrm>
            </p:grpSpPr>
            <p:sp>
              <p:nvSpPr>
                <p:cNvPr id="137" name="Freeform 325"/>
                <p:cNvSpPr>
                  <a:spLocks/>
                </p:cNvSpPr>
                <p:nvPr/>
              </p:nvSpPr>
              <p:spPr bwMode="auto">
                <a:xfrm>
                  <a:off x="1929" y="3661"/>
                  <a:ext cx="71" cy="209"/>
                </a:xfrm>
                <a:custGeom>
                  <a:avLst/>
                  <a:gdLst>
                    <a:gd name="T0" fmla="*/ 71 w 71"/>
                    <a:gd name="T1" fmla="*/ 0 h 209"/>
                    <a:gd name="T2" fmla="*/ 69 w 71"/>
                    <a:gd name="T3" fmla="*/ 35 h 209"/>
                    <a:gd name="T4" fmla="*/ 67 w 71"/>
                    <a:gd name="T5" fmla="*/ 65 h 209"/>
                    <a:gd name="T6" fmla="*/ 59 w 71"/>
                    <a:gd name="T7" fmla="*/ 95 h 209"/>
                    <a:gd name="T8" fmla="*/ 51 w 71"/>
                    <a:gd name="T9" fmla="*/ 124 h 209"/>
                    <a:gd name="T10" fmla="*/ 41 w 71"/>
                    <a:gd name="T11" fmla="*/ 150 h 209"/>
                    <a:gd name="T12" fmla="*/ 28 w 71"/>
                    <a:gd name="T13" fmla="*/ 173 h 209"/>
                    <a:gd name="T14" fmla="*/ 16 w 71"/>
                    <a:gd name="T15" fmla="*/ 193 h 209"/>
                    <a:gd name="T16" fmla="*/ 0 w 71"/>
                    <a:gd name="T17" fmla="*/ 209 h 20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1" h="209">
                      <a:moveTo>
                        <a:pt x="71" y="0"/>
                      </a:moveTo>
                      <a:lnTo>
                        <a:pt x="69" y="35"/>
                      </a:lnTo>
                      <a:lnTo>
                        <a:pt x="67" y="65"/>
                      </a:lnTo>
                      <a:lnTo>
                        <a:pt x="59" y="95"/>
                      </a:lnTo>
                      <a:lnTo>
                        <a:pt x="51" y="124"/>
                      </a:lnTo>
                      <a:lnTo>
                        <a:pt x="41" y="150"/>
                      </a:lnTo>
                      <a:lnTo>
                        <a:pt x="28" y="173"/>
                      </a:lnTo>
                      <a:lnTo>
                        <a:pt x="16" y="193"/>
                      </a:lnTo>
                      <a:lnTo>
                        <a:pt x="0" y="209"/>
                      </a:lnTo>
                    </a:path>
                  </a:pathLst>
                </a:custGeom>
                <a:noFill/>
                <a:ln w="7620">
                  <a:solidFill>
                    <a:srgbClr val="000000"/>
                  </a:solidFill>
                  <a:prstDash val="solid"/>
                  <a:round/>
                  <a:headEnd/>
                  <a:tailEnd/>
                </a:ln>
              </p:spPr>
              <p:txBody>
                <a:bodyPr/>
                <a:lstStyle/>
                <a:p>
                  <a:endParaRPr lang="en-US"/>
                </a:p>
              </p:txBody>
            </p:sp>
            <p:sp>
              <p:nvSpPr>
                <p:cNvPr id="138" name="Freeform 326"/>
                <p:cNvSpPr>
                  <a:spLocks/>
                </p:cNvSpPr>
                <p:nvPr/>
              </p:nvSpPr>
              <p:spPr bwMode="auto">
                <a:xfrm>
                  <a:off x="1878" y="3824"/>
                  <a:ext cx="96" cy="79"/>
                </a:xfrm>
                <a:custGeom>
                  <a:avLst/>
                  <a:gdLst>
                    <a:gd name="T0" fmla="*/ 63 w 96"/>
                    <a:gd name="T1" fmla="*/ 0 h 79"/>
                    <a:gd name="T2" fmla="*/ 0 w 96"/>
                    <a:gd name="T3" fmla="*/ 71 h 79"/>
                    <a:gd name="T4" fmla="*/ 96 w 96"/>
                    <a:gd name="T5" fmla="*/ 79 h 79"/>
                    <a:gd name="T6" fmla="*/ 55 w 96"/>
                    <a:gd name="T7" fmla="*/ 48 h 79"/>
                    <a:gd name="T8" fmla="*/ 63 w 96"/>
                    <a:gd name="T9" fmla="*/ 0 h 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6" h="79">
                      <a:moveTo>
                        <a:pt x="63" y="0"/>
                      </a:moveTo>
                      <a:lnTo>
                        <a:pt x="0" y="71"/>
                      </a:lnTo>
                      <a:lnTo>
                        <a:pt x="96" y="79"/>
                      </a:lnTo>
                      <a:lnTo>
                        <a:pt x="55" y="48"/>
                      </a:lnTo>
                      <a:lnTo>
                        <a:pt x="63" y="0"/>
                      </a:lnTo>
                      <a:close/>
                    </a:path>
                  </a:pathLst>
                </a:custGeom>
                <a:solidFill>
                  <a:srgbClr val="000000"/>
                </a:solidFill>
                <a:ln w="9525">
                  <a:noFill/>
                  <a:round/>
                  <a:headEnd/>
                  <a:tailEnd/>
                </a:ln>
              </p:spPr>
              <p:txBody>
                <a:bodyPr/>
                <a:lstStyle/>
                <a:p>
                  <a:endParaRPr lang="en-US"/>
                </a:p>
              </p:txBody>
            </p:sp>
          </p:grpSp>
          <p:grpSp>
            <p:nvGrpSpPr>
              <p:cNvPr id="128" name="Group 305"/>
              <p:cNvGrpSpPr>
                <a:grpSpLocks/>
              </p:cNvGrpSpPr>
              <p:nvPr/>
            </p:nvGrpSpPr>
            <p:grpSpPr bwMode="auto">
              <a:xfrm>
                <a:off x="1800243" y="3905913"/>
                <a:ext cx="66657" cy="156499"/>
                <a:chOff x="1850" y="4025"/>
                <a:chExt cx="89" cy="233"/>
              </a:xfrm>
            </p:grpSpPr>
            <p:sp>
              <p:nvSpPr>
                <p:cNvPr id="135" name="Freeform 323"/>
                <p:cNvSpPr>
                  <a:spLocks/>
                </p:cNvSpPr>
                <p:nvPr/>
              </p:nvSpPr>
              <p:spPr bwMode="auto">
                <a:xfrm>
                  <a:off x="1866" y="4069"/>
                  <a:ext cx="32" cy="189"/>
                </a:xfrm>
                <a:custGeom>
                  <a:avLst/>
                  <a:gdLst>
                    <a:gd name="T0" fmla="*/ 0 w 32"/>
                    <a:gd name="T1" fmla="*/ 189 h 189"/>
                    <a:gd name="T2" fmla="*/ 10 w 32"/>
                    <a:gd name="T3" fmla="*/ 163 h 189"/>
                    <a:gd name="T4" fmla="*/ 20 w 32"/>
                    <a:gd name="T5" fmla="*/ 136 h 189"/>
                    <a:gd name="T6" fmla="*/ 26 w 32"/>
                    <a:gd name="T7" fmla="*/ 110 h 189"/>
                    <a:gd name="T8" fmla="*/ 30 w 32"/>
                    <a:gd name="T9" fmla="*/ 86 h 189"/>
                    <a:gd name="T10" fmla="*/ 32 w 32"/>
                    <a:gd name="T11" fmla="*/ 61 h 189"/>
                    <a:gd name="T12" fmla="*/ 30 w 32"/>
                    <a:gd name="T13" fmla="*/ 39 h 189"/>
                    <a:gd name="T14" fmla="*/ 28 w 32"/>
                    <a:gd name="T15" fmla="*/ 19 h 189"/>
                    <a:gd name="T16" fmla="*/ 22 w 32"/>
                    <a:gd name="T17" fmla="*/ 0 h 18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2" h="189">
                      <a:moveTo>
                        <a:pt x="0" y="189"/>
                      </a:moveTo>
                      <a:lnTo>
                        <a:pt x="10" y="163"/>
                      </a:lnTo>
                      <a:lnTo>
                        <a:pt x="20" y="136"/>
                      </a:lnTo>
                      <a:lnTo>
                        <a:pt x="26" y="110"/>
                      </a:lnTo>
                      <a:lnTo>
                        <a:pt x="30" y="86"/>
                      </a:lnTo>
                      <a:lnTo>
                        <a:pt x="32" y="61"/>
                      </a:lnTo>
                      <a:lnTo>
                        <a:pt x="30" y="39"/>
                      </a:lnTo>
                      <a:lnTo>
                        <a:pt x="28" y="19"/>
                      </a:lnTo>
                      <a:lnTo>
                        <a:pt x="22" y="0"/>
                      </a:lnTo>
                    </a:path>
                  </a:pathLst>
                </a:custGeom>
                <a:noFill/>
                <a:ln w="7620">
                  <a:solidFill>
                    <a:srgbClr val="000000"/>
                  </a:solidFill>
                  <a:prstDash val="solid"/>
                  <a:round/>
                  <a:headEnd/>
                  <a:tailEnd/>
                </a:ln>
              </p:spPr>
              <p:txBody>
                <a:bodyPr/>
                <a:lstStyle/>
                <a:p>
                  <a:endParaRPr lang="en-US"/>
                </a:p>
              </p:txBody>
            </p:sp>
            <p:sp>
              <p:nvSpPr>
                <p:cNvPr id="136" name="Freeform 324"/>
                <p:cNvSpPr>
                  <a:spLocks/>
                </p:cNvSpPr>
                <p:nvPr/>
              </p:nvSpPr>
              <p:spPr bwMode="auto">
                <a:xfrm>
                  <a:off x="1850" y="4025"/>
                  <a:ext cx="89" cy="93"/>
                </a:xfrm>
                <a:custGeom>
                  <a:avLst/>
                  <a:gdLst>
                    <a:gd name="T0" fmla="*/ 89 w 89"/>
                    <a:gd name="T1" fmla="*/ 36 h 93"/>
                    <a:gd name="T2" fmla="*/ 0 w 89"/>
                    <a:gd name="T3" fmla="*/ 0 h 93"/>
                    <a:gd name="T4" fmla="*/ 22 w 89"/>
                    <a:gd name="T5" fmla="*/ 93 h 93"/>
                    <a:gd name="T6" fmla="*/ 38 w 89"/>
                    <a:gd name="T7" fmla="*/ 44 h 93"/>
                    <a:gd name="T8" fmla="*/ 89 w 89"/>
                    <a:gd name="T9" fmla="*/ 36 h 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9" h="93">
                      <a:moveTo>
                        <a:pt x="89" y="36"/>
                      </a:moveTo>
                      <a:lnTo>
                        <a:pt x="0" y="0"/>
                      </a:lnTo>
                      <a:lnTo>
                        <a:pt x="22" y="93"/>
                      </a:lnTo>
                      <a:lnTo>
                        <a:pt x="38" y="44"/>
                      </a:lnTo>
                      <a:lnTo>
                        <a:pt x="89" y="36"/>
                      </a:lnTo>
                      <a:close/>
                    </a:path>
                  </a:pathLst>
                </a:custGeom>
                <a:solidFill>
                  <a:srgbClr val="000000"/>
                </a:solidFill>
                <a:ln w="9525">
                  <a:noFill/>
                  <a:round/>
                  <a:headEnd/>
                  <a:tailEnd/>
                </a:ln>
              </p:spPr>
              <p:txBody>
                <a:bodyPr/>
                <a:lstStyle/>
                <a:p>
                  <a:endParaRPr lang="en-US"/>
                </a:p>
              </p:txBody>
            </p:sp>
          </p:grpSp>
          <p:grpSp>
            <p:nvGrpSpPr>
              <p:cNvPr id="129" name="Group 306"/>
              <p:cNvGrpSpPr>
                <a:grpSpLocks/>
              </p:cNvGrpSpPr>
              <p:nvPr/>
            </p:nvGrpSpPr>
            <p:grpSpPr bwMode="auto">
              <a:xfrm>
                <a:off x="1774225" y="3543225"/>
                <a:ext cx="76800" cy="231850"/>
                <a:chOff x="1819" y="3521"/>
                <a:chExt cx="100" cy="345"/>
              </a:xfrm>
            </p:grpSpPr>
            <p:sp>
              <p:nvSpPr>
                <p:cNvPr id="133" name="Freeform 321"/>
                <p:cNvSpPr>
                  <a:spLocks/>
                </p:cNvSpPr>
                <p:nvPr/>
              </p:nvSpPr>
              <p:spPr bwMode="auto">
                <a:xfrm>
                  <a:off x="1819" y="3572"/>
                  <a:ext cx="67" cy="294"/>
                </a:xfrm>
                <a:custGeom>
                  <a:avLst/>
                  <a:gdLst>
                    <a:gd name="T0" fmla="*/ 67 w 67"/>
                    <a:gd name="T1" fmla="*/ 0 h 294"/>
                    <a:gd name="T2" fmla="*/ 43 w 67"/>
                    <a:gd name="T3" fmla="*/ 50 h 294"/>
                    <a:gd name="T4" fmla="*/ 24 w 67"/>
                    <a:gd name="T5" fmla="*/ 99 h 294"/>
                    <a:gd name="T6" fmla="*/ 10 w 67"/>
                    <a:gd name="T7" fmla="*/ 144 h 294"/>
                    <a:gd name="T8" fmla="*/ 2 w 67"/>
                    <a:gd name="T9" fmla="*/ 186 h 294"/>
                    <a:gd name="T10" fmla="*/ 0 w 67"/>
                    <a:gd name="T11" fmla="*/ 223 h 294"/>
                    <a:gd name="T12" fmla="*/ 4 w 67"/>
                    <a:gd name="T13" fmla="*/ 254 h 294"/>
                    <a:gd name="T14" fmla="*/ 12 w 67"/>
                    <a:gd name="T15" fmla="*/ 278 h 294"/>
                    <a:gd name="T16" fmla="*/ 20 w 67"/>
                    <a:gd name="T17" fmla="*/ 288 h 294"/>
                    <a:gd name="T18" fmla="*/ 29 w 67"/>
                    <a:gd name="T19" fmla="*/ 294 h 2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7" h="294">
                      <a:moveTo>
                        <a:pt x="67" y="0"/>
                      </a:moveTo>
                      <a:lnTo>
                        <a:pt x="43" y="50"/>
                      </a:lnTo>
                      <a:lnTo>
                        <a:pt x="24" y="99"/>
                      </a:lnTo>
                      <a:lnTo>
                        <a:pt x="10" y="144"/>
                      </a:lnTo>
                      <a:lnTo>
                        <a:pt x="2" y="186"/>
                      </a:lnTo>
                      <a:lnTo>
                        <a:pt x="0" y="223"/>
                      </a:lnTo>
                      <a:lnTo>
                        <a:pt x="4" y="254"/>
                      </a:lnTo>
                      <a:lnTo>
                        <a:pt x="12" y="278"/>
                      </a:lnTo>
                      <a:lnTo>
                        <a:pt x="20" y="288"/>
                      </a:lnTo>
                      <a:lnTo>
                        <a:pt x="29" y="294"/>
                      </a:lnTo>
                    </a:path>
                  </a:pathLst>
                </a:custGeom>
                <a:noFill/>
                <a:ln w="7620">
                  <a:solidFill>
                    <a:srgbClr val="000000"/>
                  </a:solidFill>
                  <a:prstDash val="solid"/>
                  <a:round/>
                  <a:headEnd/>
                  <a:tailEnd/>
                </a:ln>
              </p:spPr>
              <p:txBody>
                <a:bodyPr/>
                <a:lstStyle/>
                <a:p>
                  <a:endParaRPr lang="en-US"/>
                </a:p>
              </p:txBody>
            </p:sp>
            <p:sp>
              <p:nvSpPr>
                <p:cNvPr id="134" name="Freeform 322"/>
                <p:cNvSpPr>
                  <a:spLocks/>
                </p:cNvSpPr>
                <p:nvPr/>
              </p:nvSpPr>
              <p:spPr bwMode="auto">
                <a:xfrm>
                  <a:off x="1837" y="3521"/>
                  <a:ext cx="82" cy="97"/>
                </a:xfrm>
                <a:custGeom>
                  <a:avLst/>
                  <a:gdLst>
                    <a:gd name="T0" fmla="*/ 76 w 82"/>
                    <a:gd name="T1" fmla="*/ 97 h 97"/>
                    <a:gd name="T2" fmla="*/ 82 w 82"/>
                    <a:gd name="T3" fmla="*/ 0 h 97"/>
                    <a:gd name="T4" fmla="*/ 0 w 82"/>
                    <a:gd name="T5" fmla="*/ 55 h 97"/>
                    <a:gd name="T6" fmla="*/ 51 w 82"/>
                    <a:gd name="T7" fmla="*/ 53 h 97"/>
                    <a:gd name="T8" fmla="*/ 76 w 82"/>
                    <a:gd name="T9" fmla="*/ 97 h 9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2" h="97">
                      <a:moveTo>
                        <a:pt x="76" y="97"/>
                      </a:moveTo>
                      <a:lnTo>
                        <a:pt x="82" y="0"/>
                      </a:lnTo>
                      <a:lnTo>
                        <a:pt x="0" y="55"/>
                      </a:lnTo>
                      <a:lnTo>
                        <a:pt x="51" y="53"/>
                      </a:lnTo>
                      <a:lnTo>
                        <a:pt x="76" y="97"/>
                      </a:lnTo>
                      <a:close/>
                    </a:path>
                  </a:pathLst>
                </a:custGeom>
                <a:solidFill>
                  <a:srgbClr val="000000"/>
                </a:solidFill>
                <a:ln w="9525">
                  <a:noFill/>
                  <a:round/>
                  <a:headEnd/>
                  <a:tailEnd/>
                </a:ln>
              </p:spPr>
              <p:txBody>
                <a:bodyPr/>
                <a:lstStyle/>
                <a:p>
                  <a:endParaRPr lang="en-US"/>
                </a:p>
              </p:txBody>
            </p:sp>
          </p:grpSp>
          <p:grpSp>
            <p:nvGrpSpPr>
              <p:cNvPr id="130" name="Group 307"/>
              <p:cNvGrpSpPr>
                <a:grpSpLocks/>
              </p:cNvGrpSpPr>
              <p:nvPr/>
            </p:nvGrpSpPr>
            <p:grpSpPr bwMode="auto">
              <a:xfrm>
                <a:off x="1655586" y="3907380"/>
                <a:ext cx="114477" cy="221708"/>
                <a:chOff x="1671" y="4019"/>
                <a:chExt cx="152" cy="331"/>
              </a:xfrm>
            </p:grpSpPr>
            <p:sp>
              <p:nvSpPr>
                <p:cNvPr id="131" name="Freeform 319"/>
                <p:cNvSpPr>
                  <a:spLocks/>
                </p:cNvSpPr>
                <p:nvPr/>
              </p:nvSpPr>
              <p:spPr bwMode="auto">
                <a:xfrm>
                  <a:off x="1711" y="4019"/>
                  <a:ext cx="112" cy="270"/>
                </a:xfrm>
                <a:custGeom>
                  <a:avLst/>
                  <a:gdLst>
                    <a:gd name="T0" fmla="*/ 0 w 112"/>
                    <a:gd name="T1" fmla="*/ 270 h 270"/>
                    <a:gd name="T2" fmla="*/ 4 w 112"/>
                    <a:gd name="T3" fmla="*/ 215 h 270"/>
                    <a:gd name="T4" fmla="*/ 12 w 112"/>
                    <a:gd name="T5" fmla="*/ 164 h 270"/>
                    <a:gd name="T6" fmla="*/ 23 w 112"/>
                    <a:gd name="T7" fmla="*/ 117 h 270"/>
                    <a:gd name="T8" fmla="*/ 35 w 112"/>
                    <a:gd name="T9" fmla="*/ 77 h 270"/>
                    <a:gd name="T10" fmla="*/ 51 w 112"/>
                    <a:gd name="T11" fmla="*/ 44 h 270"/>
                    <a:gd name="T12" fmla="*/ 61 w 112"/>
                    <a:gd name="T13" fmla="*/ 32 h 270"/>
                    <a:gd name="T14" fmla="*/ 69 w 112"/>
                    <a:gd name="T15" fmla="*/ 20 h 270"/>
                    <a:gd name="T16" fmla="*/ 80 w 112"/>
                    <a:gd name="T17" fmla="*/ 12 h 270"/>
                    <a:gd name="T18" fmla="*/ 90 w 112"/>
                    <a:gd name="T19" fmla="*/ 6 h 270"/>
                    <a:gd name="T20" fmla="*/ 102 w 112"/>
                    <a:gd name="T21" fmla="*/ 2 h 270"/>
                    <a:gd name="T22" fmla="*/ 112 w 112"/>
                    <a:gd name="T23" fmla="*/ 0 h 27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12" h="270">
                      <a:moveTo>
                        <a:pt x="0" y="270"/>
                      </a:moveTo>
                      <a:lnTo>
                        <a:pt x="4" y="215"/>
                      </a:lnTo>
                      <a:lnTo>
                        <a:pt x="12" y="164"/>
                      </a:lnTo>
                      <a:lnTo>
                        <a:pt x="23" y="117"/>
                      </a:lnTo>
                      <a:lnTo>
                        <a:pt x="35" y="77"/>
                      </a:lnTo>
                      <a:lnTo>
                        <a:pt x="51" y="44"/>
                      </a:lnTo>
                      <a:lnTo>
                        <a:pt x="61" y="32"/>
                      </a:lnTo>
                      <a:lnTo>
                        <a:pt x="69" y="20"/>
                      </a:lnTo>
                      <a:lnTo>
                        <a:pt x="80" y="12"/>
                      </a:lnTo>
                      <a:lnTo>
                        <a:pt x="90" y="6"/>
                      </a:lnTo>
                      <a:lnTo>
                        <a:pt x="102" y="2"/>
                      </a:lnTo>
                      <a:lnTo>
                        <a:pt x="112" y="0"/>
                      </a:lnTo>
                    </a:path>
                  </a:pathLst>
                </a:custGeom>
                <a:noFill/>
                <a:ln w="7620">
                  <a:solidFill>
                    <a:srgbClr val="000000"/>
                  </a:solidFill>
                  <a:prstDash val="solid"/>
                  <a:round/>
                  <a:headEnd/>
                  <a:tailEnd/>
                </a:ln>
              </p:spPr>
              <p:txBody>
                <a:bodyPr/>
                <a:lstStyle/>
                <a:p>
                  <a:endParaRPr lang="en-US"/>
                </a:p>
              </p:txBody>
            </p:sp>
            <p:sp>
              <p:nvSpPr>
                <p:cNvPr id="132" name="Freeform 320"/>
                <p:cNvSpPr>
                  <a:spLocks/>
                </p:cNvSpPr>
                <p:nvPr/>
              </p:nvSpPr>
              <p:spPr bwMode="auto">
                <a:xfrm>
                  <a:off x="1671" y="4262"/>
                  <a:ext cx="87" cy="88"/>
                </a:xfrm>
                <a:custGeom>
                  <a:avLst/>
                  <a:gdLst>
                    <a:gd name="T0" fmla="*/ 0 w 87"/>
                    <a:gd name="T1" fmla="*/ 0 h 88"/>
                    <a:gd name="T2" fmla="*/ 44 w 87"/>
                    <a:gd name="T3" fmla="*/ 88 h 88"/>
                    <a:gd name="T4" fmla="*/ 87 w 87"/>
                    <a:gd name="T5" fmla="*/ 0 h 88"/>
                    <a:gd name="T6" fmla="*/ 44 w 87"/>
                    <a:gd name="T7" fmla="*/ 27 h 88"/>
                    <a:gd name="T8" fmla="*/ 0 w 87"/>
                    <a:gd name="T9" fmla="*/ 0 h 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7" h="88">
                      <a:moveTo>
                        <a:pt x="0" y="0"/>
                      </a:moveTo>
                      <a:lnTo>
                        <a:pt x="44" y="88"/>
                      </a:lnTo>
                      <a:lnTo>
                        <a:pt x="87" y="0"/>
                      </a:lnTo>
                      <a:lnTo>
                        <a:pt x="44" y="27"/>
                      </a:lnTo>
                      <a:lnTo>
                        <a:pt x="0" y="0"/>
                      </a:lnTo>
                      <a:close/>
                    </a:path>
                  </a:pathLst>
                </a:custGeom>
                <a:solidFill>
                  <a:srgbClr val="000000"/>
                </a:solidFill>
                <a:ln w="9525">
                  <a:noFill/>
                  <a:round/>
                  <a:headEnd/>
                  <a:tailEnd/>
                </a:ln>
              </p:spPr>
              <p:txBody>
                <a:bodyPr/>
                <a:lstStyle/>
                <a:p>
                  <a:endParaRPr lang="en-US"/>
                </a:p>
              </p:txBody>
            </p:sp>
          </p:grpSp>
        </p:grpSp>
      </p:grpSp>
      <p:sp>
        <p:nvSpPr>
          <p:cNvPr id="140" name="Title 4">
            <a:extLst>
              <a:ext uri="{FF2B5EF4-FFF2-40B4-BE49-F238E27FC236}">
                <a16:creationId xmlns:a16="http://schemas.microsoft.com/office/drawing/2014/main" id="{FB30C4B4-B31A-4EB4-9E6F-E1D5E578DC9F}"/>
              </a:ext>
            </a:extLst>
          </p:cNvPr>
          <p:cNvSpPr txBox="1">
            <a:spLocks/>
          </p:cNvSpPr>
          <p:nvPr/>
        </p:nvSpPr>
        <p:spPr bwMode="auto">
          <a:xfrm>
            <a:off x="-10456" y="329187"/>
            <a:ext cx="9144000" cy="850900"/>
          </a:xfrm>
          <a:prstGeom prst="roundRect">
            <a:avLst>
              <a:gd name="adj" fmla="val 0"/>
            </a:avLst>
          </a:prstGeom>
          <a:noFill/>
          <a:ln>
            <a:round/>
            <a:headEnd/>
            <a:tailEnd/>
          </a:ln>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altLang="en-US" sz="3200" dirty="0">
                <a:solidFill>
                  <a:srgbClr val="105A51"/>
                </a:solidFill>
                <a:latin typeface="Futura Bk BT" panose="020B0502020204020303" pitchFamily="34" charset="0"/>
              </a:rPr>
              <a:t>   </a:t>
            </a:r>
            <a:r>
              <a:rPr lang="en-US" altLang="en-US" sz="3200" dirty="0">
                <a:solidFill>
                  <a:srgbClr val="105A51"/>
                </a:solidFill>
                <a:latin typeface="Futura Bk BT" panose="020B0502020204020303"/>
              </a:rPr>
              <a:t>ACT </a:t>
            </a:r>
            <a:r>
              <a:rPr lang="en-US" altLang="en-US" sz="3200" dirty="0">
                <a:solidFill>
                  <a:srgbClr val="105A51"/>
                </a:solidFill>
                <a:latin typeface="Futura Bk BT" panose="020B0502020204020303" pitchFamily="34" charset="0"/>
              </a:rPr>
              <a:t>SCIENCE</a:t>
            </a:r>
          </a:p>
        </p:txBody>
      </p:sp>
      <p:sp>
        <p:nvSpPr>
          <p:cNvPr id="141" name="Rectangle 140">
            <a:extLst>
              <a:ext uri="{FF2B5EF4-FFF2-40B4-BE49-F238E27FC236}">
                <a16:creationId xmlns:a16="http://schemas.microsoft.com/office/drawing/2014/main" id="{9A843379-9B7D-49DB-9070-046F2614B529}"/>
              </a:ext>
            </a:extLst>
          </p:cNvPr>
          <p:cNvSpPr/>
          <p:nvPr/>
        </p:nvSpPr>
        <p:spPr>
          <a:xfrm>
            <a:off x="228600" y="368969"/>
            <a:ext cx="8686800" cy="730908"/>
          </a:xfrm>
          <a:prstGeom prst="rect">
            <a:avLst/>
          </a:prstGeom>
          <a:noFill/>
          <a:ln w="6350">
            <a:solidFill>
              <a:srgbClr val="5395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4014943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5018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2"/>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018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5019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01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TextBox 10"/>
          <p:cNvSpPr txBox="1">
            <a:spLocks noChangeArrowheads="1"/>
          </p:cNvSpPr>
          <p:nvPr/>
        </p:nvSpPr>
        <p:spPr bwMode="auto">
          <a:xfrm>
            <a:off x="6267450" y="6632575"/>
            <a:ext cx="2870200" cy="215900"/>
          </a:xfrm>
          <a:prstGeom prst="rect">
            <a:avLst/>
          </a:prstGeom>
          <a:noFill/>
          <a:ln w="9525">
            <a:noFill/>
            <a:miter lim="800000"/>
            <a:headEnd/>
            <a:tailEnd/>
          </a:ln>
        </p:spPr>
        <p:txBody>
          <a:bodyPr>
            <a:spAutoFit/>
          </a:bodyPr>
          <a:lstStyle/>
          <a:p>
            <a:r>
              <a:rPr lang="en-US" altLang="en-US" sz="800" dirty="0"/>
              <a:t>College Board: Test Specifications for the Redesigned SAT</a:t>
            </a:r>
          </a:p>
        </p:txBody>
      </p:sp>
      <p:grpSp>
        <p:nvGrpSpPr>
          <p:cNvPr id="3" name="Group 2"/>
          <p:cNvGrpSpPr>
            <a:grpSpLocks/>
          </p:cNvGrpSpPr>
          <p:nvPr/>
        </p:nvGrpSpPr>
        <p:grpSpPr bwMode="auto">
          <a:xfrm>
            <a:off x="0" y="1428572"/>
            <a:ext cx="9156255" cy="4694689"/>
            <a:chOff x="365125" y="1816892"/>
            <a:chExt cx="9156255" cy="4695033"/>
          </a:xfrm>
          <a:solidFill>
            <a:srgbClr val="105A51"/>
          </a:solidFill>
        </p:grpSpPr>
        <p:sp>
          <p:nvSpPr>
            <p:cNvPr id="27654" name="AutoShape 3"/>
            <p:cNvSpPr>
              <a:spLocks noChangeArrowheads="1"/>
            </p:cNvSpPr>
            <p:nvPr/>
          </p:nvSpPr>
          <p:spPr bwMode="auto">
            <a:xfrm>
              <a:off x="365125" y="1816892"/>
              <a:ext cx="4544568" cy="4695033"/>
            </a:xfrm>
            <a:prstGeom prst="roundRect">
              <a:avLst>
                <a:gd name="adj" fmla="val 0"/>
              </a:avLst>
            </a:prstGeom>
            <a:solidFill>
              <a:srgbClr val="00708D"/>
            </a:solidFill>
            <a:ln w="9525">
              <a:noFill/>
              <a:round/>
              <a:headEnd/>
              <a:tailEnd/>
            </a:ln>
          </p:spPr>
          <p:txBody>
            <a:bodyPr lIns="365760" tIns="182880" rIns="365760" bIns="91440"/>
            <a:lstStyle/>
            <a:p>
              <a:pPr>
                <a:tabLst>
                  <a:tab pos="228600" algn="l"/>
                </a:tabLst>
              </a:pPr>
              <a:r>
                <a:rPr lang="en-US" altLang="en-US" sz="1400" dirty="0">
                  <a:solidFill>
                    <a:schemeClr val="bg1"/>
                  </a:solidFill>
                  <a:latin typeface="Calibri" pitchFamily="34" charset="0"/>
                </a:rPr>
                <a:t>… As of 2010, there were approximately 40,300 urban and regional planners employed in the United States. The United States Bureau of Labor Statistics forecasts steady job growth in this field,  </a:t>
              </a:r>
              <a:r>
                <a:rPr lang="en-US" altLang="en-US" sz="1400" u="sng" dirty="0">
                  <a:solidFill>
                    <a:schemeClr val="bg1"/>
                  </a:solidFill>
                  <a:latin typeface="Calibri" pitchFamily="34" charset="0"/>
                </a:rPr>
                <a:t>projecting that 16 percent of new  jobs in all occupations will be related to urban and regional planning</a:t>
              </a:r>
              <a:r>
                <a:rPr lang="en-US" altLang="en-US" sz="1400" dirty="0">
                  <a:solidFill>
                    <a:schemeClr val="bg1"/>
                  </a:solidFill>
                  <a:latin typeface="Calibri" pitchFamily="34" charset="0"/>
                </a:rPr>
                <a:t>. Population growth and concerns about environmental sustainability are expected to spur the need for transportation planning professionals.</a:t>
              </a:r>
            </a:p>
          </p:txBody>
        </p:sp>
        <p:sp>
          <p:nvSpPr>
            <p:cNvPr id="10" name="AutoShape 3"/>
            <p:cNvSpPr>
              <a:spLocks noChangeArrowheads="1"/>
            </p:cNvSpPr>
            <p:nvPr/>
          </p:nvSpPr>
          <p:spPr bwMode="auto">
            <a:xfrm>
              <a:off x="4976812" y="1817343"/>
              <a:ext cx="4544568" cy="4694582"/>
            </a:xfrm>
            <a:prstGeom prst="roundRect">
              <a:avLst>
                <a:gd name="adj" fmla="val 0"/>
              </a:avLst>
            </a:prstGeom>
            <a:solidFill>
              <a:srgbClr val="00708D"/>
            </a:solidFill>
            <a:ln>
              <a:noFill/>
            </a:ln>
          </p:spPr>
          <p:txBody>
            <a:bodyPr lIns="274320" tIns="182880" rIns="365760" bIns="91440" anchor="t" anchorCtr="0"/>
            <a:lstStyle>
              <a:lvl1pPr>
                <a:tabLst>
                  <a:tab pos="228600" algn="l"/>
                </a:tabLst>
                <a:defRPr sz="2400">
                  <a:solidFill>
                    <a:schemeClr val="tx1"/>
                  </a:solidFill>
                  <a:latin typeface="Arial" panose="020B0604020202020204" pitchFamily="34" charset="0"/>
                  <a:ea typeface="MS PGothic" panose="020B0600070205080204" pitchFamily="34" charset="-128"/>
                </a:defRPr>
              </a:lvl1pPr>
              <a:lvl2pPr marL="742950" indent="-285750">
                <a:tabLst>
                  <a:tab pos="228600" algn="l"/>
                </a:tabLst>
                <a:defRPr sz="2400">
                  <a:solidFill>
                    <a:schemeClr val="tx1"/>
                  </a:solidFill>
                  <a:latin typeface="Arial" panose="020B0604020202020204" pitchFamily="34" charset="0"/>
                  <a:ea typeface="MS PGothic" panose="020B0600070205080204" pitchFamily="34" charset="-128"/>
                </a:defRPr>
              </a:lvl2pPr>
              <a:lvl3pPr marL="1143000" indent="-228600">
                <a:tabLst>
                  <a:tab pos="228600" algn="l"/>
                </a:tabLst>
                <a:defRPr sz="2400">
                  <a:solidFill>
                    <a:schemeClr val="tx1"/>
                  </a:solidFill>
                  <a:latin typeface="Arial" panose="020B0604020202020204" pitchFamily="34" charset="0"/>
                  <a:ea typeface="MS PGothic" panose="020B0600070205080204" pitchFamily="34" charset="-128"/>
                </a:defRPr>
              </a:lvl3pPr>
              <a:lvl4pPr marL="1600200" indent="-228600">
                <a:tabLst>
                  <a:tab pos="228600" algn="l"/>
                </a:tabLst>
                <a:defRPr sz="2400">
                  <a:solidFill>
                    <a:schemeClr val="tx1"/>
                  </a:solidFill>
                  <a:latin typeface="Arial" panose="020B0604020202020204" pitchFamily="34" charset="0"/>
                  <a:ea typeface="MS PGothic" panose="020B0600070205080204" pitchFamily="34" charset="-128"/>
                </a:defRPr>
              </a:lvl4pPr>
              <a:lvl5pPr marL="2057400" indent="-228600">
                <a:tabLst>
                  <a:tab pos="228600" algn="l"/>
                </a:tabLst>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tabLst>
                  <a:tab pos="228600" algn="l"/>
                </a:tabLs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tabLst>
                  <a:tab pos="228600" algn="l"/>
                </a:tabLs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tabLst>
                  <a:tab pos="228600" algn="l"/>
                </a:tabLs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tabLst>
                  <a:tab pos="228600" algn="l"/>
                </a:tabLst>
                <a:defRPr sz="2400">
                  <a:solidFill>
                    <a:schemeClr val="tx1"/>
                  </a:solidFill>
                  <a:latin typeface="Arial" panose="020B0604020202020204" pitchFamily="34" charset="0"/>
                  <a:ea typeface="MS PGothic" panose="020B0600070205080204" pitchFamily="34" charset="-128"/>
                </a:defRPr>
              </a:lvl9pPr>
            </a:lstStyle>
            <a:p>
              <a:pPr>
                <a:spcAft>
                  <a:spcPts val="1200"/>
                </a:spcAft>
                <a:tabLst>
                  <a:tab pos="114300" algn="l"/>
                </a:tabLst>
                <a:defRPr/>
              </a:pPr>
              <a:r>
                <a:rPr lang="en-US" sz="1400" dirty="0">
                  <a:solidFill>
                    <a:schemeClr val="bg1"/>
                  </a:solidFill>
                  <a:latin typeface="Calibri" panose="020F0502020204030204" pitchFamily="34" charset="0"/>
                </a:rPr>
                <a:t>Which choice completes the sentence with accurate data based on the above graph?</a:t>
              </a:r>
            </a:p>
            <a:p>
              <a:pPr marL="228600" indent="-228600">
                <a:spcAft>
                  <a:spcPts val="600"/>
                </a:spcAft>
                <a:buFontTx/>
                <a:buAutoNum type="alphaUcParenR"/>
                <a:defRPr/>
              </a:pPr>
              <a:r>
                <a:rPr lang="en-US" sz="1400" dirty="0">
                  <a:solidFill>
                    <a:schemeClr val="bg1"/>
                  </a:solidFill>
                  <a:latin typeface="Calibri" panose="020F0502020204030204" pitchFamily="34" charset="0"/>
                </a:rPr>
                <a:t>NO CHANGE</a:t>
              </a:r>
            </a:p>
            <a:p>
              <a:pPr marL="228600" indent="-228600">
                <a:spcAft>
                  <a:spcPts val="600"/>
                </a:spcAft>
                <a:buFontTx/>
                <a:buAutoNum type="alphaUcParenR"/>
                <a:defRPr/>
              </a:pPr>
              <a:r>
                <a:rPr lang="en-US" sz="1400" dirty="0">
                  <a:solidFill>
                    <a:schemeClr val="bg1"/>
                  </a:solidFill>
                  <a:latin typeface="Calibri" panose="020F0502020204030204" pitchFamily="34" charset="0"/>
                </a:rPr>
                <a:t>warning, however, that job growth in urban and regional planning will slow to 14 percent by 2020.</a:t>
              </a:r>
            </a:p>
            <a:p>
              <a:pPr marL="228600" indent="-228600">
                <a:spcAft>
                  <a:spcPts val="600"/>
                </a:spcAft>
                <a:buFontTx/>
                <a:buAutoNum type="alphaUcParenR"/>
                <a:defRPr/>
              </a:pPr>
              <a:r>
                <a:rPr lang="en-US" sz="1400" dirty="0">
                  <a:solidFill>
                    <a:schemeClr val="bg1"/>
                  </a:solidFill>
                  <a:latin typeface="Calibri" panose="020F0502020204030204" pitchFamily="34" charset="0"/>
                </a:rPr>
                <a:t>predicting that employment of urban and regional planners will increase 16 percent between 2010 and 2020.</a:t>
              </a:r>
            </a:p>
            <a:p>
              <a:pPr marL="228600" indent="-228600">
                <a:buFontTx/>
                <a:buAutoNum type="alphaUcParenR"/>
                <a:defRPr/>
              </a:pPr>
              <a:r>
                <a:rPr lang="en-US" sz="1400" dirty="0">
                  <a:solidFill>
                    <a:schemeClr val="bg1"/>
                  </a:solidFill>
                  <a:latin typeface="Calibri" panose="020F0502020204030204" pitchFamily="34" charset="0"/>
                </a:rPr>
                <a:t>indicating that 14 to 18 percent of urban and regional planning positions will remain unfilled.</a:t>
              </a:r>
            </a:p>
          </p:txBody>
        </p:sp>
        <p:pic>
          <p:nvPicPr>
            <p:cNvPr id="27657" name="Picture 4"/>
            <p:cNvPicPr>
              <a:picLocks noChangeAspect="1"/>
            </p:cNvPicPr>
            <p:nvPr/>
          </p:nvPicPr>
          <p:blipFill rotWithShape="1">
            <a:blip r:embed="rId3" cstate="email">
              <a:extLst>
                <a:ext uri="{BEBA8EAE-BF5A-486C-A8C5-ECC9F3942E4B}">
                  <a14:imgProps xmlns:a14="http://schemas.microsoft.com/office/drawing/2010/main">
                    <a14:imgLayer r:embed="rId4">
                      <a14:imgEffect>
                        <a14:saturation sat="146000"/>
                      </a14:imgEffect>
                    </a14:imgLayer>
                  </a14:imgProps>
                </a:ext>
                <a:ext uri="{28A0092B-C50C-407E-A947-70E740481C1C}">
                  <a14:useLocalDpi xmlns:a14="http://schemas.microsoft.com/office/drawing/2010/main"/>
                </a:ext>
              </a:extLst>
            </a:blip>
            <a:srcRect r="1458"/>
            <a:stretch/>
          </p:blipFill>
          <p:spPr bwMode="auto">
            <a:xfrm>
              <a:off x="638695" y="4288087"/>
              <a:ext cx="4088567" cy="1983661"/>
            </a:xfrm>
            <a:prstGeom prst="rect">
              <a:avLst/>
            </a:prstGeom>
            <a:solidFill>
              <a:schemeClr val="bg1"/>
            </a:solidFill>
            <a:ln w="9525">
              <a:noFill/>
              <a:miter lim="800000"/>
              <a:headEnd/>
              <a:tailEnd/>
            </a:ln>
          </p:spPr>
        </p:pic>
      </p:grpSp>
      <p:sp>
        <p:nvSpPr>
          <p:cNvPr id="13" name="Title 4">
            <a:extLst>
              <a:ext uri="{FF2B5EF4-FFF2-40B4-BE49-F238E27FC236}">
                <a16:creationId xmlns:a16="http://schemas.microsoft.com/office/drawing/2014/main" id="{BC781B22-957C-43F8-8A7C-5EDD8956548E}"/>
              </a:ext>
            </a:extLst>
          </p:cNvPr>
          <p:cNvSpPr txBox="1">
            <a:spLocks/>
          </p:cNvSpPr>
          <p:nvPr/>
        </p:nvSpPr>
        <p:spPr bwMode="auto">
          <a:xfrm>
            <a:off x="-10456" y="329187"/>
            <a:ext cx="9144000" cy="850900"/>
          </a:xfrm>
          <a:prstGeom prst="roundRect">
            <a:avLst>
              <a:gd name="adj" fmla="val 0"/>
            </a:avLst>
          </a:prstGeom>
          <a:noFill/>
          <a:ln>
            <a:round/>
            <a:headEnd/>
            <a:tailEnd/>
          </a:ln>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altLang="en-US" sz="3200" dirty="0">
                <a:solidFill>
                  <a:srgbClr val="105A51"/>
                </a:solidFill>
                <a:latin typeface="Futura Bk BT" panose="020B0502020204020303" pitchFamily="34" charset="0"/>
              </a:rPr>
              <a:t>   </a:t>
            </a:r>
            <a:r>
              <a:rPr lang="en-US" altLang="en-US" sz="3200" dirty="0">
                <a:solidFill>
                  <a:srgbClr val="105A51"/>
                </a:solidFill>
                <a:latin typeface="Futura Bk BT" panose="020B0502020204020303"/>
              </a:rPr>
              <a:t>SAT D</a:t>
            </a:r>
            <a:r>
              <a:rPr lang="en-US" altLang="en-US" sz="3200" dirty="0">
                <a:solidFill>
                  <a:srgbClr val="105A51"/>
                </a:solidFill>
                <a:latin typeface="Futura Bk BT" panose="020B0502020204020303" pitchFamily="34" charset="0"/>
              </a:rPr>
              <a:t>ATA GRAPHICS QUESTIONS</a:t>
            </a:r>
          </a:p>
        </p:txBody>
      </p:sp>
      <p:sp>
        <p:nvSpPr>
          <p:cNvPr id="14" name="Rectangle 13">
            <a:extLst>
              <a:ext uri="{FF2B5EF4-FFF2-40B4-BE49-F238E27FC236}">
                <a16:creationId xmlns:a16="http://schemas.microsoft.com/office/drawing/2014/main" id="{C9EC848E-15CD-400A-ABB2-1C2546AA8AA6}"/>
              </a:ext>
            </a:extLst>
          </p:cNvPr>
          <p:cNvSpPr/>
          <p:nvPr/>
        </p:nvSpPr>
        <p:spPr>
          <a:xfrm>
            <a:off x="228600" y="368969"/>
            <a:ext cx="8686800" cy="730908"/>
          </a:xfrm>
          <a:prstGeom prst="rect">
            <a:avLst/>
          </a:prstGeom>
          <a:noFill/>
          <a:ln w="6350">
            <a:solidFill>
              <a:srgbClr val="5395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251831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
          <p:cNvPicPr>
            <a:picLocks noChangeAspect="1"/>
          </p:cNvPicPr>
          <p:nvPr/>
        </p:nvPicPr>
        <p:blipFill rotWithShape="1">
          <a:blip r:embed="rId3" cstate="print"/>
          <a:srcRect r="21272"/>
          <a:stretch/>
        </p:blipFill>
        <p:spPr bwMode="auto">
          <a:xfrm>
            <a:off x="3117669" y="1599323"/>
            <a:ext cx="6051045" cy="5258677"/>
          </a:xfrm>
          <a:prstGeom prst="rect">
            <a:avLst/>
          </a:prstGeom>
          <a:noFill/>
          <a:ln w="9525">
            <a:noFill/>
            <a:miter lim="800000"/>
            <a:headEnd/>
            <a:tailEnd/>
          </a:ln>
        </p:spPr>
      </p:pic>
      <p:sp>
        <p:nvSpPr>
          <p:cNvPr id="46085" name="AutoShape 3"/>
          <p:cNvSpPr>
            <a:spLocks noChangeArrowheads="1"/>
          </p:cNvSpPr>
          <p:nvPr/>
        </p:nvSpPr>
        <p:spPr bwMode="auto">
          <a:xfrm>
            <a:off x="0" y="1599322"/>
            <a:ext cx="4142232" cy="5258677"/>
          </a:xfrm>
          <a:prstGeom prst="roundRect">
            <a:avLst>
              <a:gd name="adj" fmla="val 0"/>
            </a:avLst>
          </a:prstGeom>
          <a:solidFill>
            <a:srgbClr val="105A51"/>
          </a:solidFill>
          <a:ln w="36720">
            <a:noFill/>
            <a:round/>
            <a:headEnd/>
            <a:tailEnd/>
          </a:ln>
        </p:spPr>
        <p:txBody>
          <a:bodyPr lIns="274320" tIns="91440" rIns="182880" bIns="91440" anchor="ctr"/>
          <a:lstStyle/>
          <a:p>
            <a:pPr>
              <a:lnSpc>
                <a:spcPct val="110000"/>
              </a:lnSpc>
            </a:pPr>
            <a:r>
              <a:rPr lang="en-US" altLang="en-US" sz="2000" dirty="0">
                <a:solidFill>
                  <a:schemeClr val="bg1"/>
                </a:solidFill>
              </a:rPr>
              <a:t>The SAT essay assignment asks you to </a:t>
            </a:r>
            <a:r>
              <a:rPr lang="en-US" altLang="en-US" sz="2000" b="1" dirty="0">
                <a:solidFill>
                  <a:schemeClr val="bg1"/>
                </a:solidFill>
              </a:rPr>
              <a:t>ANALYZE</a:t>
            </a:r>
            <a:r>
              <a:rPr lang="en-US" altLang="en-US" sz="2000" dirty="0">
                <a:solidFill>
                  <a:schemeClr val="bg1"/>
                </a:solidFill>
              </a:rPr>
              <a:t> an argumentative essay, whereas the ACT essay assignment asks you to </a:t>
            </a:r>
            <a:r>
              <a:rPr lang="en-US" altLang="en-US" sz="2000" b="1" dirty="0">
                <a:solidFill>
                  <a:schemeClr val="bg1"/>
                </a:solidFill>
              </a:rPr>
              <a:t>WRITE</a:t>
            </a:r>
            <a:r>
              <a:rPr lang="en-US" altLang="en-US" sz="2000" dirty="0">
                <a:solidFill>
                  <a:schemeClr val="bg1"/>
                </a:solidFill>
              </a:rPr>
              <a:t> an argumentative essay.</a:t>
            </a:r>
          </a:p>
        </p:txBody>
      </p:sp>
      <p:sp>
        <p:nvSpPr>
          <p:cNvPr id="11" name="Title 4">
            <a:extLst>
              <a:ext uri="{FF2B5EF4-FFF2-40B4-BE49-F238E27FC236}">
                <a16:creationId xmlns:a16="http://schemas.microsoft.com/office/drawing/2014/main" id="{C5857A06-C5D9-4C5C-93A6-0E5E8970C9A1}"/>
              </a:ext>
            </a:extLst>
          </p:cNvPr>
          <p:cNvSpPr txBox="1">
            <a:spLocks/>
          </p:cNvSpPr>
          <p:nvPr/>
        </p:nvSpPr>
        <p:spPr bwMode="auto">
          <a:xfrm>
            <a:off x="88214" y="329187"/>
            <a:ext cx="9144000" cy="850900"/>
          </a:xfrm>
          <a:prstGeom prst="roundRect">
            <a:avLst>
              <a:gd name="adj" fmla="val 0"/>
            </a:avLst>
          </a:prstGeom>
          <a:noFill/>
          <a:ln>
            <a:round/>
            <a:headEnd/>
            <a:tailEnd/>
          </a:ln>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tabLst>
                <a:tab pos="1260475" algn="l"/>
              </a:tabLst>
            </a:pPr>
            <a:r>
              <a:rPr lang="en-US" altLang="en-US" sz="3200" dirty="0">
                <a:solidFill>
                  <a:srgbClr val="105A51"/>
                </a:solidFill>
                <a:latin typeface="Futura Bk BT" panose="020B0502020204020303" pitchFamily="34" charset="0"/>
              </a:rPr>
              <a:t>  </a:t>
            </a:r>
            <a:r>
              <a:rPr lang="en-US" altLang="en-US" sz="3200" dirty="0">
                <a:solidFill>
                  <a:srgbClr val="105A51"/>
                </a:solidFill>
                <a:latin typeface="Futura Bk BT" panose="020B0502020204020303"/>
              </a:rPr>
              <a:t>SAT </a:t>
            </a:r>
            <a:r>
              <a:rPr lang="en-US" altLang="en-US" sz="3200" dirty="0">
                <a:solidFill>
                  <a:srgbClr val="105A51"/>
                </a:solidFill>
                <a:latin typeface="Futura Bk BT" panose="020B0502020204020303" pitchFamily="34" charset="0"/>
              </a:rPr>
              <a:t>ESSAY/ACT WRITING</a:t>
            </a:r>
          </a:p>
        </p:txBody>
      </p:sp>
      <p:sp>
        <p:nvSpPr>
          <p:cNvPr id="8" name="Rectangle 7">
            <a:extLst>
              <a:ext uri="{FF2B5EF4-FFF2-40B4-BE49-F238E27FC236}">
                <a16:creationId xmlns:a16="http://schemas.microsoft.com/office/drawing/2014/main" id="{789047E7-1045-4580-988D-9CBCFC8C4E29}"/>
              </a:ext>
            </a:extLst>
          </p:cNvPr>
          <p:cNvSpPr/>
          <p:nvPr/>
        </p:nvSpPr>
        <p:spPr>
          <a:xfrm>
            <a:off x="228600" y="368969"/>
            <a:ext cx="8686800" cy="730908"/>
          </a:xfrm>
          <a:prstGeom prst="rect">
            <a:avLst/>
          </a:prstGeom>
          <a:noFill/>
          <a:ln w="6350">
            <a:solidFill>
              <a:srgbClr val="5395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4">
            <a:extLst>
              <a:ext uri="{FF2B5EF4-FFF2-40B4-BE49-F238E27FC236}">
                <a16:creationId xmlns:a16="http://schemas.microsoft.com/office/drawing/2014/main" id="{C5857A06-C5D9-4C5C-93A6-0E5E8970C9A1}"/>
              </a:ext>
            </a:extLst>
          </p:cNvPr>
          <p:cNvSpPr txBox="1">
            <a:spLocks/>
          </p:cNvSpPr>
          <p:nvPr/>
        </p:nvSpPr>
        <p:spPr bwMode="auto">
          <a:xfrm>
            <a:off x="88214" y="329187"/>
            <a:ext cx="9144000" cy="850900"/>
          </a:xfrm>
          <a:prstGeom prst="roundRect">
            <a:avLst>
              <a:gd name="adj" fmla="val 0"/>
            </a:avLst>
          </a:prstGeom>
          <a:noFill/>
          <a:ln>
            <a:round/>
            <a:headEnd/>
            <a:tailEnd/>
          </a:ln>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tabLst>
                <a:tab pos="1260475" algn="l"/>
              </a:tabLst>
            </a:pPr>
            <a:r>
              <a:rPr lang="en-US" altLang="en-US" sz="3200" dirty="0">
                <a:solidFill>
                  <a:srgbClr val="105A51"/>
                </a:solidFill>
                <a:latin typeface="Futura Bk BT" panose="020B0502020204020303" pitchFamily="34" charset="0"/>
              </a:rPr>
              <a:t>  </a:t>
            </a:r>
            <a:r>
              <a:rPr lang="en-US" altLang="en-US" sz="3200" dirty="0">
                <a:solidFill>
                  <a:srgbClr val="105A51"/>
                </a:solidFill>
                <a:latin typeface="Futura Bk BT" panose="020B0502020204020303"/>
              </a:rPr>
              <a:t>SAT </a:t>
            </a:r>
            <a:r>
              <a:rPr lang="en-US" altLang="en-US" sz="3200" dirty="0">
                <a:solidFill>
                  <a:srgbClr val="105A51"/>
                </a:solidFill>
                <a:latin typeface="Futura Bk BT" panose="020B0502020204020303" pitchFamily="34" charset="0"/>
              </a:rPr>
              <a:t>ESSAY/ACT WRITING - REQUIRED</a:t>
            </a:r>
          </a:p>
        </p:txBody>
      </p:sp>
      <p:sp>
        <p:nvSpPr>
          <p:cNvPr id="8" name="Rectangle 7">
            <a:extLst>
              <a:ext uri="{FF2B5EF4-FFF2-40B4-BE49-F238E27FC236}">
                <a16:creationId xmlns:a16="http://schemas.microsoft.com/office/drawing/2014/main" id="{789047E7-1045-4580-988D-9CBCFC8C4E29}"/>
              </a:ext>
            </a:extLst>
          </p:cNvPr>
          <p:cNvSpPr/>
          <p:nvPr/>
        </p:nvSpPr>
        <p:spPr>
          <a:xfrm>
            <a:off x="228600" y="368969"/>
            <a:ext cx="8686800" cy="730908"/>
          </a:xfrm>
          <a:prstGeom prst="rect">
            <a:avLst/>
          </a:prstGeom>
          <a:noFill/>
          <a:ln w="6350">
            <a:solidFill>
              <a:srgbClr val="5395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51EC995F-64B9-4D29-8603-7600AF111AE7}"/>
              </a:ext>
            </a:extLst>
          </p:cNvPr>
          <p:cNvPicPr>
            <a:picLocks noChangeAspect="1"/>
          </p:cNvPicPr>
          <p:nvPr/>
        </p:nvPicPr>
        <p:blipFill>
          <a:blip r:embed="rId3"/>
          <a:stretch>
            <a:fillRect/>
          </a:stretch>
        </p:blipFill>
        <p:spPr>
          <a:xfrm>
            <a:off x="358588" y="1219869"/>
            <a:ext cx="3601010" cy="5401515"/>
          </a:xfrm>
          <a:prstGeom prst="rect">
            <a:avLst/>
          </a:prstGeom>
        </p:spPr>
      </p:pic>
      <p:pic>
        <p:nvPicPr>
          <p:cNvPr id="3" name="Picture 2">
            <a:extLst>
              <a:ext uri="{FF2B5EF4-FFF2-40B4-BE49-F238E27FC236}">
                <a16:creationId xmlns:a16="http://schemas.microsoft.com/office/drawing/2014/main" id="{2B7DED7C-C38B-4270-BC45-F797BA4F4A87}"/>
              </a:ext>
            </a:extLst>
          </p:cNvPr>
          <p:cNvPicPr>
            <a:picLocks noChangeAspect="1"/>
          </p:cNvPicPr>
          <p:nvPr/>
        </p:nvPicPr>
        <p:blipFill>
          <a:blip r:embed="rId4"/>
          <a:stretch>
            <a:fillRect/>
          </a:stretch>
        </p:blipFill>
        <p:spPr>
          <a:xfrm>
            <a:off x="3959598" y="5881848"/>
            <a:ext cx="3962400" cy="762000"/>
          </a:xfrm>
          <a:prstGeom prst="rect">
            <a:avLst/>
          </a:prstGeom>
        </p:spPr>
      </p:pic>
      <p:sp>
        <p:nvSpPr>
          <p:cNvPr id="4" name="TextBox 3">
            <a:extLst>
              <a:ext uri="{FF2B5EF4-FFF2-40B4-BE49-F238E27FC236}">
                <a16:creationId xmlns:a16="http://schemas.microsoft.com/office/drawing/2014/main" id="{97330162-F0A9-464E-9AD1-E855A78F1035}"/>
              </a:ext>
            </a:extLst>
          </p:cNvPr>
          <p:cNvSpPr txBox="1"/>
          <p:nvPr/>
        </p:nvSpPr>
        <p:spPr>
          <a:xfrm>
            <a:off x="0" y="6631195"/>
            <a:ext cx="3167855" cy="246221"/>
          </a:xfrm>
          <a:prstGeom prst="rect">
            <a:avLst/>
          </a:prstGeom>
          <a:noFill/>
        </p:spPr>
        <p:txBody>
          <a:bodyPr wrap="none" rtlCol="0">
            <a:spAutoFit/>
          </a:bodyPr>
          <a:lstStyle/>
          <a:p>
            <a:r>
              <a:rPr lang="en-US" sz="1000" dirty="0">
                <a:latin typeface="Arial" panose="020B0604020202020204" pitchFamily="34" charset="0"/>
                <a:cs typeface="Arial" panose="020B0604020202020204" pitchFamily="34" charset="0"/>
              </a:rPr>
              <a:t>List as of August ‘19, </a:t>
            </a:r>
            <a:r>
              <a:rPr lang="en-US" sz="1000" dirty="0" err="1">
                <a:latin typeface="Arial" panose="020B0604020202020204" pitchFamily="34" charset="0"/>
                <a:cs typeface="Arial" panose="020B0604020202020204" pitchFamily="34" charset="0"/>
              </a:rPr>
              <a:t>Cigus</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Vanni</a:t>
            </a:r>
            <a:r>
              <a:rPr lang="en-US" sz="1000" dirty="0">
                <a:latin typeface="Arial" panose="020B0604020202020204" pitchFamily="34" charset="0"/>
                <a:cs typeface="Arial" panose="020B0604020202020204" pitchFamily="34" charset="0"/>
              </a:rPr>
              <a:t>, </a:t>
            </a:r>
            <a:r>
              <a:rPr lang="en-US" sz="1000" i="1" dirty="0">
                <a:latin typeface="Arial" panose="020B0604020202020204" pitchFamily="34" charset="0"/>
                <a:cs typeface="Arial" panose="020B0604020202020204" pitchFamily="34" charset="0"/>
              </a:rPr>
              <a:t>The College Fairy</a:t>
            </a: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4">
            <a:extLst>
              <a:ext uri="{FF2B5EF4-FFF2-40B4-BE49-F238E27FC236}">
                <a16:creationId xmlns:a16="http://schemas.microsoft.com/office/drawing/2014/main" id="{C5857A06-C5D9-4C5C-93A6-0E5E8970C9A1}"/>
              </a:ext>
            </a:extLst>
          </p:cNvPr>
          <p:cNvSpPr txBox="1">
            <a:spLocks/>
          </p:cNvSpPr>
          <p:nvPr/>
        </p:nvSpPr>
        <p:spPr bwMode="auto">
          <a:xfrm>
            <a:off x="88214" y="329187"/>
            <a:ext cx="9144000" cy="850900"/>
          </a:xfrm>
          <a:prstGeom prst="roundRect">
            <a:avLst>
              <a:gd name="adj" fmla="val 0"/>
            </a:avLst>
          </a:prstGeom>
          <a:noFill/>
          <a:ln>
            <a:round/>
            <a:headEnd/>
            <a:tailEnd/>
          </a:ln>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tabLst>
                <a:tab pos="1260475" algn="l"/>
              </a:tabLst>
            </a:pPr>
            <a:r>
              <a:rPr lang="en-US" altLang="en-US" sz="3200" dirty="0">
                <a:solidFill>
                  <a:srgbClr val="105A51"/>
                </a:solidFill>
                <a:latin typeface="Futura Bk BT" panose="020B0502020204020303" pitchFamily="34" charset="0"/>
              </a:rPr>
              <a:t>  </a:t>
            </a:r>
            <a:r>
              <a:rPr lang="en-US" altLang="en-US" sz="3200" dirty="0">
                <a:solidFill>
                  <a:srgbClr val="105A51"/>
                </a:solidFill>
                <a:latin typeface="Futura Bk BT" panose="020B0502020204020303"/>
              </a:rPr>
              <a:t>SAT </a:t>
            </a:r>
            <a:r>
              <a:rPr lang="en-US" altLang="en-US" sz="3200" dirty="0">
                <a:solidFill>
                  <a:srgbClr val="105A51"/>
                </a:solidFill>
                <a:latin typeface="Futura Bk BT" panose="020B0502020204020303" pitchFamily="34" charset="0"/>
              </a:rPr>
              <a:t>ESSAY/ACT WRITING - RECOMMENDED</a:t>
            </a:r>
          </a:p>
        </p:txBody>
      </p:sp>
      <p:sp>
        <p:nvSpPr>
          <p:cNvPr id="8" name="Rectangle 7">
            <a:extLst>
              <a:ext uri="{FF2B5EF4-FFF2-40B4-BE49-F238E27FC236}">
                <a16:creationId xmlns:a16="http://schemas.microsoft.com/office/drawing/2014/main" id="{789047E7-1045-4580-988D-9CBCFC8C4E29}"/>
              </a:ext>
            </a:extLst>
          </p:cNvPr>
          <p:cNvSpPr/>
          <p:nvPr/>
        </p:nvSpPr>
        <p:spPr>
          <a:xfrm>
            <a:off x="228600" y="368969"/>
            <a:ext cx="8686800" cy="730908"/>
          </a:xfrm>
          <a:prstGeom prst="rect">
            <a:avLst/>
          </a:prstGeom>
          <a:noFill/>
          <a:ln w="6350">
            <a:solidFill>
              <a:srgbClr val="5395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D407EBFB-2363-4AF5-AB70-4DC5567C97E2}"/>
              </a:ext>
            </a:extLst>
          </p:cNvPr>
          <p:cNvPicPr>
            <a:picLocks noChangeAspect="1"/>
          </p:cNvPicPr>
          <p:nvPr/>
        </p:nvPicPr>
        <p:blipFill>
          <a:blip r:embed="rId3"/>
          <a:stretch>
            <a:fillRect/>
          </a:stretch>
        </p:blipFill>
        <p:spPr>
          <a:xfrm>
            <a:off x="337297" y="1412206"/>
            <a:ext cx="3771900" cy="5076825"/>
          </a:xfrm>
          <a:prstGeom prst="rect">
            <a:avLst/>
          </a:prstGeom>
        </p:spPr>
      </p:pic>
      <p:pic>
        <p:nvPicPr>
          <p:cNvPr id="5" name="Picture 4">
            <a:extLst>
              <a:ext uri="{FF2B5EF4-FFF2-40B4-BE49-F238E27FC236}">
                <a16:creationId xmlns:a16="http://schemas.microsoft.com/office/drawing/2014/main" id="{79B73FA2-3137-445D-AAF6-BA2C9F4D9F64}"/>
              </a:ext>
            </a:extLst>
          </p:cNvPr>
          <p:cNvPicPr>
            <a:picLocks noChangeAspect="1"/>
          </p:cNvPicPr>
          <p:nvPr/>
        </p:nvPicPr>
        <p:blipFill>
          <a:blip r:embed="rId4"/>
          <a:stretch>
            <a:fillRect/>
          </a:stretch>
        </p:blipFill>
        <p:spPr>
          <a:xfrm>
            <a:off x="4109197" y="4749475"/>
            <a:ext cx="4972050" cy="1971675"/>
          </a:xfrm>
          <a:prstGeom prst="rect">
            <a:avLst/>
          </a:prstGeom>
        </p:spPr>
      </p:pic>
      <p:sp>
        <p:nvSpPr>
          <p:cNvPr id="9" name="TextBox 8">
            <a:extLst>
              <a:ext uri="{FF2B5EF4-FFF2-40B4-BE49-F238E27FC236}">
                <a16:creationId xmlns:a16="http://schemas.microsoft.com/office/drawing/2014/main" id="{9CD43CFA-78CC-4E62-AD8B-18D15050DCD9}"/>
              </a:ext>
            </a:extLst>
          </p:cNvPr>
          <p:cNvSpPr txBox="1"/>
          <p:nvPr/>
        </p:nvSpPr>
        <p:spPr>
          <a:xfrm>
            <a:off x="0" y="6631195"/>
            <a:ext cx="3167855" cy="246221"/>
          </a:xfrm>
          <a:prstGeom prst="rect">
            <a:avLst/>
          </a:prstGeom>
          <a:noFill/>
        </p:spPr>
        <p:txBody>
          <a:bodyPr wrap="none" rtlCol="0">
            <a:spAutoFit/>
          </a:bodyPr>
          <a:lstStyle/>
          <a:p>
            <a:r>
              <a:rPr lang="en-US" sz="1000" dirty="0">
                <a:latin typeface="Arial" panose="020B0604020202020204" pitchFamily="34" charset="0"/>
                <a:cs typeface="Arial" panose="020B0604020202020204" pitchFamily="34" charset="0"/>
              </a:rPr>
              <a:t>List as of August ‘19, </a:t>
            </a:r>
            <a:r>
              <a:rPr lang="en-US" sz="1000" dirty="0" err="1">
                <a:latin typeface="Arial" panose="020B0604020202020204" pitchFamily="34" charset="0"/>
                <a:cs typeface="Arial" panose="020B0604020202020204" pitchFamily="34" charset="0"/>
              </a:rPr>
              <a:t>Cigus</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Vanni</a:t>
            </a:r>
            <a:r>
              <a:rPr lang="en-US" sz="1000" dirty="0">
                <a:latin typeface="Arial" panose="020B0604020202020204" pitchFamily="34" charset="0"/>
                <a:cs typeface="Arial" panose="020B0604020202020204" pitchFamily="34" charset="0"/>
              </a:rPr>
              <a:t>, </a:t>
            </a:r>
            <a:r>
              <a:rPr lang="en-US" sz="1000" i="1" dirty="0">
                <a:latin typeface="Arial" panose="020B0604020202020204" pitchFamily="34" charset="0"/>
                <a:cs typeface="Arial" panose="020B0604020202020204" pitchFamily="34" charset="0"/>
              </a:rPr>
              <a:t>The College Fairy</a:t>
            </a:r>
          </a:p>
        </p:txBody>
      </p:sp>
    </p:spTree>
    <p:extLst>
      <p:ext uri="{BB962C8B-B14F-4D97-AF65-F5344CB8AC3E}">
        <p14:creationId xmlns:p14="http://schemas.microsoft.com/office/powerpoint/2010/main" val="2936671774"/>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Box 1"/>
          <p:cNvSpPr txBox="1">
            <a:spLocks noChangeArrowheads="1"/>
          </p:cNvSpPr>
          <p:nvPr/>
        </p:nvSpPr>
        <p:spPr bwMode="auto">
          <a:xfrm>
            <a:off x="531813" y="2087563"/>
            <a:ext cx="2470150" cy="461962"/>
          </a:xfrm>
          <a:prstGeom prst="rect">
            <a:avLst/>
          </a:prstGeom>
          <a:noFill/>
          <a:ln w="9525">
            <a:noFill/>
            <a:miter lim="800000"/>
            <a:headEnd/>
            <a:tailEnd/>
          </a:ln>
        </p:spPr>
        <p:txBody>
          <a:bodyPr>
            <a:spAutoFit/>
          </a:bodyPr>
          <a:lstStyle/>
          <a:p>
            <a:r>
              <a:rPr lang="en-US" altLang="en-US" b="1" dirty="0">
                <a:solidFill>
                  <a:srgbClr val="105A51"/>
                </a:solidFill>
              </a:rPr>
              <a:t>SAT Questions</a:t>
            </a:r>
          </a:p>
        </p:txBody>
      </p:sp>
      <p:cxnSp>
        <p:nvCxnSpPr>
          <p:cNvPr id="4" name="Straight Arrow Connector 3"/>
          <p:cNvCxnSpPr>
            <a:cxnSpLocks noChangeShapeType="1"/>
            <a:stCxn id="50178" idx="3"/>
            <a:endCxn id="11" idx="1"/>
          </p:cNvCxnSpPr>
          <p:nvPr/>
        </p:nvCxnSpPr>
        <p:spPr bwMode="auto">
          <a:xfrm flipV="1">
            <a:off x="3001963" y="1416050"/>
            <a:ext cx="1665287" cy="903288"/>
          </a:xfrm>
          <a:prstGeom prst="straightConnector1">
            <a:avLst/>
          </a:prstGeom>
          <a:noFill/>
          <a:ln w="19050" algn="ctr">
            <a:solidFill>
              <a:srgbClr val="539536"/>
            </a:solidFill>
            <a:round/>
            <a:headEnd/>
            <a:tailEnd type="triangle" w="lg" len="lg"/>
          </a:ln>
        </p:spPr>
      </p:cxnSp>
      <p:cxnSp>
        <p:nvCxnSpPr>
          <p:cNvPr id="6" name="Straight Arrow Connector 5"/>
          <p:cNvCxnSpPr>
            <a:cxnSpLocks noChangeShapeType="1"/>
            <a:stCxn id="50178" idx="3"/>
            <a:endCxn id="19" idx="1"/>
          </p:cNvCxnSpPr>
          <p:nvPr/>
        </p:nvCxnSpPr>
        <p:spPr bwMode="auto">
          <a:xfrm flipV="1">
            <a:off x="3001963" y="2019300"/>
            <a:ext cx="1665287" cy="300038"/>
          </a:xfrm>
          <a:prstGeom prst="straightConnector1">
            <a:avLst/>
          </a:prstGeom>
          <a:noFill/>
          <a:ln w="19050" algn="ctr">
            <a:solidFill>
              <a:srgbClr val="539536"/>
            </a:solidFill>
            <a:round/>
            <a:headEnd/>
            <a:tailEnd type="triangle" w="lg" len="lg"/>
          </a:ln>
        </p:spPr>
      </p:cxnSp>
      <p:cxnSp>
        <p:nvCxnSpPr>
          <p:cNvPr id="8" name="Straight Arrow Connector 7"/>
          <p:cNvCxnSpPr>
            <a:cxnSpLocks noChangeShapeType="1"/>
            <a:stCxn id="50178" idx="3"/>
            <a:endCxn id="20" idx="1"/>
          </p:cNvCxnSpPr>
          <p:nvPr/>
        </p:nvCxnSpPr>
        <p:spPr bwMode="auto">
          <a:xfrm>
            <a:off x="3001963" y="2319338"/>
            <a:ext cx="1665287" cy="366712"/>
          </a:xfrm>
          <a:prstGeom prst="straightConnector1">
            <a:avLst/>
          </a:prstGeom>
          <a:noFill/>
          <a:ln w="19050" algn="ctr">
            <a:solidFill>
              <a:srgbClr val="539536"/>
            </a:solidFill>
            <a:round/>
            <a:headEnd/>
            <a:tailEnd type="triangle" w="lg" len="lg"/>
          </a:ln>
        </p:spPr>
      </p:cxnSp>
      <p:cxnSp>
        <p:nvCxnSpPr>
          <p:cNvPr id="10" name="Straight Arrow Connector 9"/>
          <p:cNvCxnSpPr>
            <a:cxnSpLocks noChangeShapeType="1"/>
            <a:stCxn id="50178" idx="3"/>
            <a:endCxn id="21" idx="1"/>
          </p:cNvCxnSpPr>
          <p:nvPr/>
        </p:nvCxnSpPr>
        <p:spPr bwMode="auto">
          <a:xfrm>
            <a:off x="3001963" y="2319338"/>
            <a:ext cx="1665287" cy="1000125"/>
          </a:xfrm>
          <a:prstGeom prst="straightConnector1">
            <a:avLst/>
          </a:prstGeom>
          <a:noFill/>
          <a:ln w="19050" algn="ctr">
            <a:solidFill>
              <a:srgbClr val="539536"/>
            </a:solidFill>
            <a:round/>
            <a:headEnd/>
            <a:tailEnd type="triangle" w="lg" len="lg"/>
          </a:ln>
        </p:spPr>
      </p:cxnSp>
      <p:sp>
        <p:nvSpPr>
          <p:cNvPr id="11" name="TextBox 10"/>
          <p:cNvSpPr txBox="1">
            <a:spLocks noChangeArrowheads="1"/>
          </p:cNvSpPr>
          <p:nvPr/>
        </p:nvSpPr>
        <p:spPr bwMode="auto">
          <a:xfrm>
            <a:off x="4667250" y="1216025"/>
            <a:ext cx="2794000" cy="400050"/>
          </a:xfrm>
          <a:prstGeom prst="rect">
            <a:avLst/>
          </a:prstGeom>
          <a:noFill/>
          <a:ln w="9525">
            <a:noFill/>
            <a:miter lim="800000"/>
            <a:headEnd/>
            <a:tailEnd/>
          </a:ln>
        </p:spPr>
        <p:txBody>
          <a:bodyPr lIns="274320">
            <a:spAutoFit/>
          </a:bodyPr>
          <a:lstStyle/>
          <a:p>
            <a:r>
              <a:rPr lang="en-US" altLang="en-US" sz="2000" dirty="0">
                <a:solidFill>
                  <a:schemeClr val="tx1">
                    <a:lumMod val="75000"/>
                    <a:lumOff val="25000"/>
                  </a:schemeClr>
                </a:solidFill>
              </a:rPr>
              <a:t>More challenging</a:t>
            </a:r>
          </a:p>
        </p:txBody>
      </p:sp>
      <p:sp>
        <p:nvSpPr>
          <p:cNvPr id="19" name="TextBox 18"/>
          <p:cNvSpPr txBox="1">
            <a:spLocks noChangeArrowheads="1"/>
          </p:cNvSpPr>
          <p:nvPr/>
        </p:nvSpPr>
        <p:spPr bwMode="auto">
          <a:xfrm>
            <a:off x="4667250" y="1819275"/>
            <a:ext cx="4106863" cy="400050"/>
          </a:xfrm>
          <a:prstGeom prst="rect">
            <a:avLst/>
          </a:prstGeom>
          <a:noFill/>
          <a:ln w="9525">
            <a:noFill/>
            <a:miter lim="800000"/>
            <a:headEnd/>
            <a:tailEnd/>
          </a:ln>
        </p:spPr>
        <p:txBody>
          <a:bodyPr lIns="274320">
            <a:spAutoFit/>
          </a:bodyPr>
          <a:lstStyle/>
          <a:p>
            <a:r>
              <a:rPr lang="en-US" altLang="en-US" sz="2000" dirty="0">
                <a:solidFill>
                  <a:schemeClr val="tx1">
                    <a:lumMod val="75000"/>
                    <a:lumOff val="25000"/>
                  </a:schemeClr>
                </a:solidFill>
              </a:rPr>
              <a:t>Require deep understanding</a:t>
            </a:r>
          </a:p>
        </p:txBody>
      </p:sp>
      <p:sp>
        <p:nvSpPr>
          <p:cNvPr id="20" name="TextBox 19"/>
          <p:cNvSpPr txBox="1">
            <a:spLocks noChangeArrowheads="1"/>
          </p:cNvSpPr>
          <p:nvPr/>
        </p:nvSpPr>
        <p:spPr bwMode="auto">
          <a:xfrm>
            <a:off x="4667250" y="2486025"/>
            <a:ext cx="3170238" cy="400050"/>
          </a:xfrm>
          <a:prstGeom prst="rect">
            <a:avLst/>
          </a:prstGeom>
          <a:noFill/>
          <a:ln w="9525">
            <a:noFill/>
            <a:miter lim="800000"/>
            <a:headEnd/>
            <a:tailEnd/>
          </a:ln>
        </p:spPr>
        <p:txBody>
          <a:bodyPr lIns="274320">
            <a:spAutoFit/>
          </a:bodyPr>
          <a:lstStyle/>
          <a:p>
            <a:r>
              <a:rPr lang="en-US" altLang="en-US" sz="2000" dirty="0">
                <a:solidFill>
                  <a:schemeClr val="tx1">
                    <a:lumMod val="75000"/>
                    <a:lumOff val="25000"/>
                  </a:schemeClr>
                </a:solidFill>
              </a:rPr>
              <a:t>Narrower focus of skills</a:t>
            </a:r>
          </a:p>
        </p:txBody>
      </p:sp>
      <p:sp>
        <p:nvSpPr>
          <p:cNvPr id="21" name="TextBox 20"/>
          <p:cNvSpPr txBox="1">
            <a:spLocks noChangeArrowheads="1"/>
          </p:cNvSpPr>
          <p:nvPr/>
        </p:nvSpPr>
        <p:spPr bwMode="auto">
          <a:xfrm>
            <a:off x="4667250" y="3119438"/>
            <a:ext cx="3170238" cy="400050"/>
          </a:xfrm>
          <a:prstGeom prst="rect">
            <a:avLst/>
          </a:prstGeom>
          <a:noFill/>
          <a:ln w="9525">
            <a:noFill/>
            <a:miter lim="800000"/>
            <a:headEnd/>
            <a:tailEnd/>
          </a:ln>
        </p:spPr>
        <p:txBody>
          <a:bodyPr lIns="274320">
            <a:spAutoFit/>
          </a:bodyPr>
          <a:lstStyle/>
          <a:p>
            <a:r>
              <a:rPr lang="en-US" altLang="en-US" sz="2000" dirty="0">
                <a:solidFill>
                  <a:schemeClr val="tx1">
                    <a:lumMod val="75000"/>
                    <a:lumOff val="25000"/>
                  </a:schemeClr>
                </a:solidFill>
              </a:rPr>
              <a:t>More time per question</a:t>
            </a:r>
          </a:p>
        </p:txBody>
      </p:sp>
      <p:sp>
        <p:nvSpPr>
          <p:cNvPr id="50187" name="TextBox 25"/>
          <p:cNvSpPr txBox="1">
            <a:spLocks noChangeArrowheads="1"/>
          </p:cNvSpPr>
          <p:nvPr/>
        </p:nvSpPr>
        <p:spPr bwMode="auto">
          <a:xfrm>
            <a:off x="531813" y="5059363"/>
            <a:ext cx="2470150" cy="460375"/>
          </a:xfrm>
          <a:prstGeom prst="rect">
            <a:avLst/>
          </a:prstGeom>
          <a:noFill/>
          <a:ln w="9525">
            <a:noFill/>
            <a:miter lim="800000"/>
            <a:headEnd/>
            <a:tailEnd/>
          </a:ln>
        </p:spPr>
        <p:txBody>
          <a:bodyPr>
            <a:spAutoFit/>
          </a:bodyPr>
          <a:lstStyle/>
          <a:p>
            <a:r>
              <a:rPr lang="en-US" altLang="en-US" b="1" dirty="0">
                <a:solidFill>
                  <a:srgbClr val="105A51"/>
                </a:solidFill>
              </a:rPr>
              <a:t>ACT Questions</a:t>
            </a:r>
          </a:p>
        </p:txBody>
      </p:sp>
      <p:cxnSp>
        <p:nvCxnSpPr>
          <p:cNvPr id="27" name="Straight Arrow Connector 26"/>
          <p:cNvCxnSpPr>
            <a:cxnSpLocks noChangeShapeType="1"/>
            <a:stCxn id="50187" idx="3"/>
            <a:endCxn id="31" idx="1"/>
          </p:cNvCxnSpPr>
          <p:nvPr/>
        </p:nvCxnSpPr>
        <p:spPr bwMode="auto">
          <a:xfrm flipV="1">
            <a:off x="3001963" y="4424363"/>
            <a:ext cx="1665287" cy="865187"/>
          </a:xfrm>
          <a:prstGeom prst="straightConnector1">
            <a:avLst/>
          </a:prstGeom>
          <a:noFill/>
          <a:ln w="19050" algn="ctr">
            <a:solidFill>
              <a:srgbClr val="539536"/>
            </a:solidFill>
            <a:round/>
            <a:headEnd/>
            <a:tailEnd type="triangle" w="lg" len="lg"/>
          </a:ln>
        </p:spPr>
      </p:cxnSp>
      <p:cxnSp>
        <p:nvCxnSpPr>
          <p:cNvPr id="28" name="Straight Arrow Connector 27"/>
          <p:cNvCxnSpPr>
            <a:cxnSpLocks noChangeShapeType="1"/>
            <a:stCxn id="50187" idx="3"/>
            <a:endCxn id="32" idx="1"/>
          </p:cNvCxnSpPr>
          <p:nvPr/>
        </p:nvCxnSpPr>
        <p:spPr bwMode="auto">
          <a:xfrm flipV="1">
            <a:off x="3001963" y="5053013"/>
            <a:ext cx="1665287" cy="236537"/>
          </a:xfrm>
          <a:prstGeom prst="straightConnector1">
            <a:avLst/>
          </a:prstGeom>
          <a:noFill/>
          <a:ln w="19050" algn="ctr">
            <a:solidFill>
              <a:srgbClr val="539536"/>
            </a:solidFill>
            <a:round/>
            <a:headEnd/>
            <a:tailEnd type="triangle" w="lg" len="lg"/>
          </a:ln>
        </p:spPr>
      </p:cxnSp>
      <p:cxnSp>
        <p:nvCxnSpPr>
          <p:cNvPr id="29" name="Straight Arrow Connector 28"/>
          <p:cNvCxnSpPr>
            <a:cxnSpLocks noChangeShapeType="1"/>
            <a:stCxn id="50187" idx="3"/>
            <a:endCxn id="33" idx="1"/>
          </p:cNvCxnSpPr>
          <p:nvPr/>
        </p:nvCxnSpPr>
        <p:spPr bwMode="auto">
          <a:xfrm>
            <a:off x="3001963" y="5289550"/>
            <a:ext cx="1665287" cy="404813"/>
          </a:xfrm>
          <a:prstGeom prst="straightConnector1">
            <a:avLst/>
          </a:prstGeom>
          <a:noFill/>
          <a:ln w="19050" algn="ctr">
            <a:solidFill>
              <a:srgbClr val="539536"/>
            </a:solidFill>
            <a:round/>
            <a:headEnd/>
            <a:tailEnd type="triangle" w="lg" len="lg"/>
          </a:ln>
        </p:spPr>
      </p:cxnSp>
      <p:cxnSp>
        <p:nvCxnSpPr>
          <p:cNvPr id="30" name="Straight Arrow Connector 29"/>
          <p:cNvCxnSpPr>
            <a:cxnSpLocks noChangeShapeType="1"/>
            <a:stCxn id="50187" idx="3"/>
            <a:endCxn id="34" idx="1"/>
          </p:cNvCxnSpPr>
          <p:nvPr/>
        </p:nvCxnSpPr>
        <p:spPr bwMode="auto">
          <a:xfrm>
            <a:off x="3001963" y="5289550"/>
            <a:ext cx="1665287" cy="1020763"/>
          </a:xfrm>
          <a:prstGeom prst="straightConnector1">
            <a:avLst/>
          </a:prstGeom>
          <a:noFill/>
          <a:ln w="19050" algn="ctr">
            <a:solidFill>
              <a:srgbClr val="539536"/>
            </a:solidFill>
            <a:round/>
            <a:headEnd/>
            <a:tailEnd type="triangle" w="lg" len="lg"/>
          </a:ln>
        </p:spPr>
      </p:cxnSp>
      <p:sp>
        <p:nvSpPr>
          <p:cNvPr id="31" name="TextBox 30"/>
          <p:cNvSpPr txBox="1">
            <a:spLocks noChangeArrowheads="1"/>
          </p:cNvSpPr>
          <p:nvPr/>
        </p:nvSpPr>
        <p:spPr bwMode="auto">
          <a:xfrm>
            <a:off x="4667250" y="4224338"/>
            <a:ext cx="2794000" cy="400050"/>
          </a:xfrm>
          <a:prstGeom prst="rect">
            <a:avLst/>
          </a:prstGeom>
          <a:noFill/>
          <a:ln w="9525">
            <a:noFill/>
            <a:miter lim="800000"/>
            <a:headEnd/>
            <a:tailEnd/>
          </a:ln>
        </p:spPr>
        <p:txBody>
          <a:bodyPr lIns="274320">
            <a:spAutoFit/>
          </a:bodyPr>
          <a:lstStyle/>
          <a:p>
            <a:r>
              <a:rPr lang="en-US" altLang="en-US" sz="2000" dirty="0">
                <a:solidFill>
                  <a:schemeClr val="tx1">
                    <a:lumMod val="75000"/>
                    <a:lumOff val="25000"/>
                  </a:schemeClr>
                </a:solidFill>
              </a:rPr>
              <a:t>Straightforward </a:t>
            </a:r>
          </a:p>
        </p:txBody>
      </p:sp>
      <p:sp>
        <p:nvSpPr>
          <p:cNvPr id="32" name="TextBox 31"/>
          <p:cNvSpPr txBox="1">
            <a:spLocks noChangeArrowheads="1"/>
          </p:cNvSpPr>
          <p:nvPr/>
        </p:nvSpPr>
        <p:spPr bwMode="auto">
          <a:xfrm>
            <a:off x="4667250" y="4852988"/>
            <a:ext cx="3776663" cy="400050"/>
          </a:xfrm>
          <a:prstGeom prst="rect">
            <a:avLst/>
          </a:prstGeom>
          <a:noFill/>
          <a:ln w="9525">
            <a:noFill/>
            <a:miter lim="800000"/>
            <a:headEnd/>
            <a:tailEnd/>
          </a:ln>
        </p:spPr>
        <p:txBody>
          <a:bodyPr lIns="274320">
            <a:spAutoFit/>
          </a:bodyPr>
          <a:lstStyle/>
          <a:p>
            <a:r>
              <a:rPr lang="en-US" altLang="en-US" sz="2000" dirty="0">
                <a:solidFill>
                  <a:schemeClr val="tx1">
                    <a:lumMod val="75000"/>
                    <a:lumOff val="25000"/>
                  </a:schemeClr>
                </a:solidFill>
              </a:rPr>
              <a:t>Require instant recognition</a:t>
            </a:r>
          </a:p>
        </p:txBody>
      </p:sp>
      <p:sp>
        <p:nvSpPr>
          <p:cNvPr id="33" name="TextBox 32"/>
          <p:cNvSpPr txBox="1">
            <a:spLocks noChangeArrowheads="1"/>
          </p:cNvSpPr>
          <p:nvPr/>
        </p:nvSpPr>
        <p:spPr bwMode="auto">
          <a:xfrm>
            <a:off x="4667250" y="5494338"/>
            <a:ext cx="3282950" cy="400050"/>
          </a:xfrm>
          <a:prstGeom prst="rect">
            <a:avLst/>
          </a:prstGeom>
          <a:noFill/>
          <a:ln w="9525">
            <a:noFill/>
            <a:miter lim="800000"/>
            <a:headEnd/>
            <a:tailEnd/>
          </a:ln>
        </p:spPr>
        <p:txBody>
          <a:bodyPr lIns="274320">
            <a:spAutoFit/>
          </a:bodyPr>
          <a:lstStyle/>
          <a:p>
            <a:r>
              <a:rPr lang="en-US" altLang="en-US" sz="2000" dirty="0">
                <a:solidFill>
                  <a:schemeClr val="tx1">
                    <a:lumMod val="75000"/>
                    <a:lumOff val="25000"/>
                  </a:schemeClr>
                </a:solidFill>
              </a:rPr>
              <a:t>Broader scope of skills</a:t>
            </a:r>
          </a:p>
        </p:txBody>
      </p:sp>
      <p:sp>
        <p:nvSpPr>
          <p:cNvPr id="34" name="TextBox 33"/>
          <p:cNvSpPr txBox="1">
            <a:spLocks noChangeArrowheads="1"/>
          </p:cNvSpPr>
          <p:nvPr/>
        </p:nvSpPr>
        <p:spPr bwMode="auto">
          <a:xfrm>
            <a:off x="4667250" y="6110288"/>
            <a:ext cx="3883025" cy="400050"/>
          </a:xfrm>
          <a:prstGeom prst="rect">
            <a:avLst/>
          </a:prstGeom>
          <a:noFill/>
          <a:ln w="9525">
            <a:noFill/>
            <a:miter lim="800000"/>
            <a:headEnd/>
            <a:tailEnd/>
          </a:ln>
        </p:spPr>
        <p:txBody>
          <a:bodyPr lIns="274320">
            <a:spAutoFit/>
          </a:bodyPr>
          <a:lstStyle/>
          <a:p>
            <a:r>
              <a:rPr lang="en-US" altLang="en-US" sz="2000" dirty="0">
                <a:solidFill>
                  <a:schemeClr val="tx1">
                    <a:lumMod val="75000"/>
                    <a:lumOff val="25000"/>
                  </a:schemeClr>
                </a:solidFill>
              </a:rPr>
              <a:t>Require constant, rapid pace</a:t>
            </a:r>
          </a:p>
        </p:txBody>
      </p:sp>
      <p:cxnSp>
        <p:nvCxnSpPr>
          <p:cNvPr id="50196" name="Straight Connector 50"/>
          <p:cNvCxnSpPr>
            <a:cxnSpLocks noChangeShapeType="1"/>
          </p:cNvCxnSpPr>
          <p:nvPr/>
        </p:nvCxnSpPr>
        <p:spPr bwMode="auto">
          <a:xfrm>
            <a:off x="586978" y="3857625"/>
            <a:ext cx="7970044" cy="0"/>
          </a:xfrm>
          <a:prstGeom prst="line">
            <a:avLst/>
          </a:prstGeom>
          <a:noFill/>
          <a:ln w="79375" algn="ctr">
            <a:solidFill>
              <a:srgbClr val="0AB182"/>
            </a:solidFill>
            <a:prstDash val="dash"/>
            <a:round/>
            <a:headEnd/>
            <a:tailEnd/>
          </a:ln>
        </p:spPr>
      </p:cxnSp>
      <p:sp>
        <p:nvSpPr>
          <p:cNvPr id="26" name="Rectangle 25">
            <a:extLst>
              <a:ext uri="{FF2B5EF4-FFF2-40B4-BE49-F238E27FC236}">
                <a16:creationId xmlns:a16="http://schemas.microsoft.com/office/drawing/2014/main" id="{3A5367D7-3ED6-4F7F-B17D-8BD32E34C384}"/>
              </a:ext>
            </a:extLst>
          </p:cNvPr>
          <p:cNvSpPr/>
          <p:nvPr/>
        </p:nvSpPr>
        <p:spPr>
          <a:xfrm>
            <a:off x="81085" y="446151"/>
            <a:ext cx="8693028" cy="584775"/>
          </a:xfrm>
          <a:prstGeom prst="rect">
            <a:avLst/>
          </a:prstGeom>
        </p:spPr>
        <p:txBody>
          <a:bodyPr wrap="square">
            <a:spAutoFit/>
          </a:bodyPr>
          <a:lstStyle/>
          <a:p>
            <a:pPr marL="228600"/>
            <a:r>
              <a:rPr lang="en-US" altLang="en-US" sz="3200" dirty="0">
                <a:solidFill>
                  <a:srgbClr val="105A51"/>
                </a:solidFill>
                <a:latin typeface="Futura Bk BT" panose="020B0502020204020303" pitchFamily="34" charset="0"/>
              </a:rPr>
              <a:t>COMPARING THE SAT AND ACT</a:t>
            </a:r>
            <a:endParaRPr lang="en-US" altLang="en-US" sz="3200" dirty="0">
              <a:solidFill>
                <a:srgbClr val="105A51"/>
              </a:solidFill>
              <a:latin typeface="Futura Hv BT" panose="020B0702020204020204" pitchFamily="34" charset="0"/>
            </a:endParaRPr>
          </a:p>
        </p:txBody>
      </p:sp>
      <p:sp>
        <p:nvSpPr>
          <p:cNvPr id="24" name="Rectangle 23">
            <a:extLst>
              <a:ext uri="{FF2B5EF4-FFF2-40B4-BE49-F238E27FC236}">
                <a16:creationId xmlns:a16="http://schemas.microsoft.com/office/drawing/2014/main" id="{E7A4D5D3-067A-4CA5-A632-364F5A553A72}"/>
              </a:ext>
            </a:extLst>
          </p:cNvPr>
          <p:cNvSpPr/>
          <p:nvPr/>
        </p:nvSpPr>
        <p:spPr>
          <a:xfrm>
            <a:off x="228600" y="368969"/>
            <a:ext cx="8686800" cy="730908"/>
          </a:xfrm>
          <a:prstGeom prst="rect">
            <a:avLst/>
          </a:prstGeom>
          <a:noFill/>
          <a:ln w="6350">
            <a:solidFill>
              <a:srgbClr val="5395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1"/>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2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2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3"/>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nodeType="clickEffect">
                                  <p:stCondLst>
                                    <p:cond delay="0"/>
                                  </p:stCondLst>
                                  <p:childTnLst>
                                    <p:set>
                                      <p:cBhvr>
                                        <p:cTn id="48" dur="1" fill="hold">
                                          <p:stCondLst>
                                            <p:cond delay="0"/>
                                          </p:stCondLst>
                                        </p:cTn>
                                        <p:tgtEl>
                                          <p:spTgt spid="3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9" grpId="0"/>
      <p:bldP spid="20" grpId="0"/>
      <p:bldP spid="21" grpId="0"/>
      <p:bldP spid="31" grpId="0"/>
      <p:bldP spid="32" grpId="0"/>
      <p:bldP spid="33" grpId="0"/>
      <p:bldP spid="3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17" descr="act-cartoon.jpg"/>
          <p:cNvPicPr>
            <a:picLocks noGrp="1" noChangeAspect="1"/>
          </p:cNvPicPr>
          <p:nvPr>
            <p:ph sz="half" idx="1"/>
          </p:nvPr>
        </p:nvPicPr>
        <p:blipFill rotWithShape="1">
          <a:blip r:embed="rId2" cstate="print"/>
          <a:srcRect b="21586"/>
          <a:stretch/>
        </p:blipFill>
        <p:spPr>
          <a:xfrm>
            <a:off x="1883684" y="1229424"/>
            <a:ext cx="5394049" cy="4273908"/>
          </a:xfrm>
          <a:ln w="12700">
            <a:noFill/>
          </a:ln>
          <a:effectLst>
            <a:softEdge rad="76200"/>
          </a:effectLst>
        </p:spPr>
      </p:pic>
      <p:sp>
        <p:nvSpPr>
          <p:cNvPr id="2" name="Rectangle 1">
            <a:extLst>
              <a:ext uri="{FF2B5EF4-FFF2-40B4-BE49-F238E27FC236}">
                <a16:creationId xmlns:a16="http://schemas.microsoft.com/office/drawing/2014/main" id="{1CDC2EC8-DF66-477F-96C6-BC32C322B334}"/>
              </a:ext>
            </a:extLst>
          </p:cNvPr>
          <p:cNvSpPr/>
          <p:nvPr/>
        </p:nvSpPr>
        <p:spPr>
          <a:xfrm>
            <a:off x="102655" y="439449"/>
            <a:ext cx="5013937" cy="584775"/>
          </a:xfrm>
          <a:prstGeom prst="rect">
            <a:avLst/>
          </a:prstGeom>
        </p:spPr>
        <p:txBody>
          <a:bodyPr wrap="none">
            <a:spAutoFit/>
          </a:bodyPr>
          <a:lstStyle/>
          <a:p>
            <a:pPr marL="228600"/>
            <a:r>
              <a:rPr lang="en-US" altLang="en-US" sz="3200" dirty="0">
                <a:solidFill>
                  <a:srgbClr val="105A51"/>
                </a:solidFill>
                <a:latin typeface="Futura Bk BT" panose="020B0502020204020303" pitchFamily="34" charset="0"/>
              </a:rPr>
              <a:t>CHOOSING </a:t>
            </a:r>
            <a:r>
              <a:rPr lang="en-US" altLang="en-US" sz="3200" dirty="0">
                <a:solidFill>
                  <a:srgbClr val="105A51"/>
                </a:solidFill>
                <a:latin typeface="Futura Bk BT" panose="020B0502020204020303"/>
              </a:rPr>
              <a:t>SAT</a:t>
            </a:r>
            <a:r>
              <a:rPr lang="en-US" altLang="en-US" sz="3200" dirty="0">
                <a:solidFill>
                  <a:srgbClr val="105A51"/>
                </a:solidFill>
                <a:latin typeface="Futura Bk BT" panose="020B0502020204020303" pitchFamily="34" charset="0"/>
              </a:rPr>
              <a:t> or </a:t>
            </a:r>
            <a:r>
              <a:rPr lang="en-US" altLang="en-US" sz="3200" dirty="0">
                <a:solidFill>
                  <a:srgbClr val="105A51"/>
                </a:solidFill>
                <a:latin typeface="Futura Bk BT" panose="020B0502020204020303"/>
              </a:rPr>
              <a:t>ACT</a:t>
            </a:r>
          </a:p>
        </p:txBody>
      </p:sp>
      <p:sp>
        <p:nvSpPr>
          <p:cNvPr id="7" name="Rectangle 6">
            <a:extLst>
              <a:ext uri="{FF2B5EF4-FFF2-40B4-BE49-F238E27FC236}">
                <a16:creationId xmlns:a16="http://schemas.microsoft.com/office/drawing/2014/main" id="{CBB86749-9159-4B13-9EDE-0E344CC5E4B4}"/>
              </a:ext>
            </a:extLst>
          </p:cNvPr>
          <p:cNvSpPr/>
          <p:nvPr/>
        </p:nvSpPr>
        <p:spPr>
          <a:xfrm>
            <a:off x="228600" y="368969"/>
            <a:ext cx="8686800" cy="730908"/>
          </a:xfrm>
          <a:prstGeom prst="rect">
            <a:avLst/>
          </a:prstGeom>
          <a:noFill/>
          <a:ln w="6350">
            <a:solidFill>
              <a:srgbClr val="5395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689492" y="5474240"/>
            <a:ext cx="7838703" cy="1292662"/>
          </a:xfrm>
          <a:prstGeom prst="rect">
            <a:avLst/>
          </a:prstGeom>
          <a:noFill/>
        </p:spPr>
        <p:txBody>
          <a:bodyPr wrap="square" rtlCol="0">
            <a:spAutoFit/>
          </a:bodyPr>
          <a:lstStyle/>
          <a:p>
            <a:r>
              <a:rPr lang="en-US" sz="2600" i="1" dirty="0">
                <a:latin typeface="Comic Sans MS" panose="030F0702030302020204" pitchFamily="66" charset="0"/>
              </a:rPr>
              <a:t>We were originally thinking </a:t>
            </a:r>
            <a:r>
              <a:rPr lang="en-US" sz="2600" b="1" i="1" dirty="0">
                <a:latin typeface="Comic Sans MS" panose="030F0702030302020204" pitchFamily="66" charset="0"/>
              </a:rPr>
              <a:t>SAT</a:t>
            </a:r>
            <a:r>
              <a:rPr lang="en-US" sz="2600" i="1" dirty="0">
                <a:latin typeface="Comic Sans MS" panose="030F0702030302020204" pitchFamily="66" charset="0"/>
              </a:rPr>
              <a:t>, but then Noah’s admissions advisor told us left-handed students born on Tuesdays do better on the </a:t>
            </a:r>
            <a:r>
              <a:rPr lang="en-US" sz="2600" b="1" i="1" dirty="0">
                <a:latin typeface="Comic Sans MS" panose="030F0702030302020204" pitchFamily="66" charset="0"/>
              </a:rPr>
              <a:t>ACT</a:t>
            </a:r>
            <a:r>
              <a:rPr lang="en-US" sz="2600" i="1" dirty="0">
                <a:latin typeface="Comic Sans MS" panose="030F0702030302020204" pitchFamily="66" charset="0"/>
              </a:rPr>
              <a:t>.</a:t>
            </a:r>
          </a:p>
        </p:txBody>
      </p:sp>
    </p:spTree>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6" name="TextBox 10"/>
          <p:cNvSpPr txBox="1">
            <a:spLocks noChangeArrowheads="1"/>
          </p:cNvSpPr>
          <p:nvPr/>
        </p:nvSpPr>
        <p:spPr bwMode="auto">
          <a:xfrm>
            <a:off x="0" y="1560459"/>
            <a:ext cx="9144000" cy="2147887"/>
          </a:xfrm>
          <a:prstGeom prst="rect">
            <a:avLst/>
          </a:prstGeom>
          <a:solidFill>
            <a:srgbClr val="105A51"/>
          </a:solidFill>
          <a:ln w="9525">
            <a:noFill/>
            <a:miter lim="800000"/>
            <a:headEnd/>
            <a:tailEnd/>
          </a:ln>
        </p:spPr>
        <p:txBody>
          <a:bodyPr anchor="ctr"/>
          <a:lstStyle/>
          <a:p>
            <a:pPr lvl="1" eaLnBrk="1" hangingPunct="1">
              <a:spcBef>
                <a:spcPct val="50000"/>
              </a:spcBef>
            </a:pPr>
            <a:r>
              <a:rPr lang="en-US" altLang="en-US" dirty="0">
                <a:solidFill>
                  <a:schemeClr val="bg1"/>
                </a:solidFill>
                <a:latin typeface="Futura Lt BT" panose="020B0402020204020303" pitchFamily="34" charset="0"/>
              </a:rPr>
              <a:t>The best way to make this decision is by taking each one </a:t>
            </a:r>
          </a:p>
          <a:p>
            <a:pPr lvl="1" eaLnBrk="1" hangingPunct="1">
              <a:spcBef>
                <a:spcPct val="50000"/>
              </a:spcBef>
            </a:pPr>
            <a:r>
              <a:rPr lang="en-US" altLang="en-US" dirty="0">
                <a:solidFill>
                  <a:schemeClr val="bg1"/>
                </a:solidFill>
                <a:latin typeface="Futura Lt BT" panose="020B0402020204020303" pitchFamily="34" charset="0"/>
              </a:rPr>
              <a:t>and comparing scores using a Concordance Table.</a:t>
            </a:r>
          </a:p>
        </p:txBody>
      </p:sp>
      <p:sp>
        <p:nvSpPr>
          <p:cNvPr id="5" name="Rectangle 4">
            <a:extLst>
              <a:ext uri="{FF2B5EF4-FFF2-40B4-BE49-F238E27FC236}">
                <a16:creationId xmlns:a16="http://schemas.microsoft.com/office/drawing/2014/main" id="{C4225351-5BB0-44EB-92E7-6E2F08276FEB}"/>
              </a:ext>
            </a:extLst>
          </p:cNvPr>
          <p:cNvSpPr/>
          <p:nvPr/>
        </p:nvSpPr>
        <p:spPr>
          <a:xfrm>
            <a:off x="102655" y="439449"/>
            <a:ext cx="4778039" cy="584775"/>
          </a:xfrm>
          <a:prstGeom prst="rect">
            <a:avLst/>
          </a:prstGeom>
        </p:spPr>
        <p:txBody>
          <a:bodyPr wrap="none">
            <a:spAutoFit/>
          </a:bodyPr>
          <a:lstStyle/>
          <a:p>
            <a:pPr marL="228600"/>
            <a:r>
              <a:rPr lang="en-US" altLang="en-US" sz="3200" dirty="0">
                <a:solidFill>
                  <a:srgbClr val="105A51"/>
                </a:solidFill>
                <a:latin typeface="Futura Bk BT" panose="020B0502020204020303" pitchFamily="34" charset="0"/>
              </a:rPr>
              <a:t>CHOOSING </a:t>
            </a:r>
            <a:r>
              <a:rPr lang="en-US" altLang="en-US" sz="3200" dirty="0">
                <a:solidFill>
                  <a:srgbClr val="105A51"/>
                </a:solidFill>
                <a:latin typeface="Futura Lt BT" panose="020B0402020204020303"/>
              </a:rPr>
              <a:t>SAT or ACT</a:t>
            </a:r>
          </a:p>
        </p:txBody>
      </p:sp>
      <p:sp>
        <p:nvSpPr>
          <p:cNvPr id="6" name="Rectangle 5">
            <a:extLst>
              <a:ext uri="{FF2B5EF4-FFF2-40B4-BE49-F238E27FC236}">
                <a16:creationId xmlns:a16="http://schemas.microsoft.com/office/drawing/2014/main" id="{2C251D4A-4B76-4070-9966-1DB99E9BCEF6}"/>
              </a:ext>
            </a:extLst>
          </p:cNvPr>
          <p:cNvSpPr/>
          <p:nvPr/>
        </p:nvSpPr>
        <p:spPr>
          <a:xfrm>
            <a:off x="228600" y="368969"/>
            <a:ext cx="8686800" cy="730908"/>
          </a:xfrm>
          <a:prstGeom prst="rect">
            <a:avLst/>
          </a:prstGeom>
          <a:noFill/>
          <a:ln w="6350">
            <a:solidFill>
              <a:srgbClr val="5395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6ACAA60-FF20-40DC-8AC9-9EF54CC832C7}"/>
              </a:ext>
            </a:extLst>
          </p:cNvPr>
          <p:cNvSpPr/>
          <p:nvPr/>
        </p:nvSpPr>
        <p:spPr>
          <a:xfrm>
            <a:off x="95974" y="451607"/>
            <a:ext cx="8778239" cy="584775"/>
          </a:xfrm>
          <a:prstGeom prst="rect">
            <a:avLst/>
          </a:prstGeom>
        </p:spPr>
        <p:txBody>
          <a:bodyPr wrap="square">
            <a:spAutoFit/>
          </a:bodyPr>
          <a:lstStyle/>
          <a:p>
            <a:pPr marL="228600"/>
            <a:r>
              <a:rPr lang="en-US" altLang="en-US" sz="3200" dirty="0">
                <a:solidFill>
                  <a:srgbClr val="105A51"/>
                </a:solidFill>
                <a:latin typeface="Futura Bk BT" panose="020B0502020204020303" pitchFamily="34" charset="0"/>
              </a:rPr>
              <a:t>CONCORDANCE TABLES</a:t>
            </a:r>
          </a:p>
        </p:txBody>
      </p:sp>
      <p:graphicFrame>
        <p:nvGraphicFramePr>
          <p:cNvPr id="2" name="Table 1">
            <a:extLst>
              <a:ext uri="{FF2B5EF4-FFF2-40B4-BE49-F238E27FC236}">
                <a16:creationId xmlns:a16="http://schemas.microsoft.com/office/drawing/2014/main" id="{B1E8421A-48B8-47E1-A921-743CE862C026}"/>
              </a:ext>
            </a:extLst>
          </p:cNvPr>
          <p:cNvGraphicFramePr>
            <a:graphicFrameLocks noGrp="1"/>
          </p:cNvGraphicFramePr>
          <p:nvPr>
            <p:extLst>
              <p:ext uri="{D42A27DB-BD31-4B8C-83A1-F6EECF244321}">
                <p14:modId xmlns:p14="http://schemas.microsoft.com/office/powerpoint/2010/main" val="1076808279"/>
              </p:ext>
            </p:extLst>
          </p:nvPr>
        </p:nvGraphicFramePr>
        <p:xfrm>
          <a:off x="995429" y="1246687"/>
          <a:ext cx="992757" cy="5122391"/>
        </p:xfrm>
        <a:graphic>
          <a:graphicData uri="http://schemas.openxmlformats.org/drawingml/2006/table">
            <a:tbl>
              <a:tblPr firstRow="1" bandRow="1">
                <a:tableStyleId>{5C22544A-7EE6-4342-B048-85BDC9FD1C3A}</a:tableStyleId>
              </a:tblPr>
              <a:tblGrid>
                <a:gridCol w="496515">
                  <a:extLst>
                    <a:ext uri="{9D8B030D-6E8A-4147-A177-3AD203B41FA5}">
                      <a16:colId xmlns:a16="http://schemas.microsoft.com/office/drawing/2014/main" val="2712755026"/>
                    </a:ext>
                  </a:extLst>
                </a:gridCol>
                <a:gridCol w="496242">
                  <a:extLst>
                    <a:ext uri="{9D8B030D-6E8A-4147-A177-3AD203B41FA5}">
                      <a16:colId xmlns:a16="http://schemas.microsoft.com/office/drawing/2014/main" val="826792660"/>
                    </a:ext>
                  </a:extLst>
                </a:gridCol>
              </a:tblGrid>
              <a:tr h="231849">
                <a:tc>
                  <a:txBody>
                    <a:bodyPr/>
                    <a:lstStyle/>
                    <a:p>
                      <a:pPr algn="ctr"/>
                      <a:r>
                        <a:rPr lang="en-US" sz="1000" dirty="0">
                          <a:solidFill>
                            <a:schemeClr val="bg1"/>
                          </a:solidFill>
                          <a:latin typeface="Futura Lt BT" panose="020B0402020204020303" pitchFamily="34" charset="0"/>
                        </a:rPr>
                        <a:t>SAT </a:t>
                      </a:r>
                    </a:p>
                  </a:txBody>
                  <a:tcPr marL="68922" marR="68922" marT="34461" marB="34461">
                    <a:solidFill>
                      <a:srgbClr val="105A51"/>
                    </a:solidFill>
                  </a:tcPr>
                </a:tc>
                <a:tc>
                  <a:txBody>
                    <a:bodyPr/>
                    <a:lstStyle/>
                    <a:p>
                      <a:pPr algn="ctr"/>
                      <a:r>
                        <a:rPr lang="en-US" sz="1000" dirty="0">
                          <a:solidFill>
                            <a:schemeClr val="bg1"/>
                          </a:solidFill>
                          <a:latin typeface="Futura Lt BT" panose="020B0402020204020303" pitchFamily="34" charset="0"/>
                        </a:rPr>
                        <a:t>ACT</a:t>
                      </a:r>
                    </a:p>
                  </a:txBody>
                  <a:tcPr marL="68922" marR="68922" marT="34461" marB="34461">
                    <a:solidFill>
                      <a:srgbClr val="539536"/>
                    </a:solidFill>
                  </a:tcPr>
                </a:tc>
                <a:extLst>
                  <a:ext uri="{0D108BD9-81ED-4DB2-BD59-A6C34878D82A}">
                    <a16:rowId xmlns:a16="http://schemas.microsoft.com/office/drawing/2014/main" val="3590239650"/>
                  </a:ext>
                </a:extLst>
              </a:tr>
              <a:tr h="187622">
                <a:tc>
                  <a:txBody>
                    <a:bodyPr/>
                    <a:lstStyle/>
                    <a:p>
                      <a:pPr algn="ctr"/>
                      <a:r>
                        <a:rPr lang="en-US" sz="700" dirty="0">
                          <a:solidFill>
                            <a:schemeClr val="tx1"/>
                          </a:solidFill>
                          <a:latin typeface="Futura Lt BT" panose="020B0402020204020303" pitchFamily="34" charset="0"/>
                        </a:rPr>
                        <a:t>1600</a:t>
                      </a:r>
                    </a:p>
                  </a:txBody>
                  <a:tcPr marL="68922" marR="68922" marT="34461" marB="34461"/>
                </a:tc>
                <a:tc rowSpan="4">
                  <a:txBody>
                    <a:bodyPr/>
                    <a:lstStyle/>
                    <a:p>
                      <a:pPr algn="ctr"/>
                      <a:r>
                        <a:rPr lang="en-US" sz="700" dirty="0">
                          <a:solidFill>
                            <a:schemeClr val="tx1"/>
                          </a:solidFill>
                          <a:latin typeface="Futura Lt BT" panose="020B0402020204020303" pitchFamily="34" charset="0"/>
                        </a:rPr>
                        <a:t>36</a:t>
                      </a:r>
                    </a:p>
                  </a:txBody>
                  <a:tcPr marL="93312" marR="93312" marT="46656" marB="46656" anchor="ctr">
                    <a:solidFill>
                      <a:srgbClr val="00708D">
                        <a:alpha val="75000"/>
                      </a:srgbClr>
                    </a:solidFill>
                  </a:tcPr>
                </a:tc>
                <a:extLst>
                  <a:ext uri="{0D108BD9-81ED-4DB2-BD59-A6C34878D82A}">
                    <a16:rowId xmlns:a16="http://schemas.microsoft.com/office/drawing/2014/main" val="704974040"/>
                  </a:ext>
                </a:extLst>
              </a:tr>
              <a:tr h="187622">
                <a:tc>
                  <a:txBody>
                    <a:bodyPr/>
                    <a:lstStyle/>
                    <a:p>
                      <a:pPr algn="ctr"/>
                      <a:r>
                        <a:rPr lang="en-US" sz="700" b="1" dirty="0">
                          <a:solidFill>
                            <a:schemeClr val="tx1"/>
                          </a:solidFill>
                          <a:latin typeface="Futura Lt BT" panose="020B0402020204020303" pitchFamily="34" charset="0"/>
                        </a:rPr>
                        <a:t>1590*</a:t>
                      </a:r>
                    </a:p>
                  </a:txBody>
                  <a:tcPr marL="68922" marR="68922" marT="34461" marB="34461"/>
                </a:tc>
                <a:tc vMerge="1">
                  <a:txBody>
                    <a:bodyPr/>
                    <a:lstStyle/>
                    <a:p>
                      <a:pPr algn="ctr"/>
                      <a:endParaRPr lang="en-US" sz="900" dirty="0">
                        <a:solidFill>
                          <a:schemeClr val="tx1"/>
                        </a:solidFill>
                        <a:latin typeface="Futura Lt BT" panose="020B0402020204020303" pitchFamily="34" charset="0"/>
                      </a:endParaRPr>
                    </a:p>
                  </a:txBody>
                  <a:tcPr/>
                </a:tc>
                <a:extLst>
                  <a:ext uri="{0D108BD9-81ED-4DB2-BD59-A6C34878D82A}">
                    <a16:rowId xmlns:a16="http://schemas.microsoft.com/office/drawing/2014/main" val="3855202952"/>
                  </a:ext>
                </a:extLst>
              </a:tr>
              <a:tr h="187622">
                <a:tc>
                  <a:txBody>
                    <a:bodyPr/>
                    <a:lstStyle/>
                    <a:p>
                      <a:pPr algn="ctr"/>
                      <a:r>
                        <a:rPr lang="en-US" sz="700" dirty="0">
                          <a:solidFill>
                            <a:schemeClr val="tx1"/>
                          </a:solidFill>
                          <a:latin typeface="Futura Lt BT" panose="020B0402020204020303" pitchFamily="34" charset="0"/>
                        </a:rPr>
                        <a:t>1580</a:t>
                      </a:r>
                    </a:p>
                  </a:txBody>
                  <a:tcPr marL="68922" marR="68922" marT="34461" marB="34461"/>
                </a:tc>
                <a:tc vMerge="1">
                  <a:txBody>
                    <a:bodyPr/>
                    <a:lstStyle/>
                    <a:p>
                      <a:pPr algn="ctr"/>
                      <a:endParaRPr lang="en-US" sz="900" dirty="0">
                        <a:solidFill>
                          <a:schemeClr val="tx1"/>
                        </a:solidFill>
                        <a:latin typeface="Futura Lt BT" panose="020B0402020204020303" pitchFamily="34" charset="0"/>
                      </a:endParaRPr>
                    </a:p>
                  </a:txBody>
                  <a:tcPr/>
                </a:tc>
                <a:extLst>
                  <a:ext uri="{0D108BD9-81ED-4DB2-BD59-A6C34878D82A}">
                    <a16:rowId xmlns:a16="http://schemas.microsoft.com/office/drawing/2014/main" val="3940631537"/>
                  </a:ext>
                </a:extLst>
              </a:tr>
              <a:tr h="187622">
                <a:tc>
                  <a:txBody>
                    <a:bodyPr/>
                    <a:lstStyle/>
                    <a:p>
                      <a:pPr algn="ctr"/>
                      <a:r>
                        <a:rPr lang="en-US" sz="700" dirty="0">
                          <a:solidFill>
                            <a:schemeClr val="tx1"/>
                          </a:solidFill>
                          <a:latin typeface="Futura Lt BT" panose="020B0402020204020303" pitchFamily="34" charset="0"/>
                        </a:rPr>
                        <a:t>1570</a:t>
                      </a:r>
                    </a:p>
                  </a:txBody>
                  <a:tcPr marL="68922" marR="68922" marT="34461" marB="34461"/>
                </a:tc>
                <a:tc vMerge="1">
                  <a:txBody>
                    <a:bodyPr/>
                    <a:lstStyle/>
                    <a:p>
                      <a:pPr algn="ctr"/>
                      <a:endParaRPr lang="en-US" sz="900" dirty="0">
                        <a:solidFill>
                          <a:schemeClr val="tx1"/>
                        </a:solidFill>
                        <a:latin typeface="Futura Lt BT" panose="020B0402020204020303" pitchFamily="34" charset="0"/>
                      </a:endParaRPr>
                    </a:p>
                  </a:txBody>
                  <a:tcPr/>
                </a:tc>
                <a:extLst>
                  <a:ext uri="{0D108BD9-81ED-4DB2-BD59-A6C34878D82A}">
                    <a16:rowId xmlns:a16="http://schemas.microsoft.com/office/drawing/2014/main" val="4261976703"/>
                  </a:ext>
                </a:extLst>
              </a:tr>
              <a:tr h="187622">
                <a:tc>
                  <a:txBody>
                    <a:bodyPr/>
                    <a:lstStyle/>
                    <a:p>
                      <a:pPr algn="ctr"/>
                      <a:r>
                        <a:rPr lang="en-US" sz="700" dirty="0">
                          <a:solidFill>
                            <a:schemeClr val="tx1"/>
                          </a:solidFill>
                          <a:latin typeface="Futura Lt BT" panose="020B0402020204020303" pitchFamily="34" charset="0"/>
                        </a:rPr>
                        <a:t>1560</a:t>
                      </a:r>
                    </a:p>
                  </a:txBody>
                  <a:tcPr marL="68922" marR="68922" marT="34461" marB="34461"/>
                </a:tc>
                <a:tc rowSpan="4">
                  <a:txBody>
                    <a:bodyPr/>
                    <a:lstStyle/>
                    <a:p>
                      <a:pPr algn="ctr"/>
                      <a:r>
                        <a:rPr lang="en-US" sz="700" dirty="0">
                          <a:solidFill>
                            <a:schemeClr val="tx1"/>
                          </a:solidFill>
                          <a:latin typeface="Futura Lt BT" panose="020B0402020204020303" pitchFamily="34" charset="0"/>
                        </a:rPr>
                        <a:t>35</a:t>
                      </a:r>
                    </a:p>
                  </a:txBody>
                  <a:tcPr marL="93312" marR="93312" marT="46656" marB="46656" anchor="ctr">
                    <a:solidFill>
                      <a:srgbClr val="00708D">
                        <a:alpha val="20000"/>
                      </a:srgbClr>
                    </a:solidFill>
                  </a:tcPr>
                </a:tc>
                <a:extLst>
                  <a:ext uri="{0D108BD9-81ED-4DB2-BD59-A6C34878D82A}">
                    <a16:rowId xmlns:a16="http://schemas.microsoft.com/office/drawing/2014/main" val="3336487219"/>
                  </a:ext>
                </a:extLst>
              </a:tr>
              <a:tr h="187622">
                <a:tc>
                  <a:txBody>
                    <a:bodyPr/>
                    <a:lstStyle/>
                    <a:p>
                      <a:pPr algn="ctr"/>
                      <a:r>
                        <a:rPr lang="en-US" sz="700" dirty="0">
                          <a:solidFill>
                            <a:schemeClr val="tx1"/>
                          </a:solidFill>
                          <a:latin typeface="Futura Lt BT" panose="020B0402020204020303" pitchFamily="34" charset="0"/>
                        </a:rPr>
                        <a:t>1550</a:t>
                      </a:r>
                    </a:p>
                  </a:txBody>
                  <a:tcPr marL="68922" marR="68922" marT="34461" marB="34461"/>
                </a:tc>
                <a:tc vMerge="1">
                  <a:txBody>
                    <a:bodyPr/>
                    <a:lstStyle/>
                    <a:p>
                      <a:pPr algn="ctr"/>
                      <a:endParaRPr lang="en-US" sz="900" dirty="0">
                        <a:solidFill>
                          <a:schemeClr val="tx1"/>
                        </a:solidFill>
                        <a:latin typeface="Futura Lt BT" panose="020B0402020204020303" pitchFamily="34" charset="0"/>
                      </a:endParaRPr>
                    </a:p>
                  </a:txBody>
                  <a:tcPr/>
                </a:tc>
                <a:extLst>
                  <a:ext uri="{0D108BD9-81ED-4DB2-BD59-A6C34878D82A}">
                    <a16:rowId xmlns:a16="http://schemas.microsoft.com/office/drawing/2014/main" val="531798316"/>
                  </a:ext>
                </a:extLst>
              </a:tr>
              <a:tr h="187622">
                <a:tc>
                  <a:txBody>
                    <a:bodyPr/>
                    <a:lstStyle/>
                    <a:p>
                      <a:pPr algn="ctr"/>
                      <a:r>
                        <a:rPr lang="en-US" sz="700" b="1" dirty="0">
                          <a:solidFill>
                            <a:schemeClr val="tx1"/>
                          </a:solidFill>
                          <a:latin typeface="Futura Lt BT" panose="020B0402020204020303" pitchFamily="34" charset="0"/>
                        </a:rPr>
                        <a:t>1540*</a:t>
                      </a:r>
                    </a:p>
                  </a:txBody>
                  <a:tcPr marL="68922" marR="68922" marT="34461" marB="34461"/>
                </a:tc>
                <a:tc vMerge="1">
                  <a:txBody>
                    <a:bodyPr/>
                    <a:lstStyle/>
                    <a:p>
                      <a:pPr algn="ctr"/>
                      <a:endParaRPr lang="en-US" sz="900" dirty="0">
                        <a:solidFill>
                          <a:schemeClr val="tx1"/>
                        </a:solidFill>
                        <a:latin typeface="Futura Lt BT" panose="020B0402020204020303" pitchFamily="34" charset="0"/>
                      </a:endParaRPr>
                    </a:p>
                  </a:txBody>
                  <a:tcPr/>
                </a:tc>
                <a:extLst>
                  <a:ext uri="{0D108BD9-81ED-4DB2-BD59-A6C34878D82A}">
                    <a16:rowId xmlns:a16="http://schemas.microsoft.com/office/drawing/2014/main" val="3270025787"/>
                  </a:ext>
                </a:extLst>
              </a:tr>
              <a:tr h="187622">
                <a:tc>
                  <a:txBody>
                    <a:bodyPr/>
                    <a:lstStyle/>
                    <a:p>
                      <a:pPr algn="ctr"/>
                      <a:r>
                        <a:rPr lang="en-US" sz="700" dirty="0">
                          <a:solidFill>
                            <a:schemeClr val="tx1"/>
                          </a:solidFill>
                          <a:latin typeface="Futura Lt BT" panose="020B0402020204020303" pitchFamily="34" charset="0"/>
                        </a:rPr>
                        <a:t>1530</a:t>
                      </a:r>
                    </a:p>
                  </a:txBody>
                  <a:tcPr marL="68922" marR="68922" marT="34461" marB="34461"/>
                </a:tc>
                <a:tc vMerge="1">
                  <a:txBody>
                    <a:bodyPr/>
                    <a:lstStyle/>
                    <a:p>
                      <a:pPr algn="ctr"/>
                      <a:endParaRPr lang="en-US" sz="900" dirty="0">
                        <a:solidFill>
                          <a:schemeClr val="tx1"/>
                        </a:solidFill>
                        <a:latin typeface="Futura Lt BT" panose="020B0402020204020303" pitchFamily="34" charset="0"/>
                      </a:endParaRPr>
                    </a:p>
                  </a:txBody>
                  <a:tcPr/>
                </a:tc>
                <a:extLst>
                  <a:ext uri="{0D108BD9-81ED-4DB2-BD59-A6C34878D82A}">
                    <a16:rowId xmlns:a16="http://schemas.microsoft.com/office/drawing/2014/main" val="29635878"/>
                  </a:ext>
                </a:extLst>
              </a:tr>
              <a:tr h="187622">
                <a:tc>
                  <a:txBody>
                    <a:bodyPr/>
                    <a:lstStyle/>
                    <a:p>
                      <a:pPr algn="ctr"/>
                      <a:r>
                        <a:rPr lang="en-US" sz="700" dirty="0">
                          <a:solidFill>
                            <a:schemeClr val="tx1"/>
                          </a:solidFill>
                          <a:latin typeface="Futura Lt BT" panose="020B0402020204020303" pitchFamily="34" charset="0"/>
                        </a:rPr>
                        <a:t>1520</a:t>
                      </a:r>
                    </a:p>
                  </a:txBody>
                  <a:tcPr marL="68922" marR="68922" marT="34461" marB="34461"/>
                </a:tc>
                <a:tc rowSpan="4">
                  <a:txBody>
                    <a:bodyPr/>
                    <a:lstStyle/>
                    <a:p>
                      <a:pPr algn="ctr"/>
                      <a:r>
                        <a:rPr lang="en-US" sz="700" dirty="0">
                          <a:solidFill>
                            <a:schemeClr val="tx1"/>
                          </a:solidFill>
                          <a:latin typeface="Futura Lt BT" panose="020B0402020204020303" pitchFamily="34" charset="0"/>
                        </a:rPr>
                        <a:t>34</a:t>
                      </a:r>
                    </a:p>
                  </a:txBody>
                  <a:tcPr marL="93312" marR="93312" marT="46656" marB="46656" anchor="ctr">
                    <a:solidFill>
                      <a:srgbClr val="00708D">
                        <a:alpha val="75000"/>
                      </a:srgbClr>
                    </a:solidFill>
                  </a:tcPr>
                </a:tc>
                <a:extLst>
                  <a:ext uri="{0D108BD9-81ED-4DB2-BD59-A6C34878D82A}">
                    <a16:rowId xmlns:a16="http://schemas.microsoft.com/office/drawing/2014/main" val="1979151941"/>
                  </a:ext>
                </a:extLst>
              </a:tr>
              <a:tr h="187622">
                <a:tc>
                  <a:txBody>
                    <a:bodyPr/>
                    <a:lstStyle/>
                    <a:p>
                      <a:pPr algn="ctr"/>
                      <a:r>
                        <a:rPr lang="en-US" sz="700" dirty="0">
                          <a:solidFill>
                            <a:schemeClr val="tx1"/>
                          </a:solidFill>
                          <a:latin typeface="Futura Lt BT" panose="020B0402020204020303" pitchFamily="34" charset="0"/>
                        </a:rPr>
                        <a:t>1510</a:t>
                      </a:r>
                    </a:p>
                  </a:txBody>
                  <a:tcPr marL="68922" marR="68922" marT="34461" marB="34461"/>
                </a:tc>
                <a:tc vMerge="1">
                  <a:txBody>
                    <a:bodyPr/>
                    <a:lstStyle/>
                    <a:p>
                      <a:pPr algn="ctr"/>
                      <a:endParaRPr lang="en-US" sz="900" dirty="0">
                        <a:solidFill>
                          <a:schemeClr val="tx1"/>
                        </a:solidFill>
                        <a:latin typeface="Futura Lt BT" panose="020B0402020204020303" pitchFamily="34" charset="0"/>
                      </a:endParaRPr>
                    </a:p>
                  </a:txBody>
                  <a:tcPr/>
                </a:tc>
                <a:extLst>
                  <a:ext uri="{0D108BD9-81ED-4DB2-BD59-A6C34878D82A}">
                    <a16:rowId xmlns:a16="http://schemas.microsoft.com/office/drawing/2014/main" val="1025260480"/>
                  </a:ext>
                </a:extLst>
              </a:tr>
              <a:tr h="187622">
                <a:tc>
                  <a:txBody>
                    <a:bodyPr/>
                    <a:lstStyle/>
                    <a:p>
                      <a:pPr algn="ctr"/>
                      <a:r>
                        <a:rPr lang="en-US" sz="700" b="1" dirty="0">
                          <a:solidFill>
                            <a:schemeClr val="tx1"/>
                          </a:solidFill>
                          <a:latin typeface="Futura Lt BT" panose="020B0402020204020303" pitchFamily="34" charset="0"/>
                        </a:rPr>
                        <a:t>1500*</a:t>
                      </a:r>
                    </a:p>
                  </a:txBody>
                  <a:tcPr marL="68922" marR="68922" marT="34461" marB="34461"/>
                </a:tc>
                <a:tc vMerge="1">
                  <a:txBody>
                    <a:bodyPr/>
                    <a:lstStyle/>
                    <a:p>
                      <a:pPr algn="ctr"/>
                      <a:endParaRPr lang="en-US" sz="900" dirty="0">
                        <a:solidFill>
                          <a:schemeClr val="tx1"/>
                        </a:solidFill>
                        <a:latin typeface="Futura Lt BT" panose="020B0402020204020303" pitchFamily="34" charset="0"/>
                      </a:endParaRPr>
                    </a:p>
                  </a:txBody>
                  <a:tcPr/>
                </a:tc>
                <a:extLst>
                  <a:ext uri="{0D108BD9-81ED-4DB2-BD59-A6C34878D82A}">
                    <a16:rowId xmlns:a16="http://schemas.microsoft.com/office/drawing/2014/main" val="2269313096"/>
                  </a:ext>
                </a:extLst>
              </a:tr>
              <a:tr h="187622">
                <a:tc>
                  <a:txBody>
                    <a:bodyPr/>
                    <a:lstStyle/>
                    <a:p>
                      <a:pPr algn="ctr"/>
                      <a:r>
                        <a:rPr lang="en-US" sz="700" dirty="0">
                          <a:solidFill>
                            <a:schemeClr val="tx1"/>
                          </a:solidFill>
                          <a:latin typeface="Futura Lt BT" panose="020B0402020204020303" pitchFamily="34" charset="0"/>
                        </a:rPr>
                        <a:t>1490</a:t>
                      </a:r>
                    </a:p>
                  </a:txBody>
                  <a:tcPr marL="68922" marR="68922" marT="34461" marB="34461"/>
                </a:tc>
                <a:tc vMerge="1">
                  <a:txBody>
                    <a:bodyPr/>
                    <a:lstStyle/>
                    <a:p>
                      <a:pPr algn="ctr"/>
                      <a:endParaRPr lang="en-US" sz="900" dirty="0">
                        <a:solidFill>
                          <a:schemeClr val="tx1"/>
                        </a:solidFill>
                        <a:latin typeface="Futura Lt BT" panose="020B0402020204020303" pitchFamily="34" charset="0"/>
                      </a:endParaRPr>
                    </a:p>
                  </a:txBody>
                  <a:tcPr/>
                </a:tc>
                <a:extLst>
                  <a:ext uri="{0D108BD9-81ED-4DB2-BD59-A6C34878D82A}">
                    <a16:rowId xmlns:a16="http://schemas.microsoft.com/office/drawing/2014/main" val="360937084"/>
                  </a:ext>
                </a:extLst>
              </a:tr>
              <a:tr h="187622">
                <a:tc>
                  <a:txBody>
                    <a:bodyPr/>
                    <a:lstStyle/>
                    <a:p>
                      <a:pPr algn="ctr"/>
                      <a:r>
                        <a:rPr lang="en-US" sz="700" dirty="0">
                          <a:solidFill>
                            <a:schemeClr val="tx1"/>
                          </a:solidFill>
                          <a:latin typeface="Futura Lt BT" panose="020B0402020204020303" pitchFamily="34" charset="0"/>
                        </a:rPr>
                        <a:t>1480</a:t>
                      </a:r>
                    </a:p>
                  </a:txBody>
                  <a:tcPr marL="68922" marR="68922" marT="34461" marB="34461"/>
                </a:tc>
                <a:tc rowSpan="4">
                  <a:txBody>
                    <a:bodyPr/>
                    <a:lstStyle/>
                    <a:p>
                      <a:pPr algn="ctr"/>
                      <a:r>
                        <a:rPr lang="en-US" sz="700" dirty="0">
                          <a:solidFill>
                            <a:schemeClr val="tx1"/>
                          </a:solidFill>
                          <a:latin typeface="Futura Lt BT" panose="020B0402020204020303" pitchFamily="34" charset="0"/>
                        </a:rPr>
                        <a:t>33</a:t>
                      </a:r>
                    </a:p>
                  </a:txBody>
                  <a:tcPr marL="93312" marR="93312" marT="46656" marB="46656" anchor="ctr">
                    <a:solidFill>
                      <a:srgbClr val="00708D">
                        <a:alpha val="20000"/>
                      </a:srgbClr>
                    </a:solidFill>
                  </a:tcPr>
                </a:tc>
                <a:extLst>
                  <a:ext uri="{0D108BD9-81ED-4DB2-BD59-A6C34878D82A}">
                    <a16:rowId xmlns:a16="http://schemas.microsoft.com/office/drawing/2014/main" val="1652312221"/>
                  </a:ext>
                </a:extLst>
              </a:tr>
              <a:tr h="187622">
                <a:tc>
                  <a:txBody>
                    <a:bodyPr/>
                    <a:lstStyle/>
                    <a:p>
                      <a:pPr algn="ctr"/>
                      <a:r>
                        <a:rPr lang="en-US" sz="700" dirty="0">
                          <a:solidFill>
                            <a:schemeClr val="tx1"/>
                          </a:solidFill>
                          <a:latin typeface="Futura Lt BT" panose="020B0402020204020303" pitchFamily="34" charset="0"/>
                        </a:rPr>
                        <a:t>1470</a:t>
                      </a:r>
                    </a:p>
                  </a:txBody>
                  <a:tcPr marL="68922" marR="68922" marT="34461" marB="34461"/>
                </a:tc>
                <a:tc vMerge="1">
                  <a:txBody>
                    <a:bodyPr/>
                    <a:lstStyle/>
                    <a:p>
                      <a:pPr algn="ctr"/>
                      <a:endParaRPr lang="en-US" sz="900" dirty="0">
                        <a:solidFill>
                          <a:schemeClr val="tx1"/>
                        </a:solidFill>
                        <a:latin typeface="Futura Lt BT" panose="020B0402020204020303" pitchFamily="34" charset="0"/>
                      </a:endParaRPr>
                    </a:p>
                  </a:txBody>
                  <a:tcPr/>
                </a:tc>
                <a:extLst>
                  <a:ext uri="{0D108BD9-81ED-4DB2-BD59-A6C34878D82A}">
                    <a16:rowId xmlns:a16="http://schemas.microsoft.com/office/drawing/2014/main" val="524650975"/>
                  </a:ext>
                </a:extLst>
              </a:tr>
              <a:tr h="187622">
                <a:tc>
                  <a:txBody>
                    <a:bodyPr/>
                    <a:lstStyle/>
                    <a:p>
                      <a:pPr algn="ctr"/>
                      <a:r>
                        <a:rPr lang="en-US" sz="700" b="1" dirty="0">
                          <a:solidFill>
                            <a:schemeClr val="tx1"/>
                          </a:solidFill>
                          <a:latin typeface="Futura Lt BT" panose="020B0402020204020303" pitchFamily="34" charset="0"/>
                        </a:rPr>
                        <a:t>1460*</a:t>
                      </a:r>
                    </a:p>
                  </a:txBody>
                  <a:tcPr marL="68922" marR="68922" marT="34461" marB="34461"/>
                </a:tc>
                <a:tc vMerge="1">
                  <a:txBody>
                    <a:bodyPr/>
                    <a:lstStyle/>
                    <a:p>
                      <a:pPr algn="ctr"/>
                      <a:endParaRPr lang="en-US" sz="900" dirty="0">
                        <a:solidFill>
                          <a:schemeClr val="tx1"/>
                        </a:solidFill>
                        <a:latin typeface="Futura Lt BT" panose="020B0402020204020303" pitchFamily="34" charset="0"/>
                      </a:endParaRPr>
                    </a:p>
                  </a:txBody>
                  <a:tcPr/>
                </a:tc>
                <a:extLst>
                  <a:ext uri="{0D108BD9-81ED-4DB2-BD59-A6C34878D82A}">
                    <a16:rowId xmlns:a16="http://schemas.microsoft.com/office/drawing/2014/main" val="577124767"/>
                  </a:ext>
                </a:extLst>
              </a:tr>
              <a:tr h="187622">
                <a:tc>
                  <a:txBody>
                    <a:bodyPr/>
                    <a:lstStyle/>
                    <a:p>
                      <a:pPr algn="ctr"/>
                      <a:r>
                        <a:rPr lang="en-US" sz="700" dirty="0">
                          <a:solidFill>
                            <a:schemeClr val="tx1"/>
                          </a:solidFill>
                          <a:latin typeface="Futura Lt BT" panose="020B0402020204020303" pitchFamily="34" charset="0"/>
                        </a:rPr>
                        <a:t>1450</a:t>
                      </a:r>
                    </a:p>
                  </a:txBody>
                  <a:tcPr marL="68922" marR="68922" marT="34461" marB="34461"/>
                </a:tc>
                <a:tc vMerge="1">
                  <a:txBody>
                    <a:bodyPr/>
                    <a:lstStyle/>
                    <a:p>
                      <a:pPr algn="ctr"/>
                      <a:endParaRPr lang="en-US" sz="900" dirty="0">
                        <a:solidFill>
                          <a:schemeClr val="tx1"/>
                        </a:solidFill>
                        <a:latin typeface="Futura Lt BT" panose="020B0402020204020303" pitchFamily="34" charset="0"/>
                      </a:endParaRPr>
                    </a:p>
                  </a:txBody>
                  <a:tcPr/>
                </a:tc>
                <a:extLst>
                  <a:ext uri="{0D108BD9-81ED-4DB2-BD59-A6C34878D82A}">
                    <a16:rowId xmlns:a16="http://schemas.microsoft.com/office/drawing/2014/main" val="3842105023"/>
                  </a:ext>
                </a:extLst>
              </a:tr>
              <a:tr h="187622">
                <a:tc>
                  <a:txBody>
                    <a:bodyPr/>
                    <a:lstStyle/>
                    <a:p>
                      <a:pPr algn="ctr"/>
                      <a:r>
                        <a:rPr lang="en-US" sz="700" dirty="0">
                          <a:solidFill>
                            <a:schemeClr val="tx1"/>
                          </a:solidFill>
                          <a:latin typeface="Futura Lt BT" panose="020B0402020204020303" pitchFamily="34" charset="0"/>
                        </a:rPr>
                        <a:t>1440</a:t>
                      </a:r>
                    </a:p>
                  </a:txBody>
                  <a:tcPr marL="68922" marR="68922" marT="34461" marB="34461"/>
                </a:tc>
                <a:tc rowSpan="3">
                  <a:txBody>
                    <a:bodyPr/>
                    <a:lstStyle/>
                    <a:p>
                      <a:pPr algn="ctr"/>
                      <a:r>
                        <a:rPr lang="en-US" sz="700" dirty="0">
                          <a:solidFill>
                            <a:schemeClr val="tx1"/>
                          </a:solidFill>
                          <a:latin typeface="Futura Lt BT" panose="020B0402020204020303" pitchFamily="34" charset="0"/>
                        </a:rPr>
                        <a:t>32</a:t>
                      </a:r>
                    </a:p>
                  </a:txBody>
                  <a:tcPr marL="93312" marR="93312" marT="46656" marB="46656" anchor="ctr">
                    <a:solidFill>
                      <a:srgbClr val="00708D">
                        <a:alpha val="75000"/>
                      </a:srgbClr>
                    </a:solidFill>
                  </a:tcPr>
                </a:tc>
                <a:extLst>
                  <a:ext uri="{0D108BD9-81ED-4DB2-BD59-A6C34878D82A}">
                    <a16:rowId xmlns:a16="http://schemas.microsoft.com/office/drawing/2014/main" val="3271347146"/>
                  </a:ext>
                </a:extLst>
              </a:tr>
              <a:tr h="187622">
                <a:tc>
                  <a:txBody>
                    <a:bodyPr/>
                    <a:lstStyle/>
                    <a:p>
                      <a:pPr algn="ctr"/>
                      <a:r>
                        <a:rPr lang="en-US" sz="700" b="1" dirty="0">
                          <a:solidFill>
                            <a:schemeClr val="tx1"/>
                          </a:solidFill>
                          <a:latin typeface="Futura Lt BT" panose="020B0402020204020303" pitchFamily="34" charset="0"/>
                        </a:rPr>
                        <a:t>1430*</a:t>
                      </a:r>
                    </a:p>
                  </a:txBody>
                  <a:tcPr marL="68922" marR="68922" marT="34461" marB="34461"/>
                </a:tc>
                <a:tc vMerge="1">
                  <a:txBody>
                    <a:bodyPr/>
                    <a:lstStyle/>
                    <a:p>
                      <a:pPr algn="ctr"/>
                      <a:endParaRPr lang="en-US" sz="900" dirty="0">
                        <a:solidFill>
                          <a:schemeClr val="tx1"/>
                        </a:solidFill>
                        <a:latin typeface="Futura Lt BT" panose="020B0402020204020303" pitchFamily="34" charset="0"/>
                      </a:endParaRPr>
                    </a:p>
                  </a:txBody>
                  <a:tcPr/>
                </a:tc>
                <a:extLst>
                  <a:ext uri="{0D108BD9-81ED-4DB2-BD59-A6C34878D82A}">
                    <a16:rowId xmlns:a16="http://schemas.microsoft.com/office/drawing/2014/main" val="2246615964"/>
                  </a:ext>
                </a:extLst>
              </a:tr>
              <a:tr h="187622">
                <a:tc>
                  <a:txBody>
                    <a:bodyPr/>
                    <a:lstStyle/>
                    <a:p>
                      <a:pPr algn="ctr"/>
                      <a:r>
                        <a:rPr lang="en-US" sz="700" dirty="0">
                          <a:solidFill>
                            <a:schemeClr val="tx1"/>
                          </a:solidFill>
                          <a:latin typeface="Futura Lt BT" panose="020B0402020204020303" pitchFamily="34" charset="0"/>
                        </a:rPr>
                        <a:t>1420</a:t>
                      </a:r>
                    </a:p>
                  </a:txBody>
                  <a:tcPr marL="68922" marR="68922" marT="34461" marB="34461"/>
                </a:tc>
                <a:tc vMerge="1">
                  <a:txBody>
                    <a:bodyPr/>
                    <a:lstStyle/>
                    <a:p>
                      <a:pPr algn="ctr"/>
                      <a:endParaRPr lang="en-US" sz="900" dirty="0">
                        <a:solidFill>
                          <a:schemeClr val="tx1"/>
                        </a:solidFill>
                        <a:latin typeface="Futura Lt BT" panose="020B0402020204020303" pitchFamily="34" charset="0"/>
                      </a:endParaRPr>
                    </a:p>
                  </a:txBody>
                  <a:tcPr/>
                </a:tc>
                <a:extLst>
                  <a:ext uri="{0D108BD9-81ED-4DB2-BD59-A6C34878D82A}">
                    <a16:rowId xmlns:a16="http://schemas.microsoft.com/office/drawing/2014/main" val="1096635918"/>
                  </a:ext>
                </a:extLst>
              </a:tr>
              <a:tr h="187622">
                <a:tc>
                  <a:txBody>
                    <a:bodyPr/>
                    <a:lstStyle/>
                    <a:p>
                      <a:pPr algn="ctr"/>
                      <a:r>
                        <a:rPr lang="en-US" sz="700" dirty="0">
                          <a:solidFill>
                            <a:schemeClr val="tx1"/>
                          </a:solidFill>
                          <a:latin typeface="Futura Lt BT" panose="020B0402020204020303" pitchFamily="34" charset="0"/>
                        </a:rPr>
                        <a:t>1410</a:t>
                      </a:r>
                    </a:p>
                  </a:txBody>
                  <a:tcPr marL="68922" marR="68922" marT="34461" marB="34461"/>
                </a:tc>
                <a:tc rowSpan="3">
                  <a:txBody>
                    <a:bodyPr/>
                    <a:lstStyle/>
                    <a:p>
                      <a:pPr algn="ctr"/>
                      <a:r>
                        <a:rPr lang="en-US" sz="700" dirty="0">
                          <a:solidFill>
                            <a:schemeClr val="tx1"/>
                          </a:solidFill>
                          <a:latin typeface="Futura Lt BT" panose="020B0402020204020303" pitchFamily="34" charset="0"/>
                        </a:rPr>
                        <a:t>31</a:t>
                      </a:r>
                    </a:p>
                  </a:txBody>
                  <a:tcPr marL="93312" marR="93312" marT="46656" marB="46656" anchor="ctr">
                    <a:solidFill>
                      <a:srgbClr val="00708D">
                        <a:alpha val="20000"/>
                      </a:srgbClr>
                    </a:solidFill>
                  </a:tcPr>
                </a:tc>
                <a:extLst>
                  <a:ext uri="{0D108BD9-81ED-4DB2-BD59-A6C34878D82A}">
                    <a16:rowId xmlns:a16="http://schemas.microsoft.com/office/drawing/2014/main" val="1353187433"/>
                  </a:ext>
                </a:extLst>
              </a:tr>
              <a:tr h="187622">
                <a:tc>
                  <a:txBody>
                    <a:bodyPr/>
                    <a:lstStyle/>
                    <a:p>
                      <a:pPr algn="ctr"/>
                      <a:r>
                        <a:rPr lang="en-US" sz="700" b="1" dirty="0">
                          <a:solidFill>
                            <a:schemeClr val="tx1"/>
                          </a:solidFill>
                          <a:latin typeface="Futura Lt BT" panose="020B0402020204020303" pitchFamily="34" charset="0"/>
                        </a:rPr>
                        <a:t>1400*</a:t>
                      </a:r>
                    </a:p>
                  </a:txBody>
                  <a:tcPr marL="68922" marR="68922" marT="34461" marB="34461"/>
                </a:tc>
                <a:tc vMerge="1">
                  <a:txBody>
                    <a:bodyPr/>
                    <a:lstStyle/>
                    <a:p>
                      <a:pPr algn="ctr"/>
                      <a:endParaRPr lang="en-US" sz="900" dirty="0">
                        <a:solidFill>
                          <a:schemeClr val="tx1"/>
                        </a:solidFill>
                        <a:latin typeface="Futura Lt BT" panose="020B0402020204020303" pitchFamily="34" charset="0"/>
                      </a:endParaRPr>
                    </a:p>
                  </a:txBody>
                  <a:tcPr/>
                </a:tc>
                <a:extLst>
                  <a:ext uri="{0D108BD9-81ED-4DB2-BD59-A6C34878D82A}">
                    <a16:rowId xmlns:a16="http://schemas.microsoft.com/office/drawing/2014/main" val="2457215575"/>
                  </a:ext>
                </a:extLst>
              </a:tr>
              <a:tr h="187622">
                <a:tc>
                  <a:txBody>
                    <a:bodyPr/>
                    <a:lstStyle/>
                    <a:p>
                      <a:pPr algn="ctr"/>
                      <a:r>
                        <a:rPr lang="en-US" sz="700" dirty="0">
                          <a:solidFill>
                            <a:schemeClr val="tx1"/>
                          </a:solidFill>
                          <a:latin typeface="Futura Lt BT" panose="020B0402020204020303" pitchFamily="34" charset="0"/>
                        </a:rPr>
                        <a:t>1390</a:t>
                      </a:r>
                    </a:p>
                  </a:txBody>
                  <a:tcPr marL="68922" marR="68922" marT="34461" marB="34461"/>
                </a:tc>
                <a:tc vMerge="1">
                  <a:txBody>
                    <a:bodyPr/>
                    <a:lstStyle/>
                    <a:p>
                      <a:pPr algn="ctr"/>
                      <a:endParaRPr lang="en-US" sz="900" dirty="0">
                        <a:solidFill>
                          <a:schemeClr val="tx1"/>
                        </a:solidFill>
                        <a:latin typeface="Futura Lt BT" panose="020B0402020204020303" pitchFamily="34" charset="0"/>
                      </a:endParaRPr>
                    </a:p>
                  </a:txBody>
                  <a:tcPr/>
                </a:tc>
                <a:extLst>
                  <a:ext uri="{0D108BD9-81ED-4DB2-BD59-A6C34878D82A}">
                    <a16:rowId xmlns:a16="http://schemas.microsoft.com/office/drawing/2014/main" val="2382278548"/>
                  </a:ext>
                </a:extLst>
              </a:tr>
              <a:tr h="187622">
                <a:tc>
                  <a:txBody>
                    <a:bodyPr/>
                    <a:lstStyle/>
                    <a:p>
                      <a:pPr algn="ctr"/>
                      <a:r>
                        <a:rPr lang="en-US" sz="700" dirty="0">
                          <a:solidFill>
                            <a:schemeClr val="tx1"/>
                          </a:solidFill>
                          <a:latin typeface="Futura Lt BT" panose="020B0402020204020303" pitchFamily="34" charset="0"/>
                        </a:rPr>
                        <a:t>1380</a:t>
                      </a:r>
                    </a:p>
                  </a:txBody>
                  <a:tcPr marL="68922" marR="68922" marT="34461" marB="34461"/>
                </a:tc>
                <a:tc rowSpan="3">
                  <a:txBody>
                    <a:bodyPr/>
                    <a:lstStyle/>
                    <a:p>
                      <a:pPr algn="ctr"/>
                      <a:r>
                        <a:rPr lang="en-US" sz="700" dirty="0">
                          <a:solidFill>
                            <a:schemeClr val="tx1"/>
                          </a:solidFill>
                          <a:latin typeface="Futura Lt BT" panose="020B0402020204020303" pitchFamily="34" charset="0"/>
                        </a:rPr>
                        <a:t>30</a:t>
                      </a:r>
                    </a:p>
                  </a:txBody>
                  <a:tcPr marL="93312" marR="93312" marT="46656" marB="46656" anchor="ctr">
                    <a:solidFill>
                      <a:srgbClr val="00708D">
                        <a:alpha val="75000"/>
                      </a:srgbClr>
                    </a:solidFill>
                  </a:tcPr>
                </a:tc>
                <a:extLst>
                  <a:ext uri="{0D108BD9-81ED-4DB2-BD59-A6C34878D82A}">
                    <a16:rowId xmlns:a16="http://schemas.microsoft.com/office/drawing/2014/main" val="1726456826"/>
                  </a:ext>
                </a:extLst>
              </a:tr>
              <a:tr h="187622">
                <a:tc>
                  <a:txBody>
                    <a:bodyPr/>
                    <a:lstStyle/>
                    <a:p>
                      <a:pPr algn="ctr"/>
                      <a:r>
                        <a:rPr lang="en-US" sz="700" b="1" dirty="0">
                          <a:solidFill>
                            <a:schemeClr val="tx1"/>
                          </a:solidFill>
                          <a:latin typeface="Futura Lt BT" panose="020B0402020204020303" pitchFamily="34" charset="0"/>
                        </a:rPr>
                        <a:t>1370*</a:t>
                      </a:r>
                    </a:p>
                  </a:txBody>
                  <a:tcPr marL="68922" marR="68922" marT="34461" marB="34461"/>
                </a:tc>
                <a:tc vMerge="1">
                  <a:txBody>
                    <a:bodyPr/>
                    <a:lstStyle/>
                    <a:p>
                      <a:pPr algn="ctr"/>
                      <a:endParaRPr lang="en-US" sz="900" dirty="0">
                        <a:solidFill>
                          <a:schemeClr val="tx1"/>
                        </a:solidFill>
                        <a:latin typeface="Futura Lt BT" panose="020B0402020204020303" pitchFamily="34" charset="0"/>
                      </a:endParaRPr>
                    </a:p>
                  </a:txBody>
                  <a:tcPr/>
                </a:tc>
                <a:extLst>
                  <a:ext uri="{0D108BD9-81ED-4DB2-BD59-A6C34878D82A}">
                    <a16:rowId xmlns:a16="http://schemas.microsoft.com/office/drawing/2014/main" val="2417704569"/>
                  </a:ext>
                </a:extLst>
              </a:tr>
              <a:tr h="187622">
                <a:tc>
                  <a:txBody>
                    <a:bodyPr/>
                    <a:lstStyle/>
                    <a:p>
                      <a:pPr algn="ctr"/>
                      <a:r>
                        <a:rPr lang="en-US" sz="700" dirty="0">
                          <a:solidFill>
                            <a:schemeClr val="tx1"/>
                          </a:solidFill>
                          <a:latin typeface="Futura Lt BT" panose="020B0402020204020303" pitchFamily="34" charset="0"/>
                        </a:rPr>
                        <a:t>1360</a:t>
                      </a:r>
                    </a:p>
                  </a:txBody>
                  <a:tcPr marL="68922" marR="68922" marT="34461" marB="34461"/>
                </a:tc>
                <a:tc vMerge="1">
                  <a:txBody>
                    <a:bodyPr/>
                    <a:lstStyle/>
                    <a:p>
                      <a:pPr algn="ctr"/>
                      <a:endParaRPr lang="en-US" sz="900" dirty="0">
                        <a:solidFill>
                          <a:schemeClr val="tx1"/>
                        </a:solidFill>
                        <a:latin typeface="Futura Lt BT" panose="020B0402020204020303" pitchFamily="34" charset="0"/>
                      </a:endParaRPr>
                    </a:p>
                  </a:txBody>
                  <a:tcPr/>
                </a:tc>
                <a:extLst>
                  <a:ext uri="{0D108BD9-81ED-4DB2-BD59-A6C34878D82A}">
                    <a16:rowId xmlns:a16="http://schemas.microsoft.com/office/drawing/2014/main" val="3446696600"/>
                  </a:ext>
                </a:extLst>
              </a:tr>
              <a:tr h="184344">
                <a:tc>
                  <a:txBody>
                    <a:bodyPr/>
                    <a:lstStyle/>
                    <a:p>
                      <a:pPr algn="ctr"/>
                      <a:r>
                        <a:rPr lang="en-US" sz="700" dirty="0">
                          <a:solidFill>
                            <a:schemeClr val="tx1"/>
                          </a:solidFill>
                          <a:latin typeface="Futura Lt BT" panose="020B0402020204020303" pitchFamily="34" charset="0"/>
                        </a:rPr>
                        <a:t>1350</a:t>
                      </a:r>
                    </a:p>
                  </a:txBody>
                  <a:tcPr marL="68922" marR="68922" marT="34461" marB="34461"/>
                </a:tc>
                <a:tc>
                  <a:txBody>
                    <a:bodyPr/>
                    <a:lstStyle/>
                    <a:p>
                      <a:pPr algn="ctr"/>
                      <a:r>
                        <a:rPr lang="en-US" sz="700" dirty="0">
                          <a:solidFill>
                            <a:schemeClr val="tx1"/>
                          </a:solidFill>
                          <a:latin typeface="Futura Lt BT" panose="020B0402020204020303" pitchFamily="34" charset="0"/>
                        </a:rPr>
                        <a:t>29</a:t>
                      </a:r>
                    </a:p>
                  </a:txBody>
                  <a:tcPr marL="93312" marR="93312" marT="46656" marB="46656" anchor="ctr">
                    <a:solidFill>
                      <a:srgbClr val="00708D">
                        <a:alpha val="20000"/>
                      </a:srgbClr>
                    </a:solidFill>
                  </a:tcPr>
                </a:tc>
                <a:extLst>
                  <a:ext uri="{0D108BD9-81ED-4DB2-BD59-A6C34878D82A}">
                    <a16:rowId xmlns:a16="http://schemas.microsoft.com/office/drawing/2014/main" val="2270377413"/>
                  </a:ext>
                </a:extLst>
              </a:tr>
            </a:tbl>
          </a:graphicData>
        </a:graphic>
      </p:graphicFrame>
      <p:graphicFrame>
        <p:nvGraphicFramePr>
          <p:cNvPr id="13" name="Table 12">
            <a:extLst>
              <a:ext uri="{FF2B5EF4-FFF2-40B4-BE49-F238E27FC236}">
                <a16:creationId xmlns:a16="http://schemas.microsoft.com/office/drawing/2014/main" id="{B45FB1A7-9B67-4FD2-B070-04FBAD869D29}"/>
              </a:ext>
            </a:extLst>
          </p:cNvPr>
          <p:cNvGraphicFramePr>
            <a:graphicFrameLocks noGrp="1"/>
          </p:cNvGraphicFramePr>
          <p:nvPr>
            <p:extLst>
              <p:ext uri="{D42A27DB-BD31-4B8C-83A1-F6EECF244321}">
                <p14:modId xmlns:p14="http://schemas.microsoft.com/office/powerpoint/2010/main" val="3023107344"/>
              </p:ext>
            </p:extLst>
          </p:nvPr>
        </p:nvGraphicFramePr>
        <p:xfrm>
          <a:off x="3033781" y="1246687"/>
          <a:ext cx="992757" cy="5412509"/>
        </p:xfrm>
        <a:graphic>
          <a:graphicData uri="http://schemas.openxmlformats.org/drawingml/2006/table">
            <a:tbl>
              <a:tblPr firstRow="1" bandRow="1">
                <a:tableStyleId>{5C22544A-7EE6-4342-B048-85BDC9FD1C3A}</a:tableStyleId>
              </a:tblPr>
              <a:tblGrid>
                <a:gridCol w="496515">
                  <a:extLst>
                    <a:ext uri="{9D8B030D-6E8A-4147-A177-3AD203B41FA5}">
                      <a16:colId xmlns:a16="http://schemas.microsoft.com/office/drawing/2014/main" val="2712755026"/>
                    </a:ext>
                  </a:extLst>
                </a:gridCol>
                <a:gridCol w="496242">
                  <a:extLst>
                    <a:ext uri="{9D8B030D-6E8A-4147-A177-3AD203B41FA5}">
                      <a16:colId xmlns:a16="http://schemas.microsoft.com/office/drawing/2014/main" val="826792660"/>
                    </a:ext>
                  </a:extLst>
                </a:gridCol>
              </a:tblGrid>
              <a:tr h="208002">
                <a:tc>
                  <a:txBody>
                    <a:bodyPr/>
                    <a:lstStyle/>
                    <a:p>
                      <a:pPr algn="ctr"/>
                      <a:r>
                        <a:rPr lang="en-US" sz="1000" dirty="0">
                          <a:solidFill>
                            <a:schemeClr val="bg1"/>
                          </a:solidFill>
                          <a:latin typeface="Futura Lt BT" panose="020B0402020204020303" pitchFamily="34" charset="0"/>
                        </a:rPr>
                        <a:t>SAT</a:t>
                      </a:r>
                    </a:p>
                  </a:txBody>
                  <a:tcPr marL="68922" marR="68922" marT="34461" marB="34461">
                    <a:solidFill>
                      <a:srgbClr val="105A51"/>
                    </a:solidFill>
                  </a:tcPr>
                </a:tc>
                <a:tc>
                  <a:txBody>
                    <a:bodyPr/>
                    <a:lstStyle/>
                    <a:p>
                      <a:pPr algn="ctr"/>
                      <a:r>
                        <a:rPr lang="en-US" sz="1000" dirty="0">
                          <a:solidFill>
                            <a:schemeClr val="bg1"/>
                          </a:solidFill>
                          <a:latin typeface="Futura Lt BT" panose="020B0402020204020303" pitchFamily="34" charset="0"/>
                        </a:rPr>
                        <a:t>ACT</a:t>
                      </a:r>
                    </a:p>
                  </a:txBody>
                  <a:tcPr marL="68922" marR="68922" marT="34461" marB="34461">
                    <a:solidFill>
                      <a:srgbClr val="539536"/>
                    </a:solidFill>
                  </a:tcPr>
                </a:tc>
                <a:extLst>
                  <a:ext uri="{0D108BD9-81ED-4DB2-BD59-A6C34878D82A}">
                    <a16:rowId xmlns:a16="http://schemas.microsoft.com/office/drawing/2014/main" val="3590239650"/>
                  </a:ext>
                </a:extLst>
              </a:tr>
              <a:tr h="165033">
                <a:tc>
                  <a:txBody>
                    <a:bodyPr/>
                    <a:lstStyle/>
                    <a:p>
                      <a:pPr algn="ctr"/>
                      <a:r>
                        <a:rPr lang="en-US" sz="700" b="1" dirty="0">
                          <a:solidFill>
                            <a:schemeClr val="tx1"/>
                          </a:solidFill>
                          <a:latin typeface="Futura Lt BT" panose="020B0402020204020303" pitchFamily="34" charset="0"/>
                        </a:rPr>
                        <a:t>1340</a:t>
                      </a:r>
                      <a:r>
                        <a:rPr lang="en-US" sz="700" b="1" i="1" dirty="0">
                          <a:solidFill>
                            <a:schemeClr val="tx1"/>
                          </a:solidFill>
                          <a:latin typeface="Futura Lt BT" panose="020B0402020204020303" pitchFamily="34" charset="0"/>
                        </a:rPr>
                        <a:t>*</a:t>
                      </a:r>
                      <a:endParaRPr lang="en-US" sz="700" b="1" dirty="0">
                        <a:solidFill>
                          <a:schemeClr val="tx1"/>
                        </a:solidFill>
                        <a:latin typeface="Futura Lt BT" panose="020B0402020204020303" pitchFamily="34" charset="0"/>
                      </a:endParaRPr>
                    </a:p>
                  </a:txBody>
                  <a:tcPr marL="68922" marR="68922" marT="34461" marB="34461"/>
                </a:tc>
                <a:tc rowSpan="2">
                  <a:txBody>
                    <a:bodyPr/>
                    <a:lstStyle/>
                    <a:p>
                      <a:pPr algn="ctr"/>
                      <a:r>
                        <a:rPr lang="en-US" sz="700">
                          <a:solidFill>
                            <a:schemeClr val="tx1"/>
                          </a:solidFill>
                          <a:latin typeface="Futura Lt BT" panose="020B0402020204020303" pitchFamily="34" charset="0"/>
                        </a:rPr>
                        <a:t>29</a:t>
                      </a:r>
                      <a:endParaRPr lang="en-US" sz="700" dirty="0">
                        <a:solidFill>
                          <a:schemeClr val="tx1"/>
                        </a:solidFill>
                        <a:latin typeface="Futura Lt BT" panose="020B0402020204020303" pitchFamily="34" charset="0"/>
                      </a:endParaRPr>
                    </a:p>
                  </a:txBody>
                  <a:tcPr marL="93312" marR="93312" marT="46656" marB="46656" anchor="ctr">
                    <a:solidFill>
                      <a:srgbClr val="ADC5E5">
                        <a:alpha val="75000"/>
                      </a:srgbClr>
                    </a:solidFill>
                  </a:tcPr>
                </a:tc>
                <a:extLst>
                  <a:ext uri="{0D108BD9-81ED-4DB2-BD59-A6C34878D82A}">
                    <a16:rowId xmlns:a16="http://schemas.microsoft.com/office/drawing/2014/main" val="704974040"/>
                  </a:ext>
                </a:extLst>
              </a:tr>
              <a:tr h="165033">
                <a:tc>
                  <a:txBody>
                    <a:bodyPr/>
                    <a:lstStyle/>
                    <a:p>
                      <a:pPr algn="ctr"/>
                      <a:r>
                        <a:rPr lang="en-US" sz="700" b="0" i="0" dirty="0">
                          <a:solidFill>
                            <a:schemeClr val="tx1"/>
                          </a:solidFill>
                          <a:latin typeface="Futura Lt BT" panose="020B0402020204020303" pitchFamily="34" charset="0"/>
                        </a:rPr>
                        <a:t>1330</a:t>
                      </a:r>
                      <a:endParaRPr lang="en-US" sz="700" b="1" i="1" dirty="0">
                        <a:solidFill>
                          <a:schemeClr val="tx1"/>
                        </a:solidFill>
                        <a:latin typeface="Futura Lt BT" panose="020B0402020204020303" pitchFamily="34" charset="0"/>
                      </a:endParaRPr>
                    </a:p>
                  </a:txBody>
                  <a:tcPr marL="68922" marR="68922" marT="34461" marB="34461"/>
                </a:tc>
                <a:tc vMerge="1">
                  <a:txBody>
                    <a:bodyPr/>
                    <a:lstStyle/>
                    <a:p>
                      <a:pPr algn="ctr"/>
                      <a:endParaRPr lang="en-US" sz="700" dirty="0">
                        <a:solidFill>
                          <a:schemeClr val="tx1"/>
                        </a:solidFill>
                        <a:latin typeface="Futura Lt BT" panose="020B0402020204020303" pitchFamily="34" charset="0"/>
                      </a:endParaRPr>
                    </a:p>
                  </a:txBody>
                  <a:tcPr marL="93312" marR="93312" marT="46656" marB="46656" anchor="ctr">
                    <a:solidFill>
                      <a:srgbClr val="00708D">
                        <a:alpha val="75000"/>
                      </a:srgbClr>
                    </a:solidFill>
                  </a:tcPr>
                </a:tc>
                <a:extLst>
                  <a:ext uri="{0D108BD9-81ED-4DB2-BD59-A6C34878D82A}">
                    <a16:rowId xmlns:a16="http://schemas.microsoft.com/office/drawing/2014/main" val="3855202952"/>
                  </a:ext>
                </a:extLst>
              </a:tr>
              <a:tr h="165033">
                <a:tc>
                  <a:txBody>
                    <a:bodyPr/>
                    <a:lstStyle/>
                    <a:p>
                      <a:pPr algn="ctr"/>
                      <a:r>
                        <a:rPr lang="en-US" sz="700" dirty="0">
                          <a:solidFill>
                            <a:schemeClr val="tx1"/>
                          </a:solidFill>
                          <a:latin typeface="Futura Lt BT" panose="020B0402020204020303" pitchFamily="34" charset="0"/>
                        </a:rPr>
                        <a:t>1320</a:t>
                      </a:r>
                    </a:p>
                  </a:txBody>
                  <a:tcPr marL="68922" marR="68922" marT="34461" marB="34461"/>
                </a:tc>
                <a:tc rowSpan="3">
                  <a:txBody>
                    <a:bodyPr/>
                    <a:lstStyle/>
                    <a:p>
                      <a:pPr algn="ctr"/>
                      <a:r>
                        <a:rPr lang="en-US" sz="700" dirty="0">
                          <a:solidFill>
                            <a:schemeClr val="tx1"/>
                          </a:solidFill>
                          <a:latin typeface="Futura Lt BT" panose="020B0402020204020303" pitchFamily="34" charset="0"/>
                        </a:rPr>
                        <a:t>28</a:t>
                      </a:r>
                    </a:p>
                  </a:txBody>
                  <a:tcPr marL="93312" marR="93312" marT="46656" marB="46656" anchor="ctr">
                    <a:solidFill>
                      <a:srgbClr val="00708D">
                        <a:alpha val="75000"/>
                      </a:srgbClr>
                    </a:solidFill>
                  </a:tcPr>
                </a:tc>
                <a:extLst>
                  <a:ext uri="{0D108BD9-81ED-4DB2-BD59-A6C34878D82A}">
                    <a16:rowId xmlns:a16="http://schemas.microsoft.com/office/drawing/2014/main" val="3940631537"/>
                  </a:ext>
                </a:extLst>
              </a:tr>
              <a:tr h="165033">
                <a:tc>
                  <a:txBody>
                    <a:bodyPr/>
                    <a:lstStyle/>
                    <a:p>
                      <a:pPr algn="ctr"/>
                      <a:r>
                        <a:rPr lang="en-US" sz="700" b="1" dirty="0">
                          <a:solidFill>
                            <a:schemeClr val="tx1"/>
                          </a:solidFill>
                          <a:latin typeface="Futura Lt BT" panose="020B0402020204020303" pitchFamily="34" charset="0"/>
                        </a:rPr>
                        <a:t>1310</a:t>
                      </a:r>
                      <a:r>
                        <a:rPr lang="en-US" sz="700" b="1" i="1" dirty="0">
                          <a:solidFill>
                            <a:schemeClr val="tx1"/>
                          </a:solidFill>
                          <a:latin typeface="Futura Lt BT" panose="020B0402020204020303" pitchFamily="34" charset="0"/>
                        </a:rPr>
                        <a:t>*</a:t>
                      </a:r>
                      <a:endParaRPr lang="en-US" sz="700" b="1" dirty="0">
                        <a:solidFill>
                          <a:schemeClr val="tx1"/>
                        </a:solidFill>
                        <a:latin typeface="Futura Lt BT" panose="020B0402020204020303" pitchFamily="34" charset="0"/>
                      </a:endParaRPr>
                    </a:p>
                  </a:txBody>
                  <a:tcPr marL="68922" marR="68922" marT="34461" marB="34461"/>
                </a:tc>
                <a:tc vMerge="1">
                  <a:txBody>
                    <a:bodyPr/>
                    <a:lstStyle/>
                    <a:p>
                      <a:pPr algn="ctr"/>
                      <a:endParaRPr lang="en-US" sz="700" dirty="0">
                        <a:solidFill>
                          <a:schemeClr val="tx1"/>
                        </a:solidFill>
                        <a:latin typeface="Futura Lt BT" panose="020B0402020204020303" pitchFamily="34" charset="0"/>
                      </a:endParaRPr>
                    </a:p>
                  </a:txBody>
                  <a:tcPr marL="93312" marR="93312" marT="46656" marB="46656" anchor="ctr">
                    <a:solidFill>
                      <a:srgbClr val="00708D">
                        <a:alpha val="20000"/>
                      </a:srgbClr>
                    </a:solidFill>
                  </a:tcPr>
                </a:tc>
                <a:extLst>
                  <a:ext uri="{0D108BD9-81ED-4DB2-BD59-A6C34878D82A}">
                    <a16:rowId xmlns:a16="http://schemas.microsoft.com/office/drawing/2014/main" val="4261976703"/>
                  </a:ext>
                </a:extLst>
              </a:tr>
              <a:tr h="165033">
                <a:tc>
                  <a:txBody>
                    <a:bodyPr/>
                    <a:lstStyle/>
                    <a:p>
                      <a:pPr algn="ctr"/>
                      <a:r>
                        <a:rPr lang="en-US" sz="700" b="0" dirty="0">
                          <a:solidFill>
                            <a:schemeClr val="tx1"/>
                          </a:solidFill>
                          <a:latin typeface="Futura Lt BT" panose="020B0402020204020303" pitchFamily="34" charset="0"/>
                        </a:rPr>
                        <a:t>1300</a:t>
                      </a:r>
                    </a:p>
                  </a:txBody>
                  <a:tcPr marL="68922" marR="68922" marT="34461" marB="34461"/>
                </a:tc>
                <a:tc vMerge="1">
                  <a:txBody>
                    <a:bodyPr/>
                    <a:lstStyle/>
                    <a:p>
                      <a:pPr algn="ctr"/>
                      <a:endParaRPr lang="en-US" sz="700" dirty="0">
                        <a:solidFill>
                          <a:schemeClr val="tx1"/>
                        </a:solidFill>
                        <a:latin typeface="Futura Lt BT" panose="020B0402020204020303" pitchFamily="34" charset="0"/>
                      </a:endParaRPr>
                    </a:p>
                  </a:txBody>
                  <a:tcPr marL="93312" marR="93312" marT="46656" marB="46656" anchor="ctr">
                    <a:solidFill>
                      <a:srgbClr val="00708D">
                        <a:alpha val="20000"/>
                      </a:srgbClr>
                    </a:solidFill>
                  </a:tcPr>
                </a:tc>
                <a:extLst>
                  <a:ext uri="{0D108BD9-81ED-4DB2-BD59-A6C34878D82A}">
                    <a16:rowId xmlns:a16="http://schemas.microsoft.com/office/drawing/2014/main" val="3336487219"/>
                  </a:ext>
                </a:extLst>
              </a:tr>
              <a:tr h="165033">
                <a:tc>
                  <a:txBody>
                    <a:bodyPr/>
                    <a:lstStyle/>
                    <a:p>
                      <a:pPr algn="ctr"/>
                      <a:r>
                        <a:rPr lang="en-US" sz="700" dirty="0">
                          <a:solidFill>
                            <a:schemeClr val="tx1"/>
                          </a:solidFill>
                          <a:latin typeface="Futura Lt BT" panose="020B0402020204020303" pitchFamily="34" charset="0"/>
                        </a:rPr>
                        <a:t>1290</a:t>
                      </a:r>
                    </a:p>
                  </a:txBody>
                  <a:tcPr marL="68922" marR="68922" marT="34461" marB="34461"/>
                </a:tc>
                <a:tc rowSpan="4">
                  <a:txBody>
                    <a:bodyPr/>
                    <a:lstStyle/>
                    <a:p>
                      <a:pPr algn="ctr"/>
                      <a:r>
                        <a:rPr lang="en-US" sz="700" dirty="0">
                          <a:solidFill>
                            <a:schemeClr val="tx1"/>
                          </a:solidFill>
                          <a:latin typeface="Futura Lt BT" panose="020B0402020204020303" pitchFamily="34" charset="0"/>
                        </a:rPr>
                        <a:t>27</a:t>
                      </a:r>
                    </a:p>
                  </a:txBody>
                  <a:tcPr marL="93312" marR="93312" marT="46656" marB="46656" anchor="ctr">
                    <a:solidFill>
                      <a:srgbClr val="00708D">
                        <a:alpha val="20000"/>
                      </a:srgbClr>
                    </a:solidFill>
                  </a:tcPr>
                </a:tc>
                <a:extLst>
                  <a:ext uri="{0D108BD9-81ED-4DB2-BD59-A6C34878D82A}">
                    <a16:rowId xmlns:a16="http://schemas.microsoft.com/office/drawing/2014/main" val="531798316"/>
                  </a:ext>
                </a:extLst>
              </a:tr>
              <a:tr h="165033">
                <a:tc>
                  <a:txBody>
                    <a:bodyPr/>
                    <a:lstStyle/>
                    <a:p>
                      <a:pPr algn="ctr"/>
                      <a:r>
                        <a:rPr lang="en-US" sz="700" b="1" dirty="0">
                          <a:solidFill>
                            <a:schemeClr val="tx1"/>
                          </a:solidFill>
                          <a:latin typeface="Futura Lt BT" panose="020B0402020204020303" pitchFamily="34" charset="0"/>
                        </a:rPr>
                        <a:t>1280</a:t>
                      </a:r>
                      <a:r>
                        <a:rPr lang="en-US" sz="700" b="1" i="1" dirty="0">
                          <a:solidFill>
                            <a:schemeClr val="tx1"/>
                          </a:solidFill>
                          <a:latin typeface="Futura Lt BT" panose="020B0402020204020303" pitchFamily="34" charset="0"/>
                        </a:rPr>
                        <a:t>*</a:t>
                      </a:r>
                      <a:endParaRPr lang="en-US" sz="700" b="1" dirty="0">
                        <a:solidFill>
                          <a:schemeClr val="tx1"/>
                        </a:solidFill>
                        <a:latin typeface="Futura Lt BT" panose="020B0402020204020303" pitchFamily="34" charset="0"/>
                      </a:endParaRPr>
                    </a:p>
                  </a:txBody>
                  <a:tcPr marL="68922" marR="68922" marT="34461" marB="34461"/>
                </a:tc>
                <a:tc vMerge="1">
                  <a:txBody>
                    <a:bodyPr/>
                    <a:lstStyle/>
                    <a:p>
                      <a:pPr algn="ctr"/>
                      <a:endParaRPr lang="en-US" sz="700" dirty="0">
                        <a:solidFill>
                          <a:schemeClr val="tx1"/>
                        </a:solidFill>
                        <a:latin typeface="Futura Lt BT" panose="020B0402020204020303" pitchFamily="34" charset="0"/>
                      </a:endParaRPr>
                    </a:p>
                  </a:txBody>
                  <a:tcPr marL="93312" marR="93312" marT="46656" marB="46656" anchor="ctr">
                    <a:solidFill>
                      <a:srgbClr val="00708D">
                        <a:alpha val="20000"/>
                      </a:srgbClr>
                    </a:solidFill>
                  </a:tcPr>
                </a:tc>
                <a:extLst>
                  <a:ext uri="{0D108BD9-81ED-4DB2-BD59-A6C34878D82A}">
                    <a16:rowId xmlns:a16="http://schemas.microsoft.com/office/drawing/2014/main" val="3270025787"/>
                  </a:ext>
                </a:extLst>
              </a:tr>
              <a:tr h="165033">
                <a:tc>
                  <a:txBody>
                    <a:bodyPr/>
                    <a:lstStyle/>
                    <a:p>
                      <a:pPr algn="ctr"/>
                      <a:r>
                        <a:rPr lang="en-US" sz="700" dirty="0">
                          <a:solidFill>
                            <a:schemeClr val="tx1"/>
                          </a:solidFill>
                          <a:latin typeface="Futura Lt BT" panose="020B0402020204020303" pitchFamily="34" charset="0"/>
                        </a:rPr>
                        <a:t>1270</a:t>
                      </a:r>
                    </a:p>
                  </a:txBody>
                  <a:tcPr marL="68922" marR="68922" marT="34461" marB="34461"/>
                </a:tc>
                <a:tc vMerge="1">
                  <a:txBody>
                    <a:bodyPr/>
                    <a:lstStyle/>
                    <a:p>
                      <a:pPr algn="ctr"/>
                      <a:endParaRPr lang="en-US" sz="700" dirty="0">
                        <a:solidFill>
                          <a:schemeClr val="tx1"/>
                        </a:solidFill>
                        <a:latin typeface="Futura Lt BT" panose="020B0402020204020303" pitchFamily="34" charset="0"/>
                      </a:endParaRPr>
                    </a:p>
                  </a:txBody>
                  <a:tcPr marL="93312" marR="93312" marT="46656" marB="46656" anchor="ctr">
                    <a:solidFill>
                      <a:srgbClr val="00708D">
                        <a:alpha val="75000"/>
                      </a:srgbClr>
                    </a:solidFill>
                  </a:tcPr>
                </a:tc>
                <a:extLst>
                  <a:ext uri="{0D108BD9-81ED-4DB2-BD59-A6C34878D82A}">
                    <a16:rowId xmlns:a16="http://schemas.microsoft.com/office/drawing/2014/main" val="29635878"/>
                  </a:ext>
                </a:extLst>
              </a:tr>
              <a:tr h="165033">
                <a:tc>
                  <a:txBody>
                    <a:bodyPr/>
                    <a:lstStyle/>
                    <a:p>
                      <a:pPr algn="ctr"/>
                      <a:r>
                        <a:rPr lang="en-US" sz="700" b="0" dirty="0">
                          <a:solidFill>
                            <a:schemeClr val="tx1"/>
                          </a:solidFill>
                          <a:latin typeface="Futura Lt BT" panose="020B0402020204020303" pitchFamily="34" charset="0"/>
                        </a:rPr>
                        <a:t>1260</a:t>
                      </a:r>
                      <a:endParaRPr lang="en-US" sz="700" b="1" dirty="0">
                        <a:solidFill>
                          <a:schemeClr val="tx1"/>
                        </a:solidFill>
                        <a:latin typeface="Futura Lt BT" panose="020B0402020204020303" pitchFamily="34" charset="0"/>
                      </a:endParaRPr>
                    </a:p>
                  </a:txBody>
                  <a:tcPr marL="68922" marR="68922" marT="34461" marB="34461"/>
                </a:tc>
                <a:tc vMerge="1">
                  <a:txBody>
                    <a:bodyPr/>
                    <a:lstStyle/>
                    <a:p>
                      <a:pPr algn="ctr"/>
                      <a:endParaRPr lang="en-US" sz="700" dirty="0">
                        <a:solidFill>
                          <a:schemeClr val="tx1"/>
                        </a:solidFill>
                        <a:latin typeface="Futura Lt BT" panose="020B0402020204020303" pitchFamily="34" charset="0"/>
                      </a:endParaRPr>
                    </a:p>
                  </a:txBody>
                  <a:tcPr marL="93312" marR="93312" marT="46656" marB="46656" anchor="ctr">
                    <a:solidFill>
                      <a:srgbClr val="00708D">
                        <a:alpha val="75000"/>
                      </a:srgbClr>
                    </a:solidFill>
                  </a:tcPr>
                </a:tc>
                <a:extLst>
                  <a:ext uri="{0D108BD9-81ED-4DB2-BD59-A6C34878D82A}">
                    <a16:rowId xmlns:a16="http://schemas.microsoft.com/office/drawing/2014/main" val="1979151941"/>
                  </a:ext>
                </a:extLst>
              </a:tr>
              <a:tr h="165033">
                <a:tc>
                  <a:txBody>
                    <a:bodyPr/>
                    <a:lstStyle/>
                    <a:p>
                      <a:pPr algn="ctr"/>
                      <a:r>
                        <a:rPr lang="en-US" sz="700" dirty="0">
                          <a:solidFill>
                            <a:schemeClr val="tx1"/>
                          </a:solidFill>
                          <a:latin typeface="Futura Lt BT" panose="020B0402020204020303" pitchFamily="34" charset="0"/>
                        </a:rPr>
                        <a:t>1250</a:t>
                      </a:r>
                    </a:p>
                  </a:txBody>
                  <a:tcPr marL="68922" marR="68922" marT="34461" marB="34461"/>
                </a:tc>
                <a:tc rowSpan="3">
                  <a:txBody>
                    <a:bodyPr/>
                    <a:lstStyle/>
                    <a:p>
                      <a:pPr algn="ctr"/>
                      <a:r>
                        <a:rPr lang="en-US" sz="700" dirty="0">
                          <a:solidFill>
                            <a:schemeClr val="tx1"/>
                          </a:solidFill>
                          <a:latin typeface="Futura Lt BT" panose="020B0402020204020303" pitchFamily="34" charset="0"/>
                        </a:rPr>
                        <a:t>26</a:t>
                      </a:r>
                    </a:p>
                  </a:txBody>
                  <a:tcPr marL="93312" marR="93312" marT="46656" marB="46656" anchor="ctr">
                    <a:solidFill>
                      <a:srgbClr val="00708D">
                        <a:alpha val="75000"/>
                      </a:srgbClr>
                    </a:solidFill>
                  </a:tcPr>
                </a:tc>
                <a:extLst>
                  <a:ext uri="{0D108BD9-81ED-4DB2-BD59-A6C34878D82A}">
                    <a16:rowId xmlns:a16="http://schemas.microsoft.com/office/drawing/2014/main" val="1025260480"/>
                  </a:ext>
                </a:extLst>
              </a:tr>
              <a:tr h="165033">
                <a:tc>
                  <a:txBody>
                    <a:bodyPr/>
                    <a:lstStyle/>
                    <a:p>
                      <a:pPr algn="ctr"/>
                      <a:r>
                        <a:rPr lang="en-US" sz="700" b="1" dirty="0">
                          <a:solidFill>
                            <a:schemeClr val="tx1"/>
                          </a:solidFill>
                          <a:latin typeface="Futura Lt BT" panose="020B0402020204020303" pitchFamily="34" charset="0"/>
                        </a:rPr>
                        <a:t>1240</a:t>
                      </a:r>
                      <a:r>
                        <a:rPr lang="en-US" sz="700" b="1" i="1" dirty="0">
                          <a:solidFill>
                            <a:schemeClr val="tx1"/>
                          </a:solidFill>
                          <a:latin typeface="Futura Lt BT" panose="020B0402020204020303" pitchFamily="34" charset="0"/>
                        </a:rPr>
                        <a:t>*</a:t>
                      </a:r>
                      <a:endParaRPr lang="en-US" sz="700" b="1" dirty="0">
                        <a:solidFill>
                          <a:schemeClr val="tx1"/>
                        </a:solidFill>
                        <a:latin typeface="Futura Lt BT" panose="020B0402020204020303" pitchFamily="34" charset="0"/>
                      </a:endParaRPr>
                    </a:p>
                  </a:txBody>
                  <a:tcPr marL="68922" marR="68922" marT="34461" marB="34461"/>
                </a:tc>
                <a:tc vMerge="1">
                  <a:txBody>
                    <a:bodyPr/>
                    <a:lstStyle/>
                    <a:p>
                      <a:pPr algn="ctr"/>
                      <a:endParaRPr lang="en-US" sz="700" dirty="0">
                        <a:solidFill>
                          <a:schemeClr val="tx1"/>
                        </a:solidFill>
                        <a:latin typeface="Futura Lt BT" panose="020B0402020204020303" pitchFamily="34" charset="0"/>
                      </a:endParaRPr>
                    </a:p>
                  </a:txBody>
                  <a:tcPr marL="93312" marR="93312" marT="46656" marB="46656" anchor="ctr">
                    <a:solidFill>
                      <a:srgbClr val="00708D">
                        <a:alpha val="20000"/>
                      </a:srgbClr>
                    </a:solidFill>
                  </a:tcPr>
                </a:tc>
                <a:extLst>
                  <a:ext uri="{0D108BD9-81ED-4DB2-BD59-A6C34878D82A}">
                    <a16:rowId xmlns:a16="http://schemas.microsoft.com/office/drawing/2014/main" val="2269313096"/>
                  </a:ext>
                </a:extLst>
              </a:tr>
              <a:tr h="165033">
                <a:tc>
                  <a:txBody>
                    <a:bodyPr/>
                    <a:lstStyle/>
                    <a:p>
                      <a:pPr algn="ctr"/>
                      <a:r>
                        <a:rPr lang="en-US" sz="700" b="0" dirty="0">
                          <a:solidFill>
                            <a:schemeClr val="tx1"/>
                          </a:solidFill>
                          <a:latin typeface="Futura Lt BT" panose="020B0402020204020303" pitchFamily="34" charset="0"/>
                        </a:rPr>
                        <a:t>1230</a:t>
                      </a:r>
                    </a:p>
                  </a:txBody>
                  <a:tcPr marL="68922" marR="68922" marT="34461" marB="34461"/>
                </a:tc>
                <a:tc vMerge="1">
                  <a:txBody>
                    <a:bodyPr/>
                    <a:lstStyle/>
                    <a:p>
                      <a:pPr algn="ctr"/>
                      <a:endParaRPr lang="en-US" sz="700" dirty="0">
                        <a:solidFill>
                          <a:schemeClr val="tx1"/>
                        </a:solidFill>
                        <a:latin typeface="Futura Lt BT" panose="020B0402020204020303" pitchFamily="34" charset="0"/>
                      </a:endParaRPr>
                    </a:p>
                  </a:txBody>
                  <a:tcPr marL="93312" marR="93312" marT="46656" marB="46656" anchor="ctr">
                    <a:solidFill>
                      <a:srgbClr val="00708D">
                        <a:alpha val="20000"/>
                      </a:srgbClr>
                    </a:solidFill>
                  </a:tcPr>
                </a:tc>
                <a:extLst>
                  <a:ext uri="{0D108BD9-81ED-4DB2-BD59-A6C34878D82A}">
                    <a16:rowId xmlns:a16="http://schemas.microsoft.com/office/drawing/2014/main" val="360937084"/>
                  </a:ext>
                </a:extLst>
              </a:tr>
              <a:tr h="165033">
                <a:tc>
                  <a:txBody>
                    <a:bodyPr/>
                    <a:lstStyle/>
                    <a:p>
                      <a:pPr algn="ctr"/>
                      <a:r>
                        <a:rPr lang="en-US" sz="700" dirty="0">
                          <a:solidFill>
                            <a:schemeClr val="tx1"/>
                          </a:solidFill>
                          <a:latin typeface="Futura Lt BT" panose="020B0402020204020303" pitchFamily="34" charset="0"/>
                        </a:rPr>
                        <a:t>1220</a:t>
                      </a:r>
                    </a:p>
                  </a:txBody>
                  <a:tcPr marL="68922" marR="68922" marT="34461" marB="34461"/>
                </a:tc>
                <a:tc rowSpan="3">
                  <a:txBody>
                    <a:bodyPr/>
                    <a:lstStyle/>
                    <a:p>
                      <a:pPr algn="ctr"/>
                      <a:r>
                        <a:rPr lang="en-US" sz="700" dirty="0">
                          <a:solidFill>
                            <a:schemeClr val="tx1"/>
                          </a:solidFill>
                          <a:latin typeface="Futura Lt BT" panose="020B0402020204020303" pitchFamily="34" charset="0"/>
                        </a:rPr>
                        <a:t>25</a:t>
                      </a:r>
                    </a:p>
                  </a:txBody>
                  <a:tcPr marL="93312" marR="93312" marT="46656" marB="46656" anchor="ctr">
                    <a:solidFill>
                      <a:srgbClr val="00708D">
                        <a:alpha val="20000"/>
                      </a:srgbClr>
                    </a:solidFill>
                  </a:tcPr>
                </a:tc>
                <a:extLst>
                  <a:ext uri="{0D108BD9-81ED-4DB2-BD59-A6C34878D82A}">
                    <a16:rowId xmlns:a16="http://schemas.microsoft.com/office/drawing/2014/main" val="1652312221"/>
                  </a:ext>
                </a:extLst>
              </a:tr>
              <a:tr h="165033">
                <a:tc>
                  <a:txBody>
                    <a:bodyPr/>
                    <a:lstStyle/>
                    <a:p>
                      <a:pPr algn="ctr"/>
                      <a:r>
                        <a:rPr lang="en-US" sz="700" b="1" dirty="0">
                          <a:solidFill>
                            <a:schemeClr val="tx1"/>
                          </a:solidFill>
                          <a:latin typeface="Futura Lt BT" panose="020B0402020204020303" pitchFamily="34" charset="0"/>
                        </a:rPr>
                        <a:t>1210</a:t>
                      </a:r>
                      <a:r>
                        <a:rPr lang="en-US" sz="700" b="1" i="1" dirty="0">
                          <a:solidFill>
                            <a:schemeClr val="tx1"/>
                          </a:solidFill>
                          <a:latin typeface="Futura Lt BT" panose="020B0402020204020303" pitchFamily="34" charset="0"/>
                        </a:rPr>
                        <a:t>*</a:t>
                      </a:r>
                      <a:endParaRPr lang="en-US" sz="700" b="1" dirty="0">
                        <a:solidFill>
                          <a:schemeClr val="tx1"/>
                        </a:solidFill>
                        <a:latin typeface="Futura Lt BT" panose="020B0402020204020303" pitchFamily="34" charset="0"/>
                      </a:endParaRPr>
                    </a:p>
                  </a:txBody>
                  <a:tcPr marL="68922" marR="68922" marT="34461" marB="34461"/>
                </a:tc>
                <a:tc vMerge="1">
                  <a:txBody>
                    <a:bodyPr/>
                    <a:lstStyle/>
                    <a:p>
                      <a:pPr algn="ctr"/>
                      <a:endParaRPr lang="en-US" sz="700" dirty="0">
                        <a:solidFill>
                          <a:schemeClr val="tx1"/>
                        </a:solidFill>
                        <a:latin typeface="Futura Lt BT" panose="020B0402020204020303" pitchFamily="34" charset="0"/>
                      </a:endParaRPr>
                    </a:p>
                  </a:txBody>
                  <a:tcPr marL="93312" marR="93312" marT="46656" marB="46656" anchor="ctr">
                    <a:solidFill>
                      <a:srgbClr val="00708D">
                        <a:alpha val="75000"/>
                      </a:srgbClr>
                    </a:solidFill>
                  </a:tcPr>
                </a:tc>
                <a:extLst>
                  <a:ext uri="{0D108BD9-81ED-4DB2-BD59-A6C34878D82A}">
                    <a16:rowId xmlns:a16="http://schemas.microsoft.com/office/drawing/2014/main" val="524650975"/>
                  </a:ext>
                </a:extLst>
              </a:tr>
              <a:tr h="165033">
                <a:tc>
                  <a:txBody>
                    <a:bodyPr/>
                    <a:lstStyle/>
                    <a:p>
                      <a:pPr algn="ctr"/>
                      <a:r>
                        <a:rPr lang="en-US" sz="700" b="0" dirty="0">
                          <a:solidFill>
                            <a:schemeClr val="tx1"/>
                          </a:solidFill>
                          <a:latin typeface="Futura Lt BT" panose="020B0402020204020303" pitchFamily="34" charset="0"/>
                        </a:rPr>
                        <a:t>1200</a:t>
                      </a:r>
                    </a:p>
                  </a:txBody>
                  <a:tcPr marL="68922" marR="68922" marT="34461" marB="34461"/>
                </a:tc>
                <a:tc vMerge="1">
                  <a:txBody>
                    <a:bodyPr/>
                    <a:lstStyle/>
                    <a:p>
                      <a:pPr algn="ctr"/>
                      <a:endParaRPr lang="en-US" sz="700" dirty="0">
                        <a:solidFill>
                          <a:schemeClr val="tx1"/>
                        </a:solidFill>
                        <a:latin typeface="Futura Lt BT" panose="020B0402020204020303" pitchFamily="34" charset="0"/>
                      </a:endParaRPr>
                    </a:p>
                  </a:txBody>
                  <a:tcPr marL="93312" marR="93312" marT="46656" marB="46656" anchor="ctr">
                    <a:solidFill>
                      <a:srgbClr val="00708D">
                        <a:alpha val="75000"/>
                      </a:srgbClr>
                    </a:solidFill>
                  </a:tcPr>
                </a:tc>
                <a:extLst>
                  <a:ext uri="{0D108BD9-81ED-4DB2-BD59-A6C34878D82A}">
                    <a16:rowId xmlns:a16="http://schemas.microsoft.com/office/drawing/2014/main" val="577124767"/>
                  </a:ext>
                </a:extLst>
              </a:tr>
              <a:tr h="165033">
                <a:tc>
                  <a:txBody>
                    <a:bodyPr/>
                    <a:lstStyle/>
                    <a:p>
                      <a:pPr algn="ctr"/>
                      <a:r>
                        <a:rPr lang="en-US" sz="700" dirty="0">
                          <a:solidFill>
                            <a:schemeClr val="tx1"/>
                          </a:solidFill>
                          <a:latin typeface="Futura Lt BT" panose="020B0402020204020303" pitchFamily="34" charset="0"/>
                        </a:rPr>
                        <a:t>1190</a:t>
                      </a:r>
                    </a:p>
                  </a:txBody>
                  <a:tcPr marL="68922" marR="68922" marT="34461" marB="34461"/>
                </a:tc>
                <a:tc rowSpan="4">
                  <a:txBody>
                    <a:bodyPr/>
                    <a:lstStyle/>
                    <a:p>
                      <a:pPr algn="ctr"/>
                      <a:r>
                        <a:rPr lang="en-US" sz="700" dirty="0">
                          <a:solidFill>
                            <a:schemeClr val="tx1"/>
                          </a:solidFill>
                          <a:latin typeface="Futura Lt BT" panose="020B0402020204020303" pitchFamily="34" charset="0"/>
                        </a:rPr>
                        <a:t>24</a:t>
                      </a:r>
                    </a:p>
                  </a:txBody>
                  <a:tcPr marL="93312" marR="93312" marT="46656" marB="46656" anchor="ctr">
                    <a:solidFill>
                      <a:srgbClr val="00708D">
                        <a:alpha val="75000"/>
                      </a:srgbClr>
                    </a:solidFill>
                  </a:tcPr>
                </a:tc>
                <a:extLst>
                  <a:ext uri="{0D108BD9-81ED-4DB2-BD59-A6C34878D82A}">
                    <a16:rowId xmlns:a16="http://schemas.microsoft.com/office/drawing/2014/main" val="3842105023"/>
                  </a:ext>
                </a:extLst>
              </a:tr>
              <a:tr h="165033">
                <a:tc>
                  <a:txBody>
                    <a:bodyPr/>
                    <a:lstStyle/>
                    <a:p>
                      <a:pPr algn="ctr"/>
                      <a:r>
                        <a:rPr lang="en-US" sz="700" b="1" dirty="0">
                          <a:solidFill>
                            <a:schemeClr val="tx1"/>
                          </a:solidFill>
                          <a:latin typeface="Futura Lt BT" panose="020B0402020204020303" pitchFamily="34" charset="0"/>
                        </a:rPr>
                        <a:t>1180*</a:t>
                      </a:r>
                    </a:p>
                  </a:txBody>
                  <a:tcPr marL="68922" marR="68922" marT="34461" marB="34461"/>
                </a:tc>
                <a:tc vMerge="1">
                  <a:txBody>
                    <a:bodyPr/>
                    <a:lstStyle/>
                    <a:p>
                      <a:pPr algn="ctr"/>
                      <a:endParaRPr lang="en-US" sz="700" dirty="0">
                        <a:solidFill>
                          <a:schemeClr val="tx1"/>
                        </a:solidFill>
                        <a:latin typeface="Futura Lt BT" panose="020B0402020204020303" pitchFamily="34" charset="0"/>
                      </a:endParaRPr>
                    </a:p>
                  </a:txBody>
                  <a:tcPr marL="93312" marR="93312" marT="46656" marB="46656" anchor="ctr">
                    <a:solidFill>
                      <a:srgbClr val="00708D">
                        <a:alpha val="75000"/>
                      </a:srgbClr>
                    </a:solidFill>
                  </a:tcPr>
                </a:tc>
                <a:extLst>
                  <a:ext uri="{0D108BD9-81ED-4DB2-BD59-A6C34878D82A}">
                    <a16:rowId xmlns:a16="http://schemas.microsoft.com/office/drawing/2014/main" val="3271347146"/>
                  </a:ext>
                </a:extLst>
              </a:tr>
              <a:tr h="165033">
                <a:tc>
                  <a:txBody>
                    <a:bodyPr/>
                    <a:lstStyle/>
                    <a:p>
                      <a:pPr algn="ctr"/>
                      <a:r>
                        <a:rPr lang="en-US" sz="700" b="0" dirty="0">
                          <a:solidFill>
                            <a:schemeClr val="tx1"/>
                          </a:solidFill>
                          <a:latin typeface="Futura Lt BT" panose="020B0402020204020303" pitchFamily="34" charset="0"/>
                        </a:rPr>
                        <a:t>1170</a:t>
                      </a:r>
                      <a:endParaRPr lang="en-US" sz="700" b="1" dirty="0">
                        <a:solidFill>
                          <a:schemeClr val="tx1"/>
                        </a:solidFill>
                        <a:latin typeface="Futura Lt BT" panose="020B0402020204020303" pitchFamily="34" charset="0"/>
                      </a:endParaRPr>
                    </a:p>
                  </a:txBody>
                  <a:tcPr marL="68922" marR="68922" marT="34461" marB="34461"/>
                </a:tc>
                <a:tc vMerge="1">
                  <a:txBody>
                    <a:bodyPr/>
                    <a:lstStyle/>
                    <a:p>
                      <a:pPr algn="ctr"/>
                      <a:endParaRPr lang="en-US" sz="700" dirty="0">
                        <a:solidFill>
                          <a:schemeClr val="tx1"/>
                        </a:solidFill>
                        <a:latin typeface="Futura Lt BT" panose="020B0402020204020303" pitchFamily="34" charset="0"/>
                      </a:endParaRPr>
                    </a:p>
                  </a:txBody>
                  <a:tcPr marL="93312" marR="93312" marT="46656" marB="46656" anchor="ctr">
                    <a:solidFill>
                      <a:srgbClr val="00708D">
                        <a:alpha val="20000"/>
                      </a:srgbClr>
                    </a:solidFill>
                  </a:tcPr>
                </a:tc>
                <a:extLst>
                  <a:ext uri="{0D108BD9-81ED-4DB2-BD59-A6C34878D82A}">
                    <a16:rowId xmlns:a16="http://schemas.microsoft.com/office/drawing/2014/main" val="2246615964"/>
                  </a:ext>
                </a:extLst>
              </a:tr>
              <a:tr h="165033">
                <a:tc>
                  <a:txBody>
                    <a:bodyPr/>
                    <a:lstStyle/>
                    <a:p>
                      <a:pPr algn="ctr"/>
                      <a:r>
                        <a:rPr lang="en-US" sz="700" b="0" dirty="0">
                          <a:solidFill>
                            <a:schemeClr val="tx1"/>
                          </a:solidFill>
                          <a:latin typeface="Futura Lt BT" panose="020B0402020204020303" pitchFamily="34" charset="0"/>
                        </a:rPr>
                        <a:t>1160</a:t>
                      </a:r>
                      <a:endParaRPr lang="en-US" sz="700" b="1" dirty="0">
                        <a:solidFill>
                          <a:schemeClr val="tx1"/>
                        </a:solidFill>
                        <a:latin typeface="Futura Lt BT" panose="020B0402020204020303" pitchFamily="34" charset="0"/>
                      </a:endParaRPr>
                    </a:p>
                  </a:txBody>
                  <a:tcPr marL="68922" marR="68922" marT="34461" marB="34461"/>
                </a:tc>
                <a:tc vMerge="1">
                  <a:txBody>
                    <a:bodyPr/>
                    <a:lstStyle/>
                    <a:p>
                      <a:pPr algn="ctr"/>
                      <a:endParaRPr lang="en-US" sz="700" dirty="0">
                        <a:solidFill>
                          <a:schemeClr val="tx1"/>
                        </a:solidFill>
                        <a:latin typeface="Futura Lt BT" panose="020B0402020204020303" pitchFamily="34" charset="0"/>
                      </a:endParaRPr>
                    </a:p>
                  </a:txBody>
                  <a:tcPr marL="93312" marR="93312" marT="46656" marB="46656" anchor="ctr">
                    <a:solidFill>
                      <a:srgbClr val="00708D">
                        <a:alpha val="20000"/>
                      </a:srgbClr>
                    </a:solidFill>
                  </a:tcPr>
                </a:tc>
                <a:extLst>
                  <a:ext uri="{0D108BD9-81ED-4DB2-BD59-A6C34878D82A}">
                    <a16:rowId xmlns:a16="http://schemas.microsoft.com/office/drawing/2014/main" val="1096635918"/>
                  </a:ext>
                </a:extLst>
              </a:tr>
              <a:tr h="165033">
                <a:tc>
                  <a:txBody>
                    <a:bodyPr/>
                    <a:lstStyle/>
                    <a:p>
                      <a:pPr algn="ctr"/>
                      <a:r>
                        <a:rPr lang="en-US" sz="700" dirty="0">
                          <a:solidFill>
                            <a:schemeClr val="tx1"/>
                          </a:solidFill>
                          <a:latin typeface="Futura Lt BT" panose="020B0402020204020303" pitchFamily="34" charset="0"/>
                        </a:rPr>
                        <a:t>1150</a:t>
                      </a:r>
                    </a:p>
                  </a:txBody>
                  <a:tcPr marL="68922" marR="68922" marT="34461" marB="34461"/>
                </a:tc>
                <a:tc rowSpan="3">
                  <a:txBody>
                    <a:bodyPr/>
                    <a:lstStyle/>
                    <a:p>
                      <a:pPr algn="ctr"/>
                      <a:r>
                        <a:rPr lang="en-US" sz="700" dirty="0">
                          <a:solidFill>
                            <a:schemeClr val="tx1"/>
                          </a:solidFill>
                          <a:latin typeface="Futura Lt BT" panose="020B0402020204020303" pitchFamily="34" charset="0"/>
                        </a:rPr>
                        <a:t>23</a:t>
                      </a:r>
                    </a:p>
                  </a:txBody>
                  <a:tcPr marL="93312" marR="93312" marT="46656" marB="46656" anchor="ctr">
                    <a:solidFill>
                      <a:srgbClr val="00708D">
                        <a:alpha val="20000"/>
                      </a:srgbClr>
                    </a:solidFill>
                  </a:tcPr>
                </a:tc>
                <a:extLst>
                  <a:ext uri="{0D108BD9-81ED-4DB2-BD59-A6C34878D82A}">
                    <a16:rowId xmlns:a16="http://schemas.microsoft.com/office/drawing/2014/main" val="1353187433"/>
                  </a:ext>
                </a:extLst>
              </a:tr>
              <a:tr h="165033">
                <a:tc>
                  <a:txBody>
                    <a:bodyPr/>
                    <a:lstStyle/>
                    <a:p>
                      <a:pPr algn="ctr"/>
                      <a:r>
                        <a:rPr lang="en-US" sz="700" b="1" dirty="0">
                          <a:solidFill>
                            <a:schemeClr val="tx1"/>
                          </a:solidFill>
                          <a:latin typeface="Futura Lt BT" panose="020B0402020204020303" pitchFamily="34" charset="0"/>
                        </a:rPr>
                        <a:t>1140</a:t>
                      </a:r>
                      <a:r>
                        <a:rPr lang="en-US" sz="700" b="1" i="1" dirty="0">
                          <a:solidFill>
                            <a:schemeClr val="tx1"/>
                          </a:solidFill>
                          <a:latin typeface="Futura Lt BT" panose="020B0402020204020303" pitchFamily="34" charset="0"/>
                        </a:rPr>
                        <a:t>*</a:t>
                      </a:r>
                      <a:endParaRPr lang="en-US" sz="700" b="1" dirty="0">
                        <a:solidFill>
                          <a:schemeClr val="tx1"/>
                        </a:solidFill>
                        <a:latin typeface="Futura Lt BT" panose="020B0402020204020303" pitchFamily="34" charset="0"/>
                      </a:endParaRPr>
                    </a:p>
                  </a:txBody>
                  <a:tcPr marL="68922" marR="68922" marT="34461" marB="34461"/>
                </a:tc>
                <a:tc vMerge="1">
                  <a:txBody>
                    <a:bodyPr/>
                    <a:lstStyle/>
                    <a:p>
                      <a:pPr algn="ctr"/>
                      <a:endParaRPr lang="en-US" sz="700" dirty="0">
                        <a:solidFill>
                          <a:schemeClr val="tx1"/>
                        </a:solidFill>
                        <a:latin typeface="Futura Lt BT" panose="020B0402020204020303" pitchFamily="34" charset="0"/>
                      </a:endParaRPr>
                    </a:p>
                  </a:txBody>
                  <a:tcPr marL="93312" marR="93312" marT="46656" marB="46656" anchor="ctr">
                    <a:solidFill>
                      <a:srgbClr val="00708D">
                        <a:alpha val="75000"/>
                      </a:srgbClr>
                    </a:solidFill>
                  </a:tcPr>
                </a:tc>
                <a:extLst>
                  <a:ext uri="{0D108BD9-81ED-4DB2-BD59-A6C34878D82A}">
                    <a16:rowId xmlns:a16="http://schemas.microsoft.com/office/drawing/2014/main" val="2457215575"/>
                  </a:ext>
                </a:extLst>
              </a:tr>
              <a:tr h="165033">
                <a:tc>
                  <a:txBody>
                    <a:bodyPr/>
                    <a:lstStyle/>
                    <a:p>
                      <a:pPr algn="ctr"/>
                      <a:r>
                        <a:rPr lang="en-US" sz="700" b="0" dirty="0">
                          <a:solidFill>
                            <a:schemeClr val="tx1"/>
                          </a:solidFill>
                          <a:latin typeface="Futura Lt BT" panose="020B0402020204020303" pitchFamily="34" charset="0"/>
                        </a:rPr>
                        <a:t>1130</a:t>
                      </a:r>
                    </a:p>
                  </a:txBody>
                  <a:tcPr marL="68922" marR="68922" marT="34461" marB="34461"/>
                </a:tc>
                <a:tc vMerge="1">
                  <a:txBody>
                    <a:bodyPr/>
                    <a:lstStyle/>
                    <a:p>
                      <a:pPr algn="ctr"/>
                      <a:endParaRPr lang="en-US" sz="700" dirty="0">
                        <a:solidFill>
                          <a:schemeClr val="tx1"/>
                        </a:solidFill>
                        <a:latin typeface="Futura Lt BT" panose="020B0402020204020303" pitchFamily="34" charset="0"/>
                      </a:endParaRPr>
                    </a:p>
                  </a:txBody>
                  <a:tcPr marL="93312" marR="93312" marT="46656" marB="46656" anchor="ctr">
                    <a:solidFill>
                      <a:srgbClr val="00708D">
                        <a:alpha val="75000"/>
                      </a:srgbClr>
                    </a:solidFill>
                  </a:tcPr>
                </a:tc>
                <a:extLst>
                  <a:ext uri="{0D108BD9-81ED-4DB2-BD59-A6C34878D82A}">
                    <a16:rowId xmlns:a16="http://schemas.microsoft.com/office/drawing/2014/main" val="2382278548"/>
                  </a:ext>
                </a:extLst>
              </a:tr>
              <a:tr h="165033">
                <a:tc>
                  <a:txBody>
                    <a:bodyPr/>
                    <a:lstStyle/>
                    <a:p>
                      <a:pPr algn="ctr"/>
                      <a:r>
                        <a:rPr lang="en-US" sz="700" dirty="0">
                          <a:solidFill>
                            <a:schemeClr val="tx1"/>
                          </a:solidFill>
                          <a:latin typeface="Futura Lt BT" panose="020B0402020204020303" pitchFamily="34" charset="0"/>
                        </a:rPr>
                        <a:t>1120</a:t>
                      </a:r>
                    </a:p>
                  </a:txBody>
                  <a:tcPr marL="68922" marR="68922" marT="34461" marB="34461"/>
                </a:tc>
                <a:tc rowSpan="3">
                  <a:txBody>
                    <a:bodyPr/>
                    <a:lstStyle/>
                    <a:p>
                      <a:pPr algn="ctr"/>
                      <a:r>
                        <a:rPr lang="en-US" sz="700" dirty="0">
                          <a:solidFill>
                            <a:schemeClr val="tx1"/>
                          </a:solidFill>
                          <a:latin typeface="Futura Lt BT" panose="020B0402020204020303" pitchFamily="34" charset="0"/>
                        </a:rPr>
                        <a:t>22</a:t>
                      </a:r>
                    </a:p>
                  </a:txBody>
                  <a:tcPr marL="93312" marR="93312" marT="46656" marB="46656" anchor="ctr">
                    <a:solidFill>
                      <a:srgbClr val="00708D">
                        <a:alpha val="75000"/>
                      </a:srgbClr>
                    </a:solidFill>
                  </a:tcPr>
                </a:tc>
                <a:extLst>
                  <a:ext uri="{0D108BD9-81ED-4DB2-BD59-A6C34878D82A}">
                    <a16:rowId xmlns:a16="http://schemas.microsoft.com/office/drawing/2014/main" val="1726456826"/>
                  </a:ext>
                </a:extLst>
              </a:tr>
              <a:tr h="165033">
                <a:tc>
                  <a:txBody>
                    <a:bodyPr/>
                    <a:lstStyle/>
                    <a:p>
                      <a:pPr algn="ctr"/>
                      <a:r>
                        <a:rPr lang="en-US" sz="700" b="1" dirty="0">
                          <a:solidFill>
                            <a:schemeClr val="tx1"/>
                          </a:solidFill>
                          <a:latin typeface="Futura Lt BT" panose="020B0402020204020303" pitchFamily="34" charset="0"/>
                        </a:rPr>
                        <a:t>1110*</a:t>
                      </a:r>
                    </a:p>
                  </a:txBody>
                  <a:tcPr marL="68922" marR="68922" marT="34461" marB="34461"/>
                </a:tc>
                <a:tc vMerge="1">
                  <a:txBody>
                    <a:bodyPr/>
                    <a:lstStyle/>
                    <a:p>
                      <a:pPr algn="ctr"/>
                      <a:endParaRPr lang="en-US" sz="700" dirty="0">
                        <a:solidFill>
                          <a:schemeClr val="tx1"/>
                        </a:solidFill>
                        <a:latin typeface="Futura Lt BT" panose="020B0402020204020303" pitchFamily="34" charset="0"/>
                      </a:endParaRPr>
                    </a:p>
                  </a:txBody>
                  <a:tcPr marL="93312" marR="93312" marT="46656" marB="46656" anchor="ctr">
                    <a:solidFill>
                      <a:srgbClr val="00708D">
                        <a:alpha val="20000"/>
                      </a:srgbClr>
                    </a:solidFill>
                  </a:tcPr>
                </a:tc>
                <a:extLst>
                  <a:ext uri="{0D108BD9-81ED-4DB2-BD59-A6C34878D82A}">
                    <a16:rowId xmlns:a16="http://schemas.microsoft.com/office/drawing/2014/main" val="2417704569"/>
                  </a:ext>
                </a:extLst>
              </a:tr>
              <a:tr h="215639">
                <a:tc>
                  <a:txBody>
                    <a:bodyPr/>
                    <a:lstStyle/>
                    <a:p>
                      <a:pPr algn="ctr"/>
                      <a:r>
                        <a:rPr lang="en-US" sz="700" dirty="0">
                          <a:solidFill>
                            <a:schemeClr val="tx1"/>
                          </a:solidFill>
                          <a:latin typeface="Futura Lt BT" panose="020B0402020204020303" pitchFamily="34" charset="0"/>
                        </a:rPr>
                        <a:t>1100</a:t>
                      </a:r>
                    </a:p>
                  </a:txBody>
                  <a:tcPr marL="68922" marR="68922" marT="34461" marB="34461"/>
                </a:tc>
                <a:tc vMerge="1">
                  <a:txBody>
                    <a:bodyPr/>
                    <a:lstStyle/>
                    <a:p>
                      <a:pPr algn="ctr"/>
                      <a:endParaRPr lang="en-US" sz="700" dirty="0">
                        <a:solidFill>
                          <a:schemeClr val="tx1"/>
                        </a:solidFill>
                        <a:latin typeface="Futura Lt BT" panose="020B0402020204020303" pitchFamily="34" charset="0"/>
                      </a:endParaRPr>
                    </a:p>
                  </a:txBody>
                  <a:tcPr marL="93312" marR="93312" marT="46656" marB="46656" anchor="ctr">
                    <a:solidFill>
                      <a:srgbClr val="00708D">
                        <a:alpha val="75000"/>
                      </a:srgbClr>
                    </a:solidFill>
                  </a:tcPr>
                </a:tc>
                <a:extLst>
                  <a:ext uri="{0D108BD9-81ED-4DB2-BD59-A6C34878D82A}">
                    <a16:rowId xmlns:a16="http://schemas.microsoft.com/office/drawing/2014/main" val="3446696600"/>
                  </a:ext>
                </a:extLst>
              </a:tr>
              <a:tr h="190275">
                <a:tc>
                  <a:txBody>
                    <a:bodyPr/>
                    <a:lstStyle/>
                    <a:p>
                      <a:pPr algn="ctr"/>
                      <a:r>
                        <a:rPr lang="en-US" sz="700" dirty="0">
                          <a:solidFill>
                            <a:schemeClr val="tx1"/>
                          </a:solidFill>
                          <a:latin typeface="Futura Lt BT" panose="020B0402020204020303" pitchFamily="34" charset="0"/>
                        </a:rPr>
                        <a:t>1090</a:t>
                      </a:r>
                    </a:p>
                  </a:txBody>
                  <a:tcPr marL="68922" marR="68922" marT="34461" marB="34461"/>
                </a:tc>
                <a:tc rowSpan="4">
                  <a:txBody>
                    <a:bodyPr/>
                    <a:lstStyle/>
                    <a:p>
                      <a:pPr algn="ctr"/>
                      <a:r>
                        <a:rPr lang="en-US" sz="700" dirty="0">
                          <a:solidFill>
                            <a:schemeClr val="tx1"/>
                          </a:solidFill>
                          <a:latin typeface="Futura Lt BT" panose="020B0402020204020303" pitchFamily="34" charset="0"/>
                        </a:rPr>
                        <a:t>21</a:t>
                      </a:r>
                    </a:p>
                  </a:txBody>
                  <a:tcPr marL="93312" marR="93312" marT="46656" marB="46656" anchor="ctr">
                    <a:solidFill>
                      <a:srgbClr val="00708D">
                        <a:alpha val="20000"/>
                      </a:srgbClr>
                    </a:solidFill>
                  </a:tcPr>
                </a:tc>
                <a:extLst>
                  <a:ext uri="{0D108BD9-81ED-4DB2-BD59-A6C34878D82A}">
                    <a16:rowId xmlns:a16="http://schemas.microsoft.com/office/drawing/2014/main" val="2270377413"/>
                  </a:ext>
                </a:extLst>
              </a:tr>
              <a:tr h="190275">
                <a:tc>
                  <a:txBody>
                    <a:bodyPr/>
                    <a:lstStyle/>
                    <a:p>
                      <a:pPr algn="ctr"/>
                      <a:r>
                        <a:rPr lang="en-US" sz="700" b="1" dirty="0">
                          <a:solidFill>
                            <a:schemeClr val="tx1"/>
                          </a:solidFill>
                          <a:latin typeface="Futura Lt BT" panose="020B0402020204020303" pitchFamily="34" charset="0"/>
                        </a:rPr>
                        <a:t>1080*</a:t>
                      </a:r>
                    </a:p>
                  </a:txBody>
                  <a:tcPr marL="68922" marR="68922" marT="34461" marB="34461"/>
                </a:tc>
                <a:tc vMerge="1">
                  <a:txBody>
                    <a:bodyPr/>
                    <a:lstStyle/>
                    <a:p>
                      <a:pPr algn="ctr"/>
                      <a:endParaRPr lang="en-US" sz="700" dirty="0">
                        <a:solidFill>
                          <a:schemeClr val="tx1"/>
                        </a:solidFill>
                        <a:latin typeface="Futura Lt BT" panose="020B0402020204020303" pitchFamily="34" charset="0"/>
                      </a:endParaRPr>
                    </a:p>
                  </a:txBody>
                  <a:tcPr marL="93312" marR="93312" marT="46656" marB="46656" anchor="ctr">
                    <a:solidFill>
                      <a:srgbClr val="00708D">
                        <a:alpha val="20000"/>
                      </a:srgbClr>
                    </a:solidFill>
                  </a:tcPr>
                </a:tc>
                <a:extLst>
                  <a:ext uri="{0D108BD9-81ED-4DB2-BD59-A6C34878D82A}">
                    <a16:rowId xmlns:a16="http://schemas.microsoft.com/office/drawing/2014/main" val="2142263909"/>
                  </a:ext>
                </a:extLst>
              </a:tr>
              <a:tr h="190275">
                <a:tc>
                  <a:txBody>
                    <a:bodyPr/>
                    <a:lstStyle/>
                    <a:p>
                      <a:pPr algn="ctr"/>
                      <a:r>
                        <a:rPr lang="en-US" sz="700" dirty="0">
                          <a:solidFill>
                            <a:schemeClr val="tx1"/>
                          </a:solidFill>
                          <a:latin typeface="Futura Lt BT" panose="020B0402020204020303" pitchFamily="34" charset="0"/>
                        </a:rPr>
                        <a:t>1070</a:t>
                      </a:r>
                    </a:p>
                  </a:txBody>
                  <a:tcPr marL="68922" marR="68922" marT="34461" marB="34461"/>
                </a:tc>
                <a:tc vMerge="1">
                  <a:txBody>
                    <a:bodyPr/>
                    <a:lstStyle/>
                    <a:p>
                      <a:pPr algn="ctr"/>
                      <a:endParaRPr lang="en-US" sz="700" dirty="0">
                        <a:solidFill>
                          <a:schemeClr val="tx1"/>
                        </a:solidFill>
                        <a:latin typeface="Futura Lt BT" panose="020B0402020204020303" pitchFamily="34" charset="0"/>
                      </a:endParaRPr>
                    </a:p>
                  </a:txBody>
                  <a:tcPr marL="93312" marR="93312" marT="46656" marB="46656" anchor="ctr">
                    <a:solidFill>
                      <a:srgbClr val="00708D">
                        <a:alpha val="20000"/>
                      </a:srgbClr>
                    </a:solidFill>
                  </a:tcPr>
                </a:tc>
                <a:extLst>
                  <a:ext uri="{0D108BD9-81ED-4DB2-BD59-A6C34878D82A}">
                    <a16:rowId xmlns:a16="http://schemas.microsoft.com/office/drawing/2014/main" val="2996193174"/>
                  </a:ext>
                </a:extLst>
              </a:tr>
              <a:tr h="190275">
                <a:tc>
                  <a:txBody>
                    <a:bodyPr/>
                    <a:lstStyle/>
                    <a:p>
                      <a:pPr algn="ctr"/>
                      <a:r>
                        <a:rPr lang="en-US" sz="700" dirty="0">
                          <a:solidFill>
                            <a:schemeClr val="tx1"/>
                          </a:solidFill>
                          <a:latin typeface="Futura Lt BT" panose="020B0402020204020303" pitchFamily="34" charset="0"/>
                        </a:rPr>
                        <a:t>1060</a:t>
                      </a:r>
                    </a:p>
                  </a:txBody>
                  <a:tcPr marL="68922" marR="68922" marT="34461" marB="34461"/>
                </a:tc>
                <a:tc vMerge="1">
                  <a:txBody>
                    <a:bodyPr/>
                    <a:lstStyle/>
                    <a:p>
                      <a:pPr algn="ctr"/>
                      <a:endParaRPr lang="en-US" sz="700" dirty="0">
                        <a:solidFill>
                          <a:schemeClr val="tx1"/>
                        </a:solidFill>
                        <a:latin typeface="Futura Lt BT" panose="020B0402020204020303" pitchFamily="34" charset="0"/>
                      </a:endParaRPr>
                    </a:p>
                  </a:txBody>
                  <a:tcPr marL="93312" marR="93312" marT="46656" marB="46656" anchor="ctr">
                    <a:solidFill>
                      <a:srgbClr val="00708D">
                        <a:alpha val="20000"/>
                      </a:srgbClr>
                    </a:solidFill>
                  </a:tcPr>
                </a:tc>
                <a:extLst>
                  <a:ext uri="{0D108BD9-81ED-4DB2-BD59-A6C34878D82A}">
                    <a16:rowId xmlns:a16="http://schemas.microsoft.com/office/drawing/2014/main" val="2911908837"/>
                  </a:ext>
                </a:extLst>
              </a:tr>
            </a:tbl>
          </a:graphicData>
        </a:graphic>
      </p:graphicFrame>
      <p:graphicFrame>
        <p:nvGraphicFramePr>
          <p:cNvPr id="14" name="Table 13">
            <a:extLst>
              <a:ext uri="{FF2B5EF4-FFF2-40B4-BE49-F238E27FC236}">
                <a16:creationId xmlns:a16="http://schemas.microsoft.com/office/drawing/2014/main" id="{845909D3-41B6-4F22-891E-7257E9D05E66}"/>
              </a:ext>
            </a:extLst>
          </p:cNvPr>
          <p:cNvGraphicFramePr>
            <a:graphicFrameLocks noGrp="1"/>
          </p:cNvGraphicFramePr>
          <p:nvPr>
            <p:extLst>
              <p:ext uri="{D42A27DB-BD31-4B8C-83A1-F6EECF244321}">
                <p14:modId xmlns:p14="http://schemas.microsoft.com/office/powerpoint/2010/main" val="1475147179"/>
              </p:ext>
            </p:extLst>
          </p:nvPr>
        </p:nvGraphicFramePr>
        <p:xfrm>
          <a:off x="5072133" y="1246687"/>
          <a:ext cx="992757" cy="4910597"/>
        </p:xfrm>
        <a:graphic>
          <a:graphicData uri="http://schemas.openxmlformats.org/drawingml/2006/table">
            <a:tbl>
              <a:tblPr firstRow="1" bandRow="1">
                <a:tableStyleId>{5C22544A-7EE6-4342-B048-85BDC9FD1C3A}</a:tableStyleId>
              </a:tblPr>
              <a:tblGrid>
                <a:gridCol w="496515">
                  <a:extLst>
                    <a:ext uri="{9D8B030D-6E8A-4147-A177-3AD203B41FA5}">
                      <a16:colId xmlns:a16="http://schemas.microsoft.com/office/drawing/2014/main" val="2712755026"/>
                    </a:ext>
                  </a:extLst>
                </a:gridCol>
                <a:gridCol w="496242">
                  <a:extLst>
                    <a:ext uri="{9D8B030D-6E8A-4147-A177-3AD203B41FA5}">
                      <a16:colId xmlns:a16="http://schemas.microsoft.com/office/drawing/2014/main" val="826792660"/>
                    </a:ext>
                  </a:extLst>
                </a:gridCol>
              </a:tblGrid>
              <a:tr h="231849">
                <a:tc>
                  <a:txBody>
                    <a:bodyPr/>
                    <a:lstStyle/>
                    <a:p>
                      <a:pPr algn="ctr"/>
                      <a:r>
                        <a:rPr lang="en-US" sz="1000" dirty="0">
                          <a:solidFill>
                            <a:schemeClr val="bg1"/>
                          </a:solidFill>
                          <a:latin typeface="Futura Lt BT" panose="020B0402020204020303" pitchFamily="34" charset="0"/>
                        </a:rPr>
                        <a:t>SAT</a:t>
                      </a:r>
                    </a:p>
                  </a:txBody>
                  <a:tcPr marL="68922" marR="68922" marT="34461" marB="34461">
                    <a:solidFill>
                      <a:srgbClr val="105A51"/>
                    </a:solidFill>
                  </a:tcPr>
                </a:tc>
                <a:tc>
                  <a:txBody>
                    <a:bodyPr/>
                    <a:lstStyle/>
                    <a:p>
                      <a:pPr algn="ctr"/>
                      <a:r>
                        <a:rPr lang="en-US" sz="1000" dirty="0">
                          <a:solidFill>
                            <a:schemeClr val="bg1"/>
                          </a:solidFill>
                          <a:latin typeface="Futura Lt BT" panose="020B0402020204020303" pitchFamily="34" charset="0"/>
                        </a:rPr>
                        <a:t>ACT</a:t>
                      </a:r>
                    </a:p>
                  </a:txBody>
                  <a:tcPr marL="68922" marR="68922" marT="34461" marB="34461">
                    <a:solidFill>
                      <a:srgbClr val="539536"/>
                    </a:solidFill>
                  </a:tcPr>
                </a:tc>
                <a:extLst>
                  <a:ext uri="{0D108BD9-81ED-4DB2-BD59-A6C34878D82A}">
                    <a16:rowId xmlns:a16="http://schemas.microsoft.com/office/drawing/2014/main" val="3590239650"/>
                  </a:ext>
                </a:extLst>
              </a:tr>
              <a:tr h="187622">
                <a:tc>
                  <a:txBody>
                    <a:bodyPr/>
                    <a:lstStyle/>
                    <a:p>
                      <a:pPr algn="ctr"/>
                      <a:r>
                        <a:rPr lang="en-US" sz="700" dirty="0">
                          <a:solidFill>
                            <a:schemeClr val="tx1"/>
                          </a:solidFill>
                          <a:latin typeface="Futura Lt BT" panose="020B0402020204020303" pitchFamily="34" charset="0"/>
                        </a:rPr>
                        <a:t>1050</a:t>
                      </a:r>
                    </a:p>
                  </a:txBody>
                  <a:tcPr marL="68922" marR="68922" marT="34461" marB="34461"/>
                </a:tc>
                <a:tc rowSpan="3">
                  <a:txBody>
                    <a:bodyPr/>
                    <a:lstStyle/>
                    <a:p>
                      <a:pPr algn="ctr"/>
                      <a:r>
                        <a:rPr lang="en-US" sz="700" dirty="0">
                          <a:solidFill>
                            <a:schemeClr val="tx1"/>
                          </a:solidFill>
                          <a:latin typeface="Futura Lt BT" panose="020B0402020204020303" pitchFamily="34" charset="0"/>
                        </a:rPr>
                        <a:t>20</a:t>
                      </a:r>
                    </a:p>
                  </a:txBody>
                  <a:tcPr marL="93312" marR="93312" marT="46656" marB="46656" anchor="ctr">
                    <a:solidFill>
                      <a:srgbClr val="00708D">
                        <a:alpha val="75000"/>
                      </a:srgbClr>
                    </a:solidFill>
                  </a:tcPr>
                </a:tc>
                <a:extLst>
                  <a:ext uri="{0D108BD9-81ED-4DB2-BD59-A6C34878D82A}">
                    <a16:rowId xmlns:a16="http://schemas.microsoft.com/office/drawing/2014/main" val="704974040"/>
                  </a:ext>
                </a:extLst>
              </a:tr>
              <a:tr h="187622">
                <a:tc>
                  <a:txBody>
                    <a:bodyPr/>
                    <a:lstStyle/>
                    <a:p>
                      <a:pPr algn="ctr"/>
                      <a:r>
                        <a:rPr lang="en-US" sz="700" b="1" dirty="0">
                          <a:solidFill>
                            <a:schemeClr val="tx1"/>
                          </a:solidFill>
                          <a:latin typeface="Futura Lt BT" panose="020B0402020204020303" pitchFamily="34" charset="0"/>
                        </a:rPr>
                        <a:t>1040*</a:t>
                      </a:r>
                    </a:p>
                  </a:txBody>
                  <a:tcPr marL="68922" marR="68922" marT="34461" marB="34461"/>
                </a:tc>
                <a:tc vMerge="1">
                  <a:txBody>
                    <a:bodyPr/>
                    <a:lstStyle/>
                    <a:p>
                      <a:pPr algn="ctr"/>
                      <a:endParaRPr lang="en-US" sz="700" dirty="0">
                        <a:solidFill>
                          <a:schemeClr val="tx1"/>
                        </a:solidFill>
                        <a:latin typeface="Futura Lt BT" panose="020B0402020204020303" pitchFamily="34" charset="0"/>
                      </a:endParaRPr>
                    </a:p>
                  </a:txBody>
                  <a:tcPr marL="93312" marR="93312" marT="46656" marB="46656" anchor="ctr">
                    <a:solidFill>
                      <a:srgbClr val="00708D">
                        <a:alpha val="75000"/>
                      </a:srgbClr>
                    </a:solidFill>
                  </a:tcPr>
                </a:tc>
                <a:extLst>
                  <a:ext uri="{0D108BD9-81ED-4DB2-BD59-A6C34878D82A}">
                    <a16:rowId xmlns:a16="http://schemas.microsoft.com/office/drawing/2014/main" val="3855202952"/>
                  </a:ext>
                </a:extLst>
              </a:tr>
              <a:tr h="187622">
                <a:tc>
                  <a:txBody>
                    <a:bodyPr/>
                    <a:lstStyle/>
                    <a:p>
                      <a:pPr algn="ctr"/>
                      <a:r>
                        <a:rPr lang="en-US" sz="700" dirty="0">
                          <a:solidFill>
                            <a:schemeClr val="tx1"/>
                          </a:solidFill>
                          <a:latin typeface="Futura Lt BT" panose="020B0402020204020303" pitchFamily="34" charset="0"/>
                        </a:rPr>
                        <a:t>1030</a:t>
                      </a:r>
                    </a:p>
                  </a:txBody>
                  <a:tcPr marL="68922" marR="68922" marT="34461" marB="34461"/>
                </a:tc>
                <a:tc vMerge="1">
                  <a:txBody>
                    <a:bodyPr/>
                    <a:lstStyle/>
                    <a:p>
                      <a:pPr algn="ctr"/>
                      <a:endParaRPr lang="en-US" sz="700" dirty="0">
                        <a:solidFill>
                          <a:schemeClr val="tx1"/>
                        </a:solidFill>
                        <a:latin typeface="Futura Lt BT" panose="020B0402020204020303" pitchFamily="34" charset="0"/>
                      </a:endParaRPr>
                    </a:p>
                  </a:txBody>
                  <a:tcPr marL="93312" marR="93312" marT="46656" marB="46656" anchor="ctr">
                    <a:solidFill>
                      <a:srgbClr val="00708D">
                        <a:alpha val="75000"/>
                      </a:srgbClr>
                    </a:solidFill>
                  </a:tcPr>
                </a:tc>
                <a:extLst>
                  <a:ext uri="{0D108BD9-81ED-4DB2-BD59-A6C34878D82A}">
                    <a16:rowId xmlns:a16="http://schemas.microsoft.com/office/drawing/2014/main" val="3940631537"/>
                  </a:ext>
                </a:extLst>
              </a:tr>
              <a:tr h="187622">
                <a:tc>
                  <a:txBody>
                    <a:bodyPr/>
                    <a:lstStyle/>
                    <a:p>
                      <a:pPr algn="ctr"/>
                      <a:r>
                        <a:rPr lang="en-US" sz="700" dirty="0">
                          <a:solidFill>
                            <a:schemeClr val="tx1"/>
                          </a:solidFill>
                          <a:latin typeface="Futura Lt BT" panose="020B0402020204020303" pitchFamily="34" charset="0"/>
                        </a:rPr>
                        <a:t>1020</a:t>
                      </a:r>
                    </a:p>
                  </a:txBody>
                  <a:tcPr marL="68922" marR="68922" marT="34461" marB="34461"/>
                </a:tc>
                <a:tc rowSpan="4">
                  <a:txBody>
                    <a:bodyPr/>
                    <a:lstStyle/>
                    <a:p>
                      <a:pPr algn="ctr"/>
                      <a:r>
                        <a:rPr lang="en-US" sz="700" dirty="0">
                          <a:solidFill>
                            <a:schemeClr val="tx1"/>
                          </a:solidFill>
                          <a:latin typeface="Futura Lt BT" panose="020B0402020204020303" pitchFamily="34" charset="0"/>
                        </a:rPr>
                        <a:t>19</a:t>
                      </a:r>
                    </a:p>
                  </a:txBody>
                  <a:tcPr marL="93312" marR="93312" marT="46656" marB="46656" anchor="ctr">
                    <a:solidFill>
                      <a:srgbClr val="00708D">
                        <a:alpha val="20000"/>
                      </a:srgbClr>
                    </a:solidFill>
                  </a:tcPr>
                </a:tc>
                <a:extLst>
                  <a:ext uri="{0D108BD9-81ED-4DB2-BD59-A6C34878D82A}">
                    <a16:rowId xmlns:a16="http://schemas.microsoft.com/office/drawing/2014/main" val="4261976703"/>
                  </a:ext>
                </a:extLst>
              </a:tr>
              <a:tr h="187622">
                <a:tc>
                  <a:txBody>
                    <a:bodyPr/>
                    <a:lstStyle/>
                    <a:p>
                      <a:pPr algn="ctr"/>
                      <a:r>
                        <a:rPr lang="en-US" sz="700" b="1" dirty="0">
                          <a:solidFill>
                            <a:schemeClr val="tx1"/>
                          </a:solidFill>
                          <a:latin typeface="Futura Lt BT" panose="020B0402020204020303" pitchFamily="34" charset="0"/>
                        </a:rPr>
                        <a:t>1010*</a:t>
                      </a:r>
                    </a:p>
                  </a:txBody>
                  <a:tcPr marL="68922" marR="68922" marT="34461" marB="34461"/>
                </a:tc>
                <a:tc vMerge="1">
                  <a:txBody>
                    <a:bodyPr/>
                    <a:lstStyle/>
                    <a:p>
                      <a:pPr algn="ctr"/>
                      <a:endParaRPr lang="en-US" sz="700" dirty="0">
                        <a:solidFill>
                          <a:schemeClr val="tx1"/>
                        </a:solidFill>
                        <a:latin typeface="Futura Lt BT" panose="020B0402020204020303" pitchFamily="34" charset="0"/>
                      </a:endParaRPr>
                    </a:p>
                  </a:txBody>
                  <a:tcPr marL="93312" marR="93312" marT="46656" marB="46656" anchor="ctr">
                    <a:solidFill>
                      <a:srgbClr val="00708D">
                        <a:alpha val="75000"/>
                      </a:srgbClr>
                    </a:solidFill>
                  </a:tcPr>
                </a:tc>
                <a:extLst>
                  <a:ext uri="{0D108BD9-81ED-4DB2-BD59-A6C34878D82A}">
                    <a16:rowId xmlns:a16="http://schemas.microsoft.com/office/drawing/2014/main" val="3336487219"/>
                  </a:ext>
                </a:extLst>
              </a:tr>
              <a:tr h="187622">
                <a:tc>
                  <a:txBody>
                    <a:bodyPr/>
                    <a:lstStyle/>
                    <a:p>
                      <a:pPr algn="ctr"/>
                      <a:r>
                        <a:rPr lang="en-US" sz="700" dirty="0">
                          <a:solidFill>
                            <a:schemeClr val="tx1"/>
                          </a:solidFill>
                          <a:latin typeface="Futura Lt BT" panose="020B0402020204020303" pitchFamily="34" charset="0"/>
                        </a:rPr>
                        <a:t>1000</a:t>
                      </a:r>
                    </a:p>
                  </a:txBody>
                  <a:tcPr marL="68922" marR="68922" marT="34461" marB="34461"/>
                </a:tc>
                <a:tc vMerge="1">
                  <a:txBody>
                    <a:bodyPr/>
                    <a:lstStyle/>
                    <a:p>
                      <a:pPr algn="ctr"/>
                      <a:endParaRPr lang="en-US" sz="700" dirty="0">
                        <a:solidFill>
                          <a:schemeClr val="tx1"/>
                        </a:solidFill>
                        <a:latin typeface="Futura Lt BT" panose="020B0402020204020303" pitchFamily="34" charset="0"/>
                      </a:endParaRPr>
                    </a:p>
                  </a:txBody>
                  <a:tcPr marL="93312" marR="93312" marT="46656" marB="46656" anchor="ctr">
                    <a:solidFill>
                      <a:srgbClr val="00708D">
                        <a:alpha val="75000"/>
                      </a:srgbClr>
                    </a:solidFill>
                  </a:tcPr>
                </a:tc>
                <a:extLst>
                  <a:ext uri="{0D108BD9-81ED-4DB2-BD59-A6C34878D82A}">
                    <a16:rowId xmlns:a16="http://schemas.microsoft.com/office/drawing/2014/main" val="531798316"/>
                  </a:ext>
                </a:extLst>
              </a:tr>
              <a:tr h="187622">
                <a:tc>
                  <a:txBody>
                    <a:bodyPr/>
                    <a:lstStyle/>
                    <a:p>
                      <a:pPr algn="ctr"/>
                      <a:r>
                        <a:rPr lang="en-US" sz="700" b="0" dirty="0">
                          <a:solidFill>
                            <a:schemeClr val="tx1"/>
                          </a:solidFill>
                          <a:latin typeface="Futura Lt BT" panose="020B0402020204020303" pitchFamily="34" charset="0"/>
                        </a:rPr>
                        <a:t>990</a:t>
                      </a:r>
                      <a:endParaRPr lang="en-US" sz="700" b="1" dirty="0">
                        <a:solidFill>
                          <a:schemeClr val="tx1"/>
                        </a:solidFill>
                        <a:latin typeface="Futura Lt BT" panose="020B0402020204020303" pitchFamily="34" charset="0"/>
                      </a:endParaRPr>
                    </a:p>
                  </a:txBody>
                  <a:tcPr marL="68922" marR="68922" marT="34461" marB="34461"/>
                </a:tc>
                <a:tc vMerge="1">
                  <a:txBody>
                    <a:bodyPr/>
                    <a:lstStyle/>
                    <a:p>
                      <a:pPr algn="ctr"/>
                      <a:endParaRPr lang="en-US" sz="700" dirty="0">
                        <a:solidFill>
                          <a:schemeClr val="tx1"/>
                        </a:solidFill>
                        <a:latin typeface="Futura Lt BT" panose="020B0402020204020303" pitchFamily="34" charset="0"/>
                      </a:endParaRPr>
                    </a:p>
                  </a:txBody>
                  <a:tcPr marL="93312" marR="93312" marT="46656" marB="46656" anchor="ctr">
                    <a:solidFill>
                      <a:srgbClr val="00708D">
                        <a:alpha val="75000"/>
                      </a:srgbClr>
                    </a:solidFill>
                  </a:tcPr>
                </a:tc>
                <a:extLst>
                  <a:ext uri="{0D108BD9-81ED-4DB2-BD59-A6C34878D82A}">
                    <a16:rowId xmlns:a16="http://schemas.microsoft.com/office/drawing/2014/main" val="3270025787"/>
                  </a:ext>
                </a:extLst>
              </a:tr>
              <a:tr h="187622">
                <a:tc>
                  <a:txBody>
                    <a:bodyPr/>
                    <a:lstStyle/>
                    <a:p>
                      <a:pPr algn="ctr"/>
                      <a:r>
                        <a:rPr lang="en-US" sz="700" dirty="0">
                          <a:solidFill>
                            <a:schemeClr val="tx1"/>
                          </a:solidFill>
                          <a:latin typeface="Futura Lt BT" panose="020B0402020204020303" pitchFamily="34" charset="0"/>
                        </a:rPr>
                        <a:t>980</a:t>
                      </a:r>
                    </a:p>
                  </a:txBody>
                  <a:tcPr marL="68922" marR="68922" marT="34461" marB="34461"/>
                </a:tc>
                <a:tc rowSpan="3">
                  <a:txBody>
                    <a:bodyPr/>
                    <a:lstStyle/>
                    <a:p>
                      <a:pPr algn="ctr"/>
                      <a:r>
                        <a:rPr lang="en-US" sz="700" dirty="0">
                          <a:solidFill>
                            <a:schemeClr val="tx1"/>
                          </a:solidFill>
                          <a:latin typeface="Futura Lt BT" panose="020B0402020204020303" pitchFamily="34" charset="0"/>
                        </a:rPr>
                        <a:t>18</a:t>
                      </a:r>
                    </a:p>
                  </a:txBody>
                  <a:tcPr marL="93312" marR="93312" marT="46656" marB="46656" anchor="ctr">
                    <a:solidFill>
                      <a:srgbClr val="00708D">
                        <a:alpha val="75000"/>
                      </a:srgbClr>
                    </a:solidFill>
                  </a:tcPr>
                </a:tc>
                <a:extLst>
                  <a:ext uri="{0D108BD9-81ED-4DB2-BD59-A6C34878D82A}">
                    <a16:rowId xmlns:a16="http://schemas.microsoft.com/office/drawing/2014/main" val="29635878"/>
                  </a:ext>
                </a:extLst>
              </a:tr>
              <a:tr h="187622">
                <a:tc>
                  <a:txBody>
                    <a:bodyPr/>
                    <a:lstStyle/>
                    <a:p>
                      <a:pPr algn="ctr"/>
                      <a:r>
                        <a:rPr lang="en-US" sz="700" b="1" dirty="0">
                          <a:solidFill>
                            <a:schemeClr val="tx1"/>
                          </a:solidFill>
                          <a:latin typeface="Futura Lt BT" panose="020B0402020204020303" pitchFamily="34" charset="0"/>
                        </a:rPr>
                        <a:t>970*</a:t>
                      </a:r>
                    </a:p>
                  </a:txBody>
                  <a:tcPr marL="68922" marR="68922" marT="34461" marB="34461"/>
                </a:tc>
                <a:tc vMerge="1">
                  <a:txBody>
                    <a:bodyPr/>
                    <a:lstStyle/>
                    <a:p>
                      <a:pPr algn="ctr"/>
                      <a:endParaRPr lang="en-US" sz="700" dirty="0">
                        <a:solidFill>
                          <a:schemeClr val="tx1"/>
                        </a:solidFill>
                        <a:latin typeface="Futura Lt BT" panose="020B0402020204020303" pitchFamily="34" charset="0"/>
                      </a:endParaRPr>
                    </a:p>
                  </a:txBody>
                  <a:tcPr marL="93312" marR="93312" marT="46656" marB="46656" anchor="ctr">
                    <a:solidFill>
                      <a:srgbClr val="00708D">
                        <a:alpha val="20000"/>
                      </a:srgbClr>
                    </a:solidFill>
                  </a:tcPr>
                </a:tc>
                <a:extLst>
                  <a:ext uri="{0D108BD9-81ED-4DB2-BD59-A6C34878D82A}">
                    <a16:rowId xmlns:a16="http://schemas.microsoft.com/office/drawing/2014/main" val="1979151941"/>
                  </a:ext>
                </a:extLst>
              </a:tr>
              <a:tr h="187622">
                <a:tc>
                  <a:txBody>
                    <a:bodyPr/>
                    <a:lstStyle/>
                    <a:p>
                      <a:pPr algn="ctr"/>
                      <a:r>
                        <a:rPr lang="en-US" sz="700" dirty="0">
                          <a:solidFill>
                            <a:schemeClr val="tx1"/>
                          </a:solidFill>
                          <a:latin typeface="Futura Lt BT" panose="020B0402020204020303" pitchFamily="34" charset="0"/>
                        </a:rPr>
                        <a:t>960</a:t>
                      </a:r>
                    </a:p>
                  </a:txBody>
                  <a:tcPr marL="68922" marR="68922" marT="34461" marB="34461"/>
                </a:tc>
                <a:tc vMerge="1">
                  <a:txBody>
                    <a:bodyPr/>
                    <a:lstStyle/>
                    <a:p>
                      <a:pPr algn="ctr"/>
                      <a:endParaRPr lang="en-US" sz="700" dirty="0">
                        <a:solidFill>
                          <a:schemeClr val="tx1"/>
                        </a:solidFill>
                        <a:latin typeface="Futura Lt BT" panose="020B0402020204020303" pitchFamily="34" charset="0"/>
                      </a:endParaRPr>
                    </a:p>
                  </a:txBody>
                  <a:tcPr marL="93312" marR="93312" marT="46656" marB="46656" anchor="ctr">
                    <a:solidFill>
                      <a:srgbClr val="00708D">
                        <a:alpha val="20000"/>
                      </a:srgbClr>
                    </a:solidFill>
                  </a:tcPr>
                </a:tc>
                <a:extLst>
                  <a:ext uri="{0D108BD9-81ED-4DB2-BD59-A6C34878D82A}">
                    <a16:rowId xmlns:a16="http://schemas.microsoft.com/office/drawing/2014/main" val="1025260480"/>
                  </a:ext>
                </a:extLst>
              </a:tr>
              <a:tr h="187622">
                <a:tc>
                  <a:txBody>
                    <a:bodyPr/>
                    <a:lstStyle/>
                    <a:p>
                      <a:pPr algn="ctr"/>
                      <a:r>
                        <a:rPr lang="en-US" sz="700" b="0" dirty="0">
                          <a:solidFill>
                            <a:schemeClr val="tx1"/>
                          </a:solidFill>
                          <a:latin typeface="Futura Lt BT" panose="020B0402020204020303" pitchFamily="34" charset="0"/>
                        </a:rPr>
                        <a:t>950</a:t>
                      </a:r>
                      <a:endParaRPr lang="en-US" sz="700" b="1" dirty="0">
                        <a:solidFill>
                          <a:schemeClr val="tx1"/>
                        </a:solidFill>
                        <a:latin typeface="Futura Lt BT" panose="020B0402020204020303" pitchFamily="34" charset="0"/>
                      </a:endParaRPr>
                    </a:p>
                  </a:txBody>
                  <a:tcPr marL="68922" marR="68922" marT="34461" marB="34461"/>
                </a:tc>
                <a:tc rowSpan="4">
                  <a:txBody>
                    <a:bodyPr/>
                    <a:lstStyle/>
                    <a:p>
                      <a:pPr algn="ctr"/>
                      <a:r>
                        <a:rPr lang="en-US" sz="700" dirty="0">
                          <a:solidFill>
                            <a:schemeClr val="tx1"/>
                          </a:solidFill>
                          <a:latin typeface="Futura Lt BT" panose="020B0402020204020303" pitchFamily="34" charset="0"/>
                        </a:rPr>
                        <a:t>17</a:t>
                      </a:r>
                    </a:p>
                  </a:txBody>
                  <a:tcPr marL="93312" marR="93312" marT="46656" marB="46656" anchor="ctr">
                    <a:solidFill>
                      <a:srgbClr val="00708D">
                        <a:alpha val="20000"/>
                      </a:srgbClr>
                    </a:solidFill>
                  </a:tcPr>
                </a:tc>
                <a:extLst>
                  <a:ext uri="{0D108BD9-81ED-4DB2-BD59-A6C34878D82A}">
                    <a16:rowId xmlns:a16="http://schemas.microsoft.com/office/drawing/2014/main" val="2269313096"/>
                  </a:ext>
                </a:extLst>
              </a:tr>
              <a:tr h="187622">
                <a:tc>
                  <a:txBody>
                    <a:bodyPr/>
                    <a:lstStyle/>
                    <a:p>
                      <a:pPr algn="ctr"/>
                      <a:r>
                        <a:rPr lang="en-US" sz="700" dirty="0">
                          <a:solidFill>
                            <a:schemeClr val="tx1"/>
                          </a:solidFill>
                          <a:latin typeface="Futura Lt BT" panose="020B0402020204020303" pitchFamily="34" charset="0"/>
                        </a:rPr>
                        <a:t>940</a:t>
                      </a:r>
                    </a:p>
                  </a:txBody>
                  <a:tcPr marL="68922" marR="68922" marT="34461" marB="34461"/>
                </a:tc>
                <a:tc vMerge="1">
                  <a:txBody>
                    <a:bodyPr/>
                    <a:lstStyle/>
                    <a:p>
                      <a:pPr algn="ctr"/>
                      <a:endParaRPr lang="en-US" sz="700" dirty="0">
                        <a:solidFill>
                          <a:schemeClr val="tx1"/>
                        </a:solidFill>
                        <a:latin typeface="Futura Lt BT" panose="020B0402020204020303" pitchFamily="34" charset="0"/>
                      </a:endParaRPr>
                    </a:p>
                  </a:txBody>
                  <a:tcPr marL="93312" marR="93312" marT="46656" marB="46656" anchor="ctr">
                    <a:solidFill>
                      <a:srgbClr val="00708D">
                        <a:alpha val="75000"/>
                      </a:srgbClr>
                    </a:solidFill>
                  </a:tcPr>
                </a:tc>
                <a:extLst>
                  <a:ext uri="{0D108BD9-81ED-4DB2-BD59-A6C34878D82A}">
                    <a16:rowId xmlns:a16="http://schemas.microsoft.com/office/drawing/2014/main" val="360937084"/>
                  </a:ext>
                </a:extLst>
              </a:tr>
              <a:tr h="187622">
                <a:tc>
                  <a:txBody>
                    <a:bodyPr/>
                    <a:lstStyle/>
                    <a:p>
                      <a:pPr algn="ctr"/>
                      <a:r>
                        <a:rPr lang="en-US" sz="700" b="1" dirty="0">
                          <a:solidFill>
                            <a:schemeClr val="tx1"/>
                          </a:solidFill>
                          <a:latin typeface="Futura Lt BT" panose="020B0402020204020303" pitchFamily="34" charset="0"/>
                        </a:rPr>
                        <a:t>930*</a:t>
                      </a:r>
                    </a:p>
                  </a:txBody>
                  <a:tcPr marL="68922" marR="68922" marT="34461" marB="34461"/>
                </a:tc>
                <a:tc vMerge="1">
                  <a:txBody>
                    <a:bodyPr/>
                    <a:lstStyle/>
                    <a:p>
                      <a:pPr algn="ctr"/>
                      <a:endParaRPr lang="en-US" sz="700" dirty="0">
                        <a:solidFill>
                          <a:schemeClr val="tx1"/>
                        </a:solidFill>
                        <a:latin typeface="Futura Lt BT" panose="020B0402020204020303" pitchFamily="34" charset="0"/>
                      </a:endParaRPr>
                    </a:p>
                  </a:txBody>
                  <a:tcPr marL="93312" marR="93312" marT="46656" marB="46656" anchor="ctr">
                    <a:solidFill>
                      <a:srgbClr val="00708D">
                        <a:alpha val="75000"/>
                      </a:srgbClr>
                    </a:solidFill>
                  </a:tcPr>
                </a:tc>
                <a:extLst>
                  <a:ext uri="{0D108BD9-81ED-4DB2-BD59-A6C34878D82A}">
                    <a16:rowId xmlns:a16="http://schemas.microsoft.com/office/drawing/2014/main" val="1652312221"/>
                  </a:ext>
                </a:extLst>
              </a:tr>
              <a:tr h="187622">
                <a:tc>
                  <a:txBody>
                    <a:bodyPr/>
                    <a:lstStyle/>
                    <a:p>
                      <a:pPr algn="ctr"/>
                      <a:r>
                        <a:rPr lang="en-US" sz="700" dirty="0">
                          <a:solidFill>
                            <a:schemeClr val="tx1"/>
                          </a:solidFill>
                          <a:latin typeface="Futura Lt BT" panose="020B0402020204020303" pitchFamily="34" charset="0"/>
                        </a:rPr>
                        <a:t>920</a:t>
                      </a:r>
                    </a:p>
                  </a:txBody>
                  <a:tcPr marL="68922" marR="68922" marT="34461" marB="34461"/>
                </a:tc>
                <a:tc vMerge="1">
                  <a:txBody>
                    <a:bodyPr/>
                    <a:lstStyle/>
                    <a:p>
                      <a:pPr algn="ctr"/>
                      <a:endParaRPr lang="en-US" sz="700" dirty="0">
                        <a:solidFill>
                          <a:schemeClr val="tx1"/>
                        </a:solidFill>
                        <a:latin typeface="Futura Lt BT" panose="020B0402020204020303" pitchFamily="34" charset="0"/>
                      </a:endParaRPr>
                    </a:p>
                  </a:txBody>
                  <a:tcPr marL="93312" marR="93312" marT="46656" marB="46656" anchor="ctr">
                    <a:solidFill>
                      <a:srgbClr val="00708D">
                        <a:alpha val="75000"/>
                      </a:srgbClr>
                    </a:solidFill>
                  </a:tcPr>
                </a:tc>
                <a:extLst>
                  <a:ext uri="{0D108BD9-81ED-4DB2-BD59-A6C34878D82A}">
                    <a16:rowId xmlns:a16="http://schemas.microsoft.com/office/drawing/2014/main" val="524650975"/>
                  </a:ext>
                </a:extLst>
              </a:tr>
              <a:tr h="187622">
                <a:tc>
                  <a:txBody>
                    <a:bodyPr/>
                    <a:lstStyle/>
                    <a:p>
                      <a:pPr algn="ctr"/>
                      <a:r>
                        <a:rPr lang="en-US" sz="700" b="0" dirty="0">
                          <a:solidFill>
                            <a:schemeClr val="tx1"/>
                          </a:solidFill>
                          <a:latin typeface="Futura Lt BT" panose="020B0402020204020303" pitchFamily="34" charset="0"/>
                        </a:rPr>
                        <a:t>910</a:t>
                      </a:r>
                      <a:endParaRPr lang="en-US" sz="700" b="1" dirty="0">
                        <a:solidFill>
                          <a:schemeClr val="tx1"/>
                        </a:solidFill>
                        <a:latin typeface="Futura Lt BT" panose="020B0402020204020303" pitchFamily="34" charset="0"/>
                      </a:endParaRPr>
                    </a:p>
                  </a:txBody>
                  <a:tcPr marL="68922" marR="68922" marT="34461" marB="34461"/>
                </a:tc>
                <a:tc rowSpan="4">
                  <a:txBody>
                    <a:bodyPr/>
                    <a:lstStyle/>
                    <a:p>
                      <a:pPr algn="ctr"/>
                      <a:r>
                        <a:rPr lang="en-US" sz="700" dirty="0">
                          <a:solidFill>
                            <a:schemeClr val="tx1"/>
                          </a:solidFill>
                          <a:latin typeface="Futura Lt BT" panose="020B0402020204020303" pitchFamily="34" charset="0"/>
                        </a:rPr>
                        <a:t>16</a:t>
                      </a:r>
                    </a:p>
                  </a:txBody>
                  <a:tcPr marL="93312" marR="93312" marT="46656" marB="46656" anchor="ctr">
                    <a:solidFill>
                      <a:srgbClr val="00708D">
                        <a:alpha val="75000"/>
                      </a:srgbClr>
                    </a:solidFill>
                  </a:tcPr>
                </a:tc>
                <a:extLst>
                  <a:ext uri="{0D108BD9-81ED-4DB2-BD59-A6C34878D82A}">
                    <a16:rowId xmlns:a16="http://schemas.microsoft.com/office/drawing/2014/main" val="577124767"/>
                  </a:ext>
                </a:extLst>
              </a:tr>
              <a:tr h="187622">
                <a:tc>
                  <a:txBody>
                    <a:bodyPr/>
                    <a:lstStyle/>
                    <a:p>
                      <a:pPr algn="ctr"/>
                      <a:r>
                        <a:rPr lang="en-US" sz="700" dirty="0">
                          <a:solidFill>
                            <a:schemeClr val="tx1"/>
                          </a:solidFill>
                          <a:latin typeface="Futura Lt BT" panose="020B0402020204020303" pitchFamily="34" charset="0"/>
                        </a:rPr>
                        <a:t>900</a:t>
                      </a:r>
                    </a:p>
                  </a:txBody>
                  <a:tcPr marL="68922" marR="68922" marT="34461" marB="34461"/>
                </a:tc>
                <a:tc vMerge="1">
                  <a:txBody>
                    <a:bodyPr/>
                    <a:lstStyle/>
                    <a:p>
                      <a:pPr algn="ctr"/>
                      <a:endParaRPr lang="en-US" sz="700" dirty="0">
                        <a:solidFill>
                          <a:schemeClr val="tx1"/>
                        </a:solidFill>
                        <a:latin typeface="Futura Lt BT" panose="020B0402020204020303" pitchFamily="34" charset="0"/>
                      </a:endParaRPr>
                    </a:p>
                  </a:txBody>
                  <a:tcPr marL="93312" marR="93312" marT="46656" marB="46656" anchor="ctr">
                    <a:solidFill>
                      <a:srgbClr val="00708D">
                        <a:alpha val="20000"/>
                      </a:srgbClr>
                    </a:solidFill>
                  </a:tcPr>
                </a:tc>
                <a:extLst>
                  <a:ext uri="{0D108BD9-81ED-4DB2-BD59-A6C34878D82A}">
                    <a16:rowId xmlns:a16="http://schemas.microsoft.com/office/drawing/2014/main" val="3842105023"/>
                  </a:ext>
                </a:extLst>
              </a:tr>
              <a:tr h="187622">
                <a:tc>
                  <a:txBody>
                    <a:bodyPr/>
                    <a:lstStyle/>
                    <a:p>
                      <a:pPr algn="ctr"/>
                      <a:r>
                        <a:rPr lang="en-US" sz="700" b="1" dirty="0">
                          <a:solidFill>
                            <a:schemeClr val="tx1"/>
                          </a:solidFill>
                          <a:latin typeface="Futura Lt BT" panose="020B0402020204020303" pitchFamily="34" charset="0"/>
                        </a:rPr>
                        <a:t>890*</a:t>
                      </a:r>
                    </a:p>
                  </a:txBody>
                  <a:tcPr marL="68922" marR="68922" marT="34461" marB="34461"/>
                </a:tc>
                <a:tc vMerge="1">
                  <a:txBody>
                    <a:bodyPr/>
                    <a:lstStyle/>
                    <a:p>
                      <a:pPr algn="ctr"/>
                      <a:endParaRPr lang="en-US" sz="700" dirty="0">
                        <a:solidFill>
                          <a:schemeClr val="tx1"/>
                        </a:solidFill>
                        <a:latin typeface="Futura Lt BT" panose="020B0402020204020303" pitchFamily="34" charset="0"/>
                      </a:endParaRPr>
                    </a:p>
                  </a:txBody>
                  <a:tcPr marL="93312" marR="93312" marT="46656" marB="46656" anchor="ctr">
                    <a:solidFill>
                      <a:srgbClr val="00708D">
                        <a:alpha val="20000"/>
                      </a:srgbClr>
                    </a:solidFill>
                  </a:tcPr>
                </a:tc>
                <a:extLst>
                  <a:ext uri="{0D108BD9-81ED-4DB2-BD59-A6C34878D82A}">
                    <a16:rowId xmlns:a16="http://schemas.microsoft.com/office/drawing/2014/main" val="3271347146"/>
                  </a:ext>
                </a:extLst>
              </a:tr>
              <a:tr h="187622">
                <a:tc>
                  <a:txBody>
                    <a:bodyPr/>
                    <a:lstStyle/>
                    <a:p>
                      <a:pPr algn="ctr"/>
                      <a:r>
                        <a:rPr lang="en-US" sz="700" b="0" dirty="0">
                          <a:solidFill>
                            <a:schemeClr val="tx1"/>
                          </a:solidFill>
                          <a:latin typeface="Futura Lt BT" panose="020B0402020204020303" pitchFamily="34" charset="0"/>
                        </a:rPr>
                        <a:t>880</a:t>
                      </a:r>
                      <a:endParaRPr lang="en-US" sz="700" b="1" dirty="0">
                        <a:solidFill>
                          <a:schemeClr val="tx1"/>
                        </a:solidFill>
                        <a:latin typeface="Futura Lt BT" panose="020B0402020204020303" pitchFamily="34" charset="0"/>
                      </a:endParaRPr>
                    </a:p>
                  </a:txBody>
                  <a:tcPr marL="68922" marR="68922" marT="34461" marB="34461"/>
                </a:tc>
                <a:tc vMerge="1">
                  <a:txBody>
                    <a:bodyPr/>
                    <a:lstStyle/>
                    <a:p>
                      <a:pPr algn="ctr"/>
                      <a:endParaRPr lang="en-US" sz="700" dirty="0">
                        <a:solidFill>
                          <a:schemeClr val="tx1"/>
                        </a:solidFill>
                        <a:latin typeface="Futura Lt BT" panose="020B0402020204020303" pitchFamily="34" charset="0"/>
                      </a:endParaRPr>
                    </a:p>
                  </a:txBody>
                  <a:tcPr marL="93312" marR="93312" marT="46656" marB="46656" anchor="ctr">
                    <a:solidFill>
                      <a:srgbClr val="00708D">
                        <a:alpha val="20000"/>
                      </a:srgbClr>
                    </a:solidFill>
                  </a:tcPr>
                </a:tc>
                <a:extLst>
                  <a:ext uri="{0D108BD9-81ED-4DB2-BD59-A6C34878D82A}">
                    <a16:rowId xmlns:a16="http://schemas.microsoft.com/office/drawing/2014/main" val="2246615964"/>
                  </a:ext>
                </a:extLst>
              </a:tr>
              <a:tr h="187622">
                <a:tc>
                  <a:txBody>
                    <a:bodyPr/>
                    <a:lstStyle/>
                    <a:p>
                      <a:pPr algn="ctr"/>
                      <a:r>
                        <a:rPr lang="en-US" sz="700" dirty="0">
                          <a:solidFill>
                            <a:schemeClr val="tx1"/>
                          </a:solidFill>
                          <a:latin typeface="Futura Lt BT" panose="020B0402020204020303" pitchFamily="34" charset="0"/>
                        </a:rPr>
                        <a:t>870</a:t>
                      </a:r>
                    </a:p>
                  </a:txBody>
                  <a:tcPr marL="68922" marR="68922" marT="34461" marB="34461"/>
                </a:tc>
                <a:tc rowSpan="5">
                  <a:txBody>
                    <a:bodyPr/>
                    <a:lstStyle/>
                    <a:p>
                      <a:pPr algn="ctr"/>
                      <a:r>
                        <a:rPr lang="en-US" sz="700" dirty="0">
                          <a:solidFill>
                            <a:schemeClr val="tx1"/>
                          </a:solidFill>
                          <a:latin typeface="Futura Lt BT" panose="020B0402020204020303" pitchFamily="34" charset="0"/>
                        </a:rPr>
                        <a:t>15</a:t>
                      </a:r>
                    </a:p>
                  </a:txBody>
                  <a:tcPr marL="93312" marR="93312" marT="46656" marB="46656" anchor="ctr">
                    <a:solidFill>
                      <a:srgbClr val="00708D">
                        <a:alpha val="20000"/>
                      </a:srgbClr>
                    </a:solidFill>
                  </a:tcPr>
                </a:tc>
                <a:extLst>
                  <a:ext uri="{0D108BD9-81ED-4DB2-BD59-A6C34878D82A}">
                    <a16:rowId xmlns:a16="http://schemas.microsoft.com/office/drawing/2014/main" val="1096635918"/>
                  </a:ext>
                </a:extLst>
              </a:tr>
              <a:tr h="187622">
                <a:tc>
                  <a:txBody>
                    <a:bodyPr/>
                    <a:lstStyle/>
                    <a:p>
                      <a:pPr algn="ctr"/>
                      <a:r>
                        <a:rPr lang="en-US" sz="700" dirty="0">
                          <a:solidFill>
                            <a:schemeClr val="tx1"/>
                          </a:solidFill>
                          <a:latin typeface="Futura Lt BT" panose="020B0402020204020303" pitchFamily="34" charset="0"/>
                        </a:rPr>
                        <a:t>860</a:t>
                      </a:r>
                    </a:p>
                  </a:txBody>
                  <a:tcPr marL="68922" marR="68922" marT="34461" marB="34461"/>
                </a:tc>
                <a:tc vMerge="1">
                  <a:txBody>
                    <a:bodyPr/>
                    <a:lstStyle/>
                    <a:p>
                      <a:pPr algn="ctr"/>
                      <a:endParaRPr lang="en-US" sz="700" dirty="0">
                        <a:solidFill>
                          <a:schemeClr val="tx1"/>
                        </a:solidFill>
                        <a:latin typeface="Futura Lt BT" panose="020B0402020204020303" pitchFamily="34" charset="0"/>
                      </a:endParaRPr>
                    </a:p>
                  </a:txBody>
                  <a:tcPr marL="93312" marR="93312" marT="46656" marB="46656" anchor="ctr">
                    <a:solidFill>
                      <a:srgbClr val="00708D">
                        <a:alpha val="75000"/>
                      </a:srgbClr>
                    </a:solidFill>
                  </a:tcPr>
                </a:tc>
                <a:extLst>
                  <a:ext uri="{0D108BD9-81ED-4DB2-BD59-A6C34878D82A}">
                    <a16:rowId xmlns:a16="http://schemas.microsoft.com/office/drawing/2014/main" val="1353187433"/>
                  </a:ext>
                </a:extLst>
              </a:tr>
              <a:tr h="187622">
                <a:tc>
                  <a:txBody>
                    <a:bodyPr/>
                    <a:lstStyle/>
                    <a:p>
                      <a:pPr algn="ctr"/>
                      <a:r>
                        <a:rPr lang="en-US" sz="700" b="1" dirty="0">
                          <a:solidFill>
                            <a:schemeClr val="tx1"/>
                          </a:solidFill>
                          <a:latin typeface="Futura Lt BT" panose="020B0402020204020303" pitchFamily="34" charset="0"/>
                        </a:rPr>
                        <a:t>850*</a:t>
                      </a:r>
                    </a:p>
                  </a:txBody>
                  <a:tcPr marL="68922" marR="68922" marT="34461" marB="34461"/>
                </a:tc>
                <a:tc vMerge="1">
                  <a:txBody>
                    <a:bodyPr/>
                    <a:lstStyle/>
                    <a:p>
                      <a:pPr algn="ctr"/>
                      <a:endParaRPr lang="en-US" sz="700" dirty="0">
                        <a:solidFill>
                          <a:schemeClr val="tx1"/>
                        </a:solidFill>
                        <a:latin typeface="Futura Lt BT" panose="020B0402020204020303" pitchFamily="34" charset="0"/>
                      </a:endParaRPr>
                    </a:p>
                  </a:txBody>
                  <a:tcPr marL="93312" marR="93312" marT="46656" marB="46656" anchor="ctr">
                    <a:solidFill>
                      <a:srgbClr val="00708D">
                        <a:alpha val="75000"/>
                      </a:srgbClr>
                    </a:solidFill>
                  </a:tcPr>
                </a:tc>
                <a:extLst>
                  <a:ext uri="{0D108BD9-81ED-4DB2-BD59-A6C34878D82A}">
                    <a16:rowId xmlns:a16="http://schemas.microsoft.com/office/drawing/2014/main" val="2457215575"/>
                  </a:ext>
                </a:extLst>
              </a:tr>
              <a:tr h="187622">
                <a:tc>
                  <a:txBody>
                    <a:bodyPr/>
                    <a:lstStyle/>
                    <a:p>
                      <a:pPr algn="ctr"/>
                      <a:r>
                        <a:rPr lang="en-US" sz="700" dirty="0">
                          <a:solidFill>
                            <a:schemeClr val="tx1"/>
                          </a:solidFill>
                          <a:latin typeface="Futura Lt BT" panose="020B0402020204020303" pitchFamily="34" charset="0"/>
                        </a:rPr>
                        <a:t>840</a:t>
                      </a:r>
                    </a:p>
                  </a:txBody>
                  <a:tcPr marL="68922" marR="68922" marT="34461" marB="34461"/>
                </a:tc>
                <a:tc vMerge="1">
                  <a:txBody>
                    <a:bodyPr/>
                    <a:lstStyle/>
                    <a:p>
                      <a:pPr algn="ctr"/>
                      <a:endParaRPr lang="en-US" sz="700" dirty="0">
                        <a:solidFill>
                          <a:schemeClr val="tx1"/>
                        </a:solidFill>
                        <a:latin typeface="Futura Lt BT" panose="020B0402020204020303" pitchFamily="34" charset="0"/>
                      </a:endParaRPr>
                    </a:p>
                  </a:txBody>
                  <a:tcPr marL="93312" marR="93312" marT="46656" marB="46656" anchor="ctr">
                    <a:solidFill>
                      <a:srgbClr val="00708D">
                        <a:alpha val="75000"/>
                      </a:srgbClr>
                    </a:solidFill>
                  </a:tcPr>
                </a:tc>
                <a:extLst>
                  <a:ext uri="{0D108BD9-81ED-4DB2-BD59-A6C34878D82A}">
                    <a16:rowId xmlns:a16="http://schemas.microsoft.com/office/drawing/2014/main" val="2382278548"/>
                  </a:ext>
                </a:extLst>
              </a:tr>
              <a:tr h="187622">
                <a:tc>
                  <a:txBody>
                    <a:bodyPr/>
                    <a:lstStyle/>
                    <a:p>
                      <a:pPr algn="ctr"/>
                      <a:r>
                        <a:rPr lang="en-US" sz="700" dirty="0">
                          <a:solidFill>
                            <a:schemeClr val="tx1"/>
                          </a:solidFill>
                          <a:latin typeface="Futura Lt BT" panose="020B0402020204020303" pitchFamily="34" charset="0"/>
                        </a:rPr>
                        <a:t>830</a:t>
                      </a:r>
                    </a:p>
                  </a:txBody>
                  <a:tcPr marL="68922" marR="68922" marT="34461" marB="34461"/>
                </a:tc>
                <a:tc vMerge="1">
                  <a:txBody>
                    <a:bodyPr/>
                    <a:lstStyle/>
                    <a:p>
                      <a:pPr algn="ctr"/>
                      <a:endParaRPr lang="en-US" sz="700" dirty="0">
                        <a:solidFill>
                          <a:schemeClr val="tx1"/>
                        </a:solidFill>
                        <a:latin typeface="Futura Lt BT" panose="020B0402020204020303" pitchFamily="34" charset="0"/>
                      </a:endParaRPr>
                    </a:p>
                  </a:txBody>
                  <a:tcPr marL="93312" marR="93312" marT="46656" marB="46656" anchor="ctr">
                    <a:solidFill>
                      <a:srgbClr val="00708D">
                        <a:alpha val="75000"/>
                      </a:srgbClr>
                    </a:solidFill>
                  </a:tcPr>
                </a:tc>
                <a:extLst>
                  <a:ext uri="{0D108BD9-81ED-4DB2-BD59-A6C34878D82A}">
                    <a16:rowId xmlns:a16="http://schemas.microsoft.com/office/drawing/2014/main" val="1726456826"/>
                  </a:ext>
                </a:extLst>
              </a:tr>
              <a:tr h="183688">
                <a:tc>
                  <a:txBody>
                    <a:bodyPr/>
                    <a:lstStyle/>
                    <a:p>
                      <a:pPr algn="ctr"/>
                      <a:r>
                        <a:rPr lang="en-US" sz="700" b="0" dirty="0">
                          <a:solidFill>
                            <a:schemeClr val="tx1"/>
                          </a:solidFill>
                          <a:latin typeface="Futura Lt BT" panose="020B0402020204020303" pitchFamily="34" charset="0"/>
                        </a:rPr>
                        <a:t>820</a:t>
                      </a:r>
                      <a:endParaRPr lang="en-US" sz="700" b="1" dirty="0">
                        <a:solidFill>
                          <a:schemeClr val="tx1"/>
                        </a:solidFill>
                        <a:latin typeface="Futura Lt BT" panose="020B0402020204020303" pitchFamily="34" charset="0"/>
                      </a:endParaRPr>
                    </a:p>
                  </a:txBody>
                  <a:tcPr marL="68922" marR="68922" marT="34461" marB="34461"/>
                </a:tc>
                <a:tc rowSpan="2">
                  <a:txBody>
                    <a:bodyPr/>
                    <a:lstStyle/>
                    <a:p>
                      <a:pPr algn="ctr"/>
                      <a:r>
                        <a:rPr lang="en-US" sz="700" dirty="0">
                          <a:solidFill>
                            <a:schemeClr val="tx1"/>
                          </a:solidFill>
                          <a:latin typeface="Futura Lt BT" panose="020B0402020204020303" pitchFamily="34" charset="0"/>
                        </a:rPr>
                        <a:t>14</a:t>
                      </a:r>
                    </a:p>
                  </a:txBody>
                  <a:tcPr marL="93312" marR="93312" marT="46656" marB="46656" anchor="ctr">
                    <a:solidFill>
                      <a:srgbClr val="00708D"/>
                    </a:solidFill>
                  </a:tcPr>
                </a:tc>
                <a:extLst>
                  <a:ext uri="{0D108BD9-81ED-4DB2-BD59-A6C34878D82A}">
                    <a16:rowId xmlns:a16="http://schemas.microsoft.com/office/drawing/2014/main" val="2417704569"/>
                  </a:ext>
                </a:extLst>
              </a:tr>
              <a:tr h="179754">
                <a:tc>
                  <a:txBody>
                    <a:bodyPr/>
                    <a:lstStyle/>
                    <a:p>
                      <a:pPr algn="ctr"/>
                      <a:r>
                        <a:rPr lang="en-US" sz="700" dirty="0">
                          <a:solidFill>
                            <a:schemeClr val="tx1"/>
                          </a:solidFill>
                          <a:latin typeface="Futura Lt BT" panose="020B0402020204020303" pitchFamily="34" charset="0"/>
                        </a:rPr>
                        <a:t>810</a:t>
                      </a:r>
                    </a:p>
                  </a:txBody>
                  <a:tcPr marL="68922" marR="68922" marT="34461" marB="34461"/>
                </a:tc>
                <a:tc vMerge="1">
                  <a:txBody>
                    <a:bodyPr/>
                    <a:lstStyle/>
                    <a:p>
                      <a:pPr algn="ctr"/>
                      <a:endParaRPr lang="en-US" sz="700" dirty="0">
                        <a:solidFill>
                          <a:schemeClr val="tx1"/>
                        </a:solidFill>
                        <a:latin typeface="Futura Lt BT" panose="020B0402020204020303" pitchFamily="34" charset="0"/>
                      </a:endParaRPr>
                    </a:p>
                  </a:txBody>
                  <a:tcPr marL="93312" marR="93312" marT="46656" marB="46656" anchor="ctr">
                    <a:solidFill>
                      <a:srgbClr val="00708D">
                        <a:alpha val="75000"/>
                      </a:srgbClr>
                    </a:solidFill>
                  </a:tcPr>
                </a:tc>
                <a:extLst>
                  <a:ext uri="{0D108BD9-81ED-4DB2-BD59-A6C34878D82A}">
                    <a16:rowId xmlns:a16="http://schemas.microsoft.com/office/drawing/2014/main" val="3446696600"/>
                  </a:ext>
                </a:extLst>
              </a:tr>
            </a:tbl>
          </a:graphicData>
        </a:graphic>
      </p:graphicFrame>
      <p:graphicFrame>
        <p:nvGraphicFramePr>
          <p:cNvPr id="15" name="Table 14">
            <a:extLst>
              <a:ext uri="{FF2B5EF4-FFF2-40B4-BE49-F238E27FC236}">
                <a16:creationId xmlns:a16="http://schemas.microsoft.com/office/drawing/2014/main" id="{71632676-0DF1-4A6B-BCFC-FAEAD0954408}"/>
              </a:ext>
            </a:extLst>
          </p:cNvPr>
          <p:cNvGraphicFramePr>
            <a:graphicFrameLocks noGrp="1"/>
          </p:cNvGraphicFramePr>
          <p:nvPr>
            <p:extLst>
              <p:ext uri="{D42A27DB-BD31-4B8C-83A1-F6EECF244321}">
                <p14:modId xmlns:p14="http://schemas.microsoft.com/office/powerpoint/2010/main" val="2152728155"/>
              </p:ext>
            </p:extLst>
          </p:nvPr>
        </p:nvGraphicFramePr>
        <p:xfrm>
          <a:off x="7110484" y="1246687"/>
          <a:ext cx="992757" cy="4923449"/>
        </p:xfrm>
        <a:graphic>
          <a:graphicData uri="http://schemas.openxmlformats.org/drawingml/2006/table">
            <a:tbl>
              <a:tblPr firstRow="1" bandRow="1">
                <a:tableStyleId>{5C22544A-7EE6-4342-B048-85BDC9FD1C3A}</a:tableStyleId>
              </a:tblPr>
              <a:tblGrid>
                <a:gridCol w="496515">
                  <a:extLst>
                    <a:ext uri="{9D8B030D-6E8A-4147-A177-3AD203B41FA5}">
                      <a16:colId xmlns:a16="http://schemas.microsoft.com/office/drawing/2014/main" val="2712755026"/>
                    </a:ext>
                  </a:extLst>
                </a:gridCol>
                <a:gridCol w="496242">
                  <a:extLst>
                    <a:ext uri="{9D8B030D-6E8A-4147-A177-3AD203B41FA5}">
                      <a16:colId xmlns:a16="http://schemas.microsoft.com/office/drawing/2014/main" val="826792660"/>
                    </a:ext>
                  </a:extLst>
                </a:gridCol>
              </a:tblGrid>
              <a:tr h="231849">
                <a:tc>
                  <a:txBody>
                    <a:bodyPr/>
                    <a:lstStyle/>
                    <a:p>
                      <a:pPr algn="ctr"/>
                      <a:r>
                        <a:rPr lang="en-US" sz="1000" dirty="0">
                          <a:solidFill>
                            <a:schemeClr val="bg1"/>
                          </a:solidFill>
                          <a:latin typeface="Futura Lt BT" panose="020B0402020204020303" pitchFamily="34" charset="0"/>
                        </a:rPr>
                        <a:t>SAT</a:t>
                      </a:r>
                    </a:p>
                  </a:txBody>
                  <a:tcPr marL="68922" marR="68922" marT="34461" marB="34461">
                    <a:solidFill>
                      <a:srgbClr val="105A51"/>
                    </a:solidFill>
                  </a:tcPr>
                </a:tc>
                <a:tc>
                  <a:txBody>
                    <a:bodyPr/>
                    <a:lstStyle/>
                    <a:p>
                      <a:pPr algn="ctr"/>
                      <a:r>
                        <a:rPr lang="en-US" sz="1000" dirty="0">
                          <a:solidFill>
                            <a:schemeClr val="bg1"/>
                          </a:solidFill>
                          <a:latin typeface="Futura Lt BT" panose="020B0402020204020303" pitchFamily="34" charset="0"/>
                        </a:rPr>
                        <a:t>ACT</a:t>
                      </a:r>
                    </a:p>
                  </a:txBody>
                  <a:tcPr marL="68922" marR="68922" marT="34461" marB="34461">
                    <a:solidFill>
                      <a:srgbClr val="539536"/>
                    </a:solidFill>
                  </a:tcPr>
                </a:tc>
                <a:extLst>
                  <a:ext uri="{0D108BD9-81ED-4DB2-BD59-A6C34878D82A}">
                    <a16:rowId xmlns:a16="http://schemas.microsoft.com/office/drawing/2014/main" val="3590239650"/>
                  </a:ext>
                </a:extLst>
              </a:tr>
              <a:tr h="187622">
                <a:tc>
                  <a:txBody>
                    <a:bodyPr/>
                    <a:lstStyle/>
                    <a:p>
                      <a:pPr algn="ctr"/>
                      <a:r>
                        <a:rPr lang="en-US" sz="700" b="1" dirty="0">
                          <a:solidFill>
                            <a:schemeClr val="tx1"/>
                          </a:solidFill>
                          <a:latin typeface="Futura Lt BT" panose="020B0402020204020303" pitchFamily="34" charset="0"/>
                        </a:rPr>
                        <a:t>800*</a:t>
                      </a:r>
                    </a:p>
                  </a:txBody>
                  <a:tcPr marL="68922" marR="68922" marT="34461" marB="34461"/>
                </a:tc>
                <a:tc rowSpan="3">
                  <a:txBody>
                    <a:bodyPr/>
                    <a:lstStyle/>
                    <a:p>
                      <a:pPr algn="ctr"/>
                      <a:r>
                        <a:rPr lang="en-US" sz="700" dirty="0">
                          <a:solidFill>
                            <a:schemeClr val="tx1"/>
                          </a:solidFill>
                          <a:latin typeface="Futura Lt BT" panose="020B0402020204020303" pitchFamily="34" charset="0"/>
                        </a:rPr>
                        <a:t>14</a:t>
                      </a:r>
                    </a:p>
                  </a:txBody>
                  <a:tcPr marL="93312" marR="93312" marT="46656" marB="46656" anchor="ctr">
                    <a:solidFill>
                      <a:srgbClr val="00708D">
                        <a:alpha val="20000"/>
                      </a:srgbClr>
                    </a:solidFill>
                  </a:tcPr>
                </a:tc>
                <a:extLst>
                  <a:ext uri="{0D108BD9-81ED-4DB2-BD59-A6C34878D82A}">
                    <a16:rowId xmlns:a16="http://schemas.microsoft.com/office/drawing/2014/main" val="2188244068"/>
                  </a:ext>
                </a:extLst>
              </a:tr>
              <a:tr h="187622">
                <a:tc>
                  <a:txBody>
                    <a:bodyPr/>
                    <a:lstStyle/>
                    <a:p>
                      <a:pPr algn="ctr"/>
                      <a:r>
                        <a:rPr lang="en-US" sz="700" dirty="0">
                          <a:solidFill>
                            <a:schemeClr val="tx1"/>
                          </a:solidFill>
                          <a:latin typeface="Futura Lt BT" panose="020B0402020204020303" pitchFamily="34" charset="0"/>
                        </a:rPr>
                        <a:t>790</a:t>
                      </a:r>
                    </a:p>
                  </a:txBody>
                  <a:tcPr marL="68922" marR="68922" marT="34461" marB="34461"/>
                </a:tc>
                <a:tc vMerge="1">
                  <a:txBody>
                    <a:bodyPr/>
                    <a:lstStyle/>
                    <a:p>
                      <a:pPr algn="ctr"/>
                      <a:endParaRPr lang="en-US" sz="700" dirty="0">
                        <a:solidFill>
                          <a:schemeClr val="tx1"/>
                        </a:solidFill>
                        <a:latin typeface="Futura Lt BT" panose="020B0402020204020303" pitchFamily="34" charset="0"/>
                      </a:endParaRPr>
                    </a:p>
                  </a:txBody>
                  <a:tcPr marL="93312" marR="93312" marT="46656" marB="46656" anchor="ctr">
                    <a:solidFill>
                      <a:srgbClr val="00708D">
                        <a:alpha val="75000"/>
                      </a:srgbClr>
                    </a:solidFill>
                  </a:tcPr>
                </a:tc>
                <a:extLst>
                  <a:ext uri="{0D108BD9-81ED-4DB2-BD59-A6C34878D82A}">
                    <a16:rowId xmlns:a16="http://schemas.microsoft.com/office/drawing/2014/main" val="406083548"/>
                  </a:ext>
                </a:extLst>
              </a:tr>
              <a:tr h="187622">
                <a:tc>
                  <a:txBody>
                    <a:bodyPr/>
                    <a:lstStyle/>
                    <a:p>
                      <a:pPr algn="ctr"/>
                      <a:r>
                        <a:rPr lang="en-US" sz="700" dirty="0">
                          <a:solidFill>
                            <a:schemeClr val="tx1"/>
                          </a:solidFill>
                          <a:latin typeface="Futura Lt BT" panose="020B0402020204020303" pitchFamily="34" charset="0"/>
                        </a:rPr>
                        <a:t>780</a:t>
                      </a:r>
                    </a:p>
                  </a:txBody>
                  <a:tcPr marL="68922" marR="68922" marT="34461" marB="34461"/>
                </a:tc>
                <a:tc vMerge="1">
                  <a:txBody>
                    <a:bodyPr/>
                    <a:lstStyle/>
                    <a:p>
                      <a:pPr algn="ctr"/>
                      <a:endParaRPr lang="en-US" sz="700" dirty="0">
                        <a:solidFill>
                          <a:schemeClr val="tx1"/>
                        </a:solidFill>
                        <a:latin typeface="Futura Lt BT" panose="020B0402020204020303" pitchFamily="34" charset="0"/>
                      </a:endParaRPr>
                    </a:p>
                  </a:txBody>
                  <a:tcPr marL="93312" marR="93312" marT="46656" marB="46656" anchor="ctr">
                    <a:solidFill>
                      <a:srgbClr val="00708D">
                        <a:alpha val="75000"/>
                      </a:srgbClr>
                    </a:solidFill>
                  </a:tcPr>
                </a:tc>
                <a:extLst>
                  <a:ext uri="{0D108BD9-81ED-4DB2-BD59-A6C34878D82A}">
                    <a16:rowId xmlns:a16="http://schemas.microsoft.com/office/drawing/2014/main" val="2113750896"/>
                  </a:ext>
                </a:extLst>
              </a:tr>
              <a:tr h="187622">
                <a:tc>
                  <a:txBody>
                    <a:bodyPr/>
                    <a:lstStyle/>
                    <a:p>
                      <a:pPr algn="ctr"/>
                      <a:r>
                        <a:rPr lang="en-US" sz="700" dirty="0">
                          <a:solidFill>
                            <a:schemeClr val="tx1"/>
                          </a:solidFill>
                          <a:latin typeface="Futura Lt BT" panose="020B0402020204020303" pitchFamily="34" charset="0"/>
                        </a:rPr>
                        <a:t>770</a:t>
                      </a:r>
                    </a:p>
                  </a:txBody>
                  <a:tcPr marL="68922" marR="68922" marT="34461" marB="34461"/>
                </a:tc>
                <a:tc rowSpan="5">
                  <a:txBody>
                    <a:bodyPr/>
                    <a:lstStyle/>
                    <a:p>
                      <a:pPr algn="ctr"/>
                      <a:r>
                        <a:rPr lang="en-US" sz="700" dirty="0">
                          <a:solidFill>
                            <a:schemeClr val="tx1"/>
                          </a:solidFill>
                          <a:latin typeface="Futura Lt BT" panose="020B0402020204020303" pitchFamily="34" charset="0"/>
                        </a:rPr>
                        <a:t>13</a:t>
                      </a:r>
                    </a:p>
                  </a:txBody>
                  <a:tcPr marL="93312" marR="93312" marT="46656" marB="46656" anchor="ctr">
                    <a:solidFill>
                      <a:srgbClr val="00708D">
                        <a:alpha val="75000"/>
                      </a:srgbClr>
                    </a:solidFill>
                  </a:tcPr>
                </a:tc>
                <a:extLst>
                  <a:ext uri="{0D108BD9-81ED-4DB2-BD59-A6C34878D82A}">
                    <a16:rowId xmlns:a16="http://schemas.microsoft.com/office/drawing/2014/main" val="704974040"/>
                  </a:ext>
                </a:extLst>
              </a:tr>
              <a:tr h="187622">
                <a:tc>
                  <a:txBody>
                    <a:bodyPr/>
                    <a:lstStyle/>
                    <a:p>
                      <a:pPr algn="ctr"/>
                      <a:r>
                        <a:rPr lang="en-US" sz="700" b="1" dirty="0">
                          <a:solidFill>
                            <a:schemeClr val="tx1"/>
                          </a:solidFill>
                          <a:latin typeface="Futura Lt BT" panose="020B0402020204020303" pitchFamily="34" charset="0"/>
                        </a:rPr>
                        <a:t>760*</a:t>
                      </a:r>
                    </a:p>
                  </a:txBody>
                  <a:tcPr marL="68922" marR="68922" marT="34461" marB="34461"/>
                </a:tc>
                <a:tc vMerge="1">
                  <a:txBody>
                    <a:bodyPr/>
                    <a:lstStyle/>
                    <a:p>
                      <a:pPr algn="ctr"/>
                      <a:endParaRPr lang="en-US" sz="700" dirty="0">
                        <a:solidFill>
                          <a:schemeClr val="tx1"/>
                        </a:solidFill>
                        <a:latin typeface="Futura Lt BT" panose="020B0402020204020303" pitchFamily="34" charset="0"/>
                      </a:endParaRPr>
                    </a:p>
                  </a:txBody>
                  <a:tcPr marL="93312" marR="93312" marT="46656" marB="46656" anchor="ctr">
                    <a:solidFill>
                      <a:srgbClr val="00708D">
                        <a:alpha val="75000"/>
                      </a:srgbClr>
                    </a:solidFill>
                  </a:tcPr>
                </a:tc>
                <a:extLst>
                  <a:ext uri="{0D108BD9-81ED-4DB2-BD59-A6C34878D82A}">
                    <a16:rowId xmlns:a16="http://schemas.microsoft.com/office/drawing/2014/main" val="3855202952"/>
                  </a:ext>
                </a:extLst>
              </a:tr>
              <a:tr h="187622">
                <a:tc>
                  <a:txBody>
                    <a:bodyPr/>
                    <a:lstStyle/>
                    <a:p>
                      <a:pPr algn="ctr"/>
                      <a:r>
                        <a:rPr lang="en-US" sz="700" dirty="0">
                          <a:solidFill>
                            <a:schemeClr val="tx1"/>
                          </a:solidFill>
                          <a:latin typeface="Futura Lt BT" panose="020B0402020204020303" pitchFamily="34" charset="0"/>
                        </a:rPr>
                        <a:t>750</a:t>
                      </a:r>
                    </a:p>
                  </a:txBody>
                  <a:tcPr marL="68922" marR="68922" marT="34461" marB="34461"/>
                </a:tc>
                <a:tc vMerge="1">
                  <a:txBody>
                    <a:bodyPr/>
                    <a:lstStyle/>
                    <a:p>
                      <a:pPr algn="ctr"/>
                      <a:endParaRPr lang="en-US" sz="700" dirty="0">
                        <a:solidFill>
                          <a:schemeClr val="tx1"/>
                        </a:solidFill>
                        <a:latin typeface="Futura Lt BT" panose="020B0402020204020303" pitchFamily="34" charset="0"/>
                      </a:endParaRPr>
                    </a:p>
                  </a:txBody>
                  <a:tcPr marL="93312" marR="93312" marT="46656" marB="46656" anchor="ctr">
                    <a:solidFill>
                      <a:srgbClr val="00708D">
                        <a:alpha val="75000"/>
                      </a:srgbClr>
                    </a:solidFill>
                  </a:tcPr>
                </a:tc>
                <a:extLst>
                  <a:ext uri="{0D108BD9-81ED-4DB2-BD59-A6C34878D82A}">
                    <a16:rowId xmlns:a16="http://schemas.microsoft.com/office/drawing/2014/main" val="3940631537"/>
                  </a:ext>
                </a:extLst>
              </a:tr>
              <a:tr h="187622">
                <a:tc>
                  <a:txBody>
                    <a:bodyPr/>
                    <a:lstStyle/>
                    <a:p>
                      <a:pPr algn="ctr"/>
                      <a:r>
                        <a:rPr lang="en-US" sz="700" dirty="0">
                          <a:solidFill>
                            <a:schemeClr val="tx1"/>
                          </a:solidFill>
                          <a:latin typeface="Futura Lt BT" panose="020B0402020204020303" pitchFamily="34" charset="0"/>
                        </a:rPr>
                        <a:t>740</a:t>
                      </a:r>
                    </a:p>
                  </a:txBody>
                  <a:tcPr marL="68922" marR="68922" marT="34461" marB="34461"/>
                </a:tc>
                <a:tc vMerge="1">
                  <a:txBody>
                    <a:bodyPr/>
                    <a:lstStyle/>
                    <a:p>
                      <a:pPr algn="ctr"/>
                      <a:endParaRPr lang="en-US" sz="700" dirty="0">
                        <a:solidFill>
                          <a:schemeClr val="tx1"/>
                        </a:solidFill>
                        <a:latin typeface="Futura Lt BT" panose="020B0402020204020303" pitchFamily="34" charset="0"/>
                      </a:endParaRPr>
                    </a:p>
                  </a:txBody>
                  <a:tcPr marL="93312" marR="93312" marT="46656" marB="46656" anchor="ctr">
                    <a:solidFill>
                      <a:srgbClr val="00708D">
                        <a:alpha val="75000"/>
                      </a:srgbClr>
                    </a:solidFill>
                  </a:tcPr>
                </a:tc>
                <a:extLst>
                  <a:ext uri="{0D108BD9-81ED-4DB2-BD59-A6C34878D82A}">
                    <a16:rowId xmlns:a16="http://schemas.microsoft.com/office/drawing/2014/main" val="4261976703"/>
                  </a:ext>
                </a:extLst>
              </a:tr>
              <a:tr h="187622">
                <a:tc>
                  <a:txBody>
                    <a:bodyPr/>
                    <a:lstStyle/>
                    <a:p>
                      <a:pPr algn="ctr"/>
                      <a:r>
                        <a:rPr lang="en-US" sz="700" dirty="0">
                          <a:solidFill>
                            <a:schemeClr val="tx1"/>
                          </a:solidFill>
                          <a:latin typeface="Futura Lt BT" panose="020B0402020204020303" pitchFamily="34" charset="0"/>
                        </a:rPr>
                        <a:t>730</a:t>
                      </a:r>
                    </a:p>
                  </a:txBody>
                  <a:tcPr marL="68922" marR="68922" marT="34461" marB="34461"/>
                </a:tc>
                <a:tc vMerge="1">
                  <a:txBody>
                    <a:bodyPr/>
                    <a:lstStyle/>
                    <a:p>
                      <a:pPr algn="ctr"/>
                      <a:endParaRPr lang="en-US" sz="700" dirty="0">
                        <a:solidFill>
                          <a:schemeClr val="tx1"/>
                        </a:solidFill>
                        <a:latin typeface="Futura Lt BT" panose="020B0402020204020303" pitchFamily="34" charset="0"/>
                      </a:endParaRPr>
                    </a:p>
                  </a:txBody>
                  <a:tcPr marL="93312" marR="93312" marT="46656" marB="46656" anchor="ctr">
                    <a:solidFill>
                      <a:srgbClr val="00708D">
                        <a:alpha val="20000"/>
                      </a:srgbClr>
                    </a:solidFill>
                  </a:tcPr>
                </a:tc>
                <a:extLst>
                  <a:ext uri="{0D108BD9-81ED-4DB2-BD59-A6C34878D82A}">
                    <a16:rowId xmlns:a16="http://schemas.microsoft.com/office/drawing/2014/main" val="3336487219"/>
                  </a:ext>
                </a:extLst>
              </a:tr>
              <a:tr h="187622">
                <a:tc>
                  <a:txBody>
                    <a:bodyPr/>
                    <a:lstStyle/>
                    <a:p>
                      <a:pPr algn="ctr"/>
                      <a:r>
                        <a:rPr lang="en-US" sz="700" dirty="0">
                          <a:solidFill>
                            <a:schemeClr val="tx1"/>
                          </a:solidFill>
                          <a:latin typeface="Futura Lt BT" panose="020B0402020204020303" pitchFamily="34" charset="0"/>
                        </a:rPr>
                        <a:t>720</a:t>
                      </a:r>
                    </a:p>
                  </a:txBody>
                  <a:tcPr marL="68922" marR="68922" marT="34461" marB="34461"/>
                </a:tc>
                <a:tc rowSpan="4">
                  <a:txBody>
                    <a:bodyPr/>
                    <a:lstStyle/>
                    <a:p>
                      <a:pPr algn="ctr"/>
                      <a:r>
                        <a:rPr lang="en-US" sz="700" dirty="0">
                          <a:solidFill>
                            <a:schemeClr val="tx1"/>
                          </a:solidFill>
                          <a:latin typeface="Futura Lt BT" panose="020B0402020204020303" pitchFamily="34" charset="0"/>
                        </a:rPr>
                        <a:t>12</a:t>
                      </a:r>
                    </a:p>
                  </a:txBody>
                  <a:tcPr marL="93312" marR="93312" marT="46656" marB="46656" anchor="ctr">
                    <a:solidFill>
                      <a:srgbClr val="00708D">
                        <a:alpha val="20000"/>
                      </a:srgbClr>
                    </a:solidFill>
                  </a:tcPr>
                </a:tc>
                <a:extLst>
                  <a:ext uri="{0D108BD9-81ED-4DB2-BD59-A6C34878D82A}">
                    <a16:rowId xmlns:a16="http://schemas.microsoft.com/office/drawing/2014/main" val="531798316"/>
                  </a:ext>
                </a:extLst>
              </a:tr>
              <a:tr h="187622">
                <a:tc>
                  <a:txBody>
                    <a:bodyPr/>
                    <a:lstStyle/>
                    <a:p>
                      <a:pPr algn="ctr"/>
                      <a:r>
                        <a:rPr lang="en-US" sz="700" b="1" dirty="0">
                          <a:solidFill>
                            <a:schemeClr val="tx1"/>
                          </a:solidFill>
                          <a:latin typeface="Futura Lt BT" panose="020B0402020204020303" pitchFamily="34" charset="0"/>
                        </a:rPr>
                        <a:t>710*</a:t>
                      </a:r>
                    </a:p>
                  </a:txBody>
                  <a:tcPr marL="68922" marR="68922" marT="34461" marB="34461"/>
                </a:tc>
                <a:tc vMerge="1">
                  <a:txBody>
                    <a:bodyPr/>
                    <a:lstStyle/>
                    <a:p>
                      <a:pPr algn="ctr"/>
                      <a:endParaRPr lang="en-US" sz="700" dirty="0">
                        <a:solidFill>
                          <a:schemeClr val="tx1"/>
                        </a:solidFill>
                        <a:latin typeface="Futura Lt BT" panose="020B0402020204020303" pitchFamily="34" charset="0"/>
                      </a:endParaRPr>
                    </a:p>
                  </a:txBody>
                  <a:tcPr marL="93312" marR="93312" marT="46656" marB="46656" anchor="ctr">
                    <a:solidFill>
                      <a:srgbClr val="00708D">
                        <a:alpha val="20000"/>
                      </a:srgbClr>
                    </a:solidFill>
                  </a:tcPr>
                </a:tc>
                <a:extLst>
                  <a:ext uri="{0D108BD9-81ED-4DB2-BD59-A6C34878D82A}">
                    <a16:rowId xmlns:a16="http://schemas.microsoft.com/office/drawing/2014/main" val="3270025787"/>
                  </a:ext>
                </a:extLst>
              </a:tr>
              <a:tr h="187622">
                <a:tc>
                  <a:txBody>
                    <a:bodyPr/>
                    <a:lstStyle/>
                    <a:p>
                      <a:pPr algn="ctr"/>
                      <a:r>
                        <a:rPr lang="en-US" sz="700" dirty="0">
                          <a:solidFill>
                            <a:schemeClr val="tx1"/>
                          </a:solidFill>
                          <a:latin typeface="Futura Lt BT" panose="020B0402020204020303" pitchFamily="34" charset="0"/>
                        </a:rPr>
                        <a:t>700</a:t>
                      </a:r>
                    </a:p>
                  </a:txBody>
                  <a:tcPr marL="68922" marR="68922" marT="34461" marB="34461"/>
                </a:tc>
                <a:tc vMerge="1">
                  <a:txBody>
                    <a:bodyPr/>
                    <a:lstStyle/>
                    <a:p>
                      <a:pPr algn="ctr"/>
                      <a:endParaRPr lang="en-US" sz="700" dirty="0">
                        <a:solidFill>
                          <a:schemeClr val="tx1"/>
                        </a:solidFill>
                        <a:latin typeface="Futura Lt BT" panose="020B0402020204020303" pitchFamily="34" charset="0"/>
                      </a:endParaRPr>
                    </a:p>
                  </a:txBody>
                  <a:tcPr marL="93312" marR="93312" marT="46656" marB="46656" anchor="ctr">
                    <a:solidFill>
                      <a:srgbClr val="00708D">
                        <a:alpha val="20000"/>
                      </a:srgbClr>
                    </a:solidFill>
                  </a:tcPr>
                </a:tc>
                <a:extLst>
                  <a:ext uri="{0D108BD9-81ED-4DB2-BD59-A6C34878D82A}">
                    <a16:rowId xmlns:a16="http://schemas.microsoft.com/office/drawing/2014/main" val="29635878"/>
                  </a:ext>
                </a:extLst>
              </a:tr>
              <a:tr h="187622">
                <a:tc>
                  <a:txBody>
                    <a:bodyPr/>
                    <a:lstStyle/>
                    <a:p>
                      <a:pPr algn="ctr"/>
                      <a:r>
                        <a:rPr lang="en-US" sz="700" dirty="0">
                          <a:solidFill>
                            <a:schemeClr val="tx1"/>
                          </a:solidFill>
                          <a:latin typeface="Futura Lt BT" panose="020B0402020204020303" pitchFamily="34" charset="0"/>
                        </a:rPr>
                        <a:t>690</a:t>
                      </a:r>
                    </a:p>
                  </a:txBody>
                  <a:tcPr marL="68922" marR="68922" marT="34461" marB="34461"/>
                </a:tc>
                <a:tc vMerge="1">
                  <a:txBody>
                    <a:bodyPr/>
                    <a:lstStyle/>
                    <a:p>
                      <a:pPr algn="ctr"/>
                      <a:endParaRPr lang="en-US" sz="700" dirty="0">
                        <a:solidFill>
                          <a:schemeClr val="tx1"/>
                        </a:solidFill>
                        <a:latin typeface="Futura Lt BT" panose="020B0402020204020303" pitchFamily="34" charset="0"/>
                      </a:endParaRPr>
                    </a:p>
                  </a:txBody>
                  <a:tcPr marL="93312" marR="93312" marT="46656" marB="46656" anchor="ctr">
                    <a:solidFill>
                      <a:srgbClr val="00708D">
                        <a:alpha val="75000"/>
                      </a:srgbClr>
                    </a:solidFill>
                  </a:tcPr>
                </a:tc>
                <a:extLst>
                  <a:ext uri="{0D108BD9-81ED-4DB2-BD59-A6C34878D82A}">
                    <a16:rowId xmlns:a16="http://schemas.microsoft.com/office/drawing/2014/main" val="1979151941"/>
                  </a:ext>
                </a:extLst>
              </a:tr>
              <a:tr h="187622">
                <a:tc>
                  <a:txBody>
                    <a:bodyPr/>
                    <a:lstStyle/>
                    <a:p>
                      <a:pPr algn="ctr"/>
                      <a:r>
                        <a:rPr lang="en-US" sz="700" dirty="0">
                          <a:solidFill>
                            <a:schemeClr val="tx1"/>
                          </a:solidFill>
                          <a:latin typeface="Futura Lt BT" panose="020B0402020204020303" pitchFamily="34" charset="0"/>
                        </a:rPr>
                        <a:t>680</a:t>
                      </a:r>
                    </a:p>
                  </a:txBody>
                  <a:tcPr marL="68922" marR="68922" marT="34461" marB="34461"/>
                </a:tc>
                <a:tc rowSpan="4">
                  <a:txBody>
                    <a:bodyPr/>
                    <a:lstStyle/>
                    <a:p>
                      <a:pPr algn="ctr"/>
                      <a:r>
                        <a:rPr lang="en-US" sz="700" dirty="0">
                          <a:solidFill>
                            <a:schemeClr val="tx1"/>
                          </a:solidFill>
                          <a:latin typeface="Futura Lt BT" panose="020B0402020204020303" pitchFamily="34" charset="0"/>
                        </a:rPr>
                        <a:t>11</a:t>
                      </a:r>
                    </a:p>
                  </a:txBody>
                  <a:tcPr marL="93312" marR="93312" marT="46656" marB="46656" anchor="ctr">
                    <a:solidFill>
                      <a:srgbClr val="00708D">
                        <a:alpha val="75000"/>
                      </a:srgbClr>
                    </a:solidFill>
                  </a:tcPr>
                </a:tc>
                <a:extLst>
                  <a:ext uri="{0D108BD9-81ED-4DB2-BD59-A6C34878D82A}">
                    <a16:rowId xmlns:a16="http://schemas.microsoft.com/office/drawing/2014/main" val="1025260480"/>
                  </a:ext>
                </a:extLst>
              </a:tr>
              <a:tr h="187622">
                <a:tc>
                  <a:txBody>
                    <a:bodyPr/>
                    <a:lstStyle/>
                    <a:p>
                      <a:pPr algn="ctr"/>
                      <a:r>
                        <a:rPr lang="en-US" sz="700" b="1" dirty="0">
                          <a:solidFill>
                            <a:schemeClr val="tx1"/>
                          </a:solidFill>
                          <a:latin typeface="Futura Lt BT" panose="020B0402020204020303" pitchFamily="34" charset="0"/>
                        </a:rPr>
                        <a:t>670*</a:t>
                      </a:r>
                    </a:p>
                  </a:txBody>
                  <a:tcPr marL="68922" marR="68922" marT="34461" marB="34461"/>
                </a:tc>
                <a:tc vMerge="1">
                  <a:txBody>
                    <a:bodyPr/>
                    <a:lstStyle/>
                    <a:p>
                      <a:pPr algn="ctr"/>
                      <a:endParaRPr lang="en-US" sz="700" dirty="0">
                        <a:solidFill>
                          <a:schemeClr val="tx1"/>
                        </a:solidFill>
                        <a:latin typeface="Futura Lt BT" panose="020B0402020204020303" pitchFamily="34" charset="0"/>
                      </a:endParaRPr>
                    </a:p>
                  </a:txBody>
                  <a:tcPr marL="93312" marR="93312" marT="46656" marB="46656" anchor="ctr">
                    <a:solidFill>
                      <a:srgbClr val="00708D">
                        <a:alpha val="75000"/>
                      </a:srgbClr>
                    </a:solidFill>
                  </a:tcPr>
                </a:tc>
                <a:extLst>
                  <a:ext uri="{0D108BD9-81ED-4DB2-BD59-A6C34878D82A}">
                    <a16:rowId xmlns:a16="http://schemas.microsoft.com/office/drawing/2014/main" val="2269313096"/>
                  </a:ext>
                </a:extLst>
              </a:tr>
              <a:tr h="187622">
                <a:tc>
                  <a:txBody>
                    <a:bodyPr/>
                    <a:lstStyle/>
                    <a:p>
                      <a:pPr algn="ctr"/>
                      <a:r>
                        <a:rPr lang="en-US" sz="700" dirty="0">
                          <a:solidFill>
                            <a:schemeClr val="tx1"/>
                          </a:solidFill>
                          <a:latin typeface="Futura Lt BT" panose="020B0402020204020303" pitchFamily="34" charset="0"/>
                        </a:rPr>
                        <a:t>660</a:t>
                      </a:r>
                    </a:p>
                  </a:txBody>
                  <a:tcPr marL="68922" marR="68922" marT="34461" marB="34461"/>
                </a:tc>
                <a:tc vMerge="1">
                  <a:txBody>
                    <a:bodyPr/>
                    <a:lstStyle/>
                    <a:p>
                      <a:pPr algn="ctr"/>
                      <a:endParaRPr lang="en-US" sz="700" dirty="0">
                        <a:solidFill>
                          <a:schemeClr val="tx1"/>
                        </a:solidFill>
                        <a:latin typeface="Futura Lt BT" panose="020B0402020204020303" pitchFamily="34" charset="0"/>
                      </a:endParaRPr>
                    </a:p>
                  </a:txBody>
                  <a:tcPr marL="93312" marR="93312" marT="46656" marB="46656" anchor="ctr">
                    <a:solidFill>
                      <a:srgbClr val="00708D">
                        <a:alpha val="75000"/>
                      </a:srgbClr>
                    </a:solidFill>
                  </a:tcPr>
                </a:tc>
                <a:extLst>
                  <a:ext uri="{0D108BD9-81ED-4DB2-BD59-A6C34878D82A}">
                    <a16:rowId xmlns:a16="http://schemas.microsoft.com/office/drawing/2014/main" val="360937084"/>
                  </a:ext>
                </a:extLst>
              </a:tr>
              <a:tr h="187622">
                <a:tc>
                  <a:txBody>
                    <a:bodyPr/>
                    <a:lstStyle/>
                    <a:p>
                      <a:pPr algn="ctr"/>
                      <a:r>
                        <a:rPr lang="en-US" sz="700" dirty="0">
                          <a:solidFill>
                            <a:schemeClr val="tx1"/>
                          </a:solidFill>
                          <a:latin typeface="Futura Lt BT" panose="020B0402020204020303" pitchFamily="34" charset="0"/>
                        </a:rPr>
                        <a:t>650</a:t>
                      </a:r>
                    </a:p>
                  </a:txBody>
                  <a:tcPr marL="68922" marR="68922" marT="34461" marB="34461"/>
                </a:tc>
                <a:tc vMerge="1">
                  <a:txBody>
                    <a:bodyPr/>
                    <a:lstStyle/>
                    <a:p>
                      <a:pPr algn="ctr"/>
                      <a:endParaRPr lang="en-US" sz="700" dirty="0">
                        <a:solidFill>
                          <a:schemeClr val="tx1"/>
                        </a:solidFill>
                        <a:latin typeface="Futura Lt BT" panose="020B0402020204020303" pitchFamily="34" charset="0"/>
                      </a:endParaRPr>
                    </a:p>
                  </a:txBody>
                  <a:tcPr marL="93312" marR="93312" marT="46656" marB="46656" anchor="ctr">
                    <a:solidFill>
                      <a:srgbClr val="00708D">
                        <a:alpha val="20000"/>
                      </a:srgbClr>
                    </a:solidFill>
                  </a:tcPr>
                </a:tc>
                <a:extLst>
                  <a:ext uri="{0D108BD9-81ED-4DB2-BD59-A6C34878D82A}">
                    <a16:rowId xmlns:a16="http://schemas.microsoft.com/office/drawing/2014/main" val="1652312221"/>
                  </a:ext>
                </a:extLst>
              </a:tr>
              <a:tr h="187622">
                <a:tc>
                  <a:txBody>
                    <a:bodyPr/>
                    <a:lstStyle/>
                    <a:p>
                      <a:pPr algn="ctr"/>
                      <a:r>
                        <a:rPr lang="en-US" sz="700" dirty="0">
                          <a:solidFill>
                            <a:schemeClr val="tx1"/>
                          </a:solidFill>
                          <a:latin typeface="Futura Lt BT" panose="020B0402020204020303" pitchFamily="34" charset="0"/>
                        </a:rPr>
                        <a:t>640</a:t>
                      </a:r>
                    </a:p>
                  </a:txBody>
                  <a:tcPr marL="68922" marR="68922" marT="34461" marB="34461"/>
                </a:tc>
                <a:tc rowSpan="3">
                  <a:txBody>
                    <a:bodyPr/>
                    <a:lstStyle/>
                    <a:p>
                      <a:pPr algn="ctr"/>
                      <a:r>
                        <a:rPr lang="en-US" sz="700" dirty="0">
                          <a:solidFill>
                            <a:schemeClr val="tx1"/>
                          </a:solidFill>
                          <a:latin typeface="Futura Lt BT" panose="020B0402020204020303" pitchFamily="34" charset="0"/>
                        </a:rPr>
                        <a:t>10</a:t>
                      </a:r>
                    </a:p>
                  </a:txBody>
                  <a:tcPr marL="93312" marR="93312" marT="46656" marB="46656" anchor="ctr">
                    <a:solidFill>
                      <a:srgbClr val="00708D">
                        <a:alpha val="20000"/>
                      </a:srgbClr>
                    </a:solidFill>
                  </a:tcPr>
                </a:tc>
                <a:extLst>
                  <a:ext uri="{0D108BD9-81ED-4DB2-BD59-A6C34878D82A}">
                    <a16:rowId xmlns:a16="http://schemas.microsoft.com/office/drawing/2014/main" val="524650975"/>
                  </a:ext>
                </a:extLst>
              </a:tr>
              <a:tr h="187622">
                <a:tc>
                  <a:txBody>
                    <a:bodyPr/>
                    <a:lstStyle/>
                    <a:p>
                      <a:pPr algn="ctr"/>
                      <a:r>
                        <a:rPr lang="en-US" sz="700" b="1" dirty="0">
                          <a:solidFill>
                            <a:schemeClr val="tx1"/>
                          </a:solidFill>
                          <a:latin typeface="Futura Lt BT" panose="020B0402020204020303" pitchFamily="34" charset="0"/>
                        </a:rPr>
                        <a:t>630*</a:t>
                      </a:r>
                    </a:p>
                  </a:txBody>
                  <a:tcPr marL="68922" marR="68922" marT="34461" marB="34461"/>
                </a:tc>
                <a:tc vMerge="1">
                  <a:txBody>
                    <a:bodyPr/>
                    <a:lstStyle/>
                    <a:p>
                      <a:pPr algn="ctr"/>
                      <a:endParaRPr lang="en-US" sz="700" dirty="0">
                        <a:solidFill>
                          <a:schemeClr val="tx1"/>
                        </a:solidFill>
                        <a:latin typeface="Futura Lt BT" panose="020B0402020204020303" pitchFamily="34" charset="0"/>
                      </a:endParaRPr>
                    </a:p>
                  </a:txBody>
                  <a:tcPr marL="93312" marR="93312" marT="46656" marB="46656" anchor="ctr">
                    <a:solidFill>
                      <a:srgbClr val="00708D">
                        <a:alpha val="20000"/>
                      </a:srgbClr>
                    </a:solidFill>
                  </a:tcPr>
                </a:tc>
                <a:extLst>
                  <a:ext uri="{0D108BD9-81ED-4DB2-BD59-A6C34878D82A}">
                    <a16:rowId xmlns:a16="http://schemas.microsoft.com/office/drawing/2014/main" val="577124767"/>
                  </a:ext>
                </a:extLst>
              </a:tr>
              <a:tr h="187622">
                <a:tc>
                  <a:txBody>
                    <a:bodyPr/>
                    <a:lstStyle/>
                    <a:p>
                      <a:pPr algn="ctr"/>
                      <a:r>
                        <a:rPr lang="en-US" sz="700" dirty="0">
                          <a:solidFill>
                            <a:schemeClr val="tx1"/>
                          </a:solidFill>
                          <a:latin typeface="Futura Lt BT" panose="020B0402020204020303" pitchFamily="34" charset="0"/>
                        </a:rPr>
                        <a:t>620</a:t>
                      </a:r>
                    </a:p>
                  </a:txBody>
                  <a:tcPr marL="68922" marR="68922" marT="34461" marB="34461"/>
                </a:tc>
                <a:tc vMerge="1">
                  <a:txBody>
                    <a:bodyPr/>
                    <a:lstStyle/>
                    <a:p>
                      <a:pPr algn="ctr"/>
                      <a:endParaRPr lang="en-US" sz="700" dirty="0">
                        <a:solidFill>
                          <a:schemeClr val="tx1"/>
                        </a:solidFill>
                        <a:latin typeface="Futura Lt BT" panose="020B0402020204020303" pitchFamily="34" charset="0"/>
                      </a:endParaRPr>
                    </a:p>
                  </a:txBody>
                  <a:tcPr marL="93312" marR="93312" marT="46656" marB="46656" anchor="ctr">
                    <a:solidFill>
                      <a:srgbClr val="00708D">
                        <a:alpha val="20000"/>
                      </a:srgbClr>
                    </a:solidFill>
                  </a:tcPr>
                </a:tc>
                <a:extLst>
                  <a:ext uri="{0D108BD9-81ED-4DB2-BD59-A6C34878D82A}">
                    <a16:rowId xmlns:a16="http://schemas.microsoft.com/office/drawing/2014/main" val="3842105023"/>
                  </a:ext>
                </a:extLst>
              </a:tr>
              <a:tr h="140717">
                <a:tc>
                  <a:txBody>
                    <a:bodyPr/>
                    <a:lstStyle/>
                    <a:p>
                      <a:pPr algn="ctr"/>
                      <a:r>
                        <a:rPr lang="en-US" sz="700" dirty="0">
                          <a:solidFill>
                            <a:schemeClr val="tx1"/>
                          </a:solidFill>
                          <a:latin typeface="Futura Lt BT" panose="020B0402020204020303" pitchFamily="34" charset="0"/>
                        </a:rPr>
                        <a:t>610</a:t>
                      </a:r>
                    </a:p>
                  </a:txBody>
                  <a:tcPr marL="68922" marR="68922" marT="34461" marB="34461"/>
                </a:tc>
                <a:tc rowSpan="3">
                  <a:txBody>
                    <a:bodyPr/>
                    <a:lstStyle/>
                    <a:p>
                      <a:pPr algn="ctr"/>
                      <a:r>
                        <a:rPr lang="en-US" sz="700" dirty="0">
                          <a:solidFill>
                            <a:schemeClr val="tx1"/>
                          </a:solidFill>
                          <a:latin typeface="Futura Lt BT" panose="020B0402020204020303" pitchFamily="34" charset="0"/>
                        </a:rPr>
                        <a:t>09</a:t>
                      </a:r>
                    </a:p>
                  </a:txBody>
                  <a:tcPr marL="93312" marR="93312" marT="46656" marB="46656" anchor="ctr">
                    <a:solidFill>
                      <a:srgbClr val="00708D">
                        <a:alpha val="75000"/>
                      </a:srgbClr>
                    </a:solidFill>
                  </a:tcPr>
                </a:tc>
                <a:extLst>
                  <a:ext uri="{0D108BD9-81ED-4DB2-BD59-A6C34878D82A}">
                    <a16:rowId xmlns:a16="http://schemas.microsoft.com/office/drawing/2014/main" val="3271347146"/>
                  </a:ext>
                </a:extLst>
              </a:tr>
              <a:tr h="0">
                <a:tc>
                  <a:txBody>
                    <a:bodyPr/>
                    <a:lstStyle/>
                    <a:p>
                      <a:pPr algn="ctr"/>
                      <a:r>
                        <a:rPr lang="en-US" sz="700" b="0" dirty="0">
                          <a:solidFill>
                            <a:schemeClr val="tx1"/>
                          </a:solidFill>
                          <a:latin typeface="Futura Lt BT" panose="020B0402020204020303" pitchFamily="34" charset="0"/>
                        </a:rPr>
                        <a:t>600</a:t>
                      </a:r>
                    </a:p>
                  </a:txBody>
                  <a:tcPr marL="68922" marR="68922" marT="34461" marB="34461"/>
                </a:tc>
                <a:tc vMerge="1">
                  <a:txBody>
                    <a:bodyPr/>
                    <a:lstStyle/>
                    <a:p>
                      <a:pPr algn="ctr"/>
                      <a:endParaRPr lang="en-US" sz="900" dirty="0">
                        <a:solidFill>
                          <a:schemeClr val="tx1"/>
                        </a:solidFill>
                        <a:latin typeface="Futura Lt BT" panose="020B0402020204020303" pitchFamily="34" charset="0"/>
                      </a:endParaRPr>
                    </a:p>
                  </a:txBody>
                  <a:tcPr/>
                </a:tc>
                <a:extLst>
                  <a:ext uri="{0D108BD9-81ED-4DB2-BD59-A6C34878D82A}">
                    <a16:rowId xmlns:a16="http://schemas.microsoft.com/office/drawing/2014/main" val="2246615964"/>
                  </a:ext>
                </a:extLst>
              </a:tr>
              <a:tr h="140717">
                <a:tc>
                  <a:txBody>
                    <a:bodyPr/>
                    <a:lstStyle/>
                    <a:p>
                      <a:pPr algn="ctr"/>
                      <a:r>
                        <a:rPr lang="en-US" sz="700" b="1" dirty="0">
                          <a:solidFill>
                            <a:schemeClr val="tx1"/>
                          </a:solidFill>
                          <a:latin typeface="Futura Lt BT" panose="020B0402020204020303" pitchFamily="34" charset="0"/>
                        </a:rPr>
                        <a:t>590*</a:t>
                      </a:r>
                    </a:p>
                  </a:txBody>
                  <a:tcPr marL="68922" marR="68922" marT="34461" marB="34461"/>
                </a:tc>
                <a:tc vMerge="1">
                  <a:txBody>
                    <a:bodyPr/>
                    <a:lstStyle/>
                    <a:p>
                      <a:pPr algn="ctr"/>
                      <a:endParaRPr lang="en-US" sz="900" dirty="0">
                        <a:solidFill>
                          <a:schemeClr val="tx1"/>
                        </a:solidFill>
                        <a:latin typeface="Futura Lt BT" panose="020B0402020204020303" pitchFamily="34" charset="0"/>
                      </a:endParaRPr>
                    </a:p>
                  </a:txBody>
                  <a:tcPr/>
                </a:tc>
                <a:extLst>
                  <a:ext uri="{0D108BD9-81ED-4DB2-BD59-A6C34878D82A}">
                    <a16:rowId xmlns:a16="http://schemas.microsoft.com/office/drawing/2014/main" val="1096635918"/>
                  </a:ext>
                </a:extLst>
              </a:tr>
              <a:tr h="187622">
                <a:tc>
                  <a:txBody>
                    <a:bodyPr/>
                    <a:lstStyle/>
                    <a:p>
                      <a:pPr algn="ctr"/>
                      <a:r>
                        <a:rPr lang="en-US" sz="700" dirty="0">
                          <a:solidFill>
                            <a:schemeClr val="tx1"/>
                          </a:solidFill>
                          <a:latin typeface="Futura Lt BT" panose="020B0402020204020303" pitchFamily="34" charset="0"/>
                        </a:rPr>
                        <a:t>580</a:t>
                      </a:r>
                    </a:p>
                  </a:txBody>
                  <a:tcPr marL="68922" marR="68922" marT="34461" marB="34461"/>
                </a:tc>
                <a:tc>
                  <a:txBody>
                    <a:bodyPr/>
                    <a:lstStyle/>
                    <a:p>
                      <a:pPr algn="ctr"/>
                      <a:r>
                        <a:rPr lang="en-US" sz="700" dirty="0">
                          <a:solidFill>
                            <a:schemeClr val="tx1"/>
                          </a:solidFill>
                          <a:latin typeface="Futura Lt BT" panose="020B0402020204020303" pitchFamily="34" charset="0"/>
                        </a:rPr>
                        <a:t>N/A</a:t>
                      </a:r>
                    </a:p>
                  </a:txBody>
                  <a:tcPr marL="93312" marR="93312" marT="46656" marB="46656" anchor="ctr">
                    <a:solidFill>
                      <a:srgbClr val="00708D">
                        <a:alpha val="20000"/>
                      </a:srgbClr>
                    </a:solidFill>
                  </a:tcPr>
                </a:tc>
                <a:extLst>
                  <a:ext uri="{0D108BD9-81ED-4DB2-BD59-A6C34878D82A}">
                    <a16:rowId xmlns:a16="http://schemas.microsoft.com/office/drawing/2014/main" val="1353187433"/>
                  </a:ext>
                </a:extLst>
              </a:tr>
              <a:tr h="187622">
                <a:tc>
                  <a:txBody>
                    <a:bodyPr/>
                    <a:lstStyle/>
                    <a:p>
                      <a:pPr algn="ctr"/>
                      <a:r>
                        <a:rPr lang="en-US" sz="700" b="0" dirty="0">
                          <a:solidFill>
                            <a:schemeClr val="tx1"/>
                          </a:solidFill>
                          <a:latin typeface="Futura Lt BT" panose="020B0402020204020303" pitchFamily="34" charset="0"/>
                        </a:rPr>
                        <a:t>570</a:t>
                      </a:r>
                    </a:p>
                  </a:txBody>
                  <a:tcPr marL="68922" marR="68922" marT="34461" marB="3446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700" dirty="0">
                          <a:solidFill>
                            <a:schemeClr val="tx1"/>
                          </a:solidFill>
                          <a:latin typeface="Futura Lt BT" panose="020B0402020204020303" pitchFamily="34" charset="0"/>
                        </a:rPr>
                        <a:t>N/A</a:t>
                      </a:r>
                    </a:p>
                  </a:txBody>
                  <a:tcPr marL="93312" marR="93312" marT="46656" marB="46656" anchor="ctr">
                    <a:solidFill>
                      <a:srgbClr val="00708D">
                        <a:alpha val="20000"/>
                      </a:srgbClr>
                    </a:solidFill>
                  </a:tcPr>
                </a:tc>
                <a:extLst>
                  <a:ext uri="{0D108BD9-81ED-4DB2-BD59-A6C34878D82A}">
                    <a16:rowId xmlns:a16="http://schemas.microsoft.com/office/drawing/2014/main" val="2457215575"/>
                  </a:ext>
                </a:extLst>
              </a:tr>
              <a:tr h="187622">
                <a:tc>
                  <a:txBody>
                    <a:bodyPr/>
                    <a:lstStyle/>
                    <a:p>
                      <a:pPr algn="ctr"/>
                      <a:r>
                        <a:rPr lang="en-US" sz="700" dirty="0">
                          <a:solidFill>
                            <a:schemeClr val="tx1"/>
                          </a:solidFill>
                          <a:latin typeface="Futura Lt BT" panose="020B0402020204020303" pitchFamily="34" charset="0"/>
                        </a:rPr>
                        <a:t>560</a:t>
                      </a:r>
                    </a:p>
                  </a:txBody>
                  <a:tcPr marL="68922" marR="68922" marT="34461" marB="3446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700" dirty="0">
                          <a:solidFill>
                            <a:schemeClr val="tx1"/>
                          </a:solidFill>
                          <a:latin typeface="Futura Lt BT" panose="020B0402020204020303" pitchFamily="34" charset="0"/>
                        </a:rPr>
                        <a:t>N/A</a:t>
                      </a:r>
                    </a:p>
                  </a:txBody>
                  <a:tcPr marL="93312" marR="93312" marT="46656" marB="46656" anchor="ctr">
                    <a:solidFill>
                      <a:srgbClr val="00708D">
                        <a:alpha val="20000"/>
                      </a:srgbClr>
                    </a:solidFill>
                  </a:tcPr>
                </a:tc>
                <a:extLst>
                  <a:ext uri="{0D108BD9-81ED-4DB2-BD59-A6C34878D82A}">
                    <a16:rowId xmlns:a16="http://schemas.microsoft.com/office/drawing/2014/main" val="2382278548"/>
                  </a:ext>
                </a:extLst>
              </a:tr>
            </a:tbl>
          </a:graphicData>
        </a:graphic>
      </p:graphicFrame>
      <p:graphicFrame>
        <p:nvGraphicFramePr>
          <p:cNvPr id="16" name="Table 15">
            <a:extLst>
              <a:ext uri="{FF2B5EF4-FFF2-40B4-BE49-F238E27FC236}">
                <a16:creationId xmlns:a16="http://schemas.microsoft.com/office/drawing/2014/main" id="{DF246BB0-BF9B-4736-A38D-E8C61B24468C}"/>
              </a:ext>
            </a:extLst>
          </p:cNvPr>
          <p:cNvGraphicFramePr>
            <a:graphicFrameLocks noGrp="1"/>
          </p:cNvGraphicFramePr>
          <p:nvPr>
            <p:extLst>
              <p:ext uri="{D42A27DB-BD31-4B8C-83A1-F6EECF244321}">
                <p14:modId xmlns:p14="http://schemas.microsoft.com/office/powerpoint/2010/main" val="3103427982"/>
              </p:ext>
            </p:extLst>
          </p:nvPr>
        </p:nvGraphicFramePr>
        <p:xfrm>
          <a:off x="4888173" y="2461029"/>
          <a:ext cx="2826472" cy="2262627"/>
        </p:xfrm>
        <a:graphic>
          <a:graphicData uri="http://schemas.openxmlformats.org/drawingml/2006/table">
            <a:tbl>
              <a:tblPr firstRow="1" bandRow="1">
                <a:tableStyleId>{5C22544A-7EE6-4342-B048-85BDC9FD1C3A}</a:tableStyleId>
              </a:tblPr>
              <a:tblGrid>
                <a:gridCol w="1413625">
                  <a:extLst>
                    <a:ext uri="{9D8B030D-6E8A-4147-A177-3AD203B41FA5}">
                      <a16:colId xmlns:a16="http://schemas.microsoft.com/office/drawing/2014/main" val="2712755026"/>
                    </a:ext>
                  </a:extLst>
                </a:gridCol>
                <a:gridCol w="1412847">
                  <a:extLst>
                    <a:ext uri="{9D8B030D-6E8A-4147-A177-3AD203B41FA5}">
                      <a16:colId xmlns:a16="http://schemas.microsoft.com/office/drawing/2014/main" val="826792660"/>
                    </a:ext>
                  </a:extLst>
                </a:gridCol>
              </a:tblGrid>
              <a:tr h="660096">
                <a:tc>
                  <a:txBody>
                    <a:bodyPr/>
                    <a:lstStyle/>
                    <a:p>
                      <a:pPr algn="ctr"/>
                      <a:r>
                        <a:rPr lang="en-US" sz="2800" dirty="0">
                          <a:solidFill>
                            <a:schemeClr val="bg1"/>
                          </a:solidFill>
                          <a:latin typeface="Futura Lt BT" panose="020B0402020204020303" pitchFamily="34" charset="0"/>
                        </a:rPr>
                        <a:t>SAT</a:t>
                      </a:r>
                    </a:p>
                  </a:txBody>
                  <a:tcPr marL="196227" marR="196227" marT="98114" marB="98114">
                    <a:solidFill>
                      <a:srgbClr val="105A51"/>
                    </a:solidFill>
                  </a:tcPr>
                </a:tc>
                <a:tc>
                  <a:txBody>
                    <a:bodyPr/>
                    <a:lstStyle/>
                    <a:p>
                      <a:pPr algn="ctr"/>
                      <a:r>
                        <a:rPr lang="en-US" sz="2800" dirty="0">
                          <a:solidFill>
                            <a:schemeClr val="bg1"/>
                          </a:solidFill>
                          <a:latin typeface="Futura Lt BT" panose="020B0402020204020303" pitchFamily="34" charset="0"/>
                        </a:rPr>
                        <a:t>ACT</a:t>
                      </a:r>
                    </a:p>
                  </a:txBody>
                  <a:tcPr marL="196227" marR="196227" marT="98114" marB="98114">
                    <a:solidFill>
                      <a:srgbClr val="539536"/>
                    </a:solidFill>
                  </a:tcPr>
                </a:tc>
                <a:extLst>
                  <a:ext uri="{0D108BD9-81ED-4DB2-BD59-A6C34878D82A}">
                    <a16:rowId xmlns:a16="http://schemas.microsoft.com/office/drawing/2014/main" val="3590239650"/>
                  </a:ext>
                </a:extLst>
              </a:tr>
              <a:tr h="534177">
                <a:tc>
                  <a:txBody>
                    <a:bodyPr/>
                    <a:lstStyle/>
                    <a:p>
                      <a:pPr algn="ctr"/>
                      <a:r>
                        <a:rPr lang="en-US" sz="2000" dirty="0">
                          <a:solidFill>
                            <a:schemeClr val="tx1"/>
                          </a:solidFill>
                          <a:latin typeface="Futura Lt BT" panose="020B0402020204020303" pitchFamily="34" charset="0"/>
                        </a:rPr>
                        <a:t>1380</a:t>
                      </a:r>
                    </a:p>
                  </a:txBody>
                  <a:tcPr marL="196227" marR="196227" marT="98114" marB="98114"/>
                </a:tc>
                <a:tc rowSpan="3">
                  <a:txBody>
                    <a:bodyPr/>
                    <a:lstStyle/>
                    <a:p>
                      <a:pPr algn="ctr"/>
                      <a:r>
                        <a:rPr lang="en-US" sz="2000" dirty="0">
                          <a:solidFill>
                            <a:schemeClr val="tx1"/>
                          </a:solidFill>
                          <a:latin typeface="Futura Lt BT" panose="020B0402020204020303" pitchFamily="34" charset="0"/>
                        </a:rPr>
                        <a:t>30</a:t>
                      </a:r>
                    </a:p>
                  </a:txBody>
                  <a:tcPr marL="260338" marR="260338" marT="130169" marB="130169" anchor="ctr">
                    <a:solidFill>
                      <a:srgbClr val="6B96CF"/>
                    </a:solidFill>
                  </a:tcPr>
                </a:tc>
                <a:extLst>
                  <a:ext uri="{0D108BD9-81ED-4DB2-BD59-A6C34878D82A}">
                    <a16:rowId xmlns:a16="http://schemas.microsoft.com/office/drawing/2014/main" val="1353187433"/>
                  </a:ext>
                </a:extLst>
              </a:tr>
              <a:tr h="534177">
                <a:tc>
                  <a:txBody>
                    <a:bodyPr/>
                    <a:lstStyle/>
                    <a:p>
                      <a:pPr algn="ctr"/>
                      <a:r>
                        <a:rPr lang="en-US" sz="2000" b="1" dirty="0">
                          <a:solidFill>
                            <a:schemeClr val="tx1"/>
                          </a:solidFill>
                          <a:latin typeface="Futura Lt BT" panose="020B0402020204020303" pitchFamily="34" charset="0"/>
                        </a:rPr>
                        <a:t>1370*</a:t>
                      </a:r>
                    </a:p>
                  </a:txBody>
                  <a:tcPr marL="196227" marR="196227" marT="98114" marB="98114"/>
                </a:tc>
                <a:tc vMerge="1">
                  <a:txBody>
                    <a:bodyPr/>
                    <a:lstStyle/>
                    <a:p>
                      <a:pPr algn="ctr"/>
                      <a:endParaRPr lang="en-US" sz="900" dirty="0">
                        <a:solidFill>
                          <a:schemeClr val="tx1"/>
                        </a:solidFill>
                        <a:latin typeface="Futura Lt BT" panose="020B0402020204020303" pitchFamily="34" charset="0"/>
                      </a:endParaRPr>
                    </a:p>
                  </a:txBody>
                  <a:tcPr/>
                </a:tc>
                <a:extLst>
                  <a:ext uri="{0D108BD9-81ED-4DB2-BD59-A6C34878D82A}">
                    <a16:rowId xmlns:a16="http://schemas.microsoft.com/office/drawing/2014/main" val="2457215575"/>
                  </a:ext>
                </a:extLst>
              </a:tr>
              <a:tr h="534177">
                <a:tc>
                  <a:txBody>
                    <a:bodyPr/>
                    <a:lstStyle/>
                    <a:p>
                      <a:pPr algn="ctr"/>
                      <a:r>
                        <a:rPr lang="en-US" sz="2000" dirty="0">
                          <a:solidFill>
                            <a:schemeClr val="tx1"/>
                          </a:solidFill>
                          <a:latin typeface="Futura Lt BT" panose="020B0402020204020303" pitchFamily="34" charset="0"/>
                        </a:rPr>
                        <a:t>1360</a:t>
                      </a:r>
                    </a:p>
                  </a:txBody>
                  <a:tcPr marL="196227" marR="196227" marT="98114" marB="98114"/>
                </a:tc>
                <a:tc vMerge="1">
                  <a:txBody>
                    <a:bodyPr/>
                    <a:lstStyle/>
                    <a:p>
                      <a:pPr algn="ctr"/>
                      <a:endParaRPr lang="en-US" sz="900" dirty="0">
                        <a:solidFill>
                          <a:schemeClr val="tx1"/>
                        </a:solidFill>
                        <a:latin typeface="Futura Lt BT" panose="020B0402020204020303" pitchFamily="34" charset="0"/>
                      </a:endParaRPr>
                    </a:p>
                  </a:txBody>
                  <a:tcPr/>
                </a:tc>
                <a:extLst>
                  <a:ext uri="{0D108BD9-81ED-4DB2-BD59-A6C34878D82A}">
                    <a16:rowId xmlns:a16="http://schemas.microsoft.com/office/drawing/2014/main" val="2382278548"/>
                  </a:ext>
                </a:extLst>
              </a:tr>
            </a:tbl>
          </a:graphicData>
        </a:graphic>
      </p:graphicFrame>
      <p:graphicFrame>
        <p:nvGraphicFramePr>
          <p:cNvPr id="18" name="Table 17">
            <a:extLst>
              <a:ext uri="{FF2B5EF4-FFF2-40B4-BE49-F238E27FC236}">
                <a16:creationId xmlns:a16="http://schemas.microsoft.com/office/drawing/2014/main" id="{E0B023E3-17D7-4D26-95E3-C7BCC734A636}"/>
              </a:ext>
            </a:extLst>
          </p:cNvPr>
          <p:cNvGraphicFramePr>
            <a:graphicFrameLocks noGrp="1"/>
          </p:cNvGraphicFramePr>
          <p:nvPr>
            <p:extLst>
              <p:ext uri="{D42A27DB-BD31-4B8C-83A1-F6EECF244321}">
                <p14:modId xmlns:p14="http://schemas.microsoft.com/office/powerpoint/2010/main" val="1007114716"/>
              </p:ext>
            </p:extLst>
          </p:nvPr>
        </p:nvGraphicFramePr>
        <p:xfrm>
          <a:off x="1429355" y="2461029"/>
          <a:ext cx="2826472" cy="2759656"/>
        </p:xfrm>
        <a:graphic>
          <a:graphicData uri="http://schemas.openxmlformats.org/drawingml/2006/table">
            <a:tbl>
              <a:tblPr firstRow="1" bandRow="1">
                <a:tableStyleId>{5C22544A-7EE6-4342-B048-85BDC9FD1C3A}</a:tableStyleId>
              </a:tblPr>
              <a:tblGrid>
                <a:gridCol w="1413625">
                  <a:extLst>
                    <a:ext uri="{9D8B030D-6E8A-4147-A177-3AD203B41FA5}">
                      <a16:colId xmlns:a16="http://schemas.microsoft.com/office/drawing/2014/main" val="2712755026"/>
                    </a:ext>
                  </a:extLst>
                </a:gridCol>
                <a:gridCol w="1412847">
                  <a:extLst>
                    <a:ext uri="{9D8B030D-6E8A-4147-A177-3AD203B41FA5}">
                      <a16:colId xmlns:a16="http://schemas.microsoft.com/office/drawing/2014/main" val="826792660"/>
                    </a:ext>
                  </a:extLst>
                </a:gridCol>
              </a:tblGrid>
              <a:tr h="0">
                <a:tc>
                  <a:txBody>
                    <a:bodyPr/>
                    <a:lstStyle/>
                    <a:p>
                      <a:pPr algn="ctr"/>
                      <a:r>
                        <a:rPr lang="en-US" sz="2800" dirty="0">
                          <a:solidFill>
                            <a:schemeClr val="bg1"/>
                          </a:solidFill>
                          <a:latin typeface="Futura Lt BT" panose="020B0402020204020303" pitchFamily="34" charset="0"/>
                        </a:rPr>
                        <a:t>SAT</a:t>
                      </a:r>
                    </a:p>
                  </a:txBody>
                  <a:tcPr marL="196227" marR="196227" marT="98114" marB="98114">
                    <a:solidFill>
                      <a:srgbClr val="105A51"/>
                    </a:solidFill>
                  </a:tcPr>
                </a:tc>
                <a:tc>
                  <a:txBody>
                    <a:bodyPr/>
                    <a:lstStyle/>
                    <a:p>
                      <a:pPr algn="ctr"/>
                      <a:r>
                        <a:rPr lang="en-US" sz="2800" dirty="0">
                          <a:solidFill>
                            <a:schemeClr val="bg1"/>
                          </a:solidFill>
                          <a:latin typeface="Futura Lt BT" panose="020B0402020204020303" pitchFamily="34" charset="0"/>
                        </a:rPr>
                        <a:t>ACT</a:t>
                      </a:r>
                    </a:p>
                  </a:txBody>
                  <a:tcPr marL="196227" marR="196227" marT="98114" marB="98114">
                    <a:solidFill>
                      <a:srgbClr val="539536"/>
                    </a:solidFill>
                  </a:tcPr>
                </a:tc>
                <a:extLst>
                  <a:ext uri="{0D108BD9-81ED-4DB2-BD59-A6C34878D82A}">
                    <a16:rowId xmlns:a16="http://schemas.microsoft.com/office/drawing/2014/main" val="3590239650"/>
                  </a:ext>
                </a:extLst>
              </a:tr>
              <a:tr h="534177">
                <a:tc>
                  <a:txBody>
                    <a:bodyPr/>
                    <a:lstStyle/>
                    <a:p>
                      <a:pPr algn="ctr"/>
                      <a:r>
                        <a:rPr lang="en-US" sz="2000" dirty="0">
                          <a:solidFill>
                            <a:schemeClr val="tx1"/>
                          </a:solidFill>
                          <a:latin typeface="Futura Lt BT" panose="020B0402020204020303" pitchFamily="34" charset="0"/>
                        </a:rPr>
                        <a:t>1190</a:t>
                      </a:r>
                    </a:p>
                  </a:txBody>
                  <a:tcPr marL="196227" marR="196227" marT="98114" marB="98114"/>
                </a:tc>
                <a:tc rowSpan="4">
                  <a:txBody>
                    <a:bodyPr/>
                    <a:lstStyle/>
                    <a:p>
                      <a:pPr algn="ctr"/>
                      <a:r>
                        <a:rPr lang="en-US" sz="2000" dirty="0">
                          <a:solidFill>
                            <a:schemeClr val="tx1"/>
                          </a:solidFill>
                          <a:latin typeface="Futura Lt BT" panose="020B0402020204020303" pitchFamily="34" charset="0"/>
                        </a:rPr>
                        <a:t>24</a:t>
                      </a:r>
                    </a:p>
                  </a:txBody>
                  <a:tcPr marL="265668" marR="265668" marT="132834" marB="132834" anchor="ctr">
                    <a:solidFill>
                      <a:srgbClr val="6B96CF"/>
                    </a:solidFill>
                  </a:tcPr>
                </a:tc>
                <a:extLst>
                  <a:ext uri="{0D108BD9-81ED-4DB2-BD59-A6C34878D82A}">
                    <a16:rowId xmlns:a16="http://schemas.microsoft.com/office/drawing/2014/main" val="524650975"/>
                  </a:ext>
                </a:extLst>
              </a:tr>
              <a:tr h="534177">
                <a:tc>
                  <a:txBody>
                    <a:bodyPr/>
                    <a:lstStyle/>
                    <a:p>
                      <a:pPr algn="ctr"/>
                      <a:r>
                        <a:rPr lang="en-US" sz="2000" b="1" dirty="0">
                          <a:solidFill>
                            <a:schemeClr val="tx1"/>
                          </a:solidFill>
                          <a:latin typeface="Futura Lt BT" panose="020B0402020204020303" pitchFamily="34" charset="0"/>
                        </a:rPr>
                        <a:t>1180*</a:t>
                      </a:r>
                    </a:p>
                  </a:txBody>
                  <a:tcPr marL="196227" marR="196227" marT="98114" marB="98114"/>
                </a:tc>
                <a:tc vMerge="1">
                  <a:txBody>
                    <a:bodyPr/>
                    <a:lstStyle/>
                    <a:p>
                      <a:pPr algn="ctr"/>
                      <a:endParaRPr lang="en-US" sz="700" dirty="0">
                        <a:solidFill>
                          <a:schemeClr val="tx1"/>
                        </a:solidFill>
                        <a:latin typeface="Futura Lt BT" panose="020B0402020204020303" pitchFamily="34" charset="0"/>
                      </a:endParaRPr>
                    </a:p>
                  </a:txBody>
                  <a:tcPr marL="93312" marR="93312" marT="46656" marB="46656" anchor="ctr">
                    <a:solidFill>
                      <a:srgbClr val="00708D">
                        <a:alpha val="20000"/>
                      </a:srgbClr>
                    </a:solidFill>
                  </a:tcPr>
                </a:tc>
                <a:extLst>
                  <a:ext uri="{0D108BD9-81ED-4DB2-BD59-A6C34878D82A}">
                    <a16:rowId xmlns:a16="http://schemas.microsoft.com/office/drawing/2014/main" val="577124767"/>
                  </a:ext>
                </a:extLst>
              </a:tr>
              <a:tr h="534177">
                <a:tc>
                  <a:txBody>
                    <a:bodyPr/>
                    <a:lstStyle/>
                    <a:p>
                      <a:pPr algn="ctr"/>
                      <a:r>
                        <a:rPr lang="en-US" sz="2000" dirty="0">
                          <a:solidFill>
                            <a:schemeClr val="tx1"/>
                          </a:solidFill>
                          <a:latin typeface="Futura Lt BT" panose="020B0402020204020303" pitchFamily="34" charset="0"/>
                        </a:rPr>
                        <a:t>1170</a:t>
                      </a:r>
                    </a:p>
                  </a:txBody>
                  <a:tcPr marL="196227" marR="196227" marT="98114" marB="98114"/>
                </a:tc>
                <a:tc vMerge="1">
                  <a:txBody>
                    <a:bodyPr/>
                    <a:lstStyle/>
                    <a:p>
                      <a:pPr algn="ctr"/>
                      <a:endParaRPr lang="en-US" sz="700" dirty="0">
                        <a:solidFill>
                          <a:schemeClr val="tx1"/>
                        </a:solidFill>
                        <a:latin typeface="Futura Lt BT" panose="020B0402020204020303" pitchFamily="34" charset="0"/>
                      </a:endParaRPr>
                    </a:p>
                  </a:txBody>
                  <a:tcPr marL="93312" marR="93312" marT="46656" marB="46656" anchor="ctr">
                    <a:solidFill>
                      <a:srgbClr val="00708D">
                        <a:alpha val="20000"/>
                      </a:srgbClr>
                    </a:solidFill>
                  </a:tcPr>
                </a:tc>
                <a:extLst>
                  <a:ext uri="{0D108BD9-81ED-4DB2-BD59-A6C34878D82A}">
                    <a16:rowId xmlns:a16="http://schemas.microsoft.com/office/drawing/2014/main" val="3842105023"/>
                  </a:ext>
                </a:extLst>
              </a:tr>
              <a:tr h="534177">
                <a:tc>
                  <a:txBody>
                    <a:bodyPr/>
                    <a:lstStyle/>
                    <a:p>
                      <a:pPr algn="ctr"/>
                      <a:r>
                        <a:rPr lang="en-US" sz="2000" dirty="0">
                          <a:solidFill>
                            <a:schemeClr val="tx1"/>
                          </a:solidFill>
                          <a:latin typeface="Futura Lt BT" panose="020B0402020204020303" pitchFamily="34" charset="0"/>
                        </a:rPr>
                        <a:t>1160</a:t>
                      </a:r>
                    </a:p>
                  </a:txBody>
                  <a:tcPr marL="196227" marR="196227" marT="98114" marB="98114"/>
                </a:tc>
                <a:tc vMerge="1">
                  <a:txBody>
                    <a:bodyPr/>
                    <a:lstStyle/>
                    <a:p>
                      <a:pPr algn="ctr"/>
                      <a:endParaRPr lang="en-US" sz="700" dirty="0">
                        <a:solidFill>
                          <a:schemeClr val="tx1"/>
                        </a:solidFill>
                        <a:latin typeface="Futura Lt BT" panose="020B0402020204020303" pitchFamily="34" charset="0"/>
                      </a:endParaRPr>
                    </a:p>
                  </a:txBody>
                  <a:tcPr marL="93312" marR="93312" marT="46656" marB="46656" anchor="ctr">
                    <a:solidFill>
                      <a:srgbClr val="00708D">
                        <a:alpha val="75000"/>
                      </a:srgbClr>
                    </a:solidFill>
                  </a:tcPr>
                </a:tc>
                <a:extLst>
                  <a:ext uri="{0D108BD9-81ED-4DB2-BD59-A6C34878D82A}">
                    <a16:rowId xmlns:a16="http://schemas.microsoft.com/office/drawing/2014/main" val="3271347146"/>
                  </a:ext>
                </a:extLst>
              </a:tr>
            </a:tbl>
          </a:graphicData>
        </a:graphic>
      </p:graphicFrame>
      <p:sp>
        <p:nvSpPr>
          <p:cNvPr id="10" name="Rectangle 9">
            <a:extLst>
              <a:ext uri="{FF2B5EF4-FFF2-40B4-BE49-F238E27FC236}">
                <a16:creationId xmlns:a16="http://schemas.microsoft.com/office/drawing/2014/main" id="{2E517480-47BE-4F1B-A53F-E4D9CBF9C284}"/>
              </a:ext>
            </a:extLst>
          </p:cNvPr>
          <p:cNvSpPr/>
          <p:nvPr/>
        </p:nvSpPr>
        <p:spPr>
          <a:xfrm>
            <a:off x="228600" y="368969"/>
            <a:ext cx="8686800" cy="730908"/>
          </a:xfrm>
          <a:prstGeom prst="rect">
            <a:avLst/>
          </a:prstGeom>
          <a:noFill/>
          <a:ln w="6350">
            <a:solidFill>
              <a:srgbClr val="5395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399099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2"/>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13"/>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14"/>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15"/>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0">
            <a:extLst>
              <a:ext uri="{FF2B5EF4-FFF2-40B4-BE49-F238E27FC236}">
                <a16:creationId xmlns:a16="http://schemas.microsoft.com/office/drawing/2014/main" id="{16728AE9-F5BF-40D2-A02C-917112B16448}"/>
              </a:ext>
            </a:extLst>
          </p:cNvPr>
          <p:cNvSpPr txBox="1">
            <a:spLocks noChangeArrowheads="1"/>
          </p:cNvSpPr>
          <p:nvPr/>
        </p:nvSpPr>
        <p:spPr bwMode="auto">
          <a:xfrm>
            <a:off x="19774" y="1195215"/>
            <a:ext cx="9144000" cy="5297541"/>
          </a:xfrm>
          <a:prstGeom prst="rect">
            <a:avLst/>
          </a:prstGeom>
          <a:solidFill>
            <a:srgbClr val="00708D"/>
          </a:solidFill>
          <a:ln w="9525">
            <a:noFill/>
            <a:miter lim="800000"/>
            <a:headEnd/>
            <a:tailEnd/>
          </a:ln>
        </p:spPr>
        <p:txBody>
          <a:bodyPr anchor="ctr"/>
          <a:lstStyle/>
          <a:p>
            <a:pPr lvl="1" eaLnBrk="1" hangingPunct="1">
              <a:spcBef>
                <a:spcPct val="50000"/>
              </a:spcBef>
            </a:pPr>
            <a:endParaRPr lang="en-US" altLang="en-US" dirty="0">
              <a:solidFill>
                <a:schemeClr val="bg1"/>
              </a:solidFill>
              <a:latin typeface="Futura Lt BT" panose="020B0402020204020303" pitchFamily="34" charset="0"/>
            </a:endParaRPr>
          </a:p>
        </p:txBody>
      </p:sp>
      <p:sp>
        <p:nvSpPr>
          <p:cNvPr id="2" name="Rectangle 1">
            <a:extLst>
              <a:ext uri="{FF2B5EF4-FFF2-40B4-BE49-F238E27FC236}">
                <a16:creationId xmlns:a16="http://schemas.microsoft.com/office/drawing/2014/main" id="{1A2E9A3A-5BF7-4A74-8621-F576F0AA6907}"/>
              </a:ext>
            </a:extLst>
          </p:cNvPr>
          <p:cNvSpPr/>
          <p:nvPr/>
        </p:nvSpPr>
        <p:spPr>
          <a:xfrm>
            <a:off x="304800" y="1779896"/>
            <a:ext cx="6512013" cy="1045094"/>
          </a:xfrm>
          <a:prstGeom prst="rect">
            <a:avLst/>
          </a:prstGeom>
        </p:spPr>
        <p:txBody>
          <a:bodyPr wrap="square">
            <a:spAutoFit/>
          </a:bodyPr>
          <a:lstStyle/>
          <a:p>
            <a:pPr marL="0" marR="0">
              <a:lnSpc>
                <a:spcPct val="115000"/>
              </a:lnSpc>
              <a:spcBef>
                <a:spcPts val="0"/>
              </a:spcBef>
              <a:spcAft>
                <a:spcPts val="1000"/>
              </a:spcAft>
            </a:pPr>
            <a:r>
              <a:rPr lang="en-US" b="1" dirty="0">
                <a:solidFill>
                  <a:schemeClr val="bg1"/>
                </a:solidFill>
                <a:latin typeface="Calibri" panose="020F0502020204030204" pitchFamily="34" charset="0"/>
                <a:ea typeface="Calibri" panose="020F0502020204030204" pitchFamily="34" charset="0"/>
                <a:cs typeface="Times New Roman" panose="02020603050405020304" pitchFamily="18" charset="0"/>
              </a:rPr>
              <a:t>– REQUIRED FOR ALL APPLICANTS–</a:t>
            </a:r>
          </a:p>
          <a:p>
            <a:pPr marL="0" marR="0">
              <a:lnSpc>
                <a:spcPct val="115000"/>
              </a:lnSpc>
              <a:spcBef>
                <a:spcPts val="0"/>
              </a:spcBef>
              <a:spcAft>
                <a:spcPts val="1000"/>
              </a:spcAft>
            </a:pPr>
            <a:r>
              <a:rPr lang="en-US" dirty="0">
                <a:solidFill>
                  <a:schemeClr val="bg1"/>
                </a:solidFill>
                <a:latin typeface="Calibri" panose="020F0502020204030204" pitchFamily="34" charset="0"/>
                <a:ea typeface="Calibri" panose="020F0502020204030204" pitchFamily="34" charset="0"/>
                <a:cs typeface="Times New Roman" panose="02020603050405020304" pitchFamily="18" charset="0"/>
              </a:rPr>
              <a:t>Massachusetts Institute of Technology</a:t>
            </a:r>
          </a:p>
        </p:txBody>
      </p:sp>
      <p:sp>
        <p:nvSpPr>
          <p:cNvPr id="3" name="Rectangle 2">
            <a:extLst>
              <a:ext uri="{FF2B5EF4-FFF2-40B4-BE49-F238E27FC236}">
                <a16:creationId xmlns:a16="http://schemas.microsoft.com/office/drawing/2014/main" id="{DE24D402-6D9C-476D-9BD0-303E97F57CF8}"/>
              </a:ext>
            </a:extLst>
          </p:cNvPr>
          <p:cNvSpPr/>
          <p:nvPr/>
        </p:nvSpPr>
        <p:spPr>
          <a:xfrm>
            <a:off x="304800" y="2300001"/>
            <a:ext cx="10167730" cy="3963136"/>
          </a:xfrm>
          <a:prstGeom prst="rect">
            <a:avLst/>
          </a:prstGeom>
        </p:spPr>
        <p:txBody>
          <a:bodyPr wrap="square" numCol="2">
            <a:spAutoFit/>
          </a:bodyPr>
          <a:lstStyle/>
          <a:p>
            <a:pPr marL="0" marR="0">
              <a:lnSpc>
                <a:spcPct val="115000"/>
              </a:lnSpc>
              <a:spcBef>
                <a:spcPts val="0"/>
              </a:spcBef>
              <a:spcAft>
                <a:spcPts val="1000"/>
              </a:spcAft>
            </a:pPr>
            <a:r>
              <a:rPr lang="en-US" dirty="0">
                <a:solidFill>
                  <a:schemeClr val="bg1"/>
                </a:solidFill>
                <a:latin typeface="Calibri" panose="020F0502020204030204" pitchFamily="34" charset="0"/>
                <a:ea typeface="Calibri" panose="020F0502020204030204" pitchFamily="34" charset="0"/>
                <a:cs typeface="Times New Roman" panose="02020603050405020304" pitchFamily="18" charset="0"/>
              </a:rPr>
              <a:t>Brown University</a:t>
            </a:r>
          </a:p>
          <a:p>
            <a:pPr marL="0" marR="0">
              <a:lnSpc>
                <a:spcPct val="115000"/>
              </a:lnSpc>
              <a:spcBef>
                <a:spcPts val="0"/>
              </a:spcBef>
              <a:spcAft>
                <a:spcPts val="1000"/>
              </a:spcAft>
            </a:pPr>
            <a:r>
              <a:rPr lang="en-US" dirty="0">
                <a:solidFill>
                  <a:schemeClr val="bg1"/>
                </a:solidFill>
                <a:latin typeface="Calibri" panose="020F0502020204030204" pitchFamily="34" charset="0"/>
                <a:ea typeface="Calibri" panose="020F0502020204030204" pitchFamily="34" charset="0"/>
                <a:cs typeface="Times New Roman" panose="02020603050405020304" pitchFamily="18" charset="0"/>
              </a:rPr>
              <a:t>Dartmouth University</a:t>
            </a:r>
          </a:p>
          <a:p>
            <a:pPr marL="0" marR="0">
              <a:lnSpc>
                <a:spcPct val="115000"/>
              </a:lnSpc>
              <a:spcBef>
                <a:spcPts val="0"/>
              </a:spcBef>
              <a:spcAft>
                <a:spcPts val="1000"/>
              </a:spcAft>
            </a:pPr>
            <a:r>
              <a:rPr lang="en-US" dirty="0">
                <a:solidFill>
                  <a:schemeClr val="bg1"/>
                </a:solidFill>
                <a:latin typeface="Calibri" panose="020F0502020204030204" pitchFamily="34" charset="0"/>
                <a:ea typeface="Calibri" panose="020F0502020204030204" pitchFamily="34" charset="0"/>
                <a:cs typeface="Times New Roman" panose="02020603050405020304" pitchFamily="18" charset="0"/>
              </a:rPr>
              <a:t>Duke University</a:t>
            </a:r>
          </a:p>
          <a:p>
            <a:pPr marL="0" marR="0">
              <a:lnSpc>
                <a:spcPct val="115000"/>
              </a:lnSpc>
              <a:spcBef>
                <a:spcPts val="0"/>
              </a:spcBef>
              <a:spcAft>
                <a:spcPts val="1000"/>
              </a:spcAft>
            </a:pPr>
            <a:r>
              <a:rPr lang="en-US" dirty="0">
                <a:solidFill>
                  <a:schemeClr val="bg1"/>
                </a:solidFill>
                <a:latin typeface="Calibri" panose="020F0502020204030204" pitchFamily="34" charset="0"/>
                <a:ea typeface="Calibri" panose="020F0502020204030204" pitchFamily="34" charset="0"/>
                <a:cs typeface="Times New Roman" panose="02020603050405020304" pitchFamily="18" charset="0"/>
              </a:rPr>
              <a:t>Emory University</a:t>
            </a:r>
          </a:p>
          <a:p>
            <a:pPr marL="0" marR="0">
              <a:lnSpc>
                <a:spcPct val="115000"/>
              </a:lnSpc>
              <a:spcBef>
                <a:spcPts val="0"/>
              </a:spcBef>
              <a:spcAft>
                <a:spcPts val="1000"/>
              </a:spcAft>
            </a:pPr>
            <a:r>
              <a:rPr lang="en-US" dirty="0">
                <a:solidFill>
                  <a:schemeClr val="bg1"/>
                </a:solidFill>
                <a:latin typeface="Calibri" panose="020F0502020204030204" pitchFamily="34" charset="0"/>
                <a:ea typeface="Calibri" panose="020F0502020204030204" pitchFamily="34" charset="0"/>
                <a:cs typeface="Times New Roman" panose="02020603050405020304" pitchFamily="18" charset="0"/>
              </a:rPr>
              <a:t>Georgetown University</a:t>
            </a:r>
          </a:p>
          <a:p>
            <a:pPr marL="0" marR="0">
              <a:lnSpc>
                <a:spcPct val="115000"/>
              </a:lnSpc>
              <a:spcBef>
                <a:spcPts val="0"/>
              </a:spcBef>
              <a:spcAft>
                <a:spcPts val="1000"/>
              </a:spcAft>
            </a:pPr>
            <a:r>
              <a:rPr lang="en-US" dirty="0">
                <a:solidFill>
                  <a:schemeClr val="bg1"/>
                </a:solidFill>
                <a:latin typeface="Calibri" panose="020F0502020204030204" pitchFamily="34" charset="0"/>
                <a:ea typeface="Calibri" panose="020F0502020204030204" pitchFamily="34" charset="0"/>
                <a:cs typeface="Times New Roman" panose="02020603050405020304" pitchFamily="18" charset="0"/>
              </a:rPr>
              <a:t>Harvard University</a:t>
            </a:r>
          </a:p>
          <a:p>
            <a:pPr marL="0" marR="0">
              <a:lnSpc>
                <a:spcPct val="115000"/>
              </a:lnSpc>
              <a:spcBef>
                <a:spcPts val="0"/>
              </a:spcBef>
              <a:spcAft>
                <a:spcPts val="1000"/>
              </a:spcAft>
            </a:pPr>
            <a:r>
              <a:rPr lang="en-US" dirty="0">
                <a:solidFill>
                  <a:schemeClr val="bg1"/>
                </a:solidFill>
                <a:latin typeface="Calibri" panose="020F0502020204030204" pitchFamily="34" charset="0"/>
                <a:ea typeface="Calibri" panose="020F0502020204030204" pitchFamily="34" charset="0"/>
                <a:cs typeface="Times New Roman" panose="02020603050405020304" pitchFamily="18" charset="0"/>
              </a:rPr>
              <a:t>Lehigh University</a:t>
            </a:r>
          </a:p>
          <a:p>
            <a:pPr marL="0" marR="0">
              <a:lnSpc>
                <a:spcPct val="115000"/>
              </a:lnSpc>
              <a:spcBef>
                <a:spcPts val="0"/>
              </a:spcBef>
              <a:spcAft>
                <a:spcPts val="1000"/>
              </a:spcAft>
            </a:pPr>
            <a:r>
              <a:rPr lang="en-US" dirty="0">
                <a:solidFill>
                  <a:schemeClr val="bg1"/>
                </a:solidFill>
                <a:latin typeface="Calibri" panose="020F0502020204030204" pitchFamily="34" charset="0"/>
                <a:ea typeface="Calibri" panose="020F0502020204030204" pitchFamily="34" charset="0"/>
                <a:cs typeface="Times New Roman" panose="02020603050405020304" pitchFamily="18" charset="0"/>
              </a:rPr>
              <a:t>Princeton University</a:t>
            </a:r>
          </a:p>
          <a:p>
            <a:pPr marL="0" marR="0">
              <a:lnSpc>
                <a:spcPct val="115000"/>
              </a:lnSpc>
              <a:spcBef>
                <a:spcPts val="0"/>
              </a:spcBef>
              <a:spcAft>
                <a:spcPts val="1000"/>
              </a:spcAft>
            </a:pPr>
            <a:r>
              <a:rPr lang="en-US" dirty="0">
                <a:solidFill>
                  <a:schemeClr val="bg1"/>
                </a:solidFill>
                <a:latin typeface="Calibri" panose="020F0502020204030204" pitchFamily="34" charset="0"/>
                <a:ea typeface="Calibri" panose="020F0502020204030204" pitchFamily="34" charset="0"/>
                <a:cs typeface="Times New Roman" panose="02020603050405020304" pitchFamily="18" charset="0"/>
              </a:rPr>
              <a:t>Rice University</a:t>
            </a:r>
          </a:p>
          <a:p>
            <a:pPr marL="0" marR="0">
              <a:lnSpc>
                <a:spcPct val="115000"/>
              </a:lnSpc>
              <a:spcBef>
                <a:spcPts val="0"/>
              </a:spcBef>
              <a:spcAft>
                <a:spcPts val="1000"/>
              </a:spcAft>
            </a:pPr>
            <a:r>
              <a:rPr lang="en-US" dirty="0">
                <a:solidFill>
                  <a:schemeClr val="bg1"/>
                </a:solidFill>
                <a:latin typeface="Calibri" panose="020F0502020204030204" pitchFamily="34" charset="0"/>
                <a:ea typeface="Calibri" panose="020F0502020204030204" pitchFamily="34" charset="0"/>
                <a:cs typeface="Times New Roman" panose="02020603050405020304" pitchFamily="18" charset="0"/>
              </a:rPr>
              <a:t>University of Pennsylvania</a:t>
            </a:r>
          </a:p>
          <a:p>
            <a:pPr marL="0" marR="0">
              <a:lnSpc>
                <a:spcPct val="115000"/>
              </a:lnSpc>
              <a:spcBef>
                <a:spcPts val="0"/>
              </a:spcBef>
              <a:spcAft>
                <a:spcPts val="1000"/>
              </a:spcAft>
            </a:pPr>
            <a:r>
              <a:rPr lang="en-US" dirty="0">
                <a:solidFill>
                  <a:schemeClr val="bg1"/>
                </a:solidFill>
                <a:latin typeface="Calibri" panose="020F0502020204030204" pitchFamily="34" charset="0"/>
                <a:ea typeface="Calibri" panose="020F0502020204030204" pitchFamily="34" charset="0"/>
                <a:cs typeface="Times New Roman" panose="02020603050405020304" pitchFamily="18" charset="0"/>
              </a:rPr>
              <a:t>University of the Pacific</a:t>
            </a:r>
          </a:p>
          <a:p>
            <a:pPr marL="0" marR="0">
              <a:lnSpc>
                <a:spcPct val="115000"/>
              </a:lnSpc>
              <a:spcBef>
                <a:spcPts val="0"/>
              </a:spcBef>
              <a:spcAft>
                <a:spcPts val="1000"/>
              </a:spcAft>
            </a:pPr>
            <a:r>
              <a:rPr lang="en-US" dirty="0">
                <a:solidFill>
                  <a:schemeClr val="bg1"/>
                </a:solidFill>
                <a:latin typeface="Calibri" panose="020F0502020204030204" pitchFamily="34" charset="0"/>
                <a:ea typeface="Calibri" panose="020F0502020204030204" pitchFamily="34" charset="0"/>
                <a:cs typeface="Times New Roman" panose="02020603050405020304" pitchFamily="18" charset="0"/>
              </a:rPr>
              <a:t>Webb Institute</a:t>
            </a:r>
          </a:p>
          <a:p>
            <a:pPr marL="0" marR="0">
              <a:lnSpc>
                <a:spcPct val="115000"/>
              </a:lnSpc>
              <a:spcBef>
                <a:spcPts val="0"/>
              </a:spcBef>
              <a:spcAft>
                <a:spcPts val="1000"/>
              </a:spcAft>
            </a:pPr>
            <a:r>
              <a:rPr lang="en-US" dirty="0">
                <a:solidFill>
                  <a:schemeClr val="bg1"/>
                </a:solidFill>
                <a:latin typeface="Calibri" panose="020F0502020204030204" pitchFamily="34" charset="0"/>
                <a:ea typeface="Calibri" panose="020F0502020204030204" pitchFamily="34" charset="0"/>
                <a:cs typeface="Times New Roman" panose="02020603050405020304" pitchFamily="18" charset="0"/>
              </a:rPr>
              <a:t>Yale University</a:t>
            </a:r>
          </a:p>
        </p:txBody>
      </p:sp>
      <p:sp>
        <p:nvSpPr>
          <p:cNvPr id="7" name="Rectangle 6">
            <a:extLst>
              <a:ext uri="{FF2B5EF4-FFF2-40B4-BE49-F238E27FC236}">
                <a16:creationId xmlns:a16="http://schemas.microsoft.com/office/drawing/2014/main" id="{D65FDFE4-CEC9-4DEF-AB9C-22E603A39355}"/>
              </a:ext>
            </a:extLst>
          </p:cNvPr>
          <p:cNvSpPr/>
          <p:nvPr/>
        </p:nvSpPr>
        <p:spPr>
          <a:xfrm>
            <a:off x="221976" y="2459203"/>
            <a:ext cx="8569413" cy="3644732"/>
          </a:xfrm>
          <a:prstGeom prst="rect">
            <a:avLst/>
          </a:prstGeom>
          <a:solidFill>
            <a:srgbClr val="00708D"/>
          </a:solidFill>
        </p:spPr>
        <p:txBody>
          <a:bodyPr wrap="square" numCol="2">
            <a:noAutofit/>
          </a:bodyPr>
          <a:lstStyle/>
          <a:p>
            <a:pPr marL="0" marR="0">
              <a:lnSpc>
                <a:spcPct val="115000"/>
              </a:lnSpc>
              <a:spcBef>
                <a:spcPts val="0"/>
              </a:spcBef>
              <a:spcAft>
                <a:spcPts val="1000"/>
              </a:spcAft>
            </a:pPr>
            <a:r>
              <a:rPr lang="en-US" dirty="0">
                <a:solidFill>
                  <a:schemeClr val="bg1"/>
                </a:solidFill>
                <a:latin typeface="Calibri" panose="020F0502020204030204" pitchFamily="34" charset="0"/>
                <a:ea typeface="Calibri" panose="020F0502020204030204" pitchFamily="34" charset="0"/>
                <a:cs typeface="Times New Roman" panose="02020603050405020304" pitchFamily="18" charset="0"/>
              </a:rPr>
              <a:t>Boston University</a:t>
            </a:r>
          </a:p>
          <a:p>
            <a:pPr marL="0" marR="0">
              <a:lnSpc>
                <a:spcPct val="115000"/>
              </a:lnSpc>
              <a:spcBef>
                <a:spcPts val="0"/>
              </a:spcBef>
              <a:spcAft>
                <a:spcPts val="1000"/>
              </a:spcAft>
            </a:pPr>
            <a:r>
              <a:rPr lang="en-US" dirty="0">
                <a:solidFill>
                  <a:schemeClr val="bg1"/>
                </a:solidFill>
                <a:latin typeface="Calibri" panose="020F0502020204030204" pitchFamily="34" charset="0"/>
                <a:ea typeface="Calibri" panose="020F0502020204030204" pitchFamily="34" charset="0"/>
                <a:cs typeface="Times New Roman" panose="02020603050405020304" pitchFamily="18" charset="0"/>
              </a:rPr>
              <a:t>Carnegie Mellon University</a:t>
            </a:r>
          </a:p>
          <a:p>
            <a:pPr marL="0" marR="0">
              <a:lnSpc>
                <a:spcPct val="115000"/>
              </a:lnSpc>
              <a:spcBef>
                <a:spcPts val="0"/>
              </a:spcBef>
              <a:spcAft>
                <a:spcPts val="1000"/>
              </a:spcAft>
            </a:pPr>
            <a:r>
              <a:rPr lang="en-US" dirty="0">
                <a:solidFill>
                  <a:schemeClr val="bg1"/>
                </a:solidFill>
                <a:latin typeface="Calibri" panose="020F0502020204030204" pitchFamily="34" charset="0"/>
                <a:ea typeface="Calibri" panose="020F0502020204030204" pitchFamily="34" charset="0"/>
                <a:cs typeface="Times New Roman" panose="02020603050405020304" pitchFamily="18" charset="0"/>
              </a:rPr>
              <a:t>Cornell University </a:t>
            </a:r>
          </a:p>
          <a:p>
            <a:pPr marL="0" marR="0">
              <a:lnSpc>
                <a:spcPct val="115000"/>
              </a:lnSpc>
              <a:spcBef>
                <a:spcPts val="0"/>
              </a:spcBef>
              <a:spcAft>
                <a:spcPts val="1000"/>
              </a:spcAft>
            </a:pPr>
            <a:r>
              <a:rPr lang="en-US" dirty="0">
                <a:solidFill>
                  <a:schemeClr val="bg1"/>
                </a:solidFill>
                <a:latin typeface="Calibri" panose="020F0502020204030204" pitchFamily="34" charset="0"/>
                <a:ea typeface="Calibri" panose="020F0502020204030204" pitchFamily="34" charset="0"/>
                <a:cs typeface="Times New Roman" panose="02020603050405020304" pitchFamily="18" charset="0"/>
              </a:rPr>
              <a:t>George Washington University</a:t>
            </a:r>
          </a:p>
          <a:p>
            <a:pPr marL="0" marR="0">
              <a:lnSpc>
                <a:spcPct val="115000"/>
              </a:lnSpc>
              <a:spcBef>
                <a:spcPts val="0"/>
              </a:spcBef>
              <a:spcAft>
                <a:spcPts val="1000"/>
              </a:spcAft>
            </a:pPr>
            <a:r>
              <a:rPr lang="en-US" dirty="0">
                <a:solidFill>
                  <a:schemeClr val="bg1"/>
                </a:solidFill>
                <a:latin typeface="Calibri" panose="020F0502020204030204" pitchFamily="34" charset="0"/>
                <a:ea typeface="Calibri" panose="020F0502020204030204" pitchFamily="34" charset="0"/>
                <a:cs typeface="Times New Roman" panose="02020603050405020304" pitchFamily="18" charset="0"/>
              </a:rPr>
              <a:t>Johns Hopkins University</a:t>
            </a:r>
          </a:p>
          <a:p>
            <a:pPr marL="0" marR="0">
              <a:lnSpc>
                <a:spcPct val="115000"/>
              </a:lnSpc>
              <a:spcBef>
                <a:spcPts val="0"/>
              </a:spcBef>
              <a:spcAft>
                <a:spcPts val="1000"/>
              </a:spcAft>
            </a:pPr>
            <a:endParaRPr lang="en-US"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endParaRPr lang="en-US"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dirty="0">
                <a:solidFill>
                  <a:schemeClr val="bg1"/>
                </a:solidFill>
                <a:latin typeface="Calibri" panose="020F0502020204030204" pitchFamily="34" charset="0"/>
                <a:ea typeface="Calibri" panose="020F0502020204030204" pitchFamily="34" charset="0"/>
                <a:cs typeface="Times New Roman" panose="02020603050405020304" pitchFamily="18" charset="0"/>
              </a:rPr>
              <a:t>McGill University</a:t>
            </a:r>
          </a:p>
          <a:p>
            <a:pPr marL="0" marR="0">
              <a:lnSpc>
                <a:spcPct val="115000"/>
              </a:lnSpc>
              <a:spcBef>
                <a:spcPts val="0"/>
              </a:spcBef>
              <a:spcAft>
                <a:spcPts val="1000"/>
              </a:spcAft>
            </a:pPr>
            <a:r>
              <a:rPr lang="en-US" dirty="0">
                <a:solidFill>
                  <a:schemeClr val="bg1"/>
                </a:solidFill>
                <a:latin typeface="Calibri" panose="020F0502020204030204" pitchFamily="34" charset="0"/>
                <a:ea typeface="Calibri" panose="020F0502020204030204" pitchFamily="34" charset="0"/>
                <a:cs typeface="Times New Roman" panose="02020603050405020304" pitchFamily="18" charset="0"/>
              </a:rPr>
              <a:t>Northwestern University</a:t>
            </a:r>
          </a:p>
          <a:p>
            <a:pPr marL="0" marR="0">
              <a:lnSpc>
                <a:spcPct val="115000"/>
              </a:lnSpc>
              <a:spcBef>
                <a:spcPts val="0"/>
              </a:spcBef>
              <a:spcAft>
                <a:spcPts val="1000"/>
              </a:spcAft>
            </a:pPr>
            <a:r>
              <a:rPr lang="en-US" dirty="0">
                <a:solidFill>
                  <a:schemeClr val="bg1"/>
                </a:solidFill>
                <a:latin typeface="Calibri" panose="020F0502020204030204" pitchFamily="34" charset="0"/>
                <a:ea typeface="Calibri" panose="020F0502020204030204" pitchFamily="34" charset="0"/>
                <a:cs typeface="Times New Roman" panose="02020603050405020304" pitchFamily="18" charset="0"/>
              </a:rPr>
              <a:t>Rensselaer Polytechnic Institute</a:t>
            </a:r>
          </a:p>
          <a:p>
            <a:pPr marL="0" marR="0">
              <a:lnSpc>
                <a:spcPct val="115000"/>
              </a:lnSpc>
              <a:spcBef>
                <a:spcPts val="0"/>
              </a:spcBef>
              <a:spcAft>
                <a:spcPts val="1000"/>
              </a:spcAft>
            </a:pPr>
            <a:r>
              <a:rPr lang="en-US" dirty="0">
                <a:solidFill>
                  <a:schemeClr val="bg1"/>
                </a:solidFill>
                <a:latin typeface="Calibri" panose="020F0502020204030204" pitchFamily="34" charset="0"/>
                <a:ea typeface="Calibri" panose="020F0502020204030204" pitchFamily="34" charset="0"/>
                <a:cs typeface="Times New Roman" panose="02020603050405020304" pitchFamily="18" charset="0"/>
              </a:rPr>
              <a:t>Union College</a:t>
            </a:r>
          </a:p>
          <a:p>
            <a:pPr marL="0" marR="0">
              <a:lnSpc>
                <a:spcPct val="115000"/>
              </a:lnSpc>
              <a:spcBef>
                <a:spcPts val="0"/>
              </a:spcBef>
              <a:spcAft>
                <a:spcPts val="1000"/>
              </a:spcAft>
            </a:pPr>
            <a:r>
              <a:rPr lang="en-US" dirty="0">
                <a:solidFill>
                  <a:schemeClr val="bg1"/>
                </a:solidFill>
                <a:latin typeface="Calibri" panose="020F0502020204030204" pitchFamily="34" charset="0"/>
                <a:ea typeface="Calibri" panose="020F0502020204030204" pitchFamily="34" charset="0"/>
                <a:cs typeface="Times New Roman" panose="02020603050405020304" pitchFamily="18" charset="0"/>
              </a:rPr>
              <a:t>University of Miami</a:t>
            </a:r>
          </a:p>
          <a:p>
            <a:pPr marL="0" marR="0">
              <a:lnSpc>
                <a:spcPct val="115000"/>
              </a:lnSpc>
              <a:spcBef>
                <a:spcPts val="0"/>
              </a:spcBef>
              <a:spcAft>
                <a:spcPts val="1000"/>
              </a:spcAft>
            </a:pPr>
            <a:endParaRPr lang="en-US"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endParaRPr lang="en-US"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7">
            <a:extLst>
              <a:ext uri="{FF2B5EF4-FFF2-40B4-BE49-F238E27FC236}">
                <a16:creationId xmlns:a16="http://schemas.microsoft.com/office/drawing/2014/main" id="{CB814E73-83F2-4B11-B961-96B1CAFAFEB4}"/>
              </a:ext>
            </a:extLst>
          </p:cNvPr>
          <p:cNvSpPr/>
          <p:nvPr/>
        </p:nvSpPr>
        <p:spPr>
          <a:xfrm>
            <a:off x="19774" y="464307"/>
            <a:ext cx="8778239" cy="584775"/>
          </a:xfrm>
          <a:prstGeom prst="rect">
            <a:avLst/>
          </a:prstGeom>
        </p:spPr>
        <p:txBody>
          <a:bodyPr wrap="square">
            <a:spAutoFit/>
          </a:bodyPr>
          <a:lstStyle/>
          <a:p>
            <a:pPr marL="228600"/>
            <a:r>
              <a:rPr lang="en-US" altLang="en-US" sz="3200" dirty="0">
                <a:solidFill>
                  <a:srgbClr val="105A51"/>
                </a:solidFill>
                <a:latin typeface="Futura Bk BT" panose="020B0502020204020303" pitchFamily="34" charset="0"/>
              </a:rPr>
              <a:t> SUBJECT TESTS</a:t>
            </a:r>
          </a:p>
        </p:txBody>
      </p:sp>
      <p:sp>
        <p:nvSpPr>
          <p:cNvPr id="5" name="Rectangle 4">
            <a:extLst>
              <a:ext uri="{FF2B5EF4-FFF2-40B4-BE49-F238E27FC236}">
                <a16:creationId xmlns:a16="http://schemas.microsoft.com/office/drawing/2014/main" id="{94B2118F-D21C-4655-B4C5-4EBF19E69299}"/>
              </a:ext>
            </a:extLst>
          </p:cNvPr>
          <p:cNvSpPr/>
          <p:nvPr/>
        </p:nvSpPr>
        <p:spPr>
          <a:xfrm>
            <a:off x="228600" y="368969"/>
            <a:ext cx="8686800" cy="730908"/>
          </a:xfrm>
          <a:prstGeom prst="rect">
            <a:avLst/>
          </a:prstGeom>
          <a:noFill/>
          <a:ln w="6350">
            <a:solidFill>
              <a:srgbClr val="5395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D62386FC-3909-4E8F-A8AE-4DCC4DBAAEC3}"/>
              </a:ext>
            </a:extLst>
          </p:cNvPr>
          <p:cNvSpPr/>
          <p:nvPr/>
        </p:nvSpPr>
        <p:spPr>
          <a:xfrm>
            <a:off x="228600" y="1782936"/>
            <a:ext cx="5446643" cy="492122"/>
          </a:xfrm>
          <a:prstGeom prst="rect">
            <a:avLst/>
          </a:prstGeom>
        </p:spPr>
        <p:txBody>
          <a:bodyPr wrap="square">
            <a:spAutoFit/>
          </a:bodyPr>
          <a:lstStyle/>
          <a:p>
            <a:pPr marL="0" marR="0">
              <a:lnSpc>
                <a:spcPct val="115000"/>
              </a:lnSpc>
              <a:spcBef>
                <a:spcPts val="0"/>
              </a:spcBef>
              <a:spcAft>
                <a:spcPts val="1000"/>
              </a:spcAft>
            </a:pPr>
            <a:r>
              <a:rPr lang="en-US" b="1" dirty="0">
                <a:solidFill>
                  <a:schemeClr val="bg1"/>
                </a:solidFill>
                <a:latin typeface="Calibri" panose="020F0502020204030204" pitchFamily="34" charset="0"/>
                <a:ea typeface="Calibri" panose="020F0502020204030204" pitchFamily="34" charset="0"/>
                <a:cs typeface="Times New Roman" panose="02020603050405020304" pitchFamily="18" charset="0"/>
              </a:rPr>
              <a:t>– RECOMMENDED FOR ALL APPLICANTS–</a:t>
            </a:r>
          </a:p>
        </p:txBody>
      </p:sp>
      <p:sp>
        <p:nvSpPr>
          <p:cNvPr id="9" name="Rectangle 8">
            <a:extLst>
              <a:ext uri="{FF2B5EF4-FFF2-40B4-BE49-F238E27FC236}">
                <a16:creationId xmlns:a16="http://schemas.microsoft.com/office/drawing/2014/main" id="{C4C29929-1D06-4722-A26E-2647727626BB}"/>
              </a:ext>
            </a:extLst>
          </p:cNvPr>
          <p:cNvSpPr/>
          <p:nvPr/>
        </p:nvSpPr>
        <p:spPr>
          <a:xfrm>
            <a:off x="221976" y="1776312"/>
            <a:ext cx="7629939" cy="517065"/>
          </a:xfrm>
          <a:prstGeom prst="rect">
            <a:avLst/>
          </a:prstGeom>
          <a:solidFill>
            <a:srgbClr val="00708D"/>
          </a:solidFill>
        </p:spPr>
        <p:txBody>
          <a:bodyPr wrap="square">
            <a:spAutoFit/>
          </a:bodyPr>
          <a:lstStyle/>
          <a:p>
            <a:pPr marL="0" marR="0">
              <a:lnSpc>
                <a:spcPct val="115000"/>
              </a:lnSpc>
              <a:spcBef>
                <a:spcPts val="0"/>
              </a:spcBef>
              <a:spcAft>
                <a:spcPts val="1000"/>
              </a:spcAft>
            </a:pPr>
            <a:r>
              <a:rPr lang="en-US" b="1" dirty="0">
                <a:solidFill>
                  <a:schemeClr val="bg1"/>
                </a:solidFill>
                <a:latin typeface="Calibri" panose="020F0502020204030204" pitchFamily="34" charset="0"/>
                <a:ea typeface="Calibri" panose="020F0502020204030204" pitchFamily="34" charset="0"/>
                <a:cs typeface="Times New Roman" panose="02020603050405020304" pitchFamily="18" charset="0"/>
              </a:rPr>
              <a:t>– REQUIRED OR RECOMMENDED FOR SOME APPLICANTS –</a:t>
            </a:r>
          </a:p>
        </p:txBody>
      </p:sp>
    </p:spTree>
    <p:extLst>
      <p:ext uri="{BB962C8B-B14F-4D97-AF65-F5344CB8AC3E}">
        <p14:creationId xmlns:p14="http://schemas.microsoft.com/office/powerpoint/2010/main" val="425693105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hidden"/>
                                      </p:to>
                                    </p:set>
                                  </p:childTnLst>
                                </p:cTn>
                              </p:par>
                              <p:par>
                                <p:cTn id="13" presetID="1" presetClass="exit" presetSubtype="0" fill="hold" grpId="1" nodeType="withEffect">
                                  <p:stCondLst>
                                    <p:cond delay="0"/>
                                  </p:stCondLst>
                                  <p:childTnLst>
                                    <p:set>
                                      <p:cBhvr>
                                        <p:cTn id="14" dur="1" fill="hold">
                                          <p:stCondLst>
                                            <p:cond delay="0"/>
                                          </p:stCondLst>
                                        </p:cTn>
                                        <p:tgtEl>
                                          <p:spTgt spid="2">
                                            <p:txEl>
                                              <p:pRg st="1" end="1"/>
                                            </p:txEl>
                                          </p:spTgt>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
                                            <p:txEl>
                                              <p:pRg st="11" end="11"/>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1" nodeType="clickEffect">
                                  <p:stCondLst>
                                    <p:cond delay="0"/>
                                  </p:stCondLst>
                                  <p:childTnLst>
                                    <p:set>
                                      <p:cBhvr>
                                        <p:cTn id="46" dur="1" fill="hold">
                                          <p:stCondLst>
                                            <p:cond delay="0"/>
                                          </p:stCondLst>
                                        </p:cTn>
                                        <p:tgtEl>
                                          <p:spTgt spid="6"/>
                                        </p:tgtEl>
                                        <p:attrNameLst>
                                          <p:attrName>style.visibility</p:attrName>
                                        </p:attrNameLst>
                                      </p:cBhvr>
                                      <p:to>
                                        <p:strVal val="hidden"/>
                                      </p:to>
                                    </p:set>
                                  </p:childTnLst>
                                </p:cTn>
                              </p:par>
                              <p:par>
                                <p:cTn id="47" presetID="1" presetClass="exit" presetSubtype="0" fill="hold" grpId="1" nodeType="withEffect">
                                  <p:stCondLst>
                                    <p:cond delay="0"/>
                                  </p:stCondLst>
                                  <p:childTnLst>
                                    <p:set>
                                      <p:cBhvr>
                                        <p:cTn id="48" dur="1" fill="hold">
                                          <p:stCondLst>
                                            <p:cond delay="0"/>
                                          </p:stCondLst>
                                        </p:cTn>
                                        <p:tgtEl>
                                          <p:spTgt spid="3">
                                            <p:txEl>
                                              <p:pRg st="0" end="0"/>
                                            </p:txEl>
                                          </p:spTgt>
                                        </p:tgtEl>
                                        <p:attrNameLst>
                                          <p:attrName>style.visibility</p:attrName>
                                        </p:attrNameLst>
                                      </p:cBhvr>
                                      <p:to>
                                        <p:strVal val="hidden"/>
                                      </p:to>
                                    </p:set>
                                  </p:childTnLst>
                                </p:cTn>
                              </p:par>
                              <p:par>
                                <p:cTn id="49" presetID="1" presetClass="exit" presetSubtype="0" fill="hold" grpId="1" nodeType="withEffect">
                                  <p:stCondLst>
                                    <p:cond delay="0"/>
                                  </p:stCondLst>
                                  <p:childTnLst>
                                    <p:set>
                                      <p:cBhvr>
                                        <p:cTn id="50" dur="1" fill="hold">
                                          <p:stCondLst>
                                            <p:cond delay="0"/>
                                          </p:stCondLst>
                                        </p:cTn>
                                        <p:tgtEl>
                                          <p:spTgt spid="3">
                                            <p:txEl>
                                              <p:pRg st="1" end="1"/>
                                            </p:txEl>
                                          </p:spTgt>
                                        </p:tgtEl>
                                        <p:attrNameLst>
                                          <p:attrName>style.visibility</p:attrName>
                                        </p:attrNameLst>
                                      </p:cBhvr>
                                      <p:to>
                                        <p:strVal val="hidden"/>
                                      </p:to>
                                    </p:set>
                                  </p:childTnLst>
                                </p:cTn>
                              </p:par>
                              <p:par>
                                <p:cTn id="51" presetID="1" presetClass="exit" presetSubtype="0" fill="hold" grpId="1" nodeType="withEffect">
                                  <p:stCondLst>
                                    <p:cond delay="0"/>
                                  </p:stCondLst>
                                  <p:childTnLst>
                                    <p:set>
                                      <p:cBhvr>
                                        <p:cTn id="52" dur="1" fill="hold">
                                          <p:stCondLst>
                                            <p:cond delay="0"/>
                                          </p:stCondLst>
                                        </p:cTn>
                                        <p:tgtEl>
                                          <p:spTgt spid="3">
                                            <p:txEl>
                                              <p:pRg st="2" end="2"/>
                                            </p:txEl>
                                          </p:spTgt>
                                        </p:tgtEl>
                                        <p:attrNameLst>
                                          <p:attrName>style.visibility</p:attrName>
                                        </p:attrNameLst>
                                      </p:cBhvr>
                                      <p:to>
                                        <p:strVal val="hidden"/>
                                      </p:to>
                                    </p:set>
                                  </p:childTnLst>
                                </p:cTn>
                              </p:par>
                              <p:par>
                                <p:cTn id="53" presetID="1" presetClass="exit" presetSubtype="0" fill="hold" grpId="1" nodeType="withEffect">
                                  <p:stCondLst>
                                    <p:cond delay="0"/>
                                  </p:stCondLst>
                                  <p:childTnLst>
                                    <p:set>
                                      <p:cBhvr>
                                        <p:cTn id="54" dur="1" fill="hold">
                                          <p:stCondLst>
                                            <p:cond delay="0"/>
                                          </p:stCondLst>
                                        </p:cTn>
                                        <p:tgtEl>
                                          <p:spTgt spid="3">
                                            <p:txEl>
                                              <p:pRg st="3" end="3"/>
                                            </p:txEl>
                                          </p:spTgt>
                                        </p:tgtEl>
                                        <p:attrNameLst>
                                          <p:attrName>style.visibility</p:attrName>
                                        </p:attrNameLst>
                                      </p:cBhvr>
                                      <p:to>
                                        <p:strVal val="hidden"/>
                                      </p:to>
                                    </p:set>
                                  </p:childTnLst>
                                </p:cTn>
                              </p:par>
                              <p:par>
                                <p:cTn id="55" presetID="1" presetClass="exit" presetSubtype="0" fill="hold" grpId="1" nodeType="withEffect">
                                  <p:stCondLst>
                                    <p:cond delay="0"/>
                                  </p:stCondLst>
                                  <p:childTnLst>
                                    <p:set>
                                      <p:cBhvr>
                                        <p:cTn id="56" dur="1" fill="hold">
                                          <p:stCondLst>
                                            <p:cond delay="0"/>
                                          </p:stCondLst>
                                        </p:cTn>
                                        <p:tgtEl>
                                          <p:spTgt spid="3">
                                            <p:txEl>
                                              <p:pRg st="4" end="4"/>
                                            </p:txEl>
                                          </p:spTgt>
                                        </p:tgtEl>
                                        <p:attrNameLst>
                                          <p:attrName>style.visibility</p:attrName>
                                        </p:attrNameLst>
                                      </p:cBhvr>
                                      <p:to>
                                        <p:strVal val="hidden"/>
                                      </p:to>
                                    </p:set>
                                  </p:childTnLst>
                                </p:cTn>
                              </p:par>
                              <p:par>
                                <p:cTn id="57" presetID="1" presetClass="exit" presetSubtype="0" fill="hold" grpId="1" nodeType="withEffect">
                                  <p:stCondLst>
                                    <p:cond delay="0"/>
                                  </p:stCondLst>
                                  <p:childTnLst>
                                    <p:set>
                                      <p:cBhvr>
                                        <p:cTn id="58" dur="1" fill="hold">
                                          <p:stCondLst>
                                            <p:cond delay="0"/>
                                          </p:stCondLst>
                                        </p:cTn>
                                        <p:tgtEl>
                                          <p:spTgt spid="3">
                                            <p:txEl>
                                              <p:pRg st="5" end="5"/>
                                            </p:txEl>
                                          </p:spTgt>
                                        </p:tgtEl>
                                        <p:attrNameLst>
                                          <p:attrName>style.visibility</p:attrName>
                                        </p:attrNameLst>
                                      </p:cBhvr>
                                      <p:to>
                                        <p:strVal val="hidden"/>
                                      </p:to>
                                    </p:set>
                                  </p:childTnLst>
                                </p:cTn>
                              </p:par>
                              <p:par>
                                <p:cTn id="59" presetID="1" presetClass="exit" presetSubtype="0" fill="hold" grpId="1" nodeType="withEffect">
                                  <p:stCondLst>
                                    <p:cond delay="0"/>
                                  </p:stCondLst>
                                  <p:childTnLst>
                                    <p:set>
                                      <p:cBhvr>
                                        <p:cTn id="60" dur="1" fill="hold">
                                          <p:stCondLst>
                                            <p:cond delay="0"/>
                                          </p:stCondLst>
                                        </p:cTn>
                                        <p:tgtEl>
                                          <p:spTgt spid="3">
                                            <p:txEl>
                                              <p:pRg st="6" end="6"/>
                                            </p:txEl>
                                          </p:spTgt>
                                        </p:tgtEl>
                                        <p:attrNameLst>
                                          <p:attrName>style.visibility</p:attrName>
                                        </p:attrNameLst>
                                      </p:cBhvr>
                                      <p:to>
                                        <p:strVal val="hidden"/>
                                      </p:to>
                                    </p:set>
                                  </p:childTnLst>
                                </p:cTn>
                              </p:par>
                              <p:par>
                                <p:cTn id="61" presetID="1" presetClass="exit" presetSubtype="0" fill="hold" grpId="1" nodeType="withEffect">
                                  <p:stCondLst>
                                    <p:cond delay="0"/>
                                  </p:stCondLst>
                                  <p:childTnLst>
                                    <p:set>
                                      <p:cBhvr>
                                        <p:cTn id="62" dur="1" fill="hold">
                                          <p:stCondLst>
                                            <p:cond delay="0"/>
                                          </p:stCondLst>
                                        </p:cTn>
                                        <p:tgtEl>
                                          <p:spTgt spid="3">
                                            <p:txEl>
                                              <p:pRg st="7" end="7"/>
                                            </p:txEl>
                                          </p:spTgt>
                                        </p:tgtEl>
                                        <p:attrNameLst>
                                          <p:attrName>style.visibility</p:attrName>
                                        </p:attrNameLst>
                                      </p:cBhvr>
                                      <p:to>
                                        <p:strVal val="hidden"/>
                                      </p:to>
                                    </p:set>
                                  </p:childTnLst>
                                </p:cTn>
                              </p:par>
                              <p:par>
                                <p:cTn id="63" presetID="1" presetClass="exit" presetSubtype="0" fill="hold" grpId="1" nodeType="withEffect">
                                  <p:stCondLst>
                                    <p:cond delay="0"/>
                                  </p:stCondLst>
                                  <p:childTnLst>
                                    <p:set>
                                      <p:cBhvr>
                                        <p:cTn id="64" dur="1" fill="hold">
                                          <p:stCondLst>
                                            <p:cond delay="0"/>
                                          </p:stCondLst>
                                        </p:cTn>
                                        <p:tgtEl>
                                          <p:spTgt spid="3">
                                            <p:txEl>
                                              <p:pRg st="8" end="8"/>
                                            </p:txEl>
                                          </p:spTgt>
                                        </p:tgtEl>
                                        <p:attrNameLst>
                                          <p:attrName>style.visibility</p:attrName>
                                        </p:attrNameLst>
                                      </p:cBhvr>
                                      <p:to>
                                        <p:strVal val="hidden"/>
                                      </p:to>
                                    </p:set>
                                  </p:childTnLst>
                                </p:cTn>
                              </p:par>
                              <p:par>
                                <p:cTn id="65" presetID="1" presetClass="exit" presetSubtype="0" fill="hold" grpId="1" nodeType="withEffect">
                                  <p:stCondLst>
                                    <p:cond delay="0"/>
                                  </p:stCondLst>
                                  <p:childTnLst>
                                    <p:set>
                                      <p:cBhvr>
                                        <p:cTn id="66" dur="1" fill="hold">
                                          <p:stCondLst>
                                            <p:cond delay="0"/>
                                          </p:stCondLst>
                                        </p:cTn>
                                        <p:tgtEl>
                                          <p:spTgt spid="3">
                                            <p:txEl>
                                              <p:pRg st="9" end="9"/>
                                            </p:txEl>
                                          </p:spTgt>
                                        </p:tgtEl>
                                        <p:attrNameLst>
                                          <p:attrName>style.visibility</p:attrName>
                                        </p:attrNameLst>
                                      </p:cBhvr>
                                      <p:to>
                                        <p:strVal val="hidden"/>
                                      </p:to>
                                    </p:set>
                                  </p:childTnLst>
                                </p:cTn>
                              </p:par>
                              <p:par>
                                <p:cTn id="67" presetID="1" presetClass="exit" presetSubtype="0" fill="hold" grpId="1" nodeType="withEffect">
                                  <p:stCondLst>
                                    <p:cond delay="0"/>
                                  </p:stCondLst>
                                  <p:childTnLst>
                                    <p:set>
                                      <p:cBhvr>
                                        <p:cTn id="68" dur="1" fill="hold">
                                          <p:stCondLst>
                                            <p:cond delay="0"/>
                                          </p:stCondLst>
                                        </p:cTn>
                                        <p:tgtEl>
                                          <p:spTgt spid="3">
                                            <p:txEl>
                                              <p:pRg st="10" end="10"/>
                                            </p:txEl>
                                          </p:spTgt>
                                        </p:tgtEl>
                                        <p:attrNameLst>
                                          <p:attrName>style.visibility</p:attrName>
                                        </p:attrNameLst>
                                      </p:cBhvr>
                                      <p:to>
                                        <p:strVal val="hidden"/>
                                      </p:to>
                                    </p:set>
                                  </p:childTnLst>
                                </p:cTn>
                              </p:par>
                              <p:par>
                                <p:cTn id="69" presetID="1" presetClass="exit" presetSubtype="0" fill="hold" grpId="1" nodeType="withEffect">
                                  <p:stCondLst>
                                    <p:cond delay="0"/>
                                  </p:stCondLst>
                                  <p:childTnLst>
                                    <p:set>
                                      <p:cBhvr>
                                        <p:cTn id="70" dur="1" fill="hold">
                                          <p:stCondLst>
                                            <p:cond delay="0"/>
                                          </p:stCondLst>
                                        </p:cTn>
                                        <p:tgtEl>
                                          <p:spTgt spid="3">
                                            <p:txEl>
                                              <p:pRg st="11" end="11"/>
                                            </p:txEl>
                                          </p:spTgt>
                                        </p:tgtEl>
                                        <p:attrNameLst>
                                          <p:attrName>style.visibility</p:attrName>
                                        </p:attrNameLst>
                                      </p:cBhvr>
                                      <p:to>
                                        <p:strVal val="hidden"/>
                                      </p:to>
                                    </p:set>
                                  </p:childTnLst>
                                </p:cTn>
                              </p:par>
                              <p:par>
                                <p:cTn id="71" presetID="1" presetClass="exit" presetSubtype="0" fill="hold" grpId="1" nodeType="withEffect">
                                  <p:stCondLst>
                                    <p:cond delay="0"/>
                                  </p:stCondLst>
                                  <p:childTnLst>
                                    <p:set>
                                      <p:cBhvr>
                                        <p:cTn id="72" dur="1" fill="hold">
                                          <p:stCondLst>
                                            <p:cond delay="0"/>
                                          </p:stCondLst>
                                        </p:cTn>
                                        <p:tgtEl>
                                          <p:spTgt spid="3">
                                            <p:txEl>
                                              <p:pRg st="12" end="12"/>
                                            </p:txEl>
                                          </p:spTgt>
                                        </p:tgtEl>
                                        <p:attrNameLst>
                                          <p:attrName>style.visibility</p:attrName>
                                        </p:attrNameLst>
                                      </p:cBhvr>
                                      <p:to>
                                        <p:strVal val="hidden"/>
                                      </p:to>
                                    </p:set>
                                  </p:childTnLst>
                                </p:cTn>
                              </p:par>
                              <p:par>
                                <p:cTn id="73" presetID="1" presetClass="entr" presetSubtype="0" fill="hold" grpId="0" nodeType="withEffect">
                                  <p:stCondLst>
                                    <p:cond delay="0"/>
                                  </p:stCondLst>
                                  <p:childTnLst>
                                    <p:set>
                                      <p:cBhvr>
                                        <p:cTn id="74" dur="1" fill="hold">
                                          <p:stCondLst>
                                            <p:cond delay="0"/>
                                          </p:stCondLst>
                                        </p:cTn>
                                        <p:tgtEl>
                                          <p:spTgt spid="9"/>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7">
                                            <p:bg/>
                                          </p:spTgt>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7">
                                            <p:txEl>
                                              <p:pRg st="0" end="0"/>
                                            </p:txEl>
                                          </p:spTgt>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7">
                                            <p:txEl>
                                              <p:pRg st="1" end="1"/>
                                            </p:txEl>
                                          </p:spTgt>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7">
                                            <p:txEl>
                                              <p:pRg st="2" end="2"/>
                                            </p:txEl>
                                          </p:spTgt>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7">
                                            <p:txEl>
                                              <p:pRg st="3" end="3"/>
                                            </p:txEl>
                                          </p:spTgt>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7">
                                            <p:txEl>
                                              <p:pRg st="4" end="4"/>
                                            </p:txEl>
                                          </p:spTgt>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7">
                                            <p:txEl>
                                              <p:pRg st="7" end="7"/>
                                            </p:txEl>
                                          </p:spTgt>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7">
                                            <p:txEl>
                                              <p:pRg st="8" end="8"/>
                                            </p:txEl>
                                          </p:spTgt>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7">
                                            <p:txEl>
                                              <p:pRg st="9" end="9"/>
                                            </p:txEl>
                                          </p:spTgt>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7">
                                            <p:txEl>
                                              <p:pRg st="10" end="10"/>
                                            </p:txEl>
                                          </p:spTgt>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7">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2" grpId="1" build="allAtOnce"/>
      <p:bldP spid="3" grpId="0" build="p"/>
      <p:bldP spid="3" grpId="1" build="allAtOnce"/>
      <p:bldP spid="7" grpId="0" build="p" animBg="1"/>
      <p:bldP spid="6" grpId="0"/>
      <p:bldP spid="6" grpId="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FABA3A2-22F0-4B22-AF45-A3C13128A57D}"/>
              </a:ext>
            </a:extLst>
          </p:cNvPr>
          <p:cNvSpPr txBox="1"/>
          <p:nvPr/>
        </p:nvSpPr>
        <p:spPr>
          <a:xfrm>
            <a:off x="228600" y="1284036"/>
            <a:ext cx="8209723" cy="4263731"/>
          </a:xfrm>
          <a:prstGeom prst="rect">
            <a:avLst/>
          </a:prstGeom>
          <a:noFill/>
        </p:spPr>
        <p:txBody>
          <a:bodyPr wrap="square" numCol="4" spcCol="9144" rtlCol="0">
            <a:spAutoFit/>
          </a:bodyPr>
          <a:lstStyle/>
          <a:p>
            <a:pPr marL="0" marR="0">
              <a:lnSpc>
                <a:spcPct val="115000"/>
              </a:lnSpc>
              <a:spcBef>
                <a:spcPts val="0"/>
              </a:spcBef>
              <a:spcAft>
                <a:spcPts val="1000"/>
              </a:spcAft>
            </a:pPr>
            <a:r>
              <a:rPr lang="en-US" sz="1200" dirty="0">
                <a:latin typeface="Arial" panose="020B0604020202020204" pitchFamily="34" charset="0"/>
                <a:ea typeface="Calibri" panose="020F0502020204030204" pitchFamily="34" charset="0"/>
                <a:cs typeface="Arial" panose="020B0604020202020204" pitchFamily="34" charset="0"/>
              </a:rPr>
              <a:t>American University</a:t>
            </a:r>
          </a:p>
          <a:p>
            <a:pPr marL="0" marR="0">
              <a:lnSpc>
                <a:spcPct val="115000"/>
              </a:lnSpc>
              <a:spcBef>
                <a:spcPts val="0"/>
              </a:spcBef>
              <a:spcAft>
                <a:spcPts val="1000"/>
              </a:spcAft>
            </a:pPr>
            <a:r>
              <a:rPr lang="en-US" sz="1200" dirty="0">
                <a:latin typeface="Arial" panose="020B0604020202020204" pitchFamily="34" charset="0"/>
                <a:ea typeface="Calibri" panose="020F0502020204030204" pitchFamily="34" charset="0"/>
                <a:cs typeface="Arial" panose="020B0604020202020204" pitchFamily="34" charset="0"/>
              </a:rPr>
              <a:t>Arizona State University</a:t>
            </a:r>
          </a:p>
          <a:p>
            <a:pPr marL="0" marR="0">
              <a:lnSpc>
                <a:spcPct val="115000"/>
              </a:lnSpc>
              <a:spcBef>
                <a:spcPts val="0"/>
              </a:spcBef>
              <a:spcAft>
                <a:spcPts val="1000"/>
              </a:spcAft>
            </a:pPr>
            <a:r>
              <a:rPr lang="en-US" sz="1200" dirty="0">
                <a:latin typeface="Arial" panose="020B0604020202020204" pitchFamily="34" charset="0"/>
                <a:ea typeface="Calibri" panose="020F0502020204030204" pitchFamily="34" charset="0"/>
                <a:cs typeface="Arial" panose="020B0604020202020204" pitchFamily="34" charset="0"/>
              </a:rPr>
              <a:t>Bard College</a:t>
            </a:r>
          </a:p>
          <a:p>
            <a:pPr marL="0" marR="0">
              <a:lnSpc>
                <a:spcPct val="115000"/>
              </a:lnSpc>
              <a:spcBef>
                <a:spcPts val="0"/>
              </a:spcBef>
              <a:spcAft>
                <a:spcPts val="1000"/>
              </a:spcAft>
            </a:pPr>
            <a:r>
              <a:rPr lang="en-US" sz="1200" dirty="0">
                <a:latin typeface="Arial" panose="020B0604020202020204" pitchFamily="34" charset="0"/>
                <a:ea typeface="Calibri" panose="020F0502020204030204" pitchFamily="34" charset="0"/>
                <a:cs typeface="Arial" panose="020B0604020202020204" pitchFamily="34" charset="0"/>
              </a:rPr>
              <a:t>Bates College</a:t>
            </a:r>
          </a:p>
          <a:p>
            <a:pPr marL="0" marR="0">
              <a:lnSpc>
                <a:spcPct val="115000"/>
              </a:lnSpc>
              <a:spcBef>
                <a:spcPts val="0"/>
              </a:spcBef>
              <a:spcAft>
                <a:spcPts val="1000"/>
              </a:spcAft>
            </a:pPr>
            <a:r>
              <a:rPr lang="en-US" sz="1200" dirty="0">
                <a:latin typeface="Arial" panose="020B0604020202020204" pitchFamily="34" charset="0"/>
                <a:ea typeface="Calibri" panose="020F0502020204030204" pitchFamily="34" charset="0"/>
                <a:cs typeface="Arial" panose="020B0604020202020204" pitchFamily="34" charset="0"/>
              </a:rPr>
              <a:t>Beloit College</a:t>
            </a:r>
          </a:p>
          <a:p>
            <a:pPr marL="0" marR="0">
              <a:lnSpc>
                <a:spcPct val="115000"/>
              </a:lnSpc>
              <a:spcBef>
                <a:spcPts val="0"/>
              </a:spcBef>
              <a:spcAft>
                <a:spcPts val="1000"/>
              </a:spcAft>
            </a:pPr>
            <a:r>
              <a:rPr lang="en-US" sz="1200" dirty="0">
                <a:latin typeface="Arial" panose="020B0604020202020204" pitchFamily="34" charset="0"/>
                <a:ea typeface="Calibri" panose="020F0502020204030204" pitchFamily="34" charset="0"/>
                <a:cs typeface="Arial" panose="020B0604020202020204" pitchFamily="34" charset="0"/>
              </a:rPr>
              <a:t>Bennington College</a:t>
            </a:r>
          </a:p>
          <a:p>
            <a:pPr marL="0" marR="0">
              <a:lnSpc>
                <a:spcPct val="115000"/>
              </a:lnSpc>
              <a:spcBef>
                <a:spcPts val="0"/>
              </a:spcBef>
              <a:spcAft>
                <a:spcPts val="1000"/>
              </a:spcAft>
            </a:pPr>
            <a:r>
              <a:rPr lang="en-US" sz="1200" dirty="0">
                <a:latin typeface="Arial" panose="020B0604020202020204" pitchFamily="34" charset="0"/>
                <a:ea typeface="Calibri" panose="020F0502020204030204" pitchFamily="34" charset="0"/>
                <a:cs typeface="Arial" panose="020B0604020202020204" pitchFamily="34" charset="0"/>
              </a:rPr>
              <a:t>Bowdoin College</a:t>
            </a:r>
          </a:p>
          <a:p>
            <a:pPr marL="0" marR="0">
              <a:lnSpc>
                <a:spcPct val="115000"/>
              </a:lnSpc>
              <a:spcBef>
                <a:spcPts val="0"/>
              </a:spcBef>
              <a:spcAft>
                <a:spcPts val="1000"/>
              </a:spcAft>
            </a:pPr>
            <a:r>
              <a:rPr lang="en-US" sz="1200" dirty="0">
                <a:latin typeface="Arial" panose="020B0604020202020204" pitchFamily="34" charset="0"/>
                <a:ea typeface="Calibri" panose="020F0502020204030204" pitchFamily="34" charset="0"/>
                <a:cs typeface="Arial" panose="020B0604020202020204" pitchFamily="34" charset="0"/>
              </a:rPr>
              <a:t>Brandeis University</a:t>
            </a:r>
          </a:p>
          <a:p>
            <a:pPr marL="0" marR="0">
              <a:lnSpc>
                <a:spcPct val="115000"/>
              </a:lnSpc>
              <a:spcBef>
                <a:spcPts val="0"/>
              </a:spcBef>
              <a:spcAft>
                <a:spcPts val="1000"/>
              </a:spcAft>
            </a:pPr>
            <a:r>
              <a:rPr lang="en-US" sz="1200" dirty="0">
                <a:latin typeface="Arial" panose="020B0604020202020204" pitchFamily="34" charset="0"/>
                <a:ea typeface="Calibri" panose="020F0502020204030204" pitchFamily="34" charset="0"/>
                <a:cs typeface="Arial" panose="020B0604020202020204" pitchFamily="34" charset="0"/>
              </a:rPr>
              <a:t>Bryn </a:t>
            </a:r>
            <a:r>
              <a:rPr lang="en-US" sz="1200" dirty="0" err="1">
                <a:latin typeface="Arial" panose="020B0604020202020204" pitchFamily="34" charset="0"/>
                <a:ea typeface="Calibri" panose="020F0502020204030204" pitchFamily="34" charset="0"/>
                <a:cs typeface="Arial" panose="020B0604020202020204" pitchFamily="34" charset="0"/>
              </a:rPr>
              <a:t>Mawr</a:t>
            </a:r>
            <a:r>
              <a:rPr lang="en-US" sz="1200" dirty="0">
                <a:latin typeface="Arial" panose="020B0604020202020204" pitchFamily="34" charset="0"/>
                <a:ea typeface="Calibri" panose="020F0502020204030204" pitchFamily="34" charset="0"/>
                <a:cs typeface="Arial" panose="020B0604020202020204" pitchFamily="34" charset="0"/>
              </a:rPr>
              <a:t> College</a:t>
            </a:r>
          </a:p>
          <a:p>
            <a:pPr marL="0" marR="0">
              <a:lnSpc>
                <a:spcPct val="115000"/>
              </a:lnSpc>
              <a:spcBef>
                <a:spcPts val="0"/>
              </a:spcBef>
              <a:spcAft>
                <a:spcPts val="1000"/>
              </a:spcAft>
            </a:pPr>
            <a:r>
              <a:rPr lang="en-US" sz="1200" dirty="0">
                <a:latin typeface="Arial" panose="020B0604020202020204" pitchFamily="34" charset="0"/>
                <a:ea typeface="Calibri" panose="020F0502020204030204" pitchFamily="34" charset="0"/>
                <a:cs typeface="Arial" panose="020B0604020202020204" pitchFamily="34" charset="0"/>
              </a:rPr>
              <a:t>Bucknell University</a:t>
            </a:r>
          </a:p>
          <a:p>
            <a:pPr marL="0" marR="0">
              <a:lnSpc>
                <a:spcPct val="115000"/>
              </a:lnSpc>
              <a:spcBef>
                <a:spcPts val="0"/>
              </a:spcBef>
              <a:spcAft>
                <a:spcPts val="1000"/>
              </a:spcAft>
            </a:pPr>
            <a:r>
              <a:rPr lang="en-US" sz="1200" dirty="0">
                <a:latin typeface="Arial" panose="020B0604020202020204" pitchFamily="34" charset="0"/>
                <a:ea typeface="Calibri" panose="020F0502020204030204" pitchFamily="34" charset="0"/>
                <a:cs typeface="Arial" panose="020B0604020202020204" pitchFamily="34" charset="0"/>
              </a:rPr>
              <a:t>Clark University</a:t>
            </a:r>
          </a:p>
          <a:p>
            <a:pPr marL="0" marR="0">
              <a:lnSpc>
                <a:spcPct val="115000"/>
              </a:lnSpc>
              <a:spcBef>
                <a:spcPts val="0"/>
              </a:spcBef>
              <a:spcAft>
                <a:spcPts val="1000"/>
              </a:spcAft>
            </a:pPr>
            <a:r>
              <a:rPr lang="en-US" sz="1200" dirty="0">
                <a:latin typeface="Arial" panose="020B0604020202020204" pitchFamily="34" charset="0"/>
                <a:ea typeface="Calibri" panose="020F0502020204030204" pitchFamily="34" charset="0"/>
                <a:cs typeface="Arial" panose="020B0604020202020204" pitchFamily="34" charset="0"/>
              </a:rPr>
              <a:t>College of the Holy Cross</a:t>
            </a:r>
          </a:p>
          <a:p>
            <a:pPr marL="0" marR="0">
              <a:lnSpc>
                <a:spcPct val="115000"/>
              </a:lnSpc>
              <a:spcBef>
                <a:spcPts val="0"/>
              </a:spcBef>
              <a:spcAft>
                <a:spcPts val="1000"/>
              </a:spcAft>
            </a:pPr>
            <a:r>
              <a:rPr lang="en-US" sz="1200" dirty="0">
                <a:latin typeface="Arial" panose="020B0604020202020204" pitchFamily="34" charset="0"/>
                <a:ea typeface="Calibri" panose="020F0502020204030204" pitchFamily="34" charset="0"/>
                <a:cs typeface="Arial" panose="020B0604020202020204" pitchFamily="34" charset="0"/>
              </a:rPr>
              <a:t>Colby College</a:t>
            </a:r>
          </a:p>
          <a:p>
            <a:pPr marL="0" marR="0">
              <a:lnSpc>
                <a:spcPct val="115000"/>
              </a:lnSpc>
              <a:spcBef>
                <a:spcPts val="0"/>
              </a:spcBef>
              <a:spcAft>
                <a:spcPts val="1000"/>
              </a:spcAft>
            </a:pPr>
            <a:r>
              <a:rPr lang="en-US" sz="1200" dirty="0">
                <a:latin typeface="Arial" panose="020B0604020202020204" pitchFamily="34" charset="0"/>
                <a:ea typeface="Calibri" panose="020F0502020204030204" pitchFamily="34" charset="0"/>
                <a:cs typeface="Arial" panose="020B0604020202020204" pitchFamily="34" charset="0"/>
              </a:rPr>
              <a:t>Connecticut College</a:t>
            </a:r>
          </a:p>
          <a:p>
            <a:pPr marL="0" marR="0">
              <a:lnSpc>
                <a:spcPct val="115000"/>
              </a:lnSpc>
              <a:spcBef>
                <a:spcPts val="0"/>
              </a:spcBef>
              <a:spcAft>
                <a:spcPts val="1000"/>
              </a:spcAft>
            </a:pPr>
            <a:r>
              <a:rPr lang="en-US" sz="1200" dirty="0">
                <a:latin typeface="Arial" panose="020B0604020202020204" pitchFamily="34" charset="0"/>
                <a:ea typeface="Calibri" panose="020F0502020204030204" pitchFamily="34" charset="0"/>
                <a:cs typeface="Arial" panose="020B0604020202020204" pitchFamily="34" charset="0"/>
              </a:rPr>
              <a:t>Denison University</a:t>
            </a:r>
          </a:p>
          <a:p>
            <a:pPr marL="0" marR="0">
              <a:lnSpc>
                <a:spcPct val="115000"/>
              </a:lnSpc>
              <a:spcBef>
                <a:spcPts val="0"/>
              </a:spcBef>
              <a:spcAft>
                <a:spcPts val="1000"/>
              </a:spcAft>
            </a:pPr>
            <a:r>
              <a:rPr lang="en-US" sz="1200" dirty="0">
                <a:latin typeface="Arial" panose="020B0604020202020204" pitchFamily="34" charset="0"/>
                <a:ea typeface="Calibri" panose="020F0502020204030204" pitchFamily="34" charset="0"/>
                <a:cs typeface="Arial" panose="020B0604020202020204" pitchFamily="34" charset="0"/>
              </a:rPr>
              <a:t>DePaul University</a:t>
            </a:r>
          </a:p>
          <a:p>
            <a:pPr marL="0" marR="0">
              <a:lnSpc>
                <a:spcPct val="115000"/>
              </a:lnSpc>
              <a:spcBef>
                <a:spcPts val="0"/>
              </a:spcBef>
              <a:spcAft>
                <a:spcPts val="1000"/>
              </a:spcAft>
            </a:pPr>
            <a:r>
              <a:rPr lang="en-US" sz="1200" dirty="0">
                <a:latin typeface="Arial" panose="020B0604020202020204" pitchFamily="34" charset="0"/>
                <a:ea typeface="Calibri" panose="020F0502020204030204" pitchFamily="34" charset="0"/>
                <a:cs typeface="Arial" panose="020B0604020202020204" pitchFamily="34" charset="0"/>
              </a:rPr>
              <a:t>Dickinson College</a:t>
            </a:r>
          </a:p>
          <a:p>
            <a:pPr marL="0" marR="0">
              <a:lnSpc>
                <a:spcPct val="115000"/>
              </a:lnSpc>
              <a:spcBef>
                <a:spcPts val="0"/>
              </a:spcBef>
              <a:spcAft>
                <a:spcPts val="1000"/>
              </a:spcAft>
            </a:pPr>
            <a:r>
              <a:rPr lang="en-US" sz="1200" dirty="0">
                <a:latin typeface="Arial" panose="020B0604020202020204" pitchFamily="34" charset="0"/>
                <a:ea typeface="Calibri" panose="020F0502020204030204" pitchFamily="34" charset="0"/>
                <a:cs typeface="Arial" panose="020B0604020202020204" pitchFamily="34" charset="0"/>
              </a:rPr>
              <a:t>Franklin and Marshall College</a:t>
            </a:r>
          </a:p>
          <a:p>
            <a:pPr marL="0" marR="0">
              <a:lnSpc>
                <a:spcPct val="115000"/>
              </a:lnSpc>
              <a:spcBef>
                <a:spcPts val="0"/>
              </a:spcBef>
              <a:spcAft>
                <a:spcPts val="1000"/>
              </a:spcAft>
            </a:pPr>
            <a:r>
              <a:rPr lang="en-US" sz="1200" dirty="0">
                <a:latin typeface="Arial" panose="020B0604020202020204" pitchFamily="34" charset="0"/>
                <a:ea typeface="Calibri" panose="020F0502020204030204" pitchFamily="34" charset="0"/>
                <a:cs typeface="Arial" panose="020B0604020202020204" pitchFamily="34" charset="0"/>
              </a:rPr>
              <a:t>George Washington University</a:t>
            </a:r>
          </a:p>
          <a:p>
            <a:pPr marL="0" marR="0">
              <a:lnSpc>
                <a:spcPct val="115000"/>
              </a:lnSpc>
              <a:spcBef>
                <a:spcPts val="0"/>
              </a:spcBef>
              <a:spcAft>
                <a:spcPts val="1000"/>
              </a:spcAft>
            </a:pPr>
            <a:r>
              <a:rPr lang="en-US" sz="1200" dirty="0">
                <a:latin typeface="Arial" panose="020B0604020202020204" pitchFamily="34" charset="0"/>
                <a:ea typeface="Calibri" panose="020F0502020204030204" pitchFamily="34" charset="0"/>
                <a:cs typeface="Arial" panose="020B0604020202020204" pitchFamily="34" charset="0"/>
              </a:rPr>
              <a:t>Gettysburg College</a:t>
            </a:r>
          </a:p>
          <a:p>
            <a:pPr marL="0" marR="0">
              <a:lnSpc>
                <a:spcPct val="115000"/>
              </a:lnSpc>
              <a:spcBef>
                <a:spcPts val="0"/>
              </a:spcBef>
              <a:spcAft>
                <a:spcPts val="1000"/>
              </a:spcAft>
            </a:pPr>
            <a:r>
              <a:rPr lang="en-US" sz="1200" dirty="0">
                <a:latin typeface="Arial" panose="020B0604020202020204" pitchFamily="34" charset="0"/>
                <a:ea typeface="Calibri" panose="020F0502020204030204" pitchFamily="34" charset="0"/>
                <a:cs typeface="Arial" panose="020B0604020202020204" pitchFamily="34" charset="0"/>
              </a:rPr>
              <a:t>Hampshire College</a:t>
            </a:r>
          </a:p>
          <a:p>
            <a:pPr marL="0" marR="0">
              <a:lnSpc>
                <a:spcPct val="115000"/>
              </a:lnSpc>
              <a:spcBef>
                <a:spcPts val="0"/>
              </a:spcBef>
              <a:spcAft>
                <a:spcPts val="1000"/>
              </a:spcAft>
            </a:pPr>
            <a:r>
              <a:rPr lang="en-US" sz="1200" dirty="0">
                <a:latin typeface="Arial" panose="020B0604020202020204" pitchFamily="34" charset="0"/>
                <a:ea typeface="Calibri" panose="020F0502020204030204" pitchFamily="34" charset="0"/>
                <a:cs typeface="Arial" panose="020B0604020202020204" pitchFamily="34" charset="0"/>
              </a:rPr>
              <a:t>Kalamazoo College</a:t>
            </a:r>
          </a:p>
          <a:p>
            <a:pPr marL="0" marR="0">
              <a:lnSpc>
                <a:spcPct val="115000"/>
              </a:lnSpc>
              <a:spcBef>
                <a:spcPts val="0"/>
              </a:spcBef>
              <a:spcAft>
                <a:spcPts val="1000"/>
              </a:spcAft>
            </a:pPr>
            <a:r>
              <a:rPr lang="en-US" sz="1200" dirty="0">
                <a:latin typeface="Arial" panose="020B0604020202020204" pitchFamily="34" charset="0"/>
                <a:ea typeface="Calibri" panose="020F0502020204030204" pitchFamily="34" charset="0"/>
                <a:cs typeface="Arial" panose="020B0604020202020204" pitchFamily="34" charset="0"/>
              </a:rPr>
              <a:t>Lawrence University</a:t>
            </a:r>
          </a:p>
          <a:p>
            <a:pPr marL="0" marR="0">
              <a:lnSpc>
                <a:spcPct val="115000"/>
              </a:lnSpc>
              <a:spcBef>
                <a:spcPts val="0"/>
              </a:spcBef>
              <a:spcAft>
                <a:spcPts val="1000"/>
              </a:spcAft>
            </a:pPr>
            <a:r>
              <a:rPr lang="en-US" sz="1200" dirty="0">
                <a:latin typeface="Arial" panose="020B0604020202020204" pitchFamily="34" charset="0"/>
                <a:ea typeface="Calibri" panose="020F0502020204030204" pitchFamily="34" charset="0"/>
                <a:cs typeface="Arial" panose="020B0604020202020204" pitchFamily="34" charset="0"/>
              </a:rPr>
              <a:t>Lewis and Clark College</a:t>
            </a:r>
          </a:p>
          <a:p>
            <a:pPr marL="0" marR="0">
              <a:lnSpc>
                <a:spcPct val="115000"/>
              </a:lnSpc>
              <a:spcBef>
                <a:spcPts val="0"/>
              </a:spcBef>
              <a:spcAft>
                <a:spcPts val="1000"/>
              </a:spcAft>
            </a:pPr>
            <a:r>
              <a:rPr lang="en-US" sz="1200" dirty="0">
                <a:latin typeface="Arial" panose="020B0604020202020204" pitchFamily="34" charset="0"/>
                <a:ea typeface="Calibri" panose="020F0502020204030204" pitchFamily="34" charset="0"/>
                <a:cs typeface="Arial" panose="020B0604020202020204" pitchFamily="34" charset="0"/>
              </a:rPr>
              <a:t>Loyola University Maryland</a:t>
            </a:r>
          </a:p>
          <a:p>
            <a:pPr marL="0" marR="0">
              <a:lnSpc>
                <a:spcPct val="115000"/>
              </a:lnSpc>
              <a:spcBef>
                <a:spcPts val="0"/>
              </a:spcBef>
              <a:spcAft>
                <a:spcPts val="1000"/>
              </a:spcAft>
            </a:pPr>
            <a:r>
              <a:rPr lang="en-US" sz="1200" dirty="0">
                <a:latin typeface="Arial" panose="020B0604020202020204" pitchFamily="34" charset="0"/>
                <a:ea typeface="Calibri" panose="020F0502020204030204" pitchFamily="34" charset="0"/>
                <a:cs typeface="Arial" panose="020B0604020202020204" pitchFamily="34" charset="0"/>
              </a:rPr>
              <a:t>Mills College</a:t>
            </a:r>
          </a:p>
          <a:p>
            <a:pPr marL="0" marR="0">
              <a:lnSpc>
                <a:spcPct val="115000"/>
              </a:lnSpc>
              <a:spcBef>
                <a:spcPts val="0"/>
              </a:spcBef>
              <a:spcAft>
                <a:spcPts val="1000"/>
              </a:spcAft>
            </a:pPr>
            <a:r>
              <a:rPr lang="en-US" sz="1200" dirty="0">
                <a:latin typeface="Arial" panose="020B0604020202020204" pitchFamily="34" charset="0"/>
                <a:ea typeface="Calibri" panose="020F0502020204030204" pitchFamily="34" charset="0"/>
                <a:cs typeface="Arial" panose="020B0604020202020204" pitchFamily="34" charset="0"/>
              </a:rPr>
              <a:t>Mount Holyoke College</a:t>
            </a:r>
          </a:p>
          <a:p>
            <a:pPr marL="0" marR="0">
              <a:lnSpc>
                <a:spcPct val="115000"/>
              </a:lnSpc>
              <a:spcBef>
                <a:spcPts val="0"/>
              </a:spcBef>
              <a:spcAft>
                <a:spcPts val="1000"/>
              </a:spcAft>
            </a:pPr>
            <a:r>
              <a:rPr lang="en-US" sz="1200" dirty="0">
                <a:latin typeface="Arial" panose="020B0604020202020204" pitchFamily="34" charset="0"/>
                <a:ea typeface="Calibri" panose="020F0502020204030204" pitchFamily="34" charset="0"/>
                <a:cs typeface="Arial" panose="020B0604020202020204" pitchFamily="34" charset="0"/>
              </a:rPr>
              <a:t>Muhlenberg College</a:t>
            </a:r>
          </a:p>
          <a:p>
            <a:pPr marL="0" marR="0">
              <a:lnSpc>
                <a:spcPct val="115000"/>
              </a:lnSpc>
              <a:spcBef>
                <a:spcPts val="0"/>
              </a:spcBef>
              <a:spcAft>
                <a:spcPts val="1000"/>
              </a:spcAft>
            </a:pPr>
            <a:r>
              <a:rPr lang="en-US" sz="1200" dirty="0">
                <a:latin typeface="Arial" panose="020B0604020202020204" pitchFamily="34" charset="0"/>
                <a:ea typeface="Calibri" panose="020F0502020204030204" pitchFamily="34" charset="0"/>
                <a:cs typeface="Arial" panose="020B0604020202020204" pitchFamily="34" charset="0"/>
              </a:rPr>
              <a:t>Pitzer College</a:t>
            </a:r>
          </a:p>
          <a:p>
            <a:pPr marL="0" marR="0">
              <a:lnSpc>
                <a:spcPct val="115000"/>
              </a:lnSpc>
              <a:spcBef>
                <a:spcPts val="0"/>
              </a:spcBef>
              <a:spcAft>
                <a:spcPts val="1000"/>
              </a:spcAft>
            </a:pPr>
            <a:r>
              <a:rPr lang="en-US" sz="1200" dirty="0">
                <a:latin typeface="Arial" panose="020B0604020202020204" pitchFamily="34" charset="0"/>
                <a:ea typeface="Calibri" panose="020F0502020204030204" pitchFamily="34" charset="0"/>
                <a:cs typeface="Arial" panose="020B0604020202020204" pitchFamily="34" charset="0"/>
              </a:rPr>
              <a:t>Providence College</a:t>
            </a:r>
          </a:p>
          <a:p>
            <a:pPr marL="0" marR="0">
              <a:lnSpc>
                <a:spcPct val="115000"/>
              </a:lnSpc>
              <a:spcBef>
                <a:spcPts val="0"/>
              </a:spcBef>
              <a:spcAft>
                <a:spcPts val="1000"/>
              </a:spcAft>
            </a:pPr>
            <a:r>
              <a:rPr lang="en-US" sz="1200" dirty="0">
                <a:latin typeface="Arial" panose="020B0604020202020204" pitchFamily="34" charset="0"/>
                <a:ea typeface="Calibri" panose="020F0502020204030204" pitchFamily="34" charset="0"/>
                <a:cs typeface="Arial" panose="020B0604020202020204" pitchFamily="34" charset="0"/>
              </a:rPr>
              <a:t>Quinnipiac University</a:t>
            </a:r>
          </a:p>
          <a:p>
            <a:pPr marL="0" marR="0">
              <a:lnSpc>
                <a:spcPct val="115000"/>
              </a:lnSpc>
              <a:spcBef>
                <a:spcPts val="0"/>
              </a:spcBef>
              <a:spcAft>
                <a:spcPts val="1000"/>
              </a:spcAft>
            </a:pPr>
            <a:r>
              <a:rPr lang="en-US" sz="1200" dirty="0">
                <a:latin typeface="Arial" panose="020B0604020202020204" pitchFamily="34" charset="0"/>
                <a:ea typeface="Calibri" panose="020F0502020204030204" pitchFamily="34" charset="0"/>
                <a:cs typeface="Arial" panose="020B0604020202020204" pitchFamily="34" charset="0"/>
              </a:rPr>
              <a:t>Rollins College</a:t>
            </a:r>
          </a:p>
          <a:p>
            <a:pPr marL="0" marR="0">
              <a:lnSpc>
                <a:spcPct val="115000"/>
              </a:lnSpc>
              <a:spcBef>
                <a:spcPts val="0"/>
              </a:spcBef>
              <a:spcAft>
                <a:spcPts val="1000"/>
              </a:spcAft>
            </a:pPr>
            <a:r>
              <a:rPr lang="en-US" sz="1200" dirty="0">
                <a:latin typeface="Arial" panose="020B0604020202020204" pitchFamily="34" charset="0"/>
                <a:ea typeface="Calibri" panose="020F0502020204030204" pitchFamily="34" charset="0"/>
                <a:cs typeface="Arial" panose="020B0604020202020204" pitchFamily="34" charset="0"/>
              </a:rPr>
              <a:t>Sarah Lawrence College</a:t>
            </a:r>
          </a:p>
          <a:p>
            <a:pPr marL="0" marR="0">
              <a:lnSpc>
                <a:spcPct val="115000"/>
              </a:lnSpc>
              <a:spcBef>
                <a:spcPts val="0"/>
              </a:spcBef>
              <a:spcAft>
                <a:spcPts val="1000"/>
              </a:spcAft>
            </a:pPr>
            <a:r>
              <a:rPr lang="en-US" sz="1200" dirty="0">
                <a:latin typeface="Arial" panose="020B0604020202020204" pitchFamily="34" charset="0"/>
                <a:ea typeface="Calibri" panose="020F0502020204030204" pitchFamily="34" charset="0"/>
                <a:cs typeface="Arial" panose="020B0604020202020204" pitchFamily="34" charset="0"/>
              </a:rPr>
              <a:t>Skidmore College</a:t>
            </a:r>
          </a:p>
          <a:p>
            <a:pPr marL="0" marR="0">
              <a:lnSpc>
                <a:spcPct val="115000"/>
              </a:lnSpc>
              <a:spcBef>
                <a:spcPts val="0"/>
              </a:spcBef>
              <a:spcAft>
                <a:spcPts val="1000"/>
              </a:spcAft>
            </a:pPr>
            <a:r>
              <a:rPr lang="en-US" sz="1200" dirty="0">
                <a:latin typeface="Arial" panose="020B0604020202020204" pitchFamily="34" charset="0"/>
                <a:ea typeface="Calibri" panose="020F0502020204030204" pitchFamily="34" charset="0"/>
                <a:cs typeface="Arial" panose="020B0604020202020204" pitchFamily="34" charset="0"/>
              </a:rPr>
              <a:t>Smith College</a:t>
            </a:r>
          </a:p>
          <a:p>
            <a:pPr marL="0" marR="0">
              <a:lnSpc>
                <a:spcPct val="115000"/>
              </a:lnSpc>
              <a:spcBef>
                <a:spcPts val="0"/>
              </a:spcBef>
              <a:spcAft>
                <a:spcPts val="1000"/>
              </a:spcAft>
            </a:pPr>
            <a:r>
              <a:rPr lang="en-US" sz="1200" dirty="0">
                <a:latin typeface="Arial" panose="020B0604020202020204" pitchFamily="34" charset="0"/>
                <a:ea typeface="Calibri" panose="020F0502020204030204" pitchFamily="34" charset="0"/>
                <a:cs typeface="Arial" panose="020B0604020202020204" pitchFamily="34" charset="0"/>
              </a:rPr>
              <a:t>St. Lawrence University</a:t>
            </a:r>
          </a:p>
          <a:p>
            <a:pPr marL="0" marR="0">
              <a:lnSpc>
                <a:spcPct val="115000"/>
              </a:lnSpc>
              <a:spcBef>
                <a:spcPts val="0"/>
              </a:spcBef>
              <a:spcAft>
                <a:spcPts val="1000"/>
              </a:spcAft>
            </a:pPr>
            <a:r>
              <a:rPr lang="en-US" sz="1200" dirty="0">
                <a:latin typeface="Arial" panose="020B0604020202020204" pitchFamily="34" charset="0"/>
                <a:ea typeface="Calibri" panose="020F0502020204030204" pitchFamily="34" charset="0"/>
                <a:cs typeface="Arial" panose="020B0604020202020204" pitchFamily="34" charset="0"/>
              </a:rPr>
              <a:t>The New School</a:t>
            </a:r>
          </a:p>
          <a:p>
            <a:pPr marL="0" marR="0">
              <a:lnSpc>
                <a:spcPct val="115000"/>
              </a:lnSpc>
              <a:spcBef>
                <a:spcPts val="0"/>
              </a:spcBef>
              <a:spcAft>
                <a:spcPts val="1000"/>
              </a:spcAft>
            </a:pPr>
            <a:r>
              <a:rPr lang="en-US" sz="1200" dirty="0">
                <a:latin typeface="Arial" panose="020B0604020202020204" pitchFamily="34" charset="0"/>
                <a:ea typeface="Calibri" panose="020F0502020204030204" pitchFamily="34" charset="0"/>
                <a:cs typeface="Arial" panose="020B0604020202020204" pitchFamily="34" charset="0"/>
              </a:rPr>
              <a:t>Trinity College (CT)</a:t>
            </a:r>
          </a:p>
          <a:p>
            <a:pPr marL="0" marR="0">
              <a:lnSpc>
                <a:spcPct val="115000"/>
              </a:lnSpc>
              <a:spcBef>
                <a:spcPts val="0"/>
              </a:spcBef>
              <a:spcAft>
                <a:spcPts val="1000"/>
              </a:spcAft>
            </a:pPr>
            <a:r>
              <a:rPr lang="en-US" sz="1200" dirty="0">
                <a:latin typeface="Arial" panose="020B0604020202020204" pitchFamily="34" charset="0"/>
                <a:ea typeface="Calibri" panose="020F0502020204030204" pitchFamily="34" charset="0"/>
                <a:cs typeface="Arial" panose="020B0604020202020204" pitchFamily="34" charset="0"/>
              </a:rPr>
              <a:t>Union College</a:t>
            </a:r>
          </a:p>
          <a:p>
            <a:pPr marL="0" marR="0">
              <a:lnSpc>
                <a:spcPct val="115000"/>
              </a:lnSpc>
              <a:spcBef>
                <a:spcPts val="0"/>
              </a:spcBef>
              <a:spcAft>
                <a:spcPts val="1000"/>
              </a:spcAft>
            </a:pPr>
            <a:r>
              <a:rPr lang="en-US" sz="1200" dirty="0">
                <a:latin typeface="Arial" panose="020B0604020202020204" pitchFamily="34" charset="0"/>
                <a:ea typeface="Calibri" panose="020F0502020204030204" pitchFamily="34" charset="0"/>
                <a:cs typeface="Arial" panose="020B0604020202020204" pitchFamily="34" charset="0"/>
              </a:rPr>
              <a:t>University of Arizona</a:t>
            </a:r>
          </a:p>
          <a:p>
            <a:pPr marL="0" marR="0">
              <a:lnSpc>
                <a:spcPct val="115000"/>
              </a:lnSpc>
              <a:spcBef>
                <a:spcPts val="0"/>
              </a:spcBef>
              <a:spcAft>
                <a:spcPts val="1000"/>
              </a:spcAft>
            </a:pPr>
            <a:r>
              <a:rPr lang="en-US" sz="1200" dirty="0">
                <a:latin typeface="Arial" panose="020B0604020202020204" pitchFamily="34" charset="0"/>
                <a:ea typeface="Calibri" panose="020F0502020204030204" pitchFamily="34" charset="0"/>
                <a:cs typeface="Arial" panose="020B0604020202020204" pitchFamily="34" charset="0"/>
              </a:rPr>
              <a:t>University of Chicago</a:t>
            </a:r>
          </a:p>
          <a:p>
            <a:pPr marL="0" marR="0">
              <a:lnSpc>
                <a:spcPct val="115000"/>
              </a:lnSpc>
              <a:spcBef>
                <a:spcPts val="0"/>
              </a:spcBef>
              <a:spcAft>
                <a:spcPts val="1000"/>
              </a:spcAft>
            </a:pPr>
            <a:r>
              <a:rPr lang="en-US" sz="1200" dirty="0">
                <a:latin typeface="Arial" panose="020B0604020202020204" pitchFamily="34" charset="0"/>
                <a:ea typeface="Calibri" panose="020F0502020204030204" pitchFamily="34" charset="0"/>
                <a:cs typeface="Arial" panose="020B0604020202020204" pitchFamily="34" charset="0"/>
              </a:rPr>
              <a:t>University of Puget Sound</a:t>
            </a:r>
          </a:p>
          <a:p>
            <a:pPr marL="0" marR="0">
              <a:lnSpc>
                <a:spcPct val="115000"/>
              </a:lnSpc>
              <a:spcBef>
                <a:spcPts val="0"/>
              </a:spcBef>
              <a:spcAft>
                <a:spcPts val="1000"/>
              </a:spcAft>
            </a:pPr>
            <a:r>
              <a:rPr lang="en-US" sz="1200" dirty="0">
                <a:latin typeface="Arial" panose="020B0604020202020204" pitchFamily="34" charset="0"/>
                <a:ea typeface="Calibri" panose="020F0502020204030204" pitchFamily="34" charset="0"/>
                <a:cs typeface="Arial" panose="020B0604020202020204" pitchFamily="34" charset="0"/>
              </a:rPr>
              <a:t>Ursinus College</a:t>
            </a:r>
          </a:p>
          <a:p>
            <a:pPr marL="0" marR="0">
              <a:lnSpc>
                <a:spcPct val="115000"/>
              </a:lnSpc>
              <a:spcBef>
                <a:spcPts val="0"/>
              </a:spcBef>
              <a:spcAft>
                <a:spcPts val="1000"/>
              </a:spcAft>
            </a:pPr>
            <a:r>
              <a:rPr lang="en-US" sz="1200" dirty="0">
                <a:latin typeface="Arial" panose="020B0604020202020204" pitchFamily="34" charset="0"/>
                <a:ea typeface="Calibri" panose="020F0502020204030204" pitchFamily="34" charset="0"/>
                <a:cs typeface="Arial" panose="020B0604020202020204" pitchFamily="34" charset="0"/>
              </a:rPr>
              <a:t>Wake Forest University</a:t>
            </a:r>
          </a:p>
          <a:p>
            <a:pPr marL="0" marR="0">
              <a:lnSpc>
                <a:spcPct val="115000"/>
              </a:lnSpc>
              <a:spcBef>
                <a:spcPts val="0"/>
              </a:spcBef>
              <a:spcAft>
                <a:spcPts val="1000"/>
              </a:spcAft>
            </a:pPr>
            <a:r>
              <a:rPr lang="en-US" sz="1200" dirty="0">
                <a:latin typeface="Arial" panose="020B0604020202020204" pitchFamily="34" charset="0"/>
                <a:ea typeface="Calibri" panose="020F0502020204030204" pitchFamily="34" charset="0"/>
                <a:cs typeface="Arial" panose="020B0604020202020204" pitchFamily="34" charset="0"/>
              </a:rPr>
              <a:t>Wesleyan University (CT)</a:t>
            </a:r>
          </a:p>
          <a:p>
            <a:pPr marL="0" marR="0">
              <a:lnSpc>
                <a:spcPct val="115000"/>
              </a:lnSpc>
              <a:spcBef>
                <a:spcPts val="0"/>
              </a:spcBef>
              <a:spcAft>
                <a:spcPts val="1000"/>
              </a:spcAft>
            </a:pPr>
            <a:r>
              <a:rPr lang="en-US" sz="1200" dirty="0">
                <a:latin typeface="Arial" panose="020B0604020202020204" pitchFamily="34" charset="0"/>
                <a:ea typeface="Calibri" panose="020F0502020204030204" pitchFamily="34" charset="0"/>
                <a:cs typeface="Arial" panose="020B0604020202020204" pitchFamily="34" charset="0"/>
              </a:rPr>
              <a:t>Wheaton College</a:t>
            </a:r>
          </a:p>
          <a:p>
            <a:pPr marL="0" marR="0">
              <a:lnSpc>
                <a:spcPct val="115000"/>
              </a:lnSpc>
              <a:spcBef>
                <a:spcPts val="0"/>
              </a:spcBef>
              <a:spcAft>
                <a:spcPts val="1000"/>
              </a:spcAft>
            </a:pPr>
            <a:r>
              <a:rPr lang="en-US" sz="1200" dirty="0">
                <a:latin typeface="Arial" panose="020B0604020202020204" pitchFamily="34" charset="0"/>
                <a:ea typeface="Calibri" panose="020F0502020204030204" pitchFamily="34" charset="0"/>
                <a:cs typeface="Arial" panose="020B0604020202020204" pitchFamily="34" charset="0"/>
              </a:rPr>
              <a:t>Worcester Polytechnic Institute</a:t>
            </a:r>
          </a:p>
        </p:txBody>
      </p:sp>
      <p:sp>
        <p:nvSpPr>
          <p:cNvPr id="7" name="Rectangle 6">
            <a:extLst>
              <a:ext uri="{FF2B5EF4-FFF2-40B4-BE49-F238E27FC236}">
                <a16:creationId xmlns:a16="http://schemas.microsoft.com/office/drawing/2014/main" id="{7876490D-9716-4D60-A935-CD856E7173EB}"/>
              </a:ext>
            </a:extLst>
          </p:cNvPr>
          <p:cNvSpPr/>
          <p:nvPr/>
        </p:nvSpPr>
        <p:spPr>
          <a:xfrm>
            <a:off x="320723" y="454603"/>
            <a:ext cx="5189241" cy="584775"/>
          </a:xfrm>
          <a:prstGeom prst="rect">
            <a:avLst/>
          </a:prstGeom>
        </p:spPr>
        <p:txBody>
          <a:bodyPr wrap="none">
            <a:spAutoFit/>
          </a:bodyPr>
          <a:lstStyle/>
          <a:p>
            <a:r>
              <a:rPr lang="en-US" altLang="en-US" sz="3200" dirty="0">
                <a:solidFill>
                  <a:srgbClr val="105A51"/>
                </a:solidFill>
                <a:latin typeface="Futura Bk BT" panose="020B0502020204020303" pitchFamily="34" charset="0"/>
              </a:rPr>
              <a:t>TEST OPTIONAL SCHOOLS</a:t>
            </a:r>
          </a:p>
        </p:txBody>
      </p:sp>
      <p:sp>
        <p:nvSpPr>
          <p:cNvPr id="8" name="Rectangle 7">
            <a:extLst>
              <a:ext uri="{FF2B5EF4-FFF2-40B4-BE49-F238E27FC236}">
                <a16:creationId xmlns:a16="http://schemas.microsoft.com/office/drawing/2014/main" id="{103F732C-AAD2-4198-8197-2DE23B96DD4D}"/>
              </a:ext>
            </a:extLst>
          </p:cNvPr>
          <p:cNvSpPr/>
          <p:nvPr/>
        </p:nvSpPr>
        <p:spPr>
          <a:xfrm>
            <a:off x="228600" y="368969"/>
            <a:ext cx="8686800" cy="730908"/>
          </a:xfrm>
          <a:prstGeom prst="rect">
            <a:avLst/>
          </a:prstGeom>
          <a:noFill/>
          <a:ln w="6350">
            <a:solidFill>
              <a:srgbClr val="5395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06377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Table Placeholder 1" hidden="1"/>
          <p:cNvSpPr>
            <a:spLocks noGrp="1"/>
          </p:cNvSpPr>
          <p:nvPr>
            <p:ph type="tbl" sz="quarter" idx="10"/>
          </p:nvPr>
        </p:nvSpPr>
        <p:spPr bwMode="auto">
          <a:noFill/>
          <a:ln>
            <a:miter lim="800000"/>
            <a:headEnd/>
            <a:tailEnd/>
          </a:ln>
        </p:spPr>
      </p:sp>
      <p:graphicFrame>
        <p:nvGraphicFramePr>
          <p:cNvPr id="4" name="Table 3"/>
          <p:cNvGraphicFramePr>
            <a:graphicFrameLocks noGrp="1"/>
          </p:cNvGraphicFramePr>
          <p:nvPr/>
        </p:nvGraphicFramePr>
        <p:xfrm>
          <a:off x="0" y="1608016"/>
          <a:ext cx="9144000" cy="4687275"/>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gridCol w="1828800">
                  <a:extLst>
                    <a:ext uri="{9D8B030D-6E8A-4147-A177-3AD203B41FA5}">
                      <a16:colId xmlns:a16="http://schemas.microsoft.com/office/drawing/2014/main" val="20003"/>
                    </a:ext>
                  </a:extLst>
                </a:gridCol>
                <a:gridCol w="1828800">
                  <a:extLst>
                    <a:ext uri="{9D8B030D-6E8A-4147-A177-3AD203B41FA5}">
                      <a16:colId xmlns:a16="http://schemas.microsoft.com/office/drawing/2014/main" val="20004"/>
                    </a:ext>
                  </a:extLst>
                </a:gridCol>
              </a:tblGrid>
              <a:tr h="467262">
                <a:tc>
                  <a:txBody>
                    <a:bodyPr/>
                    <a:lstStyle/>
                    <a:p>
                      <a:pPr algn="ctr"/>
                      <a:r>
                        <a:rPr lang="en-US" sz="2400" dirty="0">
                          <a:latin typeface="Futura Lt BT" panose="020B0402020204020303" pitchFamily="34" charset="0"/>
                        </a:rPr>
                        <a:t>Math</a:t>
                      </a:r>
                    </a:p>
                  </a:txBody>
                  <a:tcPr marT="45727" marB="45727">
                    <a:lnL w="381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105A51"/>
                    </a:solidFill>
                  </a:tcPr>
                </a:tc>
                <a:tc>
                  <a:txBody>
                    <a:bodyPr/>
                    <a:lstStyle/>
                    <a:p>
                      <a:pPr algn="ctr"/>
                      <a:r>
                        <a:rPr lang="en-US" sz="2400" dirty="0">
                          <a:latin typeface="Futura Lt BT" panose="020B0402020204020303" pitchFamily="34" charset="0"/>
                        </a:rPr>
                        <a:t>Science</a:t>
                      </a:r>
                    </a:p>
                  </a:txBody>
                  <a:tcPr marT="45727" marB="45727">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105A51"/>
                    </a:solidFill>
                  </a:tcPr>
                </a:tc>
                <a:tc>
                  <a:txBody>
                    <a:bodyPr/>
                    <a:lstStyle/>
                    <a:p>
                      <a:pPr algn="ctr"/>
                      <a:r>
                        <a:rPr lang="en-US" sz="2400" dirty="0">
                          <a:latin typeface="Futura Lt BT" panose="020B0402020204020303" pitchFamily="34" charset="0"/>
                        </a:rPr>
                        <a:t>History</a:t>
                      </a:r>
                    </a:p>
                  </a:txBody>
                  <a:tcPr marT="45727" marB="45727">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105A51"/>
                    </a:solidFill>
                  </a:tcPr>
                </a:tc>
                <a:tc>
                  <a:txBody>
                    <a:bodyPr/>
                    <a:lstStyle/>
                    <a:p>
                      <a:pPr algn="ctr"/>
                      <a:r>
                        <a:rPr lang="en-US" sz="2400" dirty="0">
                          <a:latin typeface="Futura Lt BT" panose="020B0402020204020303" pitchFamily="34" charset="0"/>
                        </a:rPr>
                        <a:t>English</a:t>
                      </a:r>
                    </a:p>
                  </a:txBody>
                  <a:tcPr marT="45727" marB="45727">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105A51"/>
                    </a:solidFill>
                  </a:tcPr>
                </a:tc>
                <a:tc>
                  <a:txBody>
                    <a:bodyPr/>
                    <a:lstStyle/>
                    <a:p>
                      <a:pPr algn="ctr"/>
                      <a:r>
                        <a:rPr lang="en-US" sz="2400" dirty="0">
                          <a:latin typeface="Futura Lt BT" panose="020B0402020204020303" pitchFamily="34" charset="0"/>
                        </a:rPr>
                        <a:t>Language</a:t>
                      </a:r>
                    </a:p>
                  </a:txBody>
                  <a:tcPr marT="45727" marB="45727">
                    <a:lnL w="381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105A51"/>
                    </a:solidFill>
                  </a:tcPr>
                </a:tc>
                <a:extLst>
                  <a:ext uri="{0D108BD9-81ED-4DB2-BD59-A6C34878D82A}">
                    <a16:rowId xmlns:a16="http://schemas.microsoft.com/office/drawing/2014/main" val="10000"/>
                  </a:ext>
                </a:extLst>
              </a:tr>
              <a:tr h="463824">
                <a:tc>
                  <a:txBody>
                    <a:bodyPr/>
                    <a:lstStyle/>
                    <a:p>
                      <a:pPr algn="ctr"/>
                      <a:r>
                        <a:rPr lang="en-US" sz="1800" dirty="0">
                          <a:solidFill>
                            <a:schemeClr val="bg1"/>
                          </a:solidFill>
                        </a:rPr>
                        <a:t>Math Level 1</a:t>
                      </a:r>
                    </a:p>
                  </a:txBody>
                  <a:tcPr marT="45727" marB="45727" anchor="ctr">
                    <a:lnL w="381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539536"/>
                    </a:solidFill>
                  </a:tcPr>
                </a:tc>
                <a:tc>
                  <a:txBody>
                    <a:bodyPr/>
                    <a:lstStyle/>
                    <a:p>
                      <a:pPr algn="ctr"/>
                      <a:r>
                        <a:rPr lang="en-US" sz="1800" dirty="0">
                          <a:solidFill>
                            <a:schemeClr val="bg1"/>
                          </a:solidFill>
                        </a:rPr>
                        <a:t>Biology (E/M)</a:t>
                      </a:r>
                    </a:p>
                  </a:txBody>
                  <a:tcPr marT="45727" marB="45727"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539536"/>
                    </a:solidFill>
                  </a:tcPr>
                </a:tc>
                <a:tc>
                  <a:txBody>
                    <a:bodyPr/>
                    <a:lstStyle/>
                    <a:p>
                      <a:pPr algn="ctr"/>
                      <a:r>
                        <a:rPr lang="en-US" sz="1800" dirty="0">
                          <a:solidFill>
                            <a:schemeClr val="bg1"/>
                          </a:solidFill>
                        </a:rPr>
                        <a:t>US History</a:t>
                      </a:r>
                    </a:p>
                  </a:txBody>
                  <a:tcPr marT="45727" marB="45727"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539536"/>
                    </a:solidFill>
                  </a:tcPr>
                </a:tc>
                <a:tc>
                  <a:txBody>
                    <a:bodyPr/>
                    <a:lstStyle/>
                    <a:p>
                      <a:pPr algn="ctr"/>
                      <a:r>
                        <a:rPr lang="en-US" sz="1800" dirty="0">
                          <a:solidFill>
                            <a:schemeClr val="bg1"/>
                          </a:solidFill>
                        </a:rPr>
                        <a:t>Literature</a:t>
                      </a:r>
                    </a:p>
                  </a:txBody>
                  <a:tcPr marT="45727" marB="45727"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539536"/>
                    </a:solidFill>
                  </a:tcPr>
                </a:tc>
                <a:tc>
                  <a:txBody>
                    <a:bodyPr/>
                    <a:lstStyle/>
                    <a:p>
                      <a:pPr algn="ctr"/>
                      <a:r>
                        <a:rPr lang="en-US" sz="1800" dirty="0">
                          <a:solidFill>
                            <a:schemeClr val="bg1"/>
                          </a:solidFill>
                        </a:rPr>
                        <a:t>Chinese</a:t>
                      </a:r>
                    </a:p>
                  </a:txBody>
                  <a:tcPr marT="45727" marB="45727" anchor="ctr">
                    <a:lnL w="381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539536"/>
                    </a:solidFill>
                  </a:tcPr>
                </a:tc>
                <a:extLst>
                  <a:ext uri="{0D108BD9-81ED-4DB2-BD59-A6C34878D82A}">
                    <a16:rowId xmlns:a16="http://schemas.microsoft.com/office/drawing/2014/main" val="10001"/>
                  </a:ext>
                </a:extLst>
              </a:tr>
              <a:tr h="509421">
                <a:tc>
                  <a:txBody>
                    <a:bodyPr/>
                    <a:lstStyle/>
                    <a:p>
                      <a:pPr algn="ctr"/>
                      <a:r>
                        <a:rPr lang="en-US" sz="1800" dirty="0">
                          <a:solidFill>
                            <a:schemeClr val="bg1"/>
                          </a:solidFill>
                        </a:rPr>
                        <a:t>Math Level 2</a:t>
                      </a:r>
                    </a:p>
                  </a:txBody>
                  <a:tcPr marT="45727" marB="45727" anchor="ctr">
                    <a:lnL w="381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539536">
                        <a:alpha val="75000"/>
                      </a:srgbClr>
                    </a:solidFill>
                  </a:tcPr>
                </a:tc>
                <a:tc>
                  <a:txBody>
                    <a:bodyPr/>
                    <a:lstStyle/>
                    <a:p>
                      <a:pPr algn="ctr"/>
                      <a:r>
                        <a:rPr lang="en-US" sz="1800" dirty="0">
                          <a:solidFill>
                            <a:schemeClr val="bg1"/>
                          </a:solidFill>
                        </a:rPr>
                        <a:t>Chemistry</a:t>
                      </a:r>
                    </a:p>
                  </a:txBody>
                  <a:tcPr marT="45727" marB="45727"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539536">
                        <a:alpha val="75000"/>
                      </a:srgbClr>
                    </a:solidFill>
                  </a:tcPr>
                </a:tc>
                <a:tc>
                  <a:txBody>
                    <a:bodyPr/>
                    <a:lstStyle/>
                    <a:p>
                      <a:pPr algn="ctr"/>
                      <a:r>
                        <a:rPr lang="en-US" sz="1800" dirty="0">
                          <a:solidFill>
                            <a:schemeClr val="bg1"/>
                          </a:solidFill>
                        </a:rPr>
                        <a:t>World History</a:t>
                      </a:r>
                    </a:p>
                  </a:txBody>
                  <a:tcPr marT="45727" marB="45727"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539536">
                        <a:alpha val="75000"/>
                      </a:srgbClr>
                    </a:solidFill>
                  </a:tcPr>
                </a:tc>
                <a:tc>
                  <a:txBody>
                    <a:bodyPr/>
                    <a:lstStyle/>
                    <a:p>
                      <a:pPr algn="ctr"/>
                      <a:endParaRPr lang="en-US" sz="1800" dirty="0">
                        <a:solidFill>
                          <a:schemeClr val="bg1"/>
                        </a:solidFill>
                      </a:endParaRPr>
                    </a:p>
                  </a:txBody>
                  <a:tcPr marT="45727" marB="45727"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539536">
                        <a:alpha val="75000"/>
                      </a:srgbClr>
                    </a:solidFill>
                  </a:tcPr>
                </a:tc>
                <a:tc>
                  <a:txBody>
                    <a:bodyPr/>
                    <a:lstStyle/>
                    <a:p>
                      <a:pPr algn="ctr"/>
                      <a:r>
                        <a:rPr lang="en-US" sz="1800" dirty="0">
                          <a:solidFill>
                            <a:schemeClr val="bg1"/>
                          </a:solidFill>
                        </a:rPr>
                        <a:t>French</a:t>
                      </a:r>
                    </a:p>
                  </a:txBody>
                  <a:tcPr marT="45727" marB="45727" anchor="ctr">
                    <a:lnL w="381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539536">
                        <a:alpha val="75000"/>
                      </a:srgbClr>
                    </a:solidFill>
                  </a:tcPr>
                </a:tc>
                <a:extLst>
                  <a:ext uri="{0D108BD9-81ED-4DB2-BD59-A6C34878D82A}">
                    <a16:rowId xmlns:a16="http://schemas.microsoft.com/office/drawing/2014/main" val="10002"/>
                  </a:ext>
                </a:extLst>
              </a:tr>
              <a:tr h="463824">
                <a:tc>
                  <a:txBody>
                    <a:bodyPr/>
                    <a:lstStyle/>
                    <a:p>
                      <a:pPr algn="ctr"/>
                      <a:endParaRPr lang="en-US" sz="1800" dirty="0">
                        <a:solidFill>
                          <a:schemeClr val="bg1"/>
                        </a:solidFill>
                      </a:endParaRPr>
                    </a:p>
                  </a:txBody>
                  <a:tcPr marT="45727" marB="45727" anchor="ctr">
                    <a:lnL w="381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539536"/>
                    </a:solidFill>
                  </a:tcPr>
                </a:tc>
                <a:tc>
                  <a:txBody>
                    <a:bodyPr/>
                    <a:lstStyle/>
                    <a:p>
                      <a:pPr algn="ctr"/>
                      <a:r>
                        <a:rPr lang="en-US" sz="1800" dirty="0">
                          <a:solidFill>
                            <a:schemeClr val="bg1"/>
                          </a:solidFill>
                        </a:rPr>
                        <a:t>Physics</a:t>
                      </a:r>
                    </a:p>
                  </a:txBody>
                  <a:tcPr marT="45727" marB="45727"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539536"/>
                    </a:solidFill>
                  </a:tcPr>
                </a:tc>
                <a:tc>
                  <a:txBody>
                    <a:bodyPr/>
                    <a:lstStyle/>
                    <a:p>
                      <a:pPr algn="ctr"/>
                      <a:endParaRPr lang="en-US" sz="1800" dirty="0">
                        <a:solidFill>
                          <a:schemeClr val="bg1"/>
                        </a:solidFill>
                      </a:endParaRPr>
                    </a:p>
                  </a:txBody>
                  <a:tcPr marT="45727" marB="45727"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539536"/>
                    </a:solidFill>
                  </a:tcPr>
                </a:tc>
                <a:tc>
                  <a:txBody>
                    <a:bodyPr/>
                    <a:lstStyle/>
                    <a:p>
                      <a:pPr algn="ctr"/>
                      <a:endParaRPr lang="en-US" sz="1800" dirty="0">
                        <a:solidFill>
                          <a:schemeClr val="bg1"/>
                        </a:solidFill>
                      </a:endParaRPr>
                    </a:p>
                  </a:txBody>
                  <a:tcPr marT="45727" marB="45727"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539536"/>
                    </a:solidFill>
                  </a:tcPr>
                </a:tc>
                <a:tc>
                  <a:txBody>
                    <a:bodyPr/>
                    <a:lstStyle/>
                    <a:p>
                      <a:pPr algn="ctr"/>
                      <a:r>
                        <a:rPr lang="en-US" sz="1800" dirty="0">
                          <a:solidFill>
                            <a:schemeClr val="bg1"/>
                          </a:solidFill>
                        </a:rPr>
                        <a:t>German</a:t>
                      </a:r>
                    </a:p>
                  </a:txBody>
                  <a:tcPr marT="45727" marB="45727" anchor="ctr">
                    <a:lnL w="381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539536"/>
                    </a:solidFill>
                  </a:tcPr>
                </a:tc>
                <a:extLst>
                  <a:ext uri="{0D108BD9-81ED-4DB2-BD59-A6C34878D82A}">
                    <a16:rowId xmlns:a16="http://schemas.microsoft.com/office/drawing/2014/main" val="10003"/>
                  </a:ext>
                </a:extLst>
              </a:tr>
              <a:tr h="463824">
                <a:tc>
                  <a:txBody>
                    <a:bodyPr/>
                    <a:lstStyle/>
                    <a:p>
                      <a:pPr algn="ctr"/>
                      <a:endParaRPr lang="en-US" sz="1800" dirty="0">
                        <a:solidFill>
                          <a:schemeClr val="bg1"/>
                        </a:solidFill>
                      </a:endParaRPr>
                    </a:p>
                  </a:txBody>
                  <a:tcPr marT="45727" marB="45727" anchor="ctr">
                    <a:lnL w="381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539536">
                        <a:alpha val="75000"/>
                      </a:srgbClr>
                    </a:solidFill>
                  </a:tcPr>
                </a:tc>
                <a:tc>
                  <a:txBody>
                    <a:bodyPr/>
                    <a:lstStyle/>
                    <a:p>
                      <a:pPr algn="ctr"/>
                      <a:endParaRPr lang="en-US" sz="1800" dirty="0">
                        <a:solidFill>
                          <a:schemeClr val="bg1"/>
                        </a:solidFill>
                      </a:endParaRPr>
                    </a:p>
                  </a:txBody>
                  <a:tcPr marT="45727" marB="45727"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539536">
                        <a:alpha val="75000"/>
                      </a:srgbClr>
                    </a:solidFill>
                  </a:tcPr>
                </a:tc>
                <a:tc>
                  <a:txBody>
                    <a:bodyPr/>
                    <a:lstStyle/>
                    <a:p>
                      <a:pPr algn="ctr"/>
                      <a:endParaRPr lang="en-US" sz="1800" dirty="0">
                        <a:solidFill>
                          <a:schemeClr val="bg1"/>
                        </a:solidFill>
                      </a:endParaRPr>
                    </a:p>
                  </a:txBody>
                  <a:tcPr marT="45727" marB="45727"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539536">
                        <a:alpha val="75000"/>
                      </a:srgbClr>
                    </a:solidFill>
                  </a:tcPr>
                </a:tc>
                <a:tc>
                  <a:txBody>
                    <a:bodyPr/>
                    <a:lstStyle/>
                    <a:p>
                      <a:pPr algn="ctr"/>
                      <a:endParaRPr lang="en-US" sz="1800" dirty="0">
                        <a:solidFill>
                          <a:schemeClr val="bg1"/>
                        </a:solidFill>
                      </a:endParaRPr>
                    </a:p>
                  </a:txBody>
                  <a:tcPr marT="45727" marB="45727"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539536">
                        <a:alpha val="7500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aseline="0" dirty="0">
                          <a:solidFill>
                            <a:schemeClr val="bg1"/>
                          </a:solidFill>
                        </a:rPr>
                        <a:t>Hebrew</a:t>
                      </a:r>
                      <a:endParaRPr lang="en-US" sz="1800" dirty="0">
                        <a:solidFill>
                          <a:schemeClr val="bg1"/>
                        </a:solidFill>
                      </a:endParaRPr>
                    </a:p>
                  </a:txBody>
                  <a:tcPr marT="45727" marB="45727" anchor="ctr">
                    <a:lnL w="381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539536">
                        <a:alpha val="75000"/>
                      </a:srgbClr>
                    </a:solidFill>
                  </a:tcPr>
                </a:tc>
                <a:extLst>
                  <a:ext uri="{0D108BD9-81ED-4DB2-BD59-A6C34878D82A}">
                    <a16:rowId xmlns:a16="http://schemas.microsoft.com/office/drawing/2014/main" val="10004"/>
                  </a:ext>
                </a:extLst>
              </a:tr>
              <a:tr h="463824">
                <a:tc>
                  <a:txBody>
                    <a:bodyPr/>
                    <a:lstStyle/>
                    <a:p>
                      <a:pPr algn="ctr"/>
                      <a:endParaRPr lang="en-US" sz="1800" dirty="0">
                        <a:solidFill>
                          <a:schemeClr val="bg1"/>
                        </a:solidFill>
                      </a:endParaRPr>
                    </a:p>
                  </a:txBody>
                  <a:tcPr marT="45727" marB="45727" anchor="ctr">
                    <a:lnL w="381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539536"/>
                    </a:solidFill>
                  </a:tcPr>
                </a:tc>
                <a:tc>
                  <a:txBody>
                    <a:bodyPr/>
                    <a:lstStyle/>
                    <a:p>
                      <a:pPr algn="ctr"/>
                      <a:endParaRPr lang="en-US" sz="1800">
                        <a:solidFill>
                          <a:schemeClr val="bg1"/>
                        </a:solidFill>
                      </a:endParaRPr>
                    </a:p>
                  </a:txBody>
                  <a:tcPr marT="45727" marB="45727"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539536"/>
                    </a:solidFill>
                  </a:tcPr>
                </a:tc>
                <a:tc>
                  <a:txBody>
                    <a:bodyPr/>
                    <a:lstStyle/>
                    <a:p>
                      <a:pPr algn="ctr"/>
                      <a:endParaRPr lang="en-US" sz="1800" dirty="0">
                        <a:solidFill>
                          <a:schemeClr val="bg1"/>
                        </a:solidFill>
                      </a:endParaRPr>
                    </a:p>
                  </a:txBody>
                  <a:tcPr marT="45727" marB="45727"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539536"/>
                    </a:solidFill>
                  </a:tcPr>
                </a:tc>
                <a:tc>
                  <a:txBody>
                    <a:bodyPr/>
                    <a:lstStyle/>
                    <a:p>
                      <a:pPr algn="ctr"/>
                      <a:endParaRPr lang="en-US" sz="1800" dirty="0">
                        <a:solidFill>
                          <a:schemeClr val="bg1"/>
                        </a:solidFill>
                      </a:endParaRPr>
                    </a:p>
                  </a:txBody>
                  <a:tcPr marT="45727" marB="45727"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539536"/>
                    </a:solidFill>
                  </a:tcPr>
                </a:tc>
                <a:tc>
                  <a:txBody>
                    <a:bodyPr/>
                    <a:lstStyle/>
                    <a:p>
                      <a:pPr algn="ctr"/>
                      <a:r>
                        <a:rPr lang="en-US" sz="1800" dirty="0">
                          <a:solidFill>
                            <a:schemeClr val="bg1"/>
                          </a:solidFill>
                        </a:rPr>
                        <a:t>Italian</a:t>
                      </a:r>
                    </a:p>
                  </a:txBody>
                  <a:tcPr marT="45727" marB="45727" anchor="ctr">
                    <a:lnL w="381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539536"/>
                    </a:solidFill>
                  </a:tcPr>
                </a:tc>
                <a:extLst>
                  <a:ext uri="{0D108BD9-81ED-4DB2-BD59-A6C34878D82A}">
                    <a16:rowId xmlns:a16="http://schemas.microsoft.com/office/drawing/2014/main" val="10005"/>
                  </a:ext>
                </a:extLst>
              </a:tr>
              <a:tr h="463824">
                <a:tc>
                  <a:txBody>
                    <a:bodyPr/>
                    <a:lstStyle/>
                    <a:p>
                      <a:pPr algn="ctr"/>
                      <a:endParaRPr lang="en-US" sz="1800" dirty="0">
                        <a:solidFill>
                          <a:schemeClr val="bg1"/>
                        </a:solidFill>
                      </a:endParaRPr>
                    </a:p>
                  </a:txBody>
                  <a:tcPr marT="45727" marB="45727" anchor="ctr">
                    <a:lnL w="381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539536">
                        <a:alpha val="75000"/>
                      </a:srgbClr>
                    </a:solidFill>
                  </a:tcPr>
                </a:tc>
                <a:tc>
                  <a:txBody>
                    <a:bodyPr/>
                    <a:lstStyle/>
                    <a:p>
                      <a:pPr algn="ctr"/>
                      <a:endParaRPr lang="en-US" sz="1800">
                        <a:solidFill>
                          <a:schemeClr val="bg1"/>
                        </a:solidFill>
                      </a:endParaRPr>
                    </a:p>
                  </a:txBody>
                  <a:tcPr marT="45727" marB="45727"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539536">
                        <a:alpha val="75000"/>
                      </a:srgbClr>
                    </a:solidFill>
                  </a:tcPr>
                </a:tc>
                <a:tc>
                  <a:txBody>
                    <a:bodyPr/>
                    <a:lstStyle/>
                    <a:p>
                      <a:pPr algn="ctr"/>
                      <a:endParaRPr lang="en-US" sz="1800" dirty="0">
                        <a:solidFill>
                          <a:schemeClr val="bg1"/>
                        </a:solidFill>
                      </a:endParaRPr>
                    </a:p>
                  </a:txBody>
                  <a:tcPr marT="45727" marB="45727"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539536">
                        <a:alpha val="75000"/>
                      </a:srgbClr>
                    </a:solidFill>
                  </a:tcPr>
                </a:tc>
                <a:tc>
                  <a:txBody>
                    <a:bodyPr/>
                    <a:lstStyle/>
                    <a:p>
                      <a:pPr algn="ctr"/>
                      <a:endParaRPr lang="en-US" sz="1800" dirty="0">
                        <a:solidFill>
                          <a:schemeClr val="bg1"/>
                        </a:solidFill>
                      </a:endParaRPr>
                    </a:p>
                  </a:txBody>
                  <a:tcPr marT="45727" marB="45727"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539536">
                        <a:alpha val="75000"/>
                      </a:srgbClr>
                    </a:solidFill>
                  </a:tcPr>
                </a:tc>
                <a:tc>
                  <a:txBody>
                    <a:bodyPr/>
                    <a:lstStyle/>
                    <a:p>
                      <a:pPr algn="ctr"/>
                      <a:r>
                        <a:rPr lang="en-US" sz="1800" dirty="0">
                          <a:solidFill>
                            <a:schemeClr val="bg1"/>
                          </a:solidFill>
                        </a:rPr>
                        <a:t>Japanese</a:t>
                      </a:r>
                    </a:p>
                  </a:txBody>
                  <a:tcPr marT="45727" marB="45727" anchor="ctr">
                    <a:lnL w="381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539536">
                        <a:alpha val="75000"/>
                      </a:srgbClr>
                    </a:solidFill>
                  </a:tcPr>
                </a:tc>
                <a:extLst>
                  <a:ext uri="{0D108BD9-81ED-4DB2-BD59-A6C34878D82A}">
                    <a16:rowId xmlns:a16="http://schemas.microsoft.com/office/drawing/2014/main" val="10006"/>
                  </a:ext>
                </a:extLst>
              </a:tr>
              <a:tr h="463824">
                <a:tc>
                  <a:txBody>
                    <a:bodyPr/>
                    <a:lstStyle/>
                    <a:p>
                      <a:pPr algn="ctr"/>
                      <a:endParaRPr lang="en-US" sz="1800" dirty="0">
                        <a:solidFill>
                          <a:schemeClr val="bg1"/>
                        </a:solidFill>
                      </a:endParaRPr>
                    </a:p>
                  </a:txBody>
                  <a:tcPr marT="45727" marB="45727" anchor="ctr">
                    <a:lnL w="381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539536"/>
                    </a:solidFill>
                  </a:tcPr>
                </a:tc>
                <a:tc>
                  <a:txBody>
                    <a:bodyPr/>
                    <a:lstStyle/>
                    <a:p>
                      <a:pPr algn="ctr"/>
                      <a:endParaRPr lang="en-US" sz="1800">
                        <a:solidFill>
                          <a:schemeClr val="bg1"/>
                        </a:solidFill>
                      </a:endParaRPr>
                    </a:p>
                  </a:txBody>
                  <a:tcPr marT="45727" marB="45727"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539536"/>
                    </a:solidFill>
                  </a:tcPr>
                </a:tc>
                <a:tc>
                  <a:txBody>
                    <a:bodyPr/>
                    <a:lstStyle/>
                    <a:p>
                      <a:pPr algn="ctr"/>
                      <a:endParaRPr lang="en-US" sz="1800">
                        <a:solidFill>
                          <a:schemeClr val="bg1"/>
                        </a:solidFill>
                      </a:endParaRPr>
                    </a:p>
                  </a:txBody>
                  <a:tcPr marT="45727" marB="45727"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539536"/>
                    </a:solidFill>
                  </a:tcPr>
                </a:tc>
                <a:tc>
                  <a:txBody>
                    <a:bodyPr/>
                    <a:lstStyle/>
                    <a:p>
                      <a:pPr algn="ctr"/>
                      <a:endParaRPr lang="en-US" sz="1800" dirty="0">
                        <a:solidFill>
                          <a:schemeClr val="bg1"/>
                        </a:solidFill>
                      </a:endParaRPr>
                    </a:p>
                  </a:txBody>
                  <a:tcPr marT="45727" marB="45727"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539536"/>
                    </a:solidFill>
                  </a:tcPr>
                </a:tc>
                <a:tc>
                  <a:txBody>
                    <a:bodyPr/>
                    <a:lstStyle/>
                    <a:p>
                      <a:pPr algn="ctr"/>
                      <a:r>
                        <a:rPr lang="en-US" sz="1800" dirty="0">
                          <a:solidFill>
                            <a:schemeClr val="bg1"/>
                          </a:solidFill>
                        </a:rPr>
                        <a:t>Korean</a:t>
                      </a:r>
                    </a:p>
                  </a:txBody>
                  <a:tcPr marT="45727" marB="45727" anchor="ctr">
                    <a:lnL w="381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539536"/>
                    </a:solidFill>
                  </a:tcPr>
                </a:tc>
                <a:extLst>
                  <a:ext uri="{0D108BD9-81ED-4DB2-BD59-A6C34878D82A}">
                    <a16:rowId xmlns:a16="http://schemas.microsoft.com/office/drawing/2014/main" val="10007"/>
                  </a:ext>
                </a:extLst>
              </a:tr>
              <a:tr h="463824">
                <a:tc>
                  <a:txBody>
                    <a:bodyPr/>
                    <a:lstStyle/>
                    <a:p>
                      <a:pPr algn="ctr"/>
                      <a:endParaRPr lang="en-US" sz="1800" dirty="0">
                        <a:solidFill>
                          <a:schemeClr val="bg1"/>
                        </a:solidFill>
                      </a:endParaRPr>
                    </a:p>
                  </a:txBody>
                  <a:tcPr marT="45727" marB="45727" anchor="ctr">
                    <a:lnL w="381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539536">
                        <a:alpha val="75000"/>
                      </a:srgbClr>
                    </a:solidFill>
                  </a:tcPr>
                </a:tc>
                <a:tc>
                  <a:txBody>
                    <a:bodyPr/>
                    <a:lstStyle/>
                    <a:p>
                      <a:pPr algn="ctr"/>
                      <a:endParaRPr lang="en-US" sz="1800">
                        <a:solidFill>
                          <a:schemeClr val="bg1"/>
                        </a:solidFill>
                      </a:endParaRPr>
                    </a:p>
                  </a:txBody>
                  <a:tcPr marT="45727" marB="45727"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539536">
                        <a:alpha val="75000"/>
                      </a:srgbClr>
                    </a:solidFill>
                  </a:tcPr>
                </a:tc>
                <a:tc>
                  <a:txBody>
                    <a:bodyPr/>
                    <a:lstStyle/>
                    <a:p>
                      <a:pPr algn="ctr"/>
                      <a:endParaRPr lang="en-US" sz="1800" dirty="0">
                        <a:solidFill>
                          <a:schemeClr val="bg1"/>
                        </a:solidFill>
                      </a:endParaRPr>
                    </a:p>
                  </a:txBody>
                  <a:tcPr marT="45727" marB="45727"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539536">
                        <a:alpha val="75000"/>
                      </a:srgbClr>
                    </a:solidFill>
                  </a:tcPr>
                </a:tc>
                <a:tc>
                  <a:txBody>
                    <a:bodyPr/>
                    <a:lstStyle/>
                    <a:p>
                      <a:pPr algn="ctr"/>
                      <a:endParaRPr lang="en-US" sz="1800" dirty="0">
                        <a:solidFill>
                          <a:schemeClr val="bg1"/>
                        </a:solidFill>
                      </a:endParaRPr>
                    </a:p>
                  </a:txBody>
                  <a:tcPr marT="45727" marB="45727"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539536">
                        <a:alpha val="75000"/>
                      </a:srgbClr>
                    </a:solidFill>
                  </a:tcPr>
                </a:tc>
                <a:tc>
                  <a:txBody>
                    <a:bodyPr/>
                    <a:lstStyle/>
                    <a:p>
                      <a:pPr algn="ctr"/>
                      <a:r>
                        <a:rPr lang="en-US" sz="1800" dirty="0">
                          <a:solidFill>
                            <a:schemeClr val="bg1"/>
                          </a:solidFill>
                        </a:rPr>
                        <a:t>Latin</a:t>
                      </a:r>
                    </a:p>
                  </a:txBody>
                  <a:tcPr marT="45727" marB="45727" anchor="ctr">
                    <a:lnL w="381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539536">
                        <a:alpha val="75000"/>
                      </a:srgbClr>
                    </a:solidFill>
                  </a:tcPr>
                </a:tc>
                <a:extLst>
                  <a:ext uri="{0D108BD9-81ED-4DB2-BD59-A6C34878D82A}">
                    <a16:rowId xmlns:a16="http://schemas.microsoft.com/office/drawing/2014/main" val="10008"/>
                  </a:ext>
                </a:extLst>
              </a:tr>
              <a:tr h="463824">
                <a:tc>
                  <a:txBody>
                    <a:bodyPr/>
                    <a:lstStyle/>
                    <a:p>
                      <a:pPr algn="ctr"/>
                      <a:endParaRPr lang="en-US" sz="1800">
                        <a:solidFill>
                          <a:schemeClr val="bg1"/>
                        </a:solidFill>
                      </a:endParaRPr>
                    </a:p>
                  </a:txBody>
                  <a:tcPr marT="45727" marB="45727" anchor="ctr">
                    <a:lnL w="381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noFill/>
                      <a:prstDash val="solid"/>
                      <a:round/>
                      <a:headEnd type="none" w="med" len="med"/>
                      <a:tailEnd type="none" w="med" len="med"/>
                    </a:lnB>
                    <a:solidFill>
                      <a:srgbClr val="539536"/>
                    </a:solidFill>
                  </a:tcPr>
                </a:tc>
                <a:tc>
                  <a:txBody>
                    <a:bodyPr/>
                    <a:lstStyle/>
                    <a:p>
                      <a:pPr algn="ctr"/>
                      <a:endParaRPr lang="en-US" sz="1800">
                        <a:solidFill>
                          <a:schemeClr val="bg1"/>
                        </a:solidFill>
                      </a:endParaRPr>
                    </a:p>
                  </a:txBody>
                  <a:tcPr marT="45727" marB="45727"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noFill/>
                      <a:prstDash val="solid"/>
                      <a:round/>
                      <a:headEnd type="none" w="med" len="med"/>
                      <a:tailEnd type="none" w="med" len="med"/>
                    </a:lnB>
                    <a:solidFill>
                      <a:srgbClr val="539536"/>
                    </a:solidFill>
                  </a:tcPr>
                </a:tc>
                <a:tc>
                  <a:txBody>
                    <a:bodyPr/>
                    <a:lstStyle/>
                    <a:p>
                      <a:pPr algn="ctr"/>
                      <a:endParaRPr lang="en-US" sz="1800" dirty="0">
                        <a:solidFill>
                          <a:schemeClr val="bg1"/>
                        </a:solidFill>
                      </a:endParaRPr>
                    </a:p>
                  </a:txBody>
                  <a:tcPr marT="45727" marB="45727"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noFill/>
                      <a:prstDash val="solid"/>
                      <a:round/>
                      <a:headEnd type="none" w="med" len="med"/>
                      <a:tailEnd type="none" w="med" len="med"/>
                    </a:lnB>
                    <a:solidFill>
                      <a:srgbClr val="539536"/>
                    </a:solidFill>
                  </a:tcPr>
                </a:tc>
                <a:tc>
                  <a:txBody>
                    <a:bodyPr/>
                    <a:lstStyle/>
                    <a:p>
                      <a:pPr algn="ctr"/>
                      <a:endParaRPr lang="en-US" sz="1800" dirty="0">
                        <a:solidFill>
                          <a:schemeClr val="bg1"/>
                        </a:solidFill>
                      </a:endParaRPr>
                    </a:p>
                  </a:txBody>
                  <a:tcPr marT="45727" marB="45727"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noFill/>
                      <a:prstDash val="solid"/>
                      <a:round/>
                      <a:headEnd type="none" w="med" len="med"/>
                      <a:tailEnd type="none" w="med" len="med"/>
                    </a:lnB>
                    <a:solidFill>
                      <a:srgbClr val="539536"/>
                    </a:solidFill>
                  </a:tcPr>
                </a:tc>
                <a:tc>
                  <a:txBody>
                    <a:bodyPr/>
                    <a:lstStyle/>
                    <a:p>
                      <a:pPr algn="ctr"/>
                      <a:r>
                        <a:rPr lang="en-US" sz="1800" dirty="0">
                          <a:solidFill>
                            <a:schemeClr val="bg1"/>
                          </a:solidFill>
                        </a:rPr>
                        <a:t>Spanish</a:t>
                      </a:r>
                    </a:p>
                  </a:txBody>
                  <a:tcPr marT="45727" marB="45727" anchor="ctr">
                    <a:lnL w="381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noFill/>
                      <a:prstDash val="solid"/>
                      <a:round/>
                      <a:headEnd type="none" w="med" len="med"/>
                      <a:tailEnd type="none" w="med" len="med"/>
                    </a:lnB>
                    <a:solidFill>
                      <a:srgbClr val="539536"/>
                    </a:solidFill>
                  </a:tcPr>
                </a:tc>
                <a:extLst>
                  <a:ext uri="{0D108BD9-81ED-4DB2-BD59-A6C34878D82A}">
                    <a16:rowId xmlns:a16="http://schemas.microsoft.com/office/drawing/2014/main" val="10009"/>
                  </a:ext>
                </a:extLst>
              </a:tr>
            </a:tbl>
          </a:graphicData>
        </a:graphic>
      </p:graphicFrame>
      <p:sp>
        <p:nvSpPr>
          <p:cNvPr id="11" name="Rectangle 10">
            <a:extLst>
              <a:ext uri="{FF2B5EF4-FFF2-40B4-BE49-F238E27FC236}">
                <a16:creationId xmlns:a16="http://schemas.microsoft.com/office/drawing/2014/main" id="{FDAB1A67-6312-4978-9B62-6F94B7902CA3}"/>
              </a:ext>
            </a:extLst>
          </p:cNvPr>
          <p:cNvSpPr/>
          <p:nvPr/>
        </p:nvSpPr>
        <p:spPr>
          <a:xfrm>
            <a:off x="19774" y="464307"/>
            <a:ext cx="8778239" cy="584775"/>
          </a:xfrm>
          <a:prstGeom prst="rect">
            <a:avLst/>
          </a:prstGeom>
        </p:spPr>
        <p:txBody>
          <a:bodyPr wrap="square">
            <a:spAutoFit/>
          </a:bodyPr>
          <a:lstStyle/>
          <a:p>
            <a:pPr marL="228600"/>
            <a:r>
              <a:rPr lang="en-US" altLang="en-US" sz="3200" dirty="0">
                <a:solidFill>
                  <a:srgbClr val="105A51"/>
                </a:solidFill>
                <a:latin typeface="Futura Bk BT" panose="020B0502020204020303" pitchFamily="34" charset="0"/>
              </a:rPr>
              <a:t> SUBJECT TESTS</a:t>
            </a:r>
          </a:p>
        </p:txBody>
      </p:sp>
      <p:sp>
        <p:nvSpPr>
          <p:cNvPr id="6" name="Rectangle 5">
            <a:extLst>
              <a:ext uri="{FF2B5EF4-FFF2-40B4-BE49-F238E27FC236}">
                <a16:creationId xmlns:a16="http://schemas.microsoft.com/office/drawing/2014/main" id="{33AE0812-C660-4AAB-A1AD-7169E6665B41}"/>
              </a:ext>
            </a:extLst>
          </p:cNvPr>
          <p:cNvSpPr/>
          <p:nvPr/>
        </p:nvSpPr>
        <p:spPr>
          <a:xfrm>
            <a:off x="228600" y="368969"/>
            <a:ext cx="8686800" cy="730908"/>
          </a:xfrm>
          <a:prstGeom prst="rect">
            <a:avLst/>
          </a:prstGeom>
          <a:noFill/>
          <a:ln w="6350">
            <a:solidFill>
              <a:srgbClr val="5395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06474639"/>
      </p:ext>
    </p:extLst>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AB0BEC4-326F-4145-861C-0F134E852DA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599898"/>
            <a:ext cx="9144000" cy="5258102"/>
          </a:xfrm>
          <a:prstGeom prst="rect">
            <a:avLst/>
          </a:prstGeom>
          <a:effectLst>
            <a:outerShdw blurRad="63500" dist="50800" dir="15600000" rotWithShape="0">
              <a:prstClr val="black">
                <a:alpha val="50000"/>
              </a:prstClr>
            </a:outerShdw>
          </a:effectLst>
        </p:spPr>
      </p:pic>
      <p:sp>
        <p:nvSpPr>
          <p:cNvPr id="9220" name="Content Placeholder 4"/>
          <p:cNvSpPr>
            <a:spLocks noGrp="1"/>
          </p:cNvSpPr>
          <p:nvPr>
            <p:ph sz="half" idx="1"/>
          </p:nvPr>
        </p:nvSpPr>
        <p:spPr bwMode="auto">
          <a:xfrm>
            <a:off x="3918857" y="3292160"/>
            <a:ext cx="5225143" cy="1170432"/>
          </a:xfrm>
          <a:solidFill>
            <a:srgbClr val="539536"/>
          </a:solidFill>
          <a:ln w="9525">
            <a:noFill/>
            <a:round/>
            <a:headEnd/>
            <a:tailEnd/>
          </a:ln>
        </p:spPr>
        <p:txBody>
          <a:bodyPr vert="horz" wrap="square" lIns="182880" tIns="45720" rIns="91440" bIns="45720" numCol="1" anchor="ctr" anchorCtr="0" compatLnSpc="1">
            <a:prstTxWarp prst="textNoShape">
              <a:avLst/>
            </a:prstTxWarp>
          </a:bodyPr>
          <a:lstStyle/>
          <a:p>
            <a:pPr>
              <a:spcAft>
                <a:spcPts val="1200"/>
              </a:spcAft>
            </a:pPr>
            <a:r>
              <a:rPr lang="en-US" altLang="en-US" sz="3200" dirty="0">
                <a:solidFill>
                  <a:schemeClr val="bg1"/>
                </a:solidFill>
                <a:latin typeface="+mj-lt"/>
              </a:rPr>
              <a:t>When should I take them?</a:t>
            </a:r>
          </a:p>
        </p:txBody>
      </p:sp>
      <p:sp>
        <p:nvSpPr>
          <p:cNvPr id="3" name="Rectangle 2">
            <a:extLst>
              <a:ext uri="{FF2B5EF4-FFF2-40B4-BE49-F238E27FC236}">
                <a16:creationId xmlns:a16="http://schemas.microsoft.com/office/drawing/2014/main" id="{CC0FFF7F-AF0E-4CD2-8F8D-AB5DC6D5D89C}"/>
              </a:ext>
            </a:extLst>
          </p:cNvPr>
          <p:cNvSpPr/>
          <p:nvPr/>
        </p:nvSpPr>
        <p:spPr>
          <a:xfrm>
            <a:off x="86807" y="449786"/>
            <a:ext cx="4992072" cy="584775"/>
          </a:xfrm>
          <a:prstGeom prst="rect">
            <a:avLst/>
          </a:prstGeom>
        </p:spPr>
        <p:txBody>
          <a:bodyPr wrap="none">
            <a:spAutoFit/>
          </a:bodyPr>
          <a:lstStyle/>
          <a:p>
            <a:pPr marL="228600">
              <a:defRPr/>
            </a:pPr>
            <a:r>
              <a:rPr lang="en-US" sz="3200" dirty="0">
                <a:solidFill>
                  <a:srgbClr val="105A51"/>
                </a:solidFill>
                <a:latin typeface="Futura Bk BT" panose="020B0502020204020303" pitchFamily="34" charset="0"/>
              </a:rPr>
              <a:t>CREATE A TESTING PLAN</a:t>
            </a:r>
          </a:p>
        </p:txBody>
      </p:sp>
      <p:sp>
        <p:nvSpPr>
          <p:cNvPr id="10" name="Rectangle 9">
            <a:extLst>
              <a:ext uri="{FF2B5EF4-FFF2-40B4-BE49-F238E27FC236}">
                <a16:creationId xmlns:a16="http://schemas.microsoft.com/office/drawing/2014/main" id="{56A39B7C-CE58-4651-9F47-436372CA38D1}"/>
              </a:ext>
            </a:extLst>
          </p:cNvPr>
          <p:cNvSpPr/>
          <p:nvPr/>
        </p:nvSpPr>
        <p:spPr>
          <a:xfrm>
            <a:off x="228600" y="368969"/>
            <a:ext cx="8686800" cy="730908"/>
          </a:xfrm>
          <a:prstGeom prst="rect">
            <a:avLst/>
          </a:prstGeom>
          <a:noFill/>
          <a:ln w="6350">
            <a:solidFill>
              <a:srgbClr val="5395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4573325"/>
      </p:ext>
    </p:extLst>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E1F8767-972A-4D08-840F-47AB1B51054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065" t="9358" r="1323" b="26684"/>
          <a:stretch/>
        </p:blipFill>
        <p:spPr>
          <a:xfrm>
            <a:off x="0" y="1287904"/>
            <a:ext cx="9144000" cy="1601310"/>
          </a:xfrm>
          <a:prstGeom prst="rect">
            <a:avLst/>
          </a:prstGeom>
          <a:solidFill>
            <a:srgbClr val="F5F5F5"/>
          </a:solidFill>
        </p:spPr>
      </p:pic>
      <p:sp>
        <p:nvSpPr>
          <p:cNvPr id="7" name="Rectangle 6">
            <a:extLst>
              <a:ext uri="{FF2B5EF4-FFF2-40B4-BE49-F238E27FC236}">
                <a16:creationId xmlns:a16="http://schemas.microsoft.com/office/drawing/2014/main" id="{D631EAAD-4528-4EC8-9619-1E44CD826900}"/>
              </a:ext>
            </a:extLst>
          </p:cNvPr>
          <p:cNvSpPr/>
          <p:nvPr/>
        </p:nvSpPr>
        <p:spPr>
          <a:xfrm>
            <a:off x="128055" y="439449"/>
            <a:ext cx="2308645" cy="584775"/>
          </a:xfrm>
          <a:prstGeom prst="rect">
            <a:avLst/>
          </a:prstGeom>
        </p:spPr>
        <p:txBody>
          <a:bodyPr wrap="none">
            <a:spAutoFit/>
          </a:bodyPr>
          <a:lstStyle/>
          <a:p>
            <a:pPr marL="228600"/>
            <a:r>
              <a:rPr lang="en-US" altLang="en-US" sz="3200" dirty="0">
                <a:solidFill>
                  <a:srgbClr val="105A51"/>
                </a:solidFill>
                <a:latin typeface="Futura Bk BT" panose="020B0502020204020303" pitchFamily="34" charset="0"/>
              </a:rPr>
              <a:t>THE TESTS</a:t>
            </a:r>
          </a:p>
        </p:txBody>
      </p:sp>
      <p:sp>
        <p:nvSpPr>
          <p:cNvPr id="5" name="Rectangle 4">
            <a:extLst>
              <a:ext uri="{FF2B5EF4-FFF2-40B4-BE49-F238E27FC236}">
                <a16:creationId xmlns:a16="http://schemas.microsoft.com/office/drawing/2014/main" id="{102B9959-812C-432C-8FCB-B35469CCE5D9}"/>
              </a:ext>
            </a:extLst>
          </p:cNvPr>
          <p:cNvSpPr/>
          <p:nvPr/>
        </p:nvSpPr>
        <p:spPr>
          <a:xfrm>
            <a:off x="228600" y="368969"/>
            <a:ext cx="8686800" cy="730908"/>
          </a:xfrm>
          <a:prstGeom prst="rect">
            <a:avLst/>
          </a:prstGeom>
          <a:noFill/>
          <a:ln w="6350">
            <a:solidFill>
              <a:srgbClr val="5395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64295" y="2885351"/>
            <a:ext cx="9362624" cy="948957"/>
            <a:chOff x="-64295" y="2885351"/>
            <a:chExt cx="9362624" cy="948957"/>
          </a:xfrm>
        </p:grpSpPr>
        <p:sp>
          <p:nvSpPr>
            <p:cNvPr id="8" name="Rectangle 7">
              <a:extLst>
                <a:ext uri="{FF2B5EF4-FFF2-40B4-BE49-F238E27FC236}">
                  <a16:creationId xmlns:a16="http://schemas.microsoft.com/office/drawing/2014/main" id="{2DC67BF6-A075-49FC-9C01-AB1DAFE88CBF}"/>
                </a:ext>
              </a:extLst>
            </p:cNvPr>
            <p:cNvSpPr/>
            <p:nvPr/>
          </p:nvSpPr>
          <p:spPr>
            <a:xfrm>
              <a:off x="0" y="2885351"/>
              <a:ext cx="841706" cy="914400"/>
            </a:xfrm>
            <a:prstGeom prst="rect">
              <a:avLst/>
            </a:prstGeom>
            <a:solidFill>
              <a:srgbClr val="0070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9F19118-7A49-4D61-B411-8026E1FFA337}"/>
                </a:ext>
              </a:extLst>
            </p:cNvPr>
            <p:cNvSpPr/>
            <p:nvPr/>
          </p:nvSpPr>
          <p:spPr>
            <a:xfrm>
              <a:off x="841705" y="2885351"/>
              <a:ext cx="1594995" cy="914400"/>
            </a:xfrm>
            <a:prstGeom prst="rect">
              <a:avLst/>
            </a:prstGeom>
            <a:solidFill>
              <a:srgbClr val="0AB1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2742BD2C-7E7F-496B-8B1F-9B9BC66EBF98}"/>
                </a:ext>
              </a:extLst>
            </p:cNvPr>
            <p:cNvSpPr txBox="1"/>
            <p:nvPr/>
          </p:nvSpPr>
          <p:spPr>
            <a:xfrm>
              <a:off x="103467" y="2956600"/>
              <a:ext cx="3217122" cy="307777"/>
            </a:xfrm>
            <a:prstGeom prst="rect">
              <a:avLst/>
            </a:prstGeom>
            <a:noFill/>
          </p:spPr>
          <p:txBody>
            <a:bodyPr wrap="square" rtlCol="0">
              <a:spAutoFit/>
            </a:bodyPr>
            <a:lstStyle/>
            <a:p>
              <a:r>
                <a:rPr lang="en-US" sz="1400" dirty="0">
                  <a:solidFill>
                    <a:schemeClr val="bg1"/>
                  </a:solidFill>
                </a:rPr>
                <a:t>MAY  JUN   </a:t>
              </a:r>
              <a:r>
                <a:rPr lang="en-US" sz="1100" dirty="0">
                  <a:solidFill>
                    <a:schemeClr val="bg1"/>
                  </a:solidFill>
                </a:rPr>
                <a:t> </a:t>
              </a:r>
              <a:r>
                <a:rPr lang="en-US" sz="1400" dirty="0">
                  <a:solidFill>
                    <a:schemeClr val="bg1"/>
                  </a:solidFill>
                </a:rPr>
                <a:t>JUL  </a:t>
              </a:r>
              <a:r>
                <a:rPr lang="en-US" sz="1100" dirty="0">
                  <a:solidFill>
                    <a:schemeClr val="bg1"/>
                  </a:solidFill>
                </a:rPr>
                <a:t> </a:t>
              </a:r>
              <a:r>
                <a:rPr lang="en-US" sz="600" dirty="0">
                  <a:solidFill>
                    <a:schemeClr val="bg1"/>
                  </a:solidFill>
                </a:rPr>
                <a:t> </a:t>
              </a:r>
              <a:r>
                <a:rPr lang="en-US" sz="1400" dirty="0">
                  <a:solidFill>
                    <a:schemeClr val="bg1"/>
                  </a:solidFill>
                </a:rPr>
                <a:t>AUG</a:t>
              </a:r>
            </a:p>
          </p:txBody>
        </p:sp>
        <p:sp>
          <p:nvSpPr>
            <p:cNvPr id="12" name="Rectangle 11">
              <a:extLst>
                <a:ext uri="{FF2B5EF4-FFF2-40B4-BE49-F238E27FC236}">
                  <a16:creationId xmlns:a16="http://schemas.microsoft.com/office/drawing/2014/main" id="{652490A0-0F41-4B1D-87FF-6AE7D13C81D5}"/>
                </a:ext>
              </a:extLst>
            </p:cNvPr>
            <p:cNvSpPr/>
            <p:nvPr/>
          </p:nvSpPr>
          <p:spPr>
            <a:xfrm>
              <a:off x="8271958" y="2885351"/>
              <a:ext cx="872042" cy="914400"/>
            </a:xfrm>
            <a:prstGeom prst="rect">
              <a:avLst/>
            </a:prstGeom>
            <a:solidFill>
              <a:srgbClr val="0070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70E00A0-85C6-4AFE-87CD-266518717401}"/>
                </a:ext>
              </a:extLst>
            </p:cNvPr>
            <p:cNvSpPr/>
            <p:nvPr/>
          </p:nvSpPr>
          <p:spPr>
            <a:xfrm>
              <a:off x="2324100" y="2885351"/>
              <a:ext cx="4498181" cy="914400"/>
            </a:xfrm>
            <a:prstGeom prst="rect">
              <a:avLst/>
            </a:prstGeom>
            <a:solidFill>
              <a:srgbClr val="105A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FE6CA8EE-3A39-4297-9792-96745CC735EB}"/>
                </a:ext>
              </a:extLst>
            </p:cNvPr>
            <p:cNvSpPr txBox="1"/>
            <p:nvPr/>
          </p:nvSpPr>
          <p:spPr>
            <a:xfrm>
              <a:off x="2059241" y="2957310"/>
              <a:ext cx="4760016" cy="307777"/>
            </a:xfrm>
            <a:prstGeom prst="rect">
              <a:avLst/>
            </a:prstGeom>
            <a:noFill/>
          </p:spPr>
          <p:txBody>
            <a:bodyPr wrap="square" rtlCol="0">
              <a:spAutoFit/>
            </a:bodyPr>
            <a:lstStyle/>
            <a:p>
              <a:r>
                <a:rPr lang="en-US" sz="1400" dirty="0">
                  <a:solidFill>
                    <a:schemeClr val="bg1"/>
                  </a:solidFill>
                </a:rPr>
                <a:t>SEP   OCT </a:t>
              </a:r>
              <a:r>
                <a:rPr lang="en-US" sz="1000" dirty="0">
                  <a:solidFill>
                    <a:schemeClr val="bg1"/>
                  </a:solidFill>
                </a:rPr>
                <a:t> </a:t>
              </a:r>
              <a:r>
                <a:rPr lang="en-US" sz="600" dirty="0">
                  <a:solidFill>
                    <a:schemeClr val="bg1"/>
                  </a:solidFill>
                </a:rPr>
                <a:t> </a:t>
              </a:r>
              <a:r>
                <a:rPr lang="en-US" sz="1400" dirty="0">
                  <a:solidFill>
                    <a:schemeClr val="bg1"/>
                  </a:solidFill>
                </a:rPr>
                <a:t>NOV </a:t>
              </a:r>
              <a:r>
                <a:rPr lang="en-US" sz="1100" dirty="0">
                  <a:solidFill>
                    <a:schemeClr val="bg1"/>
                  </a:solidFill>
                </a:rPr>
                <a:t>  </a:t>
              </a:r>
              <a:r>
                <a:rPr lang="en-US" sz="1400" dirty="0">
                  <a:solidFill>
                    <a:schemeClr val="bg1"/>
                  </a:solidFill>
                </a:rPr>
                <a:t>DEC  </a:t>
              </a:r>
              <a:r>
                <a:rPr lang="en-US" sz="1050" dirty="0">
                  <a:solidFill>
                    <a:schemeClr val="bg1"/>
                  </a:solidFill>
                </a:rPr>
                <a:t> </a:t>
              </a:r>
              <a:r>
                <a:rPr lang="en-US" sz="1400" dirty="0">
                  <a:solidFill>
                    <a:schemeClr val="bg1"/>
                  </a:solidFill>
                </a:rPr>
                <a:t>JAN   FEB  </a:t>
              </a:r>
              <a:r>
                <a:rPr lang="en-US" sz="1000" dirty="0">
                  <a:solidFill>
                    <a:schemeClr val="bg1"/>
                  </a:solidFill>
                </a:rPr>
                <a:t> </a:t>
              </a:r>
              <a:r>
                <a:rPr lang="en-US" sz="1400" dirty="0">
                  <a:solidFill>
                    <a:schemeClr val="bg1"/>
                  </a:solidFill>
                </a:rPr>
                <a:t>MAR </a:t>
              </a:r>
              <a:r>
                <a:rPr lang="en-US" sz="900" dirty="0">
                  <a:solidFill>
                    <a:schemeClr val="bg1"/>
                  </a:solidFill>
                </a:rPr>
                <a:t>  </a:t>
              </a:r>
              <a:r>
                <a:rPr lang="en-US" sz="1400" dirty="0">
                  <a:solidFill>
                    <a:schemeClr val="bg1"/>
                  </a:solidFill>
                </a:rPr>
                <a:t>APR </a:t>
              </a:r>
              <a:r>
                <a:rPr lang="en-US" sz="1000" dirty="0">
                  <a:solidFill>
                    <a:schemeClr val="bg1"/>
                  </a:solidFill>
                </a:rPr>
                <a:t>  </a:t>
              </a:r>
              <a:r>
                <a:rPr lang="en-US" sz="1400" dirty="0">
                  <a:solidFill>
                    <a:schemeClr val="bg1"/>
                  </a:solidFill>
                </a:rPr>
                <a:t>MAY   </a:t>
              </a:r>
            </a:p>
          </p:txBody>
        </p:sp>
        <p:grpSp>
          <p:nvGrpSpPr>
            <p:cNvPr id="2" name="Group 1"/>
            <p:cNvGrpSpPr/>
            <p:nvPr/>
          </p:nvGrpSpPr>
          <p:grpSpPr>
            <a:xfrm>
              <a:off x="-64295" y="3569749"/>
              <a:ext cx="9362624" cy="264559"/>
              <a:chOff x="-64295" y="3855504"/>
              <a:chExt cx="9362624" cy="264559"/>
            </a:xfrm>
          </p:grpSpPr>
          <p:sp>
            <p:nvSpPr>
              <p:cNvPr id="10" name="TextBox 9">
                <a:extLst>
                  <a:ext uri="{FF2B5EF4-FFF2-40B4-BE49-F238E27FC236}">
                    <a16:creationId xmlns:a16="http://schemas.microsoft.com/office/drawing/2014/main" id="{6CC54DC9-5548-41C7-80F5-75C675D5CEC4}"/>
                  </a:ext>
                </a:extLst>
              </p:cNvPr>
              <p:cNvSpPr txBox="1"/>
              <p:nvPr/>
            </p:nvSpPr>
            <p:spPr>
              <a:xfrm>
                <a:off x="-64295" y="3855504"/>
                <a:ext cx="1428750" cy="246221"/>
              </a:xfrm>
              <a:prstGeom prst="rect">
                <a:avLst/>
              </a:prstGeom>
              <a:noFill/>
            </p:spPr>
            <p:txBody>
              <a:bodyPr wrap="square" rtlCol="0">
                <a:spAutoFit/>
              </a:bodyPr>
              <a:lstStyle/>
              <a:p>
                <a:r>
                  <a:rPr lang="en-US" sz="1000" dirty="0">
                    <a:solidFill>
                      <a:schemeClr val="bg1"/>
                    </a:solidFill>
                  </a:rPr>
                  <a:t> SOPH YR</a:t>
                </a:r>
              </a:p>
            </p:txBody>
          </p:sp>
          <p:sp>
            <p:nvSpPr>
              <p:cNvPr id="13" name="TextBox 12">
                <a:extLst>
                  <a:ext uri="{FF2B5EF4-FFF2-40B4-BE49-F238E27FC236}">
                    <a16:creationId xmlns:a16="http://schemas.microsoft.com/office/drawing/2014/main" id="{5580C9C7-FFFB-4C2F-922F-1C7794D303B3}"/>
                  </a:ext>
                </a:extLst>
              </p:cNvPr>
              <p:cNvSpPr txBox="1"/>
              <p:nvPr/>
            </p:nvSpPr>
            <p:spPr>
              <a:xfrm>
                <a:off x="8194400" y="3873842"/>
                <a:ext cx="1103929" cy="246221"/>
              </a:xfrm>
              <a:prstGeom prst="rect">
                <a:avLst/>
              </a:prstGeom>
              <a:noFill/>
            </p:spPr>
            <p:txBody>
              <a:bodyPr wrap="square" rtlCol="0">
                <a:spAutoFit/>
              </a:bodyPr>
              <a:lstStyle/>
              <a:p>
                <a:r>
                  <a:rPr lang="en-US" sz="1000" dirty="0">
                    <a:solidFill>
                      <a:schemeClr val="bg1"/>
                    </a:solidFill>
                  </a:rPr>
                  <a:t> SENIOR YR</a:t>
                </a:r>
              </a:p>
            </p:txBody>
          </p:sp>
          <p:sp>
            <p:nvSpPr>
              <p:cNvPr id="16" name="TextBox 15">
                <a:extLst>
                  <a:ext uri="{FF2B5EF4-FFF2-40B4-BE49-F238E27FC236}">
                    <a16:creationId xmlns:a16="http://schemas.microsoft.com/office/drawing/2014/main" id="{743786A7-2F6F-4314-8228-986DADAE6DD6}"/>
                  </a:ext>
                </a:extLst>
              </p:cNvPr>
              <p:cNvSpPr txBox="1"/>
              <p:nvPr/>
            </p:nvSpPr>
            <p:spPr>
              <a:xfrm>
                <a:off x="2258453" y="3855505"/>
                <a:ext cx="1428750" cy="246221"/>
              </a:xfrm>
              <a:prstGeom prst="rect">
                <a:avLst/>
              </a:prstGeom>
              <a:noFill/>
            </p:spPr>
            <p:txBody>
              <a:bodyPr wrap="square" rtlCol="0">
                <a:spAutoFit/>
              </a:bodyPr>
              <a:lstStyle/>
              <a:p>
                <a:r>
                  <a:rPr lang="en-US" sz="1000" dirty="0">
                    <a:solidFill>
                      <a:schemeClr val="bg1"/>
                    </a:solidFill>
                  </a:rPr>
                  <a:t> JUNIOR YR</a:t>
                </a:r>
              </a:p>
            </p:txBody>
          </p:sp>
        </p:grpSp>
        <p:sp>
          <p:nvSpPr>
            <p:cNvPr id="17" name="Rectangle 16">
              <a:extLst>
                <a:ext uri="{FF2B5EF4-FFF2-40B4-BE49-F238E27FC236}">
                  <a16:creationId xmlns:a16="http://schemas.microsoft.com/office/drawing/2014/main" id="{9AB2AF28-66E3-484D-A448-20233D953A54}"/>
                </a:ext>
              </a:extLst>
            </p:cNvPr>
            <p:cNvSpPr/>
            <p:nvPr/>
          </p:nvSpPr>
          <p:spPr>
            <a:xfrm>
              <a:off x="6822281" y="2885352"/>
              <a:ext cx="1449676" cy="914399"/>
            </a:xfrm>
            <a:prstGeom prst="rect">
              <a:avLst/>
            </a:prstGeom>
            <a:solidFill>
              <a:srgbClr val="5395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8C365AD7-86A0-42D0-8026-F804F2AE6EAB}"/>
                </a:ext>
              </a:extLst>
            </p:cNvPr>
            <p:cNvSpPr txBox="1"/>
            <p:nvPr/>
          </p:nvSpPr>
          <p:spPr>
            <a:xfrm>
              <a:off x="6542785" y="2956600"/>
              <a:ext cx="2621048" cy="307777"/>
            </a:xfrm>
            <a:prstGeom prst="rect">
              <a:avLst/>
            </a:prstGeom>
            <a:noFill/>
          </p:spPr>
          <p:txBody>
            <a:bodyPr wrap="square" rtlCol="0">
              <a:spAutoFit/>
            </a:bodyPr>
            <a:lstStyle/>
            <a:p>
              <a:r>
                <a:rPr lang="en-US" sz="1400" dirty="0">
                  <a:solidFill>
                    <a:schemeClr val="bg1"/>
                  </a:solidFill>
                </a:rPr>
                <a:t>JUN   JUL   AUG  </a:t>
              </a:r>
              <a:r>
                <a:rPr lang="en-US" sz="1100" dirty="0">
                  <a:solidFill>
                    <a:schemeClr val="bg1"/>
                  </a:solidFill>
                </a:rPr>
                <a:t> </a:t>
              </a:r>
              <a:r>
                <a:rPr lang="en-US" sz="1400" dirty="0">
                  <a:solidFill>
                    <a:schemeClr val="bg1"/>
                  </a:solidFill>
                </a:rPr>
                <a:t>SEP </a:t>
              </a:r>
              <a:r>
                <a:rPr lang="en-US" sz="1100" dirty="0">
                  <a:solidFill>
                    <a:schemeClr val="bg1"/>
                  </a:solidFill>
                </a:rPr>
                <a:t> </a:t>
              </a:r>
              <a:r>
                <a:rPr lang="en-US" sz="1000" dirty="0">
                  <a:solidFill>
                    <a:schemeClr val="bg1"/>
                  </a:solidFill>
                </a:rPr>
                <a:t> </a:t>
              </a:r>
              <a:r>
                <a:rPr lang="en-US" sz="1400" dirty="0">
                  <a:solidFill>
                    <a:schemeClr val="bg1"/>
                  </a:solidFill>
                </a:rPr>
                <a:t>OCT    </a:t>
              </a:r>
            </a:p>
          </p:txBody>
        </p:sp>
      </p:grpSp>
    </p:spTree>
    <p:extLst>
      <p:ext uri="{BB962C8B-B14F-4D97-AF65-F5344CB8AC3E}">
        <p14:creationId xmlns:p14="http://schemas.microsoft.com/office/powerpoint/2010/main" val="4053372068"/>
      </p:ext>
    </p:extLst>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5CAE958-E33C-41A4-9B6E-7F6C3AAD1D20}"/>
              </a:ext>
            </a:extLst>
          </p:cNvPr>
          <p:cNvSpPr/>
          <p:nvPr/>
        </p:nvSpPr>
        <p:spPr>
          <a:xfrm>
            <a:off x="102655" y="456382"/>
            <a:ext cx="4860626" cy="584775"/>
          </a:xfrm>
          <a:prstGeom prst="rect">
            <a:avLst/>
          </a:prstGeom>
        </p:spPr>
        <p:txBody>
          <a:bodyPr wrap="square">
            <a:spAutoFit/>
          </a:bodyPr>
          <a:lstStyle/>
          <a:p>
            <a:pPr marL="228600"/>
            <a:r>
              <a:rPr lang="en-US" altLang="en-US" sz="3200" dirty="0">
                <a:solidFill>
                  <a:srgbClr val="105A51"/>
                </a:solidFill>
                <a:latin typeface="Futura Bk BT" panose="020B0502020204020303" pitchFamily="34" charset="0"/>
              </a:rPr>
              <a:t>SAMPLE TESTING PLANS</a:t>
            </a:r>
          </a:p>
        </p:txBody>
      </p:sp>
      <p:sp>
        <p:nvSpPr>
          <p:cNvPr id="5" name="Rectangle 4">
            <a:extLst>
              <a:ext uri="{FF2B5EF4-FFF2-40B4-BE49-F238E27FC236}">
                <a16:creationId xmlns:a16="http://schemas.microsoft.com/office/drawing/2014/main" id="{628221B3-792B-4629-8138-2CE1D2640623}"/>
              </a:ext>
            </a:extLst>
          </p:cNvPr>
          <p:cNvSpPr/>
          <p:nvPr/>
        </p:nvSpPr>
        <p:spPr>
          <a:xfrm>
            <a:off x="228600" y="368969"/>
            <a:ext cx="8686800" cy="730908"/>
          </a:xfrm>
          <a:prstGeom prst="rect">
            <a:avLst/>
          </a:prstGeom>
          <a:noFill/>
          <a:ln w="6350">
            <a:solidFill>
              <a:srgbClr val="5395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804194B-2AA6-4AD8-A572-A77CD5EFFD07}"/>
              </a:ext>
            </a:extLst>
          </p:cNvPr>
          <p:cNvSpPr/>
          <p:nvPr/>
        </p:nvSpPr>
        <p:spPr>
          <a:xfrm>
            <a:off x="1440593" y="2189165"/>
            <a:ext cx="786384" cy="54864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panose="020B0604020202020204" pitchFamily="34" charset="0"/>
                <a:cs typeface="Arial" panose="020B0604020202020204" pitchFamily="34" charset="0"/>
              </a:rPr>
              <a:t>DIAGS</a:t>
            </a:r>
          </a:p>
        </p:txBody>
      </p:sp>
      <p:sp>
        <p:nvSpPr>
          <p:cNvPr id="15" name="Rectangle 14">
            <a:extLst>
              <a:ext uri="{FF2B5EF4-FFF2-40B4-BE49-F238E27FC236}">
                <a16:creationId xmlns:a16="http://schemas.microsoft.com/office/drawing/2014/main" id="{7DE95E00-DB76-4591-9E1E-EDD68826CA8D}"/>
              </a:ext>
            </a:extLst>
          </p:cNvPr>
          <p:cNvSpPr/>
          <p:nvPr/>
        </p:nvSpPr>
        <p:spPr>
          <a:xfrm>
            <a:off x="353490" y="1367205"/>
            <a:ext cx="1437893" cy="461665"/>
          </a:xfrm>
          <a:prstGeom prst="rect">
            <a:avLst/>
          </a:prstGeom>
        </p:spPr>
        <p:txBody>
          <a:bodyPr wrap="square">
            <a:spAutoFit/>
          </a:bodyPr>
          <a:lstStyle/>
          <a:p>
            <a:r>
              <a:rPr lang="en-US" b="1" dirty="0">
                <a:solidFill>
                  <a:srgbClr val="539536"/>
                </a:solidFill>
              </a:rPr>
              <a:t>KADEN</a:t>
            </a:r>
          </a:p>
        </p:txBody>
      </p:sp>
      <p:sp>
        <p:nvSpPr>
          <p:cNvPr id="28" name="Rectangle 27">
            <a:extLst>
              <a:ext uri="{FF2B5EF4-FFF2-40B4-BE49-F238E27FC236}">
                <a16:creationId xmlns:a16="http://schemas.microsoft.com/office/drawing/2014/main" id="{7D6FC0AE-2994-4D47-ADA5-D8AF164D8945}"/>
              </a:ext>
            </a:extLst>
          </p:cNvPr>
          <p:cNvSpPr/>
          <p:nvPr/>
        </p:nvSpPr>
        <p:spPr>
          <a:xfrm>
            <a:off x="7486210" y="2189165"/>
            <a:ext cx="548640" cy="54864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panose="020B0604020202020204" pitchFamily="34" charset="0"/>
                <a:cs typeface="Arial" panose="020B0604020202020204" pitchFamily="34" charset="0"/>
              </a:rPr>
              <a:t>SAT</a:t>
            </a:r>
          </a:p>
        </p:txBody>
      </p:sp>
      <p:sp>
        <p:nvSpPr>
          <p:cNvPr id="18" name="Rectangle 17">
            <a:extLst>
              <a:ext uri="{FF2B5EF4-FFF2-40B4-BE49-F238E27FC236}">
                <a16:creationId xmlns:a16="http://schemas.microsoft.com/office/drawing/2014/main" id="{85AF6738-C12F-4505-AD8E-2B691E956B06}"/>
              </a:ext>
            </a:extLst>
          </p:cNvPr>
          <p:cNvSpPr/>
          <p:nvPr/>
        </p:nvSpPr>
        <p:spPr>
          <a:xfrm>
            <a:off x="2433328" y="2189165"/>
            <a:ext cx="822960" cy="54864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panose="020B0604020202020204" pitchFamily="34" charset="0"/>
                <a:cs typeface="Arial" panose="020B0604020202020204" pitchFamily="34" charset="0"/>
              </a:rPr>
              <a:t>PSAT/</a:t>
            </a:r>
          </a:p>
          <a:p>
            <a:pPr algn="ctr"/>
            <a:r>
              <a:rPr lang="en-US" sz="1200" b="1" dirty="0">
                <a:latin typeface="Arial" panose="020B0604020202020204" pitchFamily="34" charset="0"/>
                <a:cs typeface="Arial" panose="020B0604020202020204" pitchFamily="34" charset="0"/>
              </a:rPr>
              <a:t>NMSQT</a:t>
            </a:r>
          </a:p>
        </p:txBody>
      </p:sp>
      <p:sp>
        <p:nvSpPr>
          <p:cNvPr id="19" name="Rectangle 18">
            <a:extLst>
              <a:ext uri="{FF2B5EF4-FFF2-40B4-BE49-F238E27FC236}">
                <a16:creationId xmlns:a16="http://schemas.microsoft.com/office/drawing/2014/main" id="{18B560B0-4EA8-4403-93CC-923C836A8AFB}"/>
              </a:ext>
            </a:extLst>
          </p:cNvPr>
          <p:cNvSpPr/>
          <p:nvPr/>
        </p:nvSpPr>
        <p:spPr>
          <a:xfrm>
            <a:off x="5050598" y="2189165"/>
            <a:ext cx="548640" cy="54864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panose="020B0604020202020204" pitchFamily="34" charset="0"/>
                <a:cs typeface="Arial" panose="020B0604020202020204" pitchFamily="34" charset="0"/>
              </a:rPr>
              <a:t>SAT</a:t>
            </a:r>
          </a:p>
        </p:txBody>
      </p:sp>
      <p:sp>
        <p:nvSpPr>
          <p:cNvPr id="25" name="Rectangle 24">
            <a:extLst>
              <a:ext uri="{FF2B5EF4-FFF2-40B4-BE49-F238E27FC236}">
                <a16:creationId xmlns:a16="http://schemas.microsoft.com/office/drawing/2014/main" id="{CBF66877-1262-4185-94E7-D835DCE5AB12}"/>
              </a:ext>
            </a:extLst>
          </p:cNvPr>
          <p:cNvSpPr/>
          <p:nvPr/>
        </p:nvSpPr>
        <p:spPr>
          <a:xfrm>
            <a:off x="6021100" y="2189165"/>
            <a:ext cx="548640" cy="54864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panose="020B0604020202020204" pitchFamily="34" charset="0"/>
                <a:cs typeface="Arial" panose="020B0604020202020204" pitchFamily="34" charset="0"/>
              </a:rPr>
              <a:t>SAT</a:t>
            </a:r>
          </a:p>
        </p:txBody>
      </p:sp>
      <p:sp>
        <p:nvSpPr>
          <p:cNvPr id="26" name="Rectangle 25">
            <a:extLst>
              <a:ext uri="{FF2B5EF4-FFF2-40B4-BE49-F238E27FC236}">
                <a16:creationId xmlns:a16="http://schemas.microsoft.com/office/drawing/2014/main" id="{449ED2B7-08A4-4886-B5A5-B4527D6BE531}"/>
              </a:ext>
            </a:extLst>
          </p:cNvPr>
          <p:cNvSpPr/>
          <p:nvPr/>
        </p:nvSpPr>
        <p:spPr>
          <a:xfrm>
            <a:off x="6027450" y="1508522"/>
            <a:ext cx="548640" cy="54864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panose="020B0604020202020204" pitchFamily="34" charset="0"/>
                <a:cs typeface="Arial" panose="020B0604020202020204" pitchFamily="34" charset="0"/>
              </a:rPr>
              <a:t>AP</a:t>
            </a:r>
          </a:p>
        </p:txBody>
      </p:sp>
      <p:sp>
        <p:nvSpPr>
          <p:cNvPr id="29" name="TextBox 28">
            <a:extLst>
              <a:ext uri="{FF2B5EF4-FFF2-40B4-BE49-F238E27FC236}">
                <a16:creationId xmlns:a16="http://schemas.microsoft.com/office/drawing/2014/main" id="{FFCE4B21-2EDE-43E7-B7C0-2C7FDDED375F}"/>
              </a:ext>
            </a:extLst>
          </p:cNvPr>
          <p:cNvSpPr txBox="1"/>
          <p:nvPr/>
        </p:nvSpPr>
        <p:spPr>
          <a:xfrm>
            <a:off x="3158067" y="3929366"/>
            <a:ext cx="2194983" cy="307777"/>
          </a:xfrm>
          <a:prstGeom prst="rect">
            <a:avLst/>
          </a:prstGeom>
          <a:noFill/>
          <a:ln>
            <a:solidFill>
              <a:srgbClr val="539536"/>
            </a:solidFill>
          </a:ln>
        </p:spPr>
        <p:txBody>
          <a:bodyPr wrap="square" rtlCol="0">
            <a:spAutoFit/>
          </a:bodyPr>
          <a:lstStyle/>
          <a:p>
            <a:pPr algn="ctr"/>
            <a:r>
              <a:rPr lang="en-US" sz="1400" dirty="0">
                <a:solidFill>
                  <a:srgbClr val="105A51"/>
                </a:solidFill>
              </a:rPr>
              <a:t>TEST PREPARATION</a:t>
            </a:r>
          </a:p>
        </p:txBody>
      </p:sp>
      <p:sp>
        <p:nvSpPr>
          <p:cNvPr id="27" name="Rectangle 26">
            <a:extLst>
              <a:ext uri="{FF2B5EF4-FFF2-40B4-BE49-F238E27FC236}">
                <a16:creationId xmlns:a16="http://schemas.microsoft.com/office/drawing/2014/main" id="{EE2FAA6C-56C0-4697-99A5-D0762BA36D73}"/>
              </a:ext>
            </a:extLst>
          </p:cNvPr>
          <p:cNvSpPr/>
          <p:nvPr/>
        </p:nvSpPr>
        <p:spPr>
          <a:xfrm>
            <a:off x="6590622" y="2189165"/>
            <a:ext cx="548640" cy="54864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200" b="1" dirty="0">
                <a:latin typeface="Arial" panose="020B0604020202020204" pitchFamily="34" charset="0"/>
                <a:cs typeface="Arial" panose="020B0604020202020204" pitchFamily="34" charset="0"/>
              </a:rPr>
              <a:t>SAT/</a:t>
            </a:r>
          </a:p>
          <a:p>
            <a:pPr algn="ctr"/>
            <a:r>
              <a:rPr lang="en-US" sz="1200" b="1" dirty="0">
                <a:latin typeface="Arial" panose="020B0604020202020204" pitchFamily="34" charset="0"/>
                <a:cs typeface="Arial" panose="020B0604020202020204" pitchFamily="34" charset="0"/>
              </a:rPr>
              <a:t>SUBJ</a:t>
            </a:r>
          </a:p>
        </p:txBody>
      </p:sp>
      <p:sp>
        <p:nvSpPr>
          <p:cNvPr id="30" name="TextBox 29">
            <a:extLst>
              <a:ext uri="{FF2B5EF4-FFF2-40B4-BE49-F238E27FC236}">
                <a16:creationId xmlns:a16="http://schemas.microsoft.com/office/drawing/2014/main" id="{3D15EFAB-9BFA-48AD-BFBD-81041DA5C894}"/>
              </a:ext>
            </a:extLst>
          </p:cNvPr>
          <p:cNvSpPr txBox="1"/>
          <p:nvPr/>
        </p:nvSpPr>
        <p:spPr>
          <a:xfrm>
            <a:off x="6311900" y="3929366"/>
            <a:ext cx="1451102" cy="307777"/>
          </a:xfrm>
          <a:prstGeom prst="rect">
            <a:avLst/>
          </a:prstGeom>
          <a:noFill/>
          <a:ln>
            <a:solidFill>
              <a:srgbClr val="539536"/>
            </a:solidFill>
          </a:ln>
        </p:spPr>
        <p:txBody>
          <a:bodyPr wrap="square" rtlCol="0">
            <a:spAutoFit/>
          </a:bodyPr>
          <a:lstStyle/>
          <a:p>
            <a:pPr algn="ctr"/>
            <a:r>
              <a:rPr lang="en-US" sz="1400" dirty="0">
                <a:solidFill>
                  <a:srgbClr val="105A51"/>
                </a:solidFill>
              </a:rPr>
              <a:t>REVIEW</a:t>
            </a:r>
          </a:p>
        </p:txBody>
      </p:sp>
      <p:sp>
        <p:nvSpPr>
          <p:cNvPr id="31" name="Rectangle 30">
            <a:extLst>
              <a:ext uri="{FF2B5EF4-FFF2-40B4-BE49-F238E27FC236}">
                <a16:creationId xmlns:a16="http://schemas.microsoft.com/office/drawing/2014/main" id="{2DC67BF6-A075-49FC-9C01-AB1DAFE88CBF}"/>
              </a:ext>
            </a:extLst>
          </p:cNvPr>
          <p:cNvSpPr/>
          <p:nvPr/>
        </p:nvSpPr>
        <p:spPr>
          <a:xfrm>
            <a:off x="0" y="2885351"/>
            <a:ext cx="841706" cy="914400"/>
          </a:xfrm>
          <a:prstGeom prst="rect">
            <a:avLst/>
          </a:prstGeom>
          <a:solidFill>
            <a:srgbClr val="0070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39F19118-7A49-4D61-B411-8026E1FFA337}"/>
              </a:ext>
            </a:extLst>
          </p:cNvPr>
          <p:cNvSpPr/>
          <p:nvPr/>
        </p:nvSpPr>
        <p:spPr>
          <a:xfrm>
            <a:off x="841705" y="2885351"/>
            <a:ext cx="1553833" cy="914400"/>
          </a:xfrm>
          <a:prstGeom prst="rect">
            <a:avLst/>
          </a:prstGeom>
          <a:solidFill>
            <a:srgbClr val="0AB1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2742BD2C-7E7F-496B-8B1F-9B9BC66EBF98}"/>
              </a:ext>
            </a:extLst>
          </p:cNvPr>
          <p:cNvSpPr txBox="1"/>
          <p:nvPr/>
        </p:nvSpPr>
        <p:spPr>
          <a:xfrm>
            <a:off x="103467" y="2956600"/>
            <a:ext cx="3217122" cy="307777"/>
          </a:xfrm>
          <a:prstGeom prst="rect">
            <a:avLst/>
          </a:prstGeom>
          <a:noFill/>
        </p:spPr>
        <p:txBody>
          <a:bodyPr wrap="square" rtlCol="0">
            <a:spAutoFit/>
          </a:bodyPr>
          <a:lstStyle/>
          <a:p>
            <a:r>
              <a:rPr lang="en-US" sz="1400" dirty="0">
                <a:solidFill>
                  <a:schemeClr val="bg1"/>
                </a:solidFill>
              </a:rPr>
              <a:t>MAY  JUN   </a:t>
            </a:r>
            <a:r>
              <a:rPr lang="en-US" sz="1100" dirty="0">
                <a:solidFill>
                  <a:schemeClr val="bg1"/>
                </a:solidFill>
              </a:rPr>
              <a:t> </a:t>
            </a:r>
            <a:r>
              <a:rPr lang="en-US" sz="1400" dirty="0">
                <a:solidFill>
                  <a:schemeClr val="bg1"/>
                </a:solidFill>
              </a:rPr>
              <a:t>JUL  </a:t>
            </a:r>
            <a:r>
              <a:rPr lang="en-US" sz="1100" dirty="0">
                <a:solidFill>
                  <a:schemeClr val="bg1"/>
                </a:solidFill>
              </a:rPr>
              <a:t> </a:t>
            </a:r>
            <a:r>
              <a:rPr lang="en-US" sz="600" dirty="0">
                <a:solidFill>
                  <a:schemeClr val="bg1"/>
                </a:solidFill>
              </a:rPr>
              <a:t> </a:t>
            </a:r>
            <a:r>
              <a:rPr lang="en-US" sz="1400" dirty="0">
                <a:solidFill>
                  <a:schemeClr val="bg1"/>
                </a:solidFill>
              </a:rPr>
              <a:t>AUG</a:t>
            </a:r>
          </a:p>
        </p:txBody>
      </p:sp>
      <p:sp>
        <p:nvSpPr>
          <p:cNvPr id="34" name="Rectangle 33">
            <a:extLst>
              <a:ext uri="{FF2B5EF4-FFF2-40B4-BE49-F238E27FC236}">
                <a16:creationId xmlns:a16="http://schemas.microsoft.com/office/drawing/2014/main" id="{652490A0-0F41-4B1D-87FF-6AE7D13C81D5}"/>
              </a:ext>
            </a:extLst>
          </p:cNvPr>
          <p:cNvSpPr/>
          <p:nvPr/>
        </p:nvSpPr>
        <p:spPr>
          <a:xfrm>
            <a:off x="8271958" y="2885351"/>
            <a:ext cx="872042" cy="914400"/>
          </a:xfrm>
          <a:prstGeom prst="rect">
            <a:avLst/>
          </a:prstGeom>
          <a:solidFill>
            <a:srgbClr val="0070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B70E00A0-85C6-4AFE-87CD-266518717401}"/>
              </a:ext>
            </a:extLst>
          </p:cNvPr>
          <p:cNvSpPr/>
          <p:nvPr/>
        </p:nvSpPr>
        <p:spPr>
          <a:xfrm>
            <a:off x="2324100" y="2885351"/>
            <a:ext cx="4498181" cy="914400"/>
          </a:xfrm>
          <a:prstGeom prst="rect">
            <a:avLst/>
          </a:prstGeom>
          <a:solidFill>
            <a:srgbClr val="105A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FE6CA8EE-3A39-4297-9792-96745CC735EB}"/>
              </a:ext>
            </a:extLst>
          </p:cNvPr>
          <p:cNvSpPr txBox="1"/>
          <p:nvPr/>
        </p:nvSpPr>
        <p:spPr>
          <a:xfrm>
            <a:off x="2059241" y="2957310"/>
            <a:ext cx="4760016" cy="307777"/>
          </a:xfrm>
          <a:prstGeom prst="rect">
            <a:avLst/>
          </a:prstGeom>
          <a:noFill/>
        </p:spPr>
        <p:txBody>
          <a:bodyPr wrap="square" rtlCol="0">
            <a:spAutoFit/>
          </a:bodyPr>
          <a:lstStyle/>
          <a:p>
            <a:r>
              <a:rPr lang="en-US" sz="1400" dirty="0">
                <a:solidFill>
                  <a:schemeClr val="bg1"/>
                </a:solidFill>
              </a:rPr>
              <a:t>SEP   OCT </a:t>
            </a:r>
            <a:r>
              <a:rPr lang="en-US" sz="1000" dirty="0">
                <a:solidFill>
                  <a:schemeClr val="bg1"/>
                </a:solidFill>
              </a:rPr>
              <a:t> </a:t>
            </a:r>
            <a:r>
              <a:rPr lang="en-US" sz="600" dirty="0">
                <a:solidFill>
                  <a:schemeClr val="bg1"/>
                </a:solidFill>
              </a:rPr>
              <a:t> </a:t>
            </a:r>
            <a:r>
              <a:rPr lang="en-US" sz="1400" dirty="0">
                <a:solidFill>
                  <a:schemeClr val="bg1"/>
                </a:solidFill>
              </a:rPr>
              <a:t>NOV </a:t>
            </a:r>
            <a:r>
              <a:rPr lang="en-US" sz="1100" dirty="0">
                <a:solidFill>
                  <a:schemeClr val="bg1"/>
                </a:solidFill>
              </a:rPr>
              <a:t>  </a:t>
            </a:r>
            <a:r>
              <a:rPr lang="en-US" sz="1400" dirty="0">
                <a:solidFill>
                  <a:schemeClr val="bg1"/>
                </a:solidFill>
              </a:rPr>
              <a:t>DEC  </a:t>
            </a:r>
            <a:r>
              <a:rPr lang="en-US" sz="1050" dirty="0">
                <a:solidFill>
                  <a:schemeClr val="bg1"/>
                </a:solidFill>
              </a:rPr>
              <a:t> </a:t>
            </a:r>
            <a:r>
              <a:rPr lang="en-US" sz="1400" dirty="0">
                <a:solidFill>
                  <a:schemeClr val="bg1"/>
                </a:solidFill>
              </a:rPr>
              <a:t>JAN   FEB  </a:t>
            </a:r>
            <a:r>
              <a:rPr lang="en-US" sz="1000" dirty="0">
                <a:solidFill>
                  <a:schemeClr val="bg1"/>
                </a:solidFill>
              </a:rPr>
              <a:t> </a:t>
            </a:r>
            <a:r>
              <a:rPr lang="en-US" sz="1400" dirty="0">
                <a:solidFill>
                  <a:schemeClr val="bg1"/>
                </a:solidFill>
              </a:rPr>
              <a:t>MAR </a:t>
            </a:r>
            <a:r>
              <a:rPr lang="en-US" sz="900" dirty="0">
                <a:solidFill>
                  <a:schemeClr val="bg1"/>
                </a:solidFill>
              </a:rPr>
              <a:t>  </a:t>
            </a:r>
            <a:r>
              <a:rPr lang="en-US" sz="1400" dirty="0">
                <a:solidFill>
                  <a:schemeClr val="bg1"/>
                </a:solidFill>
              </a:rPr>
              <a:t>APR </a:t>
            </a:r>
            <a:r>
              <a:rPr lang="en-US" sz="1000" dirty="0">
                <a:solidFill>
                  <a:schemeClr val="bg1"/>
                </a:solidFill>
              </a:rPr>
              <a:t>  </a:t>
            </a:r>
            <a:r>
              <a:rPr lang="en-US" sz="1400" dirty="0">
                <a:solidFill>
                  <a:schemeClr val="bg1"/>
                </a:solidFill>
              </a:rPr>
              <a:t>MAY   </a:t>
            </a:r>
          </a:p>
        </p:txBody>
      </p:sp>
      <p:grpSp>
        <p:nvGrpSpPr>
          <p:cNvPr id="37" name="Group 36"/>
          <p:cNvGrpSpPr/>
          <p:nvPr/>
        </p:nvGrpSpPr>
        <p:grpSpPr>
          <a:xfrm>
            <a:off x="-76998" y="3569749"/>
            <a:ext cx="9375327" cy="264559"/>
            <a:chOff x="-76998" y="3855504"/>
            <a:chExt cx="9375327" cy="264559"/>
          </a:xfrm>
        </p:grpSpPr>
        <p:sp>
          <p:nvSpPr>
            <p:cNvPr id="38" name="TextBox 37">
              <a:extLst>
                <a:ext uri="{FF2B5EF4-FFF2-40B4-BE49-F238E27FC236}">
                  <a16:creationId xmlns:a16="http://schemas.microsoft.com/office/drawing/2014/main" id="{6CC54DC9-5548-41C7-80F5-75C675D5CEC4}"/>
                </a:ext>
              </a:extLst>
            </p:cNvPr>
            <p:cNvSpPr txBox="1"/>
            <p:nvPr/>
          </p:nvSpPr>
          <p:spPr>
            <a:xfrm>
              <a:off x="-76998" y="3855504"/>
              <a:ext cx="1428750" cy="246221"/>
            </a:xfrm>
            <a:prstGeom prst="rect">
              <a:avLst/>
            </a:prstGeom>
            <a:noFill/>
          </p:spPr>
          <p:txBody>
            <a:bodyPr wrap="square" rtlCol="0">
              <a:spAutoFit/>
            </a:bodyPr>
            <a:lstStyle/>
            <a:p>
              <a:r>
                <a:rPr lang="en-US" sz="1000" dirty="0">
                  <a:solidFill>
                    <a:schemeClr val="bg1"/>
                  </a:solidFill>
                </a:rPr>
                <a:t> SOPH YR</a:t>
              </a:r>
            </a:p>
          </p:txBody>
        </p:sp>
        <p:sp>
          <p:nvSpPr>
            <p:cNvPr id="39" name="TextBox 38">
              <a:extLst>
                <a:ext uri="{FF2B5EF4-FFF2-40B4-BE49-F238E27FC236}">
                  <a16:creationId xmlns:a16="http://schemas.microsoft.com/office/drawing/2014/main" id="{5580C9C7-FFFB-4C2F-922F-1C7794D303B3}"/>
                </a:ext>
              </a:extLst>
            </p:cNvPr>
            <p:cNvSpPr txBox="1"/>
            <p:nvPr/>
          </p:nvSpPr>
          <p:spPr>
            <a:xfrm>
              <a:off x="8194400" y="3873842"/>
              <a:ext cx="1103929" cy="246221"/>
            </a:xfrm>
            <a:prstGeom prst="rect">
              <a:avLst/>
            </a:prstGeom>
            <a:noFill/>
          </p:spPr>
          <p:txBody>
            <a:bodyPr wrap="square" rtlCol="0">
              <a:spAutoFit/>
            </a:bodyPr>
            <a:lstStyle/>
            <a:p>
              <a:r>
                <a:rPr lang="en-US" sz="1000" dirty="0">
                  <a:solidFill>
                    <a:schemeClr val="bg1"/>
                  </a:solidFill>
                </a:rPr>
                <a:t> SENIOR YR</a:t>
              </a:r>
            </a:p>
          </p:txBody>
        </p:sp>
        <p:sp>
          <p:nvSpPr>
            <p:cNvPr id="40" name="TextBox 39">
              <a:extLst>
                <a:ext uri="{FF2B5EF4-FFF2-40B4-BE49-F238E27FC236}">
                  <a16:creationId xmlns:a16="http://schemas.microsoft.com/office/drawing/2014/main" id="{743786A7-2F6F-4314-8228-986DADAE6DD6}"/>
                </a:ext>
              </a:extLst>
            </p:cNvPr>
            <p:cNvSpPr txBox="1"/>
            <p:nvPr/>
          </p:nvSpPr>
          <p:spPr>
            <a:xfrm>
              <a:off x="2254216" y="3855505"/>
              <a:ext cx="1428750" cy="246221"/>
            </a:xfrm>
            <a:prstGeom prst="rect">
              <a:avLst/>
            </a:prstGeom>
            <a:noFill/>
          </p:spPr>
          <p:txBody>
            <a:bodyPr wrap="square" rtlCol="0">
              <a:spAutoFit/>
            </a:bodyPr>
            <a:lstStyle/>
            <a:p>
              <a:r>
                <a:rPr lang="en-US" sz="1000" dirty="0">
                  <a:solidFill>
                    <a:schemeClr val="bg1"/>
                  </a:solidFill>
                </a:rPr>
                <a:t> JUNIOR YR</a:t>
              </a:r>
            </a:p>
          </p:txBody>
        </p:sp>
      </p:grpSp>
      <p:sp>
        <p:nvSpPr>
          <p:cNvPr id="41" name="Rectangle 40">
            <a:extLst>
              <a:ext uri="{FF2B5EF4-FFF2-40B4-BE49-F238E27FC236}">
                <a16:creationId xmlns:a16="http://schemas.microsoft.com/office/drawing/2014/main" id="{9AB2AF28-66E3-484D-A448-20233D953A54}"/>
              </a:ext>
            </a:extLst>
          </p:cNvPr>
          <p:cNvSpPr/>
          <p:nvPr/>
        </p:nvSpPr>
        <p:spPr>
          <a:xfrm>
            <a:off x="6822281" y="2885352"/>
            <a:ext cx="1449676" cy="914399"/>
          </a:xfrm>
          <a:prstGeom prst="rect">
            <a:avLst/>
          </a:prstGeom>
          <a:solidFill>
            <a:srgbClr val="5395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8C365AD7-86A0-42D0-8026-F804F2AE6EAB}"/>
              </a:ext>
            </a:extLst>
          </p:cNvPr>
          <p:cNvSpPr txBox="1"/>
          <p:nvPr/>
        </p:nvSpPr>
        <p:spPr>
          <a:xfrm>
            <a:off x="6542785" y="2956600"/>
            <a:ext cx="2621048" cy="307777"/>
          </a:xfrm>
          <a:prstGeom prst="rect">
            <a:avLst/>
          </a:prstGeom>
          <a:noFill/>
        </p:spPr>
        <p:txBody>
          <a:bodyPr wrap="square" rtlCol="0">
            <a:spAutoFit/>
          </a:bodyPr>
          <a:lstStyle/>
          <a:p>
            <a:r>
              <a:rPr lang="en-US" sz="1400" dirty="0">
                <a:solidFill>
                  <a:schemeClr val="bg1"/>
                </a:solidFill>
              </a:rPr>
              <a:t>JUN   JUL   AUG  </a:t>
            </a:r>
            <a:r>
              <a:rPr lang="en-US" sz="1100" dirty="0">
                <a:solidFill>
                  <a:schemeClr val="bg1"/>
                </a:solidFill>
              </a:rPr>
              <a:t> </a:t>
            </a:r>
            <a:r>
              <a:rPr lang="en-US" sz="1400" dirty="0">
                <a:solidFill>
                  <a:schemeClr val="bg1"/>
                </a:solidFill>
              </a:rPr>
              <a:t>SEP </a:t>
            </a:r>
            <a:r>
              <a:rPr lang="en-US" sz="1100" dirty="0">
                <a:solidFill>
                  <a:schemeClr val="bg1"/>
                </a:solidFill>
              </a:rPr>
              <a:t> </a:t>
            </a:r>
            <a:r>
              <a:rPr lang="en-US" sz="1000" dirty="0">
                <a:solidFill>
                  <a:schemeClr val="bg1"/>
                </a:solidFill>
              </a:rPr>
              <a:t> </a:t>
            </a:r>
            <a:r>
              <a:rPr lang="en-US" sz="1400" dirty="0">
                <a:solidFill>
                  <a:schemeClr val="bg1"/>
                </a:solidFill>
              </a:rPr>
              <a:t>OCT    </a:t>
            </a:r>
          </a:p>
        </p:txBody>
      </p:sp>
    </p:spTree>
    <p:extLst>
      <p:ext uri="{BB962C8B-B14F-4D97-AF65-F5344CB8AC3E}">
        <p14:creationId xmlns:p14="http://schemas.microsoft.com/office/powerpoint/2010/main" val="1817474662"/>
      </p:ext>
    </p:extLst>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0" y="1560459"/>
          <a:ext cx="9144000" cy="4206120"/>
        </p:xfrm>
        <a:graphic>
          <a:graphicData uri="http://schemas.openxmlformats.org/drawingml/2006/table">
            <a:tbl>
              <a:tblPr firstRow="1" bandRow="1">
                <a:tableStyleId>{5C22544A-7EE6-4342-B048-85BDC9FD1C3A}</a:tableStyleId>
              </a:tblPr>
              <a:tblGrid>
                <a:gridCol w="4572000">
                  <a:extLst>
                    <a:ext uri="{9D8B030D-6E8A-4147-A177-3AD203B41FA5}">
                      <a16:colId xmlns:a16="http://schemas.microsoft.com/office/drawing/2014/main" val="20000"/>
                    </a:ext>
                  </a:extLst>
                </a:gridCol>
                <a:gridCol w="4572000">
                  <a:extLst>
                    <a:ext uri="{9D8B030D-6E8A-4147-A177-3AD203B41FA5}">
                      <a16:colId xmlns:a16="http://schemas.microsoft.com/office/drawing/2014/main" val="20001"/>
                    </a:ext>
                  </a:extLst>
                </a:gridCol>
              </a:tblGrid>
              <a:tr h="548640">
                <a:tc>
                  <a:txBody>
                    <a:bodyPr/>
                    <a:lstStyle/>
                    <a:p>
                      <a:r>
                        <a:rPr lang="en-US" sz="2400" dirty="0">
                          <a:latin typeface="Futura Bk BT" panose="020B0502020204020303" pitchFamily="34" charset="0"/>
                        </a:rPr>
                        <a:t>All Scores Required</a:t>
                      </a:r>
                    </a:p>
                  </a:txBody>
                  <a:tcPr marL="274320" marR="182880" marT="45714" marB="45714" anchor="ctr">
                    <a:lnL w="381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lumMod val="75000"/>
                        <a:lumOff val="25000"/>
                      </a:schemeClr>
                    </a:solidFill>
                  </a:tcPr>
                </a:tc>
                <a:tc>
                  <a:txBody>
                    <a:bodyPr/>
                    <a:lstStyle/>
                    <a:p>
                      <a:r>
                        <a:rPr lang="en-US" sz="2400" dirty="0">
                          <a:latin typeface="Futura Bk BT" panose="020B0502020204020303" pitchFamily="34" charset="0"/>
                        </a:rPr>
                        <a:t>Score Choice Allowed</a:t>
                      </a:r>
                    </a:p>
                  </a:txBody>
                  <a:tcPr marL="274320" marR="182880" marT="45714" marB="45714" anchor="ctr">
                    <a:lnL w="381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lumMod val="75000"/>
                        <a:lumOff val="25000"/>
                      </a:schemeClr>
                    </a:solidFill>
                  </a:tcPr>
                </a:tc>
                <a:extLst>
                  <a:ext uri="{0D108BD9-81ED-4DB2-BD59-A6C34878D82A}">
                    <a16:rowId xmlns:a16="http://schemas.microsoft.com/office/drawing/2014/main" val="10000"/>
                  </a:ext>
                </a:extLst>
              </a:tr>
              <a:tr h="3404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bg1"/>
                          </a:solidFill>
                        </a:rPr>
                        <a:t>Georgetown</a:t>
                      </a:r>
                    </a:p>
                  </a:txBody>
                  <a:tcPr marL="274320" marR="182880" marT="45714" marB="45714">
                    <a:lnL w="381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105A51"/>
                    </a:solidFill>
                  </a:tcPr>
                </a:tc>
                <a:tc rowSpan="10">
                  <a:txBody>
                    <a:bodyPr/>
                    <a:lstStyle/>
                    <a:p>
                      <a:pPr algn="l"/>
                      <a:r>
                        <a:rPr lang="en-US" sz="3600" dirty="0">
                          <a:solidFill>
                            <a:schemeClr val="bg1"/>
                          </a:solidFill>
                          <a:latin typeface="Futura Lt BT" panose="020B0402020204020303" pitchFamily="34" charset="0"/>
                        </a:rPr>
                        <a:t>Almost all other schools!</a:t>
                      </a:r>
                    </a:p>
                  </a:txBody>
                  <a:tcPr marL="274320" marR="182880" marT="274320" marB="45714">
                    <a:lnL w="381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noFill/>
                      <a:prstDash val="solid"/>
                      <a:round/>
                      <a:headEnd type="none" w="med" len="med"/>
                      <a:tailEnd type="none" w="med" len="med"/>
                    </a:lnB>
                    <a:solidFill>
                      <a:srgbClr val="105A51"/>
                    </a:solidFill>
                  </a:tcPr>
                </a:tc>
                <a:extLst>
                  <a:ext uri="{0D108BD9-81ED-4DB2-BD59-A6C34878D82A}">
                    <a16:rowId xmlns:a16="http://schemas.microsoft.com/office/drawing/2014/main" val="10001"/>
                  </a:ext>
                </a:extLst>
              </a:tr>
              <a:tr h="3404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bg1"/>
                          </a:solidFill>
                        </a:rPr>
                        <a:t>Yale</a:t>
                      </a:r>
                    </a:p>
                  </a:txBody>
                  <a:tcPr marL="274320" marR="182880" marT="45714" marB="45714">
                    <a:lnL w="381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105A51">
                        <a:alpha val="80000"/>
                      </a:srgbClr>
                    </a:solidFill>
                  </a:tcPr>
                </a:tc>
                <a:tc vMerge="1">
                  <a:txBody>
                    <a:bodyPr/>
                    <a:lstStyle/>
                    <a:p>
                      <a:endParaRPr lang="en-US" sz="1800" dirty="0"/>
                    </a:p>
                  </a:txBody>
                  <a:tcPr marL="182880" marR="182880" marT="45714" marB="45714">
                    <a:lnL w="381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2"/>
                  </a:ext>
                </a:extLst>
              </a:tr>
              <a:tr h="340467">
                <a:tc>
                  <a:txBody>
                    <a:bodyPr/>
                    <a:lstStyle/>
                    <a:p>
                      <a:r>
                        <a:rPr lang="en-US" sz="1800" dirty="0">
                          <a:solidFill>
                            <a:schemeClr val="bg1"/>
                          </a:solidFill>
                        </a:rPr>
                        <a:t>Barnard College</a:t>
                      </a:r>
                    </a:p>
                  </a:txBody>
                  <a:tcPr marL="274320" marR="182880" marT="45714" marB="45714">
                    <a:lnL w="381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105A51"/>
                    </a:solidFill>
                  </a:tcPr>
                </a:tc>
                <a:tc vMerge="1">
                  <a:txBody>
                    <a:bodyPr/>
                    <a:lstStyle/>
                    <a:p>
                      <a:endParaRPr lang="en-US" sz="1800" dirty="0"/>
                    </a:p>
                  </a:txBody>
                  <a:tcPr marL="182880" marR="182880" marT="45714" marB="45714">
                    <a:lnL w="381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3"/>
                  </a:ext>
                </a:extLst>
              </a:tr>
              <a:tr h="340467">
                <a:tc>
                  <a:txBody>
                    <a:bodyPr/>
                    <a:lstStyle/>
                    <a:p>
                      <a:r>
                        <a:rPr lang="en-US" sz="1800" dirty="0">
                          <a:solidFill>
                            <a:schemeClr val="bg1"/>
                          </a:solidFill>
                        </a:rPr>
                        <a:t>Elon University</a:t>
                      </a:r>
                    </a:p>
                  </a:txBody>
                  <a:tcPr marL="274320" marR="182880" marT="45714" marB="45714">
                    <a:lnL w="381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105A51">
                        <a:alpha val="80000"/>
                      </a:srgbClr>
                    </a:solidFill>
                  </a:tcPr>
                </a:tc>
                <a:tc vMerge="1">
                  <a:txBody>
                    <a:bodyPr/>
                    <a:lstStyle/>
                    <a:p>
                      <a:endParaRPr lang="en-US" sz="1800" dirty="0"/>
                    </a:p>
                  </a:txBody>
                  <a:tcPr marL="182880" marR="182880" marT="45714" marB="45714">
                    <a:lnL w="381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4"/>
                  </a:ext>
                </a:extLst>
              </a:tr>
              <a:tr h="340467">
                <a:tc>
                  <a:txBody>
                    <a:bodyPr/>
                    <a:lstStyle/>
                    <a:p>
                      <a:endParaRPr lang="en-US" sz="1800" dirty="0">
                        <a:solidFill>
                          <a:schemeClr val="bg1"/>
                        </a:solidFill>
                      </a:endParaRPr>
                    </a:p>
                  </a:txBody>
                  <a:tcPr marL="274320" marR="182880" marT="45714" marB="45714">
                    <a:lnL w="381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105A51"/>
                    </a:solidFill>
                  </a:tcPr>
                </a:tc>
                <a:tc vMerge="1">
                  <a:txBody>
                    <a:bodyPr/>
                    <a:lstStyle/>
                    <a:p>
                      <a:endParaRPr lang="en-US" sz="1800" dirty="0"/>
                    </a:p>
                  </a:txBody>
                  <a:tcPr marL="182880" marR="182880" marT="45714" marB="45714">
                    <a:lnL w="381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5"/>
                  </a:ext>
                </a:extLst>
              </a:tr>
              <a:tr h="340467">
                <a:tc>
                  <a:txBody>
                    <a:bodyPr/>
                    <a:lstStyle/>
                    <a:p>
                      <a:endParaRPr lang="en-US" sz="1800" dirty="0"/>
                    </a:p>
                  </a:txBody>
                  <a:tcPr marL="274320" marR="182880" marT="45714" marB="45714">
                    <a:lnL w="381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105A51">
                        <a:alpha val="80000"/>
                      </a:srgbClr>
                    </a:solidFill>
                  </a:tcPr>
                </a:tc>
                <a:tc vMerge="1">
                  <a:txBody>
                    <a:bodyPr/>
                    <a:lstStyle/>
                    <a:p>
                      <a:endParaRPr lang="en-US" sz="1800" dirty="0"/>
                    </a:p>
                  </a:txBody>
                  <a:tcPr marL="182880" marR="182880" marT="45714" marB="45714">
                    <a:lnL w="381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6"/>
                  </a:ext>
                </a:extLst>
              </a:tr>
              <a:tr h="340467">
                <a:tc>
                  <a:txBody>
                    <a:bodyPr/>
                    <a:lstStyle/>
                    <a:p>
                      <a:endParaRPr lang="en-US" sz="1800" dirty="0"/>
                    </a:p>
                  </a:txBody>
                  <a:tcPr marL="274320" marR="182880" marT="45714" marB="45714">
                    <a:lnL w="381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105A51"/>
                    </a:solidFill>
                  </a:tcPr>
                </a:tc>
                <a:tc vMerge="1">
                  <a:txBody>
                    <a:bodyPr/>
                    <a:lstStyle/>
                    <a:p>
                      <a:endParaRPr lang="en-US" sz="1800" dirty="0"/>
                    </a:p>
                  </a:txBody>
                  <a:tcPr marL="182880" marR="182880" marT="45714" marB="45714">
                    <a:lnL w="381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7"/>
                  </a:ext>
                </a:extLst>
              </a:tr>
              <a:tr h="340467">
                <a:tc>
                  <a:txBody>
                    <a:bodyPr/>
                    <a:lstStyle/>
                    <a:p>
                      <a:endParaRPr lang="en-US" sz="1800" dirty="0"/>
                    </a:p>
                  </a:txBody>
                  <a:tcPr marL="274320" marR="182880" marT="45714" marB="45714">
                    <a:lnL w="381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105A51">
                        <a:alpha val="80000"/>
                      </a:srgbClr>
                    </a:solidFill>
                  </a:tcPr>
                </a:tc>
                <a:tc vMerge="1">
                  <a:txBody>
                    <a:bodyPr/>
                    <a:lstStyle/>
                    <a:p>
                      <a:endParaRPr lang="en-US" sz="1800" dirty="0"/>
                    </a:p>
                  </a:txBody>
                  <a:tcPr marL="182880" marR="182880" marT="45714" marB="45714">
                    <a:lnL w="381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8"/>
                  </a:ext>
                </a:extLst>
              </a:tr>
              <a:tr h="340467">
                <a:tc>
                  <a:txBody>
                    <a:bodyPr/>
                    <a:lstStyle/>
                    <a:p>
                      <a:endParaRPr lang="en-US" sz="1800" dirty="0"/>
                    </a:p>
                  </a:txBody>
                  <a:tcPr marL="274320" marR="182880" marT="45714" marB="45714">
                    <a:lnL w="381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105A51"/>
                    </a:solidFill>
                  </a:tcPr>
                </a:tc>
                <a:tc vMerge="1">
                  <a:txBody>
                    <a:bodyPr/>
                    <a:lstStyle/>
                    <a:p>
                      <a:endParaRPr lang="en-US" sz="1800" dirty="0"/>
                    </a:p>
                  </a:txBody>
                  <a:tcPr marL="182880" marR="182880" marT="45714" marB="45714">
                    <a:lnL w="381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9"/>
                  </a:ext>
                </a:extLst>
              </a:tr>
              <a:tr h="340467">
                <a:tc>
                  <a:txBody>
                    <a:bodyPr/>
                    <a:lstStyle/>
                    <a:p>
                      <a:endParaRPr lang="en-US" sz="1800" dirty="0"/>
                    </a:p>
                  </a:txBody>
                  <a:tcPr marL="274320" marR="182880" marT="45714" marB="45714">
                    <a:lnL w="381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105A51">
                        <a:alpha val="80000"/>
                      </a:srgbClr>
                    </a:solidFill>
                  </a:tcPr>
                </a:tc>
                <a:tc vMerge="1">
                  <a:txBody>
                    <a:bodyPr/>
                    <a:lstStyle/>
                    <a:p>
                      <a:endParaRPr lang="en-US" sz="1800" dirty="0"/>
                    </a:p>
                  </a:txBody>
                  <a:tcPr marL="182880" marR="182880" marT="45714" marB="45714">
                    <a:lnL w="381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
        <p:nvSpPr>
          <p:cNvPr id="10" name="Rectangle 9">
            <a:extLst>
              <a:ext uri="{FF2B5EF4-FFF2-40B4-BE49-F238E27FC236}">
                <a16:creationId xmlns:a16="http://schemas.microsoft.com/office/drawing/2014/main" id="{46AC2787-A369-405E-B045-E9212335635A}"/>
              </a:ext>
            </a:extLst>
          </p:cNvPr>
          <p:cNvSpPr/>
          <p:nvPr/>
        </p:nvSpPr>
        <p:spPr>
          <a:xfrm>
            <a:off x="91936" y="455374"/>
            <a:ext cx="3406702" cy="584775"/>
          </a:xfrm>
          <a:prstGeom prst="rect">
            <a:avLst/>
          </a:prstGeom>
        </p:spPr>
        <p:txBody>
          <a:bodyPr wrap="none">
            <a:spAutoFit/>
          </a:bodyPr>
          <a:lstStyle/>
          <a:p>
            <a:pPr marL="228600"/>
            <a:r>
              <a:rPr lang="en-US" altLang="en-US" sz="3200" dirty="0">
                <a:solidFill>
                  <a:srgbClr val="105A51"/>
                </a:solidFill>
                <a:latin typeface="Futura Bk BT" panose="020B0502020204020303" pitchFamily="34" charset="0"/>
              </a:rPr>
              <a:t>SCORE CHOICE</a:t>
            </a:r>
          </a:p>
        </p:txBody>
      </p:sp>
      <p:sp>
        <p:nvSpPr>
          <p:cNvPr id="5" name="Rectangle 4">
            <a:extLst>
              <a:ext uri="{FF2B5EF4-FFF2-40B4-BE49-F238E27FC236}">
                <a16:creationId xmlns:a16="http://schemas.microsoft.com/office/drawing/2014/main" id="{4C524B44-383F-479F-A3DA-61AE83801A59}"/>
              </a:ext>
            </a:extLst>
          </p:cNvPr>
          <p:cNvSpPr/>
          <p:nvPr/>
        </p:nvSpPr>
        <p:spPr>
          <a:xfrm>
            <a:off x="228600" y="368969"/>
            <a:ext cx="8686800" cy="730908"/>
          </a:xfrm>
          <a:prstGeom prst="rect">
            <a:avLst/>
          </a:prstGeom>
          <a:noFill/>
          <a:ln w="6350">
            <a:solidFill>
              <a:srgbClr val="5395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9457874"/>
      </p:ext>
    </p:extLst>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975719743"/>
              </p:ext>
            </p:extLst>
          </p:nvPr>
        </p:nvGraphicFramePr>
        <p:xfrm>
          <a:off x="519113" y="1562100"/>
          <a:ext cx="2443162" cy="1751014"/>
        </p:xfrm>
        <a:graphic>
          <a:graphicData uri="http://schemas.openxmlformats.org/drawingml/2006/table">
            <a:tbl>
              <a:tblPr firstRow="1" bandRow="1">
                <a:tableStyleId>{5C22544A-7EE6-4342-B048-85BDC9FD1C3A}</a:tableStyleId>
              </a:tblPr>
              <a:tblGrid>
                <a:gridCol w="1212794">
                  <a:extLst>
                    <a:ext uri="{9D8B030D-6E8A-4147-A177-3AD203B41FA5}">
                      <a16:colId xmlns:a16="http://schemas.microsoft.com/office/drawing/2014/main" val="20000"/>
                    </a:ext>
                  </a:extLst>
                </a:gridCol>
                <a:gridCol w="1230368">
                  <a:extLst>
                    <a:ext uri="{9D8B030D-6E8A-4147-A177-3AD203B41FA5}">
                      <a16:colId xmlns:a16="http://schemas.microsoft.com/office/drawing/2014/main" val="20001"/>
                    </a:ext>
                  </a:extLst>
                </a:gridCol>
              </a:tblGrid>
              <a:tr h="338256">
                <a:tc gridSpan="2">
                  <a:txBody>
                    <a:bodyPr/>
                    <a:lstStyle/>
                    <a:p>
                      <a:pPr algn="ctr"/>
                      <a:r>
                        <a:rPr lang="en-US" sz="1600" b="1" dirty="0"/>
                        <a:t>March</a:t>
                      </a:r>
                    </a:p>
                  </a:txBody>
                  <a:tcPr marL="91425" marR="91425" marT="45743" marB="45743">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solidFill>
                      <a:srgbClr val="539536"/>
                    </a:solidFill>
                  </a:tcPr>
                </a:tc>
                <a:tc hMerge="1">
                  <a:txBody>
                    <a:bodyPr/>
                    <a:lstStyle/>
                    <a:p>
                      <a:endParaRPr lang="en-US" dirty="0"/>
                    </a:p>
                  </a:txBody>
                  <a:tcPr/>
                </a:tc>
                <a:extLst>
                  <a:ext uri="{0D108BD9-81ED-4DB2-BD59-A6C34878D82A}">
                    <a16:rowId xmlns:a16="http://schemas.microsoft.com/office/drawing/2014/main" val="10000"/>
                  </a:ext>
                </a:extLst>
              </a:tr>
              <a:tr h="584283">
                <a:tc>
                  <a:txBody>
                    <a:bodyPr/>
                    <a:lstStyle/>
                    <a:p>
                      <a:pPr algn="ctr"/>
                      <a:r>
                        <a:rPr lang="en-US" sz="1600" b="1" baseline="0" dirty="0"/>
                        <a:t>Reading &amp; Writing</a:t>
                      </a:r>
                      <a:endParaRPr lang="en-US" sz="1600" b="1" dirty="0"/>
                    </a:p>
                  </a:txBody>
                  <a:tcPr marL="91425" marR="91425" marT="45743" marB="45743">
                    <a:lnL w="38100" cap="flat" cmpd="sng" algn="ctr">
                      <a:noFill/>
                      <a:prstDash val="solid"/>
                      <a:round/>
                      <a:headEnd type="none" w="med" len="med"/>
                      <a:tailEnd type="none" w="med" len="med"/>
                    </a:lnL>
                  </a:tcPr>
                </a:tc>
                <a:tc>
                  <a:txBody>
                    <a:bodyPr/>
                    <a:lstStyle/>
                    <a:p>
                      <a:pPr algn="ctr"/>
                      <a:r>
                        <a:rPr lang="en-US" sz="1600" b="1" dirty="0"/>
                        <a:t>Math</a:t>
                      </a:r>
                    </a:p>
                  </a:txBody>
                  <a:tcPr marL="91425" marR="91425" marT="45743" marB="45743" anchor="ctr">
                    <a:lnR w="38100" cap="flat" cmpd="sng" algn="ctr">
                      <a:noFill/>
                      <a:prstDash val="solid"/>
                      <a:round/>
                      <a:headEnd type="none" w="med" len="med"/>
                      <a:tailEnd type="none" w="med" len="med"/>
                    </a:lnR>
                  </a:tcPr>
                </a:tc>
                <a:extLst>
                  <a:ext uri="{0D108BD9-81ED-4DB2-BD59-A6C34878D82A}">
                    <a16:rowId xmlns:a16="http://schemas.microsoft.com/office/drawing/2014/main" val="10001"/>
                  </a:ext>
                </a:extLst>
              </a:tr>
              <a:tr h="432081">
                <a:tc>
                  <a:txBody>
                    <a:bodyPr/>
                    <a:lstStyle/>
                    <a:p>
                      <a:pPr algn="ctr"/>
                      <a:r>
                        <a:rPr lang="en-US" sz="2000" b="0" dirty="0"/>
                        <a:t>580</a:t>
                      </a:r>
                      <a:endParaRPr lang="en-US" sz="1600" b="0" dirty="0"/>
                    </a:p>
                  </a:txBody>
                  <a:tcPr marL="91425" marR="91425" marT="45743" marB="45743" anchor="ctr">
                    <a:lnL w="38100" cap="flat" cmpd="sng" algn="ctr">
                      <a:noFill/>
                      <a:prstDash val="solid"/>
                      <a:round/>
                      <a:headEnd type="none" w="med" len="med"/>
                      <a:tailEnd type="none" w="med" len="med"/>
                    </a:lnL>
                  </a:tcPr>
                </a:tc>
                <a:tc>
                  <a:txBody>
                    <a:bodyPr/>
                    <a:lstStyle/>
                    <a:p>
                      <a:pPr algn="ctr"/>
                      <a:r>
                        <a:rPr lang="en-US" sz="2000" b="0" dirty="0"/>
                        <a:t>570</a:t>
                      </a:r>
                      <a:endParaRPr lang="en-US" sz="1600" b="0" dirty="0"/>
                    </a:p>
                  </a:txBody>
                  <a:tcPr marL="91425" marR="91425" marT="45743" marB="45743" anchor="ctr">
                    <a:lnR w="38100" cap="flat" cmpd="sng" algn="ctr">
                      <a:noFill/>
                      <a:prstDash val="solid"/>
                      <a:round/>
                      <a:headEnd type="none" w="med" len="med"/>
                      <a:tailEnd type="none" w="med" len="med"/>
                    </a:lnR>
                  </a:tcPr>
                </a:tc>
                <a:extLst>
                  <a:ext uri="{0D108BD9-81ED-4DB2-BD59-A6C34878D82A}">
                    <a16:rowId xmlns:a16="http://schemas.microsoft.com/office/drawing/2014/main" val="10002"/>
                  </a:ext>
                </a:extLst>
              </a:tr>
              <a:tr h="396394">
                <a:tc gridSpan="2">
                  <a:txBody>
                    <a:bodyPr/>
                    <a:lstStyle/>
                    <a:p>
                      <a:pPr algn="ctr"/>
                      <a:r>
                        <a:rPr lang="en-US" sz="2000" b="1" dirty="0"/>
                        <a:t>1150</a:t>
                      </a:r>
                      <a:endParaRPr lang="en-US" sz="1600" b="1" dirty="0"/>
                    </a:p>
                  </a:txBody>
                  <a:tcPr marL="91425" marR="91425" marT="45743" marB="45743">
                    <a:lnL w="38100" cap="flat" cmpd="sng" algn="ctr">
                      <a:noFill/>
                      <a:prstDash val="solid"/>
                      <a:round/>
                      <a:headEnd type="none" w="med" len="med"/>
                      <a:tailEnd type="none" w="med" len="med"/>
                    </a:lnL>
                    <a:lnR w="38100" cap="flat" cmpd="sng" algn="ctr">
                      <a:noFill/>
                      <a:prstDash val="solid"/>
                      <a:round/>
                      <a:headEnd type="none" w="med" len="med"/>
                      <a:tailEnd type="none" w="med" len="med"/>
                    </a:lnR>
                    <a:lnB w="38100" cap="flat" cmpd="sng" algn="ctr">
                      <a:noFill/>
                      <a:prstDash val="solid"/>
                      <a:round/>
                      <a:headEnd type="none" w="med" len="med"/>
                      <a:tailEnd type="none" w="med" len="med"/>
                    </a:lnB>
                  </a:tcPr>
                </a:tc>
                <a:tc hMerge="1">
                  <a:txBody>
                    <a:bodyPr/>
                    <a:lstStyle/>
                    <a:p>
                      <a:endParaRPr lang="en-US" dirty="0"/>
                    </a:p>
                  </a:txBody>
                  <a:tcPr/>
                </a:tc>
                <a:extLst>
                  <a:ext uri="{0D108BD9-81ED-4DB2-BD59-A6C34878D82A}">
                    <a16:rowId xmlns:a16="http://schemas.microsoft.com/office/drawing/2014/main" val="10003"/>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910999528"/>
              </p:ext>
            </p:extLst>
          </p:nvPr>
        </p:nvGraphicFramePr>
        <p:xfrm>
          <a:off x="3281363" y="1562100"/>
          <a:ext cx="2443162" cy="1749425"/>
        </p:xfrm>
        <a:graphic>
          <a:graphicData uri="http://schemas.openxmlformats.org/drawingml/2006/table">
            <a:tbl>
              <a:tblPr firstRow="1" bandRow="1">
                <a:tableStyleId>{5C22544A-7EE6-4342-B048-85BDC9FD1C3A}</a:tableStyleId>
              </a:tblPr>
              <a:tblGrid>
                <a:gridCol w="1212793">
                  <a:extLst>
                    <a:ext uri="{9D8B030D-6E8A-4147-A177-3AD203B41FA5}">
                      <a16:colId xmlns:a16="http://schemas.microsoft.com/office/drawing/2014/main" val="20000"/>
                    </a:ext>
                  </a:extLst>
                </a:gridCol>
                <a:gridCol w="1230369">
                  <a:extLst>
                    <a:ext uri="{9D8B030D-6E8A-4147-A177-3AD203B41FA5}">
                      <a16:colId xmlns:a16="http://schemas.microsoft.com/office/drawing/2014/main" val="20001"/>
                    </a:ext>
                  </a:extLst>
                </a:gridCol>
              </a:tblGrid>
              <a:tr h="339554">
                <a:tc gridSpan="2">
                  <a:txBody>
                    <a:bodyPr/>
                    <a:lstStyle/>
                    <a:p>
                      <a:pPr algn="ctr"/>
                      <a:r>
                        <a:rPr lang="en-US" sz="1600" b="1" dirty="0"/>
                        <a:t>May</a:t>
                      </a:r>
                    </a:p>
                  </a:txBody>
                  <a:tcPr marL="91425" marR="91425" marT="45766" marB="45766">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solidFill>
                      <a:srgbClr val="105A51"/>
                    </a:solidFill>
                  </a:tcPr>
                </a:tc>
                <a:tc hMerge="1">
                  <a:txBody>
                    <a:bodyPr/>
                    <a:lstStyle/>
                    <a:p>
                      <a:endParaRPr lang="en-US" dirty="0"/>
                    </a:p>
                  </a:txBody>
                  <a:tcPr/>
                </a:tc>
                <a:extLst>
                  <a:ext uri="{0D108BD9-81ED-4DB2-BD59-A6C34878D82A}">
                    <a16:rowId xmlns:a16="http://schemas.microsoft.com/office/drawing/2014/main" val="10000"/>
                  </a:ext>
                </a:extLst>
              </a:tr>
              <a:tr h="586368">
                <a:tc>
                  <a:txBody>
                    <a:bodyPr/>
                    <a:lstStyle/>
                    <a:p>
                      <a:pPr algn="ctr"/>
                      <a:r>
                        <a:rPr lang="en-US" sz="1600" b="1" baseline="0" dirty="0"/>
                        <a:t>Reading &amp; Writing</a:t>
                      </a:r>
                      <a:endParaRPr lang="en-US" sz="1600" b="1" dirty="0"/>
                    </a:p>
                  </a:txBody>
                  <a:tcPr marL="91425" marR="91425" marT="45742" marB="45742">
                    <a:lnL w="38100" cap="flat" cmpd="sng" algn="ctr">
                      <a:noFill/>
                      <a:prstDash val="solid"/>
                      <a:round/>
                      <a:headEnd type="none" w="med" len="med"/>
                      <a:tailEnd type="none" w="med" len="med"/>
                    </a:lnL>
                  </a:tcPr>
                </a:tc>
                <a:tc>
                  <a:txBody>
                    <a:bodyPr/>
                    <a:lstStyle/>
                    <a:p>
                      <a:pPr algn="ctr"/>
                      <a:r>
                        <a:rPr lang="en-US" sz="1600" b="1" dirty="0"/>
                        <a:t>Math</a:t>
                      </a:r>
                    </a:p>
                  </a:txBody>
                  <a:tcPr marL="91425" marR="91425" marT="45742" marB="45742" anchor="ctr">
                    <a:lnR w="38100" cap="flat" cmpd="sng" algn="ctr">
                      <a:noFill/>
                      <a:prstDash val="solid"/>
                      <a:round/>
                      <a:headEnd type="none" w="med" len="med"/>
                      <a:tailEnd type="none" w="med" len="med"/>
                    </a:lnR>
                  </a:tcPr>
                </a:tc>
                <a:extLst>
                  <a:ext uri="{0D108BD9-81ED-4DB2-BD59-A6C34878D82A}">
                    <a16:rowId xmlns:a16="http://schemas.microsoft.com/office/drawing/2014/main" val="10001"/>
                  </a:ext>
                </a:extLst>
              </a:tr>
              <a:tr h="427115">
                <a:tc>
                  <a:txBody>
                    <a:bodyPr/>
                    <a:lstStyle/>
                    <a:p>
                      <a:pPr algn="ctr"/>
                      <a:r>
                        <a:rPr lang="en-US" sz="2000" dirty="0"/>
                        <a:t>580</a:t>
                      </a:r>
                      <a:endParaRPr lang="en-US" sz="1600" dirty="0"/>
                    </a:p>
                  </a:txBody>
                  <a:tcPr marL="91425" marR="91425" marT="45766" marB="45766" anchor="ctr">
                    <a:lnL w="38100" cap="flat" cmpd="sng" algn="ctr">
                      <a:noFill/>
                      <a:prstDash val="solid"/>
                      <a:round/>
                      <a:headEnd type="none" w="med" len="med"/>
                      <a:tailEnd type="none" w="med" len="med"/>
                    </a:lnL>
                  </a:tcPr>
                </a:tc>
                <a:tc>
                  <a:txBody>
                    <a:bodyPr/>
                    <a:lstStyle/>
                    <a:p>
                      <a:pPr algn="ctr"/>
                      <a:r>
                        <a:rPr lang="en-US" sz="2000" dirty="0"/>
                        <a:t>650</a:t>
                      </a:r>
                      <a:endParaRPr lang="en-US" sz="1600" dirty="0"/>
                    </a:p>
                  </a:txBody>
                  <a:tcPr marL="91425" marR="91425" marT="45766" marB="45766" anchor="ctr">
                    <a:lnR w="38100" cap="flat" cmpd="sng" algn="ctr">
                      <a:noFill/>
                      <a:prstDash val="solid"/>
                      <a:round/>
                      <a:headEnd type="none" w="med" len="med"/>
                      <a:tailEnd type="none" w="med" len="med"/>
                    </a:lnR>
                  </a:tcPr>
                </a:tc>
                <a:extLst>
                  <a:ext uri="{0D108BD9-81ED-4DB2-BD59-A6C34878D82A}">
                    <a16:rowId xmlns:a16="http://schemas.microsoft.com/office/drawing/2014/main" val="10002"/>
                  </a:ext>
                </a:extLst>
              </a:tr>
              <a:tr h="396388">
                <a:tc gridSpan="2">
                  <a:txBody>
                    <a:bodyPr/>
                    <a:lstStyle/>
                    <a:p>
                      <a:pPr algn="ctr"/>
                      <a:r>
                        <a:rPr lang="en-US" sz="2000" b="1" dirty="0"/>
                        <a:t>1230</a:t>
                      </a:r>
                      <a:endParaRPr lang="en-US" sz="1600" b="1" dirty="0"/>
                    </a:p>
                  </a:txBody>
                  <a:tcPr marL="91425" marR="91425" marT="45766" marB="45766">
                    <a:lnL w="38100" cap="flat" cmpd="sng" algn="ctr">
                      <a:noFill/>
                      <a:prstDash val="solid"/>
                      <a:round/>
                      <a:headEnd type="none" w="med" len="med"/>
                      <a:tailEnd type="none" w="med" len="med"/>
                    </a:lnL>
                    <a:lnR w="38100" cap="flat" cmpd="sng" algn="ctr">
                      <a:noFill/>
                      <a:prstDash val="solid"/>
                      <a:round/>
                      <a:headEnd type="none" w="med" len="med"/>
                      <a:tailEnd type="none" w="med" len="med"/>
                    </a:lnR>
                    <a:lnB w="38100" cap="flat" cmpd="sng" algn="ctr">
                      <a:noFill/>
                      <a:prstDash val="solid"/>
                      <a:round/>
                      <a:headEnd type="none" w="med" len="med"/>
                      <a:tailEnd type="none" w="med" len="med"/>
                    </a:lnB>
                  </a:tcPr>
                </a:tc>
                <a:tc hMerge="1">
                  <a:txBody>
                    <a:bodyPr/>
                    <a:lstStyle/>
                    <a:p>
                      <a:endParaRPr lang="en-US" dirty="0"/>
                    </a:p>
                  </a:txBody>
                  <a:tcPr/>
                </a:tc>
                <a:extLst>
                  <a:ext uri="{0D108BD9-81ED-4DB2-BD59-A6C34878D82A}">
                    <a16:rowId xmlns:a16="http://schemas.microsoft.com/office/drawing/2014/main" val="10003"/>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337983576"/>
              </p:ext>
            </p:extLst>
          </p:nvPr>
        </p:nvGraphicFramePr>
        <p:xfrm>
          <a:off x="6043613" y="1560513"/>
          <a:ext cx="2443162" cy="1746253"/>
        </p:xfrm>
        <a:graphic>
          <a:graphicData uri="http://schemas.openxmlformats.org/drawingml/2006/table">
            <a:tbl>
              <a:tblPr firstRow="1" bandRow="1">
                <a:tableStyleId>{5C22544A-7EE6-4342-B048-85BDC9FD1C3A}</a:tableStyleId>
              </a:tblPr>
              <a:tblGrid>
                <a:gridCol w="1212793">
                  <a:extLst>
                    <a:ext uri="{9D8B030D-6E8A-4147-A177-3AD203B41FA5}">
                      <a16:colId xmlns:a16="http://schemas.microsoft.com/office/drawing/2014/main" val="20000"/>
                    </a:ext>
                  </a:extLst>
                </a:gridCol>
                <a:gridCol w="1230369">
                  <a:extLst>
                    <a:ext uri="{9D8B030D-6E8A-4147-A177-3AD203B41FA5}">
                      <a16:colId xmlns:a16="http://schemas.microsoft.com/office/drawing/2014/main" val="20001"/>
                    </a:ext>
                  </a:extLst>
                </a:gridCol>
              </a:tblGrid>
              <a:tr h="343664">
                <a:tc gridSpan="2">
                  <a:txBody>
                    <a:bodyPr/>
                    <a:lstStyle/>
                    <a:p>
                      <a:pPr algn="ctr"/>
                      <a:r>
                        <a:rPr lang="en-US" sz="1600" b="1" dirty="0"/>
                        <a:t>August</a:t>
                      </a:r>
                    </a:p>
                  </a:txBody>
                  <a:tcPr marL="91425" marR="91425" marT="45676" marB="45676">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solidFill>
                      <a:srgbClr val="00708D"/>
                    </a:solidFill>
                  </a:tcPr>
                </a:tc>
                <a:tc hMerge="1">
                  <a:txBody>
                    <a:bodyPr/>
                    <a:lstStyle/>
                    <a:p>
                      <a:endParaRPr lang="en-US" dirty="0"/>
                    </a:p>
                  </a:txBody>
                  <a:tcPr/>
                </a:tc>
                <a:extLst>
                  <a:ext uri="{0D108BD9-81ED-4DB2-BD59-A6C34878D82A}">
                    <a16:rowId xmlns:a16="http://schemas.microsoft.com/office/drawing/2014/main" val="10000"/>
                  </a:ext>
                </a:extLst>
              </a:tr>
              <a:tr h="593710">
                <a:tc>
                  <a:txBody>
                    <a:bodyPr/>
                    <a:lstStyle/>
                    <a:p>
                      <a:pPr algn="ctr"/>
                      <a:r>
                        <a:rPr lang="en-US" sz="1600" b="1" baseline="0" dirty="0"/>
                        <a:t>Reading &amp; Writing</a:t>
                      </a:r>
                      <a:endParaRPr lang="en-US" sz="1600" b="1" dirty="0"/>
                    </a:p>
                  </a:txBody>
                  <a:tcPr marL="91425" marR="91425" marT="45700" marB="45700">
                    <a:lnL w="38100" cap="flat" cmpd="sng" algn="ctr">
                      <a:noFill/>
                      <a:prstDash val="solid"/>
                      <a:round/>
                      <a:headEnd type="none" w="med" len="med"/>
                      <a:tailEnd type="none" w="med" len="med"/>
                    </a:lnL>
                  </a:tcPr>
                </a:tc>
                <a:tc>
                  <a:txBody>
                    <a:bodyPr/>
                    <a:lstStyle/>
                    <a:p>
                      <a:pPr algn="ctr"/>
                      <a:r>
                        <a:rPr lang="en-US" sz="1600" b="1" dirty="0"/>
                        <a:t>Math</a:t>
                      </a:r>
                    </a:p>
                  </a:txBody>
                  <a:tcPr marL="91425" marR="91425" marT="45700" marB="45700" anchor="ctr">
                    <a:lnR w="38100" cap="flat" cmpd="sng" algn="ctr">
                      <a:noFill/>
                      <a:prstDash val="solid"/>
                      <a:round/>
                      <a:headEnd type="none" w="med" len="med"/>
                      <a:tailEnd type="none" w="med" len="med"/>
                    </a:lnR>
                  </a:tcPr>
                </a:tc>
                <a:extLst>
                  <a:ext uri="{0D108BD9-81ED-4DB2-BD59-A6C34878D82A}">
                    <a16:rowId xmlns:a16="http://schemas.microsoft.com/office/drawing/2014/main" val="10001"/>
                  </a:ext>
                </a:extLst>
              </a:tr>
              <a:tr h="412727">
                <a:tc>
                  <a:txBody>
                    <a:bodyPr/>
                    <a:lstStyle/>
                    <a:p>
                      <a:pPr algn="ctr"/>
                      <a:r>
                        <a:rPr lang="en-US" sz="2000" dirty="0"/>
                        <a:t>640</a:t>
                      </a:r>
                      <a:endParaRPr lang="en-US" sz="1600" dirty="0"/>
                    </a:p>
                  </a:txBody>
                  <a:tcPr marL="91425" marR="91425" marT="45676" marB="45676" anchor="ctr">
                    <a:lnL w="38100" cap="flat" cmpd="sng" algn="ctr">
                      <a:noFill/>
                      <a:prstDash val="solid"/>
                      <a:round/>
                      <a:headEnd type="none" w="med" len="med"/>
                      <a:tailEnd type="none" w="med" len="med"/>
                    </a:lnL>
                  </a:tcPr>
                </a:tc>
                <a:tc>
                  <a:txBody>
                    <a:bodyPr/>
                    <a:lstStyle/>
                    <a:p>
                      <a:pPr algn="ctr"/>
                      <a:r>
                        <a:rPr lang="en-US" sz="2000" dirty="0"/>
                        <a:t>620</a:t>
                      </a:r>
                      <a:endParaRPr lang="en-US" sz="1600" dirty="0"/>
                    </a:p>
                  </a:txBody>
                  <a:tcPr marL="91425" marR="91425" marT="45676" marB="45676" anchor="ctr">
                    <a:lnR w="38100" cap="flat" cmpd="sng" algn="ctr">
                      <a:noFill/>
                      <a:prstDash val="solid"/>
                      <a:round/>
                      <a:headEnd type="none" w="med" len="med"/>
                      <a:tailEnd type="none" w="med" len="med"/>
                    </a:lnR>
                  </a:tcPr>
                </a:tc>
                <a:extLst>
                  <a:ext uri="{0D108BD9-81ED-4DB2-BD59-A6C34878D82A}">
                    <a16:rowId xmlns:a16="http://schemas.microsoft.com/office/drawing/2014/main" val="10002"/>
                  </a:ext>
                </a:extLst>
              </a:tr>
              <a:tr h="396149">
                <a:tc gridSpan="2">
                  <a:txBody>
                    <a:bodyPr/>
                    <a:lstStyle/>
                    <a:p>
                      <a:pPr algn="ctr"/>
                      <a:r>
                        <a:rPr lang="en-US" sz="2000" b="1" dirty="0"/>
                        <a:t>1260</a:t>
                      </a:r>
                      <a:endParaRPr lang="en-US" sz="1600" b="1" dirty="0"/>
                    </a:p>
                  </a:txBody>
                  <a:tcPr marL="91425" marR="91425" marT="45676" marB="45676">
                    <a:lnL w="38100" cap="flat" cmpd="sng" algn="ctr">
                      <a:noFill/>
                      <a:prstDash val="solid"/>
                      <a:round/>
                      <a:headEnd type="none" w="med" len="med"/>
                      <a:tailEnd type="none" w="med" len="med"/>
                    </a:lnL>
                    <a:lnR w="38100" cap="flat" cmpd="sng" algn="ctr">
                      <a:noFill/>
                      <a:prstDash val="solid"/>
                      <a:round/>
                      <a:headEnd type="none" w="med" len="med"/>
                      <a:tailEnd type="none" w="med" len="med"/>
                    </a:lnR>
                    <a:lnB w="38100" cap="flat" cmpd="sng" algn="ctr">
                      <a:noFill/>
                      <a:prstDash val="solid"/>
                      <a:round/>
                      <a:headEnd type="none" w="med" len="med"/>
                      <a:tailEnd type="none" w="med" len="med"/>
                    </a:lnB>
                  </a:tcPr>
                </a:tc>
                <a:tc hMerge="1">
                  <a:txBody>
                    <a:bodyPr/>
                    <a:lstStyle/>
                    <a:p>
                      <a:endParaRPr lang="en-US" dirty="0"/>
                    </a:p>
                  </a:txBody>
                  <a:tcPr/>
                </a:tc>
                <a:extLst>
                  <a:ext uri="{0D108BD9-81ED-4DB2-BD59-A6C34878D82A}">
                    <a16:rowId xmlns:a16="http://schemas.microsoft.com/office/drawing/2014/main" val="10003"/>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719253688"/>
              </p:ext>
            </p:extLst>
          </p:nvPr>
        </p:nvGraphicFramePr>
        <p:xfrm>
          <a:off x="2962275" y="3935413"/>
          <a:ext cx="3081338" cy="1951036"/>
        </p:xfrm>
        <a:graphic>
          <a:graphicData uri="http://schemas.openxmlformats.org/drawingml/2006/table">
            <a:tbl>
              <a:tblPr firstRow="1" bandRow="1">
                <a:tableStyleId>{5C22544A-7EE6-4342-B048-85BDC9FD1C3A}</a:tableStyleId>
              </a:tblPr>
              <a:tblGrid>
                <a:gridCol w="1529585">
                  <a:extLst>
                    <a:ext uri="{9D8B030D-6E8A-4147-A177-3AD203B41FA5}">
                      <a16:colId xmlns:a16="http://schemas.microsoft.com/office/drawing/2014/main" val="20000"/>
                    </a:ext>
                  </a:extLst>
                </a:gridCol>
                <a:gridCol w="1551753">
                  <a:extLst>
                    <a:ext uri="{9D8B030D-6E8A-4147-A177-3AD203B41FA5}">
                      <a16:colId xmlns:a16="http://schemas.microsoft.com/office/drawing/2014/main" val="20001"/>
                    </a:ext>
                  </a:extLst>
                </a:gridCol>
              </a:tblGrid>
              <a:tr h="400584">
                <a:tc gridSpan="2">
                  <a:txBody>
                    <a:bodyPr/>
                    <a:lstStyle/>
                    <a:p>
                      <a:pPr algn="ctr"/>
                      <a:r>
                        <a:rPr lang="en-US" sz="1800" b="1" baseline="0" dirty="0"/>
                        <a:t>Superscore</a:t>
                      </a:r>
                      <a:endParaRPr lang="en-US" sz="1800" b="1" dirty="0"/>
                    </a:p>
                  </a:txBody>
                  <a:tcPr marL="91404" marR="91404" marT="45711" marB="45711">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solidFill>
                      <a:srgbClr val="0AB182"/>
                    </a:solidFill>
                  </a:tcPr>
                </a:tc>
                <a:tc hMerge="1">
                  <a:txBody>
                    <a:bodyPr/>
                    <a:lstStyle/>
                    <a:p>
                      <a:endParaRPr lang="en-US" dirty="0"/>
                    </a:p>
                  </a:txBody>
                  <a:tcPr/>
                </a:tc>
                <a:extLst>
                  <a:ext uri="{0D108BD9-81ED-4DB2-BD59-A6C34878D82A}">
                    <a16:rowId xmlns:a16="http://schemas.microsoft.com/office/drawing/2014/main" val="10000"/>
                  </a:ext>
                </a:extLst>
              </a:tr>
              <a:tr h="617193">
                <a:tc>
                  <a:txBody>
                    <a:bodyPr/>
                    <a:lstStyle/>
                    <a:p>
                      <a:pPr algn="ctr"/>
                      <a:r>
                        <a:rPr lang="en-US" sz="1600" b="1" baseline="0" dirty="0"/>
                        <a:t>Reading &amp; Writing</a:t>
                      </a:r>
                      <a:endParaRPr lang="en-US" sz="1600" b="1" dirty="0"/>
                    </a:p>
                  </a:txBody>
                  <a:tcPr marL="91404" marR="91404" marT="45710" marB="45710">
                    <a:lnL w="38100" cap="flat" cmpd="sng" algn="ctr">
                      <a:noFill/>
                      <a:prstDash val="solid"/>
                      <a:round/>
                      <a:headEnd type="none" w="med" len="med"/>
                      <a:tailEnd type="none" w="med" len="med"/>
                    </a:lnL>
                  </a:tcPr>
                </a:tc>
                <a:tc>
                  <a:txBody>
                    <a:bodyPr/>
                    <a:lstStyle/>
                    <a:p>
                      <a:pPr algn="ctr"/>
                      <a:r>
                        <a:rPr lang="en-US" sz="1600" b="1" dirty="0"/>
                        <a:t>Math</a:t>
                      </a:r>
                    </a:p>
                  </a:txBody>
                  <a:tcPr marL="91404" marR="91404" marT="45710" marB="45710" anchor="ctr">
                    <a:lnR w="38100" cap="flat" cmpd="sng" algn="ctr">
                      <a:noFill/>
                      <a:prstDash val="solid"/>
                      <a:round/>
                      <a:headEnd type="none" w="med" len="med"/>
                      <a:tailEnd type="none" w="med" len="med"/>
                    </a:lnR>
                  </a:tcPr>
                </a:tc>
                <a:extLst>
                  <a:ext uri="{0D108BD9-81ED-4DB2-BD59-A6C34878D82A}">
                    <a16:rowId xmlns:a16="http://schemas.microsoft.com/office/drawing/2014/main" val="10001"/>
                  </a:ext>
                </a:extLst>
              </a:tr>
              <a:tr h="410925">
                <a:tc>
                  <a:txBody>
                    <a:bodyPr/>
                    <a:lstStyle/>
                    <a:p>
                      <a:pPr algn="ctr"/>
                      <a:endParaRPr lang="en-US" sz="1600" dirty="0"/>
                    </a:p>
                  </a:txBody>
                  <a:tcPr marL="91404" marR="91404" marT="45711" marB="45711">
                    <a:lnL w="38100" cap="flat" cmpd="sng" algn="ctr">
                      <a:noFill/>
                      <a:prstDash val="solid"/>
                      <a:round/>
                      <a:headEnd type="none" w="med" len="med"/>
                      <a:tailEnd type="none" w="med" len="med"/>
                    </a:lnL>
                  </a:tcPr>
                </a:tc>
                <a:tc>
                  <a:txBody>
                    <a:bodyPr/>
                    <a:lstStyle/>
                    <a:p>
                      <a:pPr algn="ctr"/>
                      <a:endParaRPr lang="en-US" sz="1600" dirty="0"/>
                    </a:p>
                  </a:txBody>
                  <a:tcPr marL="91404" marR="91404" marT="45711" marB="45711">
                    <a:lnR w="38100" cap="flat" cmpd="sng" algn="ctr">
                      <a:noFill/>
                      <a:prstDash val="solid"/>
                      <a:round/>
                      <a:headEnd type="none" w="med" len="med"/>
                      <a:tailEnd type="none" w="med" len="med"/>
                    </a:lnR>
                  </a:tcPr>
                </a:tc>
                <a:extLst>
                  <a:ext uri="{0D108BD9-81ED-4DB2-BD59-A6C34878D82A}">
                    <a16:rowId xmlns:a16="http://schemas.microsoft.com/office/drawing/2014/main" val="10002"/>
                  </a:ext>
                </a:extLst>
              </a:tr>
              <a:tr h="522334">
                <a:tc gridSpan="2">
                  <a:txBody>
                    <a:bodyPr/>
                    <a:lstStyle/>
                    <a:p>
                      <a:pPr algn="ctr"/>
                      <a:endParaRPr lang="en-US" sz="1600" b="1" dirty="0"/>
                    </a:p>
                  </a:txBody>
                  <a:tcPr marL="91404" marR="91404" marT="45711" marB="45711">
                    <a:lnL w="38100" cap="flat" cmpd="sng" algn="ctr">
                      <a:noFill/>
                      <a:prstDash val="solid"/>
                      <a:round/>
                      <a:headEnd type="none" w="med" len="med"/>
                      <a:tailEnd type="none" w="med" len="med"/>
                    </a:lnL>
                    <a:lnR w="38100" cap="flat" cmpd="sng" algn="ctr">
                      <a:noFill/>
                      <a:prstDash val="solid"/>
                      <a:round/>
                      <a:headEnd type="none" w="med" len="med"/>
                      <a:tailEnd type="none" w="med" len="med"/>
                    </a:lnR>
                    <a:lnB w="38100" cap="flat" cmpd="sng" algn="ctr">
                      <a:noFill/>
                      <a:prstDash val="solid"/>
                      <a:round/>
                      <a:headEnd type="none" w="med" len="med"/>
                      <a:tailEnd type="none" w="med" len="med"/>
                    </a:lnB>
                  </a:tcPr>
                </a:tc>
                <a:tc hMerge="1">
                  <a:txBody>
                    <a:bodyPr/>
                    <a:lstStyle/>
                    <a:p>
                      <a:endParaRPr lang="en-US" dirty="0"/>
                    </a:p>
                  </a:txBody>
                  <a:tcPr/>
                </a:tc>
                <a:extLst>
                  <a:ext uri="{0D108BD9-81ED-4DB2-BD59-A6C34878D82A}">
                    <a16:rowId xmlns:a16="http://schemas.microsoft.com/office/drawing/2014/main" val="10003"/>
                  </a:ext>
                </a:extLst>
              </a:tr>
            </a:tbl>
          </a:graphicData>
        </a:graphic>
      </p:graphicFrame>
      <p:sp>
        <p:nvSpPr>
          <p:cNvPr id="13" name="TextBox 12"/>
          <p:cNvSpPr txBox="1"/>
          <p:nvPr/>
        </p:nvSpPr>
        <p:spPr>
          <a:xfrm>
            <a:off x="3941762" y="5357813"/>
            <a:ext cx="1100137" cy="523220"/>
          </a:xfrm>
          <a:prstGeom prst="rect">
            <a:avLst/>
          </a:prstGeom>
          <a:noFill/>
          <a:ln>
            <a:noFill/>
          </a:ln>
        </p:spPr>
        <p:txBody>
          <a:bodyPr>
            <a:spAutoFit/>
          </a:bodyPr>
          <a:lstStyle/>
          <a:p>
            <a:pPr algn="ctr" eaLnBrk="1" hangingPunct="1">
              <a:spcBef>
                <a:spcPct val="50000"/>
              </a:spcBef>
              <a:defRPr/>
            </a:pPr>
            <a:r>
              <a:rPr lang="en-US" sz="2800" b="1" dirty="0">
                <a:solidFill>
                  <a:srgbClr val="539536"/>
                </a:solidFill>
                <a:latin typeface="Calibri"/>
                <a:ea typeface="+mn-ea"/>
              </a:rPr>
              <a:t>1290</a:t>
            </a:r>
            <a:endParaRPr lang="en-US" sz="1600" b="1" dirty="0">
              <a:solidFill>
                <a:srgbClr val="539536"/>
              </a:solidFill>
              <a:latin typeface="Calibri"/>
              <a:ea typeface="+mn-ea"/>
            </a:endParaRPr>
          </a:p>
        </p:txBody>
      </p:sp>
      <p:sp>
        <p:nvSpPr>
          <p:cNvPr id="14" name="TextBox 13"/>
          <p:cNvSpPr txBox="1"/>
          <p:nvPr/>
        </p:nvSpPr>
        <p:spPr>
          <a:xfrm>
            <a:off x="4800203" y="2476862"/>
            <a:ext cx="778272" cy="446276"/>
          </a:xfrm>
          <a:prstGeom prst="rect">
            <a:avLst/>
          </a:prstGeom>
          <a:noFill/>
          <a:ln>
            <a:noFill/>
          </a:ln>
        </p:spPr>
        <p:txBody>
          <a:bodyPr>
            <a:spAutoFit/>
          </a:bodyPr>
          <a:lstStyle/>
          <a:p>
            <a:pPr eaLnBrk="1" hangingPunct="1">
              <a:spcBef>
                <a:spcPct val="50000"/>
              </a:spcBef>
              <a:defRPr/>
            </a:pPr>
            <a:r>
              <a:rPr lang="en-US" sz="2300" b="1" spc="-300" dirty="0">
                <a:solidFill>
                  <a:srgbClr val="539536"/>
                </a:solidFill>
                <a:latin typeface="Trebuchet MS" panose="020B0603020202020204" pitchFamily="34" charset="0"/>
                <a:ea typeface="+mn-ea"/>
                <a:cs typeface="Calibri" panose="020F0502020204030204" pitchFamily="34" charset="0"/>
              </a:rPr>
              <a:t>650</a:t>
            </a:r>
          </a:p>
        </p:txBody>
      </p:sp>
      <p:sp>
        <p:nvSpPr>
          <p:cNvPr id="15" name="TextBox 14"/>
          <p:cNvSpPr txBox="1"/>
          <p:nvPr/>
        </p:nvSpPr>
        <p:spPr>
          <a:xfrm>
            <a:off x="6340475" y="2476862"/>
            <a:ext cx="696121" cy="461665"/>
          </a:xfrm>
          <a:prstGeom prst="rect">
            <a:avLst/>
          </a:prstGeom>
          <a:noFill/>
          <a:ln>
            <a:noFill/>
          </a:ln>
        </p:spPr>
        <p:txBody>
          <a:bodyPr>
            <a:spAutoFit/>
          </a:bodyPr>
          <a:lstStyle/>
          <a:p>
            <a:pPr eaLnBrk="1" hangingPunct="1">
              <a:spcBef>
                <a:spcPct val="50000"/>
              </a:spcBef>
              <a:defRPr/>
            </a:pPr>
            <a:r>
              <a:rPr lang="en-US" sz="2300" b="1" spc="-300" dirty="0">
                <a:solidFill>
                  <a:srgbClr val="539536"/>
                </a:solidFill>
                <a:latin typeface="+mj-lt"/>
                <a:ea typeface="+mn-ea"/>
              </a:rPr>
              <a:t>640</a:t>
            </a:r>
          </a:p>
        </p:txBody>
      </p:sp>
      <p:sp>
        <p:nvSpPr>
          <p:cNvPr id="18" name="Rectangle 17">
            <a:extLst>
              <a:ext uri="{FF2B5EF4-FFF2-40B4-BE49-F238E27FC236}">
                <a16:creationId xmlns:a16="http://schemas.microsoft.com/office/drawing/2014/main" id="{DCE0253C-36C8-439F-B53D-FAF0043FB9A0}"/>
              </a:ext>
            </a:extLst>
          </p:cNvPr>
          <p:cNvSpPr/>
          <p:nvPr/>
        </p:nvSpPr>
        <p:spPr>
          <a:xfrm>
            <a:off x="102655" y="456382"/>
            <a:ext cx="4509568" cy="584775"/>
          </a:xfrm>
          <a:prstGeom prst="rect">
            <a:avLst/>
          </a:prstGeom>
        </p:spPr>
        <p:txBody>
          <a:bodyPr wrap="none">
            <a:spAutoFit/>
          </a:bodyPr>
          <a:lstStyle/>
          <a:p>
            <a:pPr marL="228600"/>
            <a:r>
              <a:rPr lang="en-US" altLang="en-US" sz="3200" dirty="0">
                <a:solidFill>
                  <a:srgbClr val="105A51"/>
                </a:solidFill>
                <a:latin typeface="Futura Bk BT" panose="020B0502020204020303" pitchFamily="34" charset="0"/>
              </a:rPr>
              <a:t>SUPERSCORING </a:t>
            </a:r>
            <a:r>
              <a:rPr lang="en-US" altLang="en-US" sz="3200" b="1" dirty="0">
                <a:solidFill>
                  <a:srgbClr val="105A51"/>
                </a:solidFill>
                <a:latin typeface="Futura Bk BT" panose="020B0502020204020303" pitchFamily="34" charset="0"/>
              </a:rPr>
              <a:t>– </a:t>
            </a:r>
            <a:r>
              <a:rPr lang="en-US" altLang="en-US" sz="3200" dirty="0">
                <a:solidFill>
                  <a:srgbClr val="105A51"/>
                </a:solidFill>
                <a:latin typeface="Futura Bk BT" panose="020B0502020204020303"/>
              </a:rPr>
              <a:t>SAT</a:t>
            </a:r>
          </a:p>
        </p:txBody>
      </p:sp>
      <p:sp>
        <p:nvSpPr>
          <p:cNvPr id="11" name="Rectangle 10">
            <a:extLst>
              <a:ext uri="{FF2B5EF4-FFF2-40B4-BE49-F238E27FC236}">
                <a16:creationId xmlns:a16="http://schemas.microsoft.com/office/drawing/2014/main" id="{61037994-3468-476D-8069-D5A2D8412EE0}"/>
              </a:ext>
            </a:extLst>
          </p:cNvPr>
          <p:cNvSpPr/>
          <p:nvPr/>
        </p:nvSpPr>
        <p:spPr>
          <a:xfrm>
            <a:off x="228600" y="368969"/>
            <a:ext cx="8686800" cy="730908"/>
          </a:xfrm>
          <a:prstGeom prst="rect">
            <a:avLst/>
          </a:prstGeom>
          <a:noFill/>
          <a:ln w="6350">
            <a:solidFill>
              <a:srgbClr val="5395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63" presetClass="path" presetSubtype="0" fill="hold" nodeType="clickEffect">
                                  <p:stCondLst>
                                    <p:cond delay="0"/>
                                  </p:stCondLst>
                                  <p:childTnLst>
                                    <p:animMotion origin="layout" path="M -4.72222E-6 1.48148E-6 L 0.01129 0.35949 " pathEditMode="relative" rAng="0" ptsTypes="AA">
                                      <p:cBhvr>
                                        <p:cTn id="16" dur="2000" fill="hold"/>
                                        <p:tgtEl>
                                          <p:spTgt spid="14"/>
                                        </p:tgtEl>
                                        <p:attrNameLst>
                                          <p:attrName>ppt_x</p:attrName>
                                          <p:attrName>ppt_y</p:attrName>
                                        </p:attrNameLst>
                                      </p:cBhvr>
                                      <p:rCtr x="556" y="17963"/>
                                    </p:animMotion>
                                  </p:childTnLst>
                                </p:cTn>
                              </p:par>
                              <p:par>
                                <p:cTn id="17" presetID="56" presetClass="path" presetSubtype="0" fill="hold" nodeType="withEffect">
                                  <p:stCondLst>
                                    <p:cond delay="0"/>
                                  </p:stCondLst>
                                  <p:childTnLst>
                                    <p:animMotion origin="layout" path="M -3.61111E-6 4.07407E-6 L -0.32621 0.35949 " pathEditMode="relative" rAng="0" ptsTypes="AA">
                                      <p:cBhvr>
                                        <p:cTn id="18" dur="2000" fill="hold"/>
                                        <p:tgtEl>
                                          <p:spTgt spid="15"/>
                                        </p:tgtEl>
                                        <p:attrNameLst>
                                          <p:attrName>ppt_x</p:attrName>
                                          <p:attrName>ppt_y</p:attrName>
                                        </p:attrNameLst>
                                      </p:cBhvr>
                                      <p:rCtr x="-16319" y="17963"/>
                                    </p:animMotion>
                                  </p:childTnLst>
                                </p:cTn>
                              </p:par>
                              <p:par>
                                <p:cTn id="19" presetID="1" presetClass="entr" presetSubtype="0" fill="hold" nodeType="withEffect">
                                  <p:stCondLst>
                                    <p:cond delay="150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F0510E1-5F51-4968-81B2-50248CD63B95}"/>
              </a:ext>
            </a:extLst>
          </p:cNvPr>
          <p:cNvSpPr/>
          <p:nvPr/>
        </p:nvSpPr>
        <p:spPr>
          <a:xfrm>
            <a:off x="102655" y="456382"/>
            <a:ext cx="8667719" cy="584775"/>
          </a:xfrm>
          <a:prstGeom prst="rect">
            <a:avLst/>
          </a:prstGeom>
        </p:spPr>
        <p:txBody>
          <a:bodyPr wrap="square">
            <a:spAutoFit/>
          </a:bodyPr>
          <a:lstStyle/>
          <a:p>
            <a:pPr marL="228600"/>
            <a:r>
              <a:rPr lang="en-US" altLang="en-US" sz="3200" dirty="0">
                <a:solidFill>
                  <a:srgbClr val="105A51"/>
                </a:solidFill>
                <a:latin typeface="Futura Bk BT" panose="020B0502020204020303" pitchFamily="34" charset="0"/>
              </a:rPr>
              <a:t>SUPERSCORING </a:t>
            </a:r>
            <a:r>
              <a:rPr lang="en-US" altLang="en-US" sz="3200" b="1" dirty="0">
                <a:solidFill>
                  <a:srgbClr val="105A51"/>
                </a:solidFill>
                <a:latin typeface="Futura Bk BT" panose="020B0502020204020303" pitchFamily="34" charset="0"/>
              </a:rPr>
              <a:t>– </a:t>
            </a:r>
            <a:r>
              <a:rPr lang="en-US" altLang="en-US" sz="3200" dirty="0">
                <a:solidFill>
                  <a:srgbClr val="105A51"/>
                </a:solidFill>
                <a:latin typeface="Futura Bk BT" panose="020B0502020204020303"/>
              </a:rPr>
              <a:t>ACT</a:t>
            </a:r>
          </a:p>
        </p:txBody>
      </p:sp>
      <p:graphicFrame>
        <p:nvGraphicFramePr>
          <p:cNvPr id="3" name="Table 2">
            <a:extLst>
              <a:ext uri="{FF2B5EF4-FFF2-40B4-BE49-F238E27FC236}">
                <a16:creationId xmlns:a16="http://schemas.microsoft.com/office/drawing/2014/main" id="{A8065173-0634-4077-BC00-1D84A42AF92A}"/>
              </a:ext>
            </a:extLst>
          </p:cNvPr>
          <p:cNvGraphicFramePr>
            <a:graphicFrameLocks noGrp="1"/>
          </p:cNvGraphicFramePr>
          <p:nvPr/>
        </p:nvGraphicFramePr>
        <p:xfrm>
          <a:off x="498890" y="1666496"/>
          <a:ext cx="7773693" cy="3558874"/>
        </p:xfrm>
        <a:graphic>
          <a:graphicData uri="http://schemas.openxmlformats.org/drawingml/2006/table">
            <a:tbl>
              <a:tblPr firstRow="1" bandRow="1">
                <a:tableStyleId>{5C22544A-7EE6-4342-B048-85BDC9FD1C3A}</a:tableStyleId>
              </a:tblPr>
              <a:tblGrid>
                <a:gridCol w="2267159">
                  <a:extLst>
                    <a:ext uri="{9D8B030D-6E8A-4147-A177-3AD203B41FA5}">
                      <a16:colId xmlns:a16="http://schemas.microsoft.com/office/drawing/2014/main" val="3983881290"/>
                    </a:ext>
                  </a:extLst>
                </a:gridCol>
                <a:gridCol w="1000975">
                  <a:extLst>
                    <a:ext uri="{9D8B030D-6E8A-4147-A177-3AD203B41FA5}">
                      <a16:colId xmlns:a16="http://schemas.microsoft.com/office/drawing/2014/main" val="949015248"/>
                    </a:ext>
                  </a:extLst>
                </a:gridCol>
                <a:gridCol w="982134">
                  <a:extLst>
                    <a:ext uri="{9D8B030D-6E8A-4147-A177-3AD203B41FA5}">
                      <a16:colId xmlns:a16="http://schemas.microsoft.com/office/drawing/2014/main" val="2298966308"/>
                    </a:ext>
                  </a:extLst>
                </a:gridCol>
                <a:gridCol w="982133">
                  <a:extLst>
                    <a:ext uri="{9D8B030D-6E8A-4147-A177-3AD203B41FA5}">
                      <a16:colId xmlns:a16="http://schemas.microsoft.com/office/drawing/2014/main" val="2412143577"/>
                    </a:ext>
                  </a:extLst>
                </a:gridCol>
                <a:gridCol w="2541292">
                  <a:extLst>
                    <a:ext uri="{9D8B030D-6E8A-4147-A177-3AD203B41FA5}">
                      <a16:colId xmlns:a16="http://schemas.microsoft.com/office/drawing/2014/main" val="2594908960"/>
                    </a:ext>
                  </a:extLst>
                </a:gridCol>
              </a:tblGrid>
              <a:tr h="802444">
                <a:tc>
                  <a:txBody>
                    <a:bodyPr/>
                    <a:lstStyle/>
                    <a:p>
                      <a:endParaRPr lang="en-US" sz="2300" dirty="0">
                        <a:latin typeface="Futura Lt BT" panose="020B0402020204020303" pitchFamily="34" charset="0"/>
                      </a:endParaRPr>
                    </a:p>
                  </a:txBody>
                  <a:tcPr marL="114635" marR="114635" marT="57317" marB="57317">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300" b="1" dirty="0">
                          <a:latin typeface="Futura Lt BT" panose="020B0402020204020303" pitchFamily="34" charset="0"/>
                        </a:rPr>
                        <a:t>FEB</a:t>
                      </a:r>
                    </a:p>
                    <a:p>
                      <a:pPr algn="ctr"/>
                      <a:r>
                        <a:rPr lang="en-US" sz="2300" b="1" dirty="0">
                          <a:latin typeface="Futura Lt BT" panose="020B0402020204020303" pitchFamily="34" charset="0"/>
                        </a:rPr>
                        <a:t>2018</a:t>
                      </a:r>
                    </a:p>
                  </a:txBody>
                  <a:tcPr marL="114635" marR="114635" marT="57317" marB="57317" anchor="ctr">
                    <a:lnL w="12700" cmpd="sng">
                      <a:noFill/>
                    </a:lnL>
                    <a:solidFill>
                      <a:srgbClr val="105A51">
                        <a:alpha val="75000"/>
                      </a:srgbClr>
                    </a:solidFill>
                  </a:tcPr>
                </a:tc>
                <a:tc>
                  <a:txBody>
                    <a:bodyPr/>
                    <a:lstStyle/>
                    <a:p>
                      <a:pPr algn="ctr"/>
                      <a:r>
                        <a:rPr lang="en-US" sz="2300" b="1" dirty="0">
                          <a:latin typeface="Futura Lt BT" panose="020B0402020204020303" pitchFamily="34" charset="0"/>
                        </a:rPr>
                        <a:t>JUNE</a:t>
                      </a:r>
                    </a:p>
                    <a:p>
                      <a:pPr algn="ctr"/>
                      <a:r>
                        <a:rPr lang="en-US" sz="2300" b="1" dirty="0">
                          <a:latin typeface="Futura Lt BT" panose="020B0402020204020303" pitchFamily="34" charset="0"/>
                        </a:rPr>
                        <a:t>2018</a:t>
                      </a:r>
                    </a:p>
                  </a:txBody>
                  <a:tcPr marL="114635" marR="114635" marT="57317" marB="57317" anchor="ctr">
                    <a:solidFill>
                      <a:srgbClr val="105A51">
                        <a:alpha val="75000"/>
                      </a:srgbClr>
                    </a:solidFill>
                  </a:tcPr>
                </a:tc>
                <a:tc>
                  <a:txBody>
                    <a:bodyPr/>
                    <a:lstStyle/>
                    <a:p>
                      <a:pPr algn="ctr"/>
                      <a:r>
                        <a:rPr lang="en-US" sz="2300" b="1" dirty="0">
                          <a:latin typeface="Futura Lt BT" panose="020B0402020204020303" pitchFamily="34" charset="0"/>
                        </a:rPr>
                        <a:t>SEPT</a:t>
                      </a:r>
                    </a:p>
                    <a:p>
                      <a:pPr algn="ctr"/>
                      <a:r>
                        <a:rPr lang="en-US" sz="2300" b="1" dirty="0">
                          <a:latin typeface="Futura Lt BT" panose="020B0402020204020303" pitchFamily="34" charset="0"/>
                        </a:rPr>
                        <a:t>2018</a:t>
                      </a:r>
                    </a:p>
                  </a:txBody>
                  <a:tcPr marL="114635" marR="114635" marT="57317" marB="57317" anchor="ctr">
                    <a:solidFill>
                      <a:srgbClr val="105A51">
                        <a:alpha val="75000"/>
                      </a:srgbClr>
                    </a:solidFill>
                  </a:tcPr>
                </a:tc>
                <a:tc>
                  <a:txBody>
                    <a:bodyPr/>
                    <a:lstStyle/>
                    <a:p>
                      <a:pPr algn="ctr"/>
                      <a:r>
                        <a:rPr lang="en-US" sz="2300" b="1" dirty="0">
                          <a:latin typeface="Futura Lt BT" panose="020B0402020204020303" pitchFamily="34" charset="0"/>
                        </a:rPr>
                        <a:t>SUPERSCORE</a:t>
                      </a:r>
                    </a:p>
                  </a:txBody>
                  <a:tcPr marL="114635" marR="114635" marT="57317" marB="57317" anchor="ctr">
                    <a:solidFill>
                      <a:srgbClr val="105A51"/>
                    </a:solidFill>
                  </a:tcPr>
                </a:tc>
                <a:extLst>
                  <a:ext uri="{0D108BD9-81ED-4DB2-BD59-A6C34878D82A}">
                    <a16:rowId xmlns:a16="http://schemas.microsoft.com/office/drawing/2014/main" val="168809227"/>
                  </a:ext>
                </a:extLst>
              </a:tr>
              <a:tr h="548640">
                <a:tc>
                  <a:txBody>
                    <a:bodyPr/>
                    <a:lstStyle/>
                    <a:p>
                      <a:pPr algn="r"/>
                      <a:r>
                        <a:rPr lang="en-US" sz="2300" b="1" dirty="0">
                          <a:solidFill>
                            <a:schemeClr val="tx1">
                              <a:lumMod val="75000"/>
                              <a:lumOff val="25000"/>
                            </a:schemeClr>
                          </a:solidFill>
                          <a:latin typeface="Futura Lt BT" panose="020B0402020204020303" pitchFamily="34" charset="0"/>
                        </a:rPr>
                        <a:t>ENGLISH</a:t>
                      </a:r>
                    </a:p>
                  </a:txBody>
                  <a:tcPr marL="114635" marR="114635" marT="57317" marB="57317">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2300" dirty="0">
                          <a:solidFill>
                            <a:schemeClr val="tx1">
                              <a:lumMod val="75000"/>
                              <a:lumOff val="25000"/>
                            </a:schemeClr>
                          </a:solidFill>
                        </a:rPr>
                        <a:t>28</a:t>
                      </a:r>
                    </a:p>
                  </a:txBody>
                  <a:tcPr marL="114635" marR="114635" marT="57317" marB="57317">
                    <a:lnL w="12700" cmpd="sng">
                      <a:noFill/>
                    </a:lnL>
                  </a:tcPr>
                </a:tc>
                <a:tc>
                  <a:txBody>
                    <a:bodyPr/>
                    <a:lstStyle/>
                    <a:p>
                      <a:pPr algn="ctr"/>
                      <a:r>
                        <a:rPr lang="en-US" sz="2300" b="1" dirty="0">
                          <a:solidFill>
                            <a:schemeClr val="tx1">
                              <a:lumMod val="75000"/>
                              <a:lumOff val="25000"/>
                            </a:schemeClr>
                          </a:solidFill>
                        </a:rPr>
                        <a:t>32</a:t>
                      </a:r>
                    </a:p>
                  </a:txBody>
                  <a:tcPr marL="114635" marR="114635" marT="57317" marB="57317"/>
                </a:tc>
                <a:tc>
                  <a:txBody>
                    <a:bodyPr/>
                    <a:lstStyle/>
                    <a:p>
                      <a:pPr algn="ctr"/>
                      <a:r>
                        <a:rPr lang="en-US" sz="2300" dirty="0">
                          <a:solidFill>
                            <a:schemeClr val="tx1">
                              <a:lumMod val="75000"/>
                              <a:lumOff val="25000"/>
                            </a:schemeClr>
                          </a:solidFill>
                        </a:rPr>
                        <a:t>30</a:t>
                      </a:r>
                    </a:p>
                  </a:txBody>
                  <a:tcPr marL="114635" marR="114635" marT="57317" marB="57317"/>
                </a:tc>
                <a:tc>
                  <a:txBody>
                    <a:bodyPr/>
                    <a:lstStyle/>
                    <a:p>
                      <a:pPr algn="ctr"/>
                      <a:endParaRPr lang="en-US" sz="2300" b="1" dirty="0">
                        <a:solidFill>
                          <a:schemeClr val="tx1">
                            <a:lumMod val="75000"/>
                            <a:lumOff val="25000"/>
                          </a:schemeClr>
                        </a:solidFill>
                      </a:endParaRPr>
                    </a:p>
                  </a:txBody>
                  <a:tcPr marL="114635" marR="114635" marT="57317" marB="57317"/>
                </a:tc>
                <a:extLst>
                  <a:ext uri="{0D108BD9-81ED-4DB2-BD59-A6C34878D82A}">
                    <a16:rowId xmlns:a16="http://schemas.microsoft.com/office/drawing/2014/main" val="1131922191"/>
                  </a:ext>
                </a:extLst>
              </a:tr>
              <a:tr h="548640">
                <a:tc>
                  <a:txBody>
                    <a:bodyPr/>
                    <a:lstStyle/>
                    <a:p>
                      <a:pPr algn="r"/>
                      <a:r>
                        <a:rPr lang="en-US" sz="2300" b="1" dirty="0">
                          <a:solidFill>
                            <a:schemeClr val="tx1">
                              <a:lumMod val="75000"/>
                              <a:lumOff val="25000"/>
                            </a:schemeClr>
                          </a:solidFill>
                          <a:latin typeface="Futura Lt BT" panose="020B0402020204020303" pitchFamily="34" charset="0"/>
                        </a:rPr>
                        <a:t>MATH</a:t>
                      </a:r>
                    </a:p>
                  </a:txBody>
                  <a:tcPr marL="114635" marR="114635" marT="57317" marB="57317">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300" dirty="0">
                          <a:solidFill>
                            <a:schemeClr val="tx1">
                              <a:lumMod val="75000"/>
                              <a:lumOff val="25000"/>
                            </a:schemeClr>
                          </a:solidFill>
                        </a:rPr>
                        <a:t>27</a:t>
                      </a:r>
                    </a:p>
                  </a:txBody>
                  <a:tcPr marL="114635" marR="114635" marT="57317" marB="57317">
                    <a:lnL w="12700" cmpd="sng">
                      <a:noFill/>
                    </a:lnL>
                  </a:tcPr>
                </a:tc>
                <a:tc>
                  <a:txBody>
                    <a:bodyPr/>
                    <a:lstStyle/>
                    <a:p>
                      <a:pPr algn="ctr"/>
                      <a:r>
                        <a:rPr lang="en-US" sz="2300" dirty="0">
                          <a:solidFill>
                            <a:schemeClr val="tx1">
                              <a:lumMod val="75000"/>
                              <a:lumOff val="25000"/>
                            </a:schemeClr>
                          </a:solidFill>
                        </a:rPr>
                        <a:t>28</a:t>
                      </a:r>
                    </a:p>
                  </a:txBody>
                  <a:tcPr marL="114635" marR="114635" marT="57317" marB="57317"/>
                </a:tc>
                <a:tc>
                  <a:txBody>
                    <a:bodyPr/>
                    <a:lstStyle/>
                    <a:p>
                      <a:pPr algn="ctr"/>
                      <a:r>
                        <a:rPr lang="en-US" sz="2300" b="1" dirty="0">
                          <a:solidFill>
                            <a:schemeClr val="tx1">
                              <a:lumMod val="75000"/>
                              <a:lumOff val="25000"/>
                            </a:schemeClr>
                          </a:solidFill>
                        </a:rPr>
                        <a:t>30</a:t>
                      </a:r>
                    </a:p>
                  </a:txBody>
                  <a:tcPr marL="114635" marR="114635" marT="57317" marB="57317"/>
                </a:tc>
                <a:tc>
                  <a:txBody>
                    <a:bodyPr/>
                    <a:lstStyle/>
                    <a:p>
                      <a:pPr algn="ctr"/>
                      <a:endParaRPr lang="en-US" sz="2300" b="1" dirty="0">
                        <a:solidFill>
                          <a:schemeClr val="tx1">
                            <a:lumMod val="75000"/>
                            <a:lumOff val="25000"/>
                          </a:schemeClr>
                        </a:solidFill>
                      </a:endParaRPr>
                    </a:p>
                  </a:txBody>
                  <a:tcPr marL="114635" marR="114635" marT="57317" marB="57317"/>
                </a:tc>
                <a:extLst>
                  <a:ext uri="{0D108BD9-81ED-4DB2-BD59-A6C34878D82A}">
                    <a16:rowId xmlns:a16="http://schemas.microsoft.com/office/drawing/2014/main" val="694196508"/>
                  </a:ext>
                </a:extLst>
              </a:tr>
              <a:tr h="548640">
                <a:tc>
                  <a:txBody>
                    <a:bodyPr/>
                    <a:lstStyle/>
                    <a:p>
                      <a:pPr algn="r"/>
                      <a:r>
                        <a:rPr lang="en-US" sz="2300" b="1" dirty="0">
                          <a:solidFill>
                            <a:schemeClr val="tx1">
                              <a:lumMod val="75000"/>
                              <a:lumOff val="25000"/>
                            </a:schemeClr>
                          </a:solidFill>
                          <a:latin typeface="Futura Lt BT" panose="020B0402020204020303" pitchFamily="34" charset="0"/>
                        </a:rPr>
                        <a:t>READING</a:t>
                      </a:r>
                    </a:p>
                  </a:txBody>
                  <a:tcPr marL="114635" marR="114635" marT="57317" marB="57317">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300" b="1" dirty="0">
                          <a:solidFill>
                            <a:schemeClr val="tx1">
                              <a:lumMod val="75000"/>
                              <a:lumOff val="25000"/>
                            </a:schemeClr>
                          </a:solidFill>
                        </a:rPr>
                        <a:t>33</a:t>
                      </a:r>
                    </a:p>
                  </a:txBody>
                  <a:tcPr marL="114635" marR="114635" marT="57317" marB="57317">
                    <a:lnL w="12700" cmpd="sng">
                      <a:noFill/>
                    </a:lnL>
                  </a:tcPr>
                </a:tc>
                <a:tc>
                  <a:txBody>
                    <a:bodyPr/>
                    <a:lstStyle/>
                    <a:p>
                      <a:pPr algn="ctr"/>
                      <a:r>
                        <a:rPr lang="en-US" sz="2300" dirty="0">
                          <a:solidFill>
                            <a:schemeClr val="tx1">
                              <a:lumMod val="75000"/>
                              <a:lumOff val="25000"/>
                            </a:schemeClr>
                          </a:solidFill>
                        </a:rPr>
                        <a:t>29</a:t>
                      </a:r>
                    </a:p>
                  </a:txBody>
                  <a:tcPr marL="114635" marR="114635" marT="57317" marB="57317"/>
                </a:tc>
                <a:tc>
                  <a:txBody>
                    <a:bodyPr/>
                    <a:lstStyle/>
                    <a:p>
                      <a:pPr algn="ctr"/>
                      <a:r>
                        <a:rPr lang="en-US" sz="2300" dirty="0">
                          <a:solidFill>
                            <a:schemeClr val="tx1">
                              <a:lumMod val="75000"/>
                              <a:lumOff val="25000"/>
                            </a:schemeClr>
                          </a:solidFill>
                        </a:rPr>
                        <a:t>28</a:t>
                      </a:r>
                    </a:p>
                  </a:txBody>
                  <a:tcPr marL="114635" marR="114635" marT="57317" marB="57317"/>
                </a:tc>
                <a:tc>
                  <a:txBody>
                    <a:bodyPr/>
                    <a:lstStyle/>
                    <a:p>
                      <a:pPr algn="ctr"/>
                      <a:endParaRPr lang="en-US" sz="2300" b="1" dirty="0">
                        <a:solidFill>
                          <a:schemeClr val="tx1">
                            <a:lumMod val="75000"/>
                            <a:lumOff val="25000"/>
                          </a:schemeClr>
                        </a:solidFill>
                      </a:endParaRPr>
                    </a:p>
                  </a:txBody>
                  <a:tcPr marL="114635" marR="114635" marT="57317" marB="57317"/>
                </a:tc>
                <a:extLst>
                  <a:ext uri="{0D108BD9-81ED-4DB2-BD59-A6C34878D82A}">
                    <a16:rowId xmlns:a16="http://schemas.microsoft.com/office/drawing/2014/main" val="2202593909"/>
                  </a:ext>
                </a:extLst>
              </a:tr>
              <a:tr h="548640">
                <a:tc>
                  <a:txBody>
                    <a:bodyPr/>
                    <a:lstStyle/>
                    <a:p>
                      <a:pPr algn="r"/>
                      <a:r>
                        <a:rPr lang="en-US" sz="2300" b="1" dirty="0">
                          <a:solidFill>
                            <a:schemeClr val="tx1">
                              <a:lumMod val="75000"/>
                              <a:lumOff val="25000"/>
                            </a:schemeClr>
                          </a:solidFill>
                          <a:latin typeface="Futura Lt BT" panose="020B0402020204020303" pitchFamily="34" charset="0"/>
                        </a:rPr>
                        <a:t>SCIENCE</a:t>
                      </a:r>
                    </a:p>
                  </a:txBody>
                  <a:tcPr marL="114635" marR="114635" marT="57317" marB="57317">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300" dirty="0">
                          <a:solidFill>
                            <a:schemeClr val="tx1">
                              <a:lumMod val="75000"/>
                              <a:lumOff val="25000"/>
                            </a:schemeClr>
                          </a:solidFill>
                        </a:rPr>
                        <a:t>27</a:t>
                      </a:r>
                    </a:p>
                  </a:txBody>
                  <a:tcPr marL="114635" marR="114635" marT="57317" marB="57317">
                    <a:lnL w="12700" cmpd="sng">
                      <a:noFill/>
                    </a:lnL>
                  </a:tcPr>
                </a:tc>
                <a:tc>
                  <a:txBody>
                    <a:bodyPr/>
                    <a:lstStyle/>
                    <a:p>
                      <a:pPr algn="ctr"/>
                      <a:r>
                        <a:rPr lang="en-US" sz="2300" b="1" dirty="0">
                          <a:solidFill>
                            <a:schemeClr val="tx1">
                              <a:lumMod val="75000"/>
                              <a:lumOff val="25000"/>
                            </a:schemeClr>
                          </a:solidFill>
                        </a:rPr>
                        <a:t>30</a:t>
                      </a:r>
                    </a:p>
                  </a:txBody>
                  <a:tcPr marL="114635" marR="114635" marT="57317" marB="57317"/>
                </a:tc>
                <a:tc>
                  <a:txBody>
                    <a:bodyPr/>
                    <a:lstStyle/>
                    <a:p>
                      <a:pPr algn="ctr"/>
                      <a:r>
                        <a:rPr lang="en-US" sz="2300" dirty="0">
                          <a:solidFill>
                            <a:schemeClr val="tx1">
                              <a:lumMod val="75000"/>
                              <a:lumOff val="25000"/>
                            </a:schemeClr>
                          </a:solidFill>
                        </a:rPr>
                        <a:t>28</a:t>
                      </a:r>
                    </a:p>
                  </a:txBody>
                  <a:tcPr marL="114635" marR="114635" marT="57317" marB="57317"/>
                </a:tc>
                <a:tc>
                  <a:txBody>
                    <a:bodyPr/>
                    <a:lstStyle/>
                    <a:p>
                      <a:pPr algn="ctr"/>
                      <a:endParaRPr lang="en-US" sz="2300" b="1" dirty="0">
                        <a:solidFill>
                          <a:schemeClr val="tx1">
                            <a:lumMod val="75000"/>
                            <a:lumOff val="25000"/>
                          </a:schemeClr>
                        </a:solidFill>
                      </a:endParaRPr>
                    </a:p>
                  </a:txBody>
                  <a:tcPr marL="114635" marR="114635" marT="57317" marB="57317"/>
                </a:tc>
                <a:extLst>
                  <a:ext uri="{0D108BD9-81ED-4DB2-BD59-A6C34878D82A}">
                    <a16:rowId xmlns:a16="http://schemas.microsoft.com/office/drawing/2014/main" val="1602727273"/>
                  </a:ext>
                </a:extLst>
              </a:tr>
              <a:tr h="548640">
                <a:tc>
                  <a:txBody>
                    <a:bodyPr/>
                    <a:lstStyle/>
                    <a:p>
                      <a:pPr algn="r"/>
                      <a:r>
                        <a:rPr lang="en-US" sz="2300" b="0" dirty="0">
                          <a:solidFill>
                            <a:schemeClr val="tx1">
                              <a:lumMod val="75000"/>
                              <a:lumOff val="25000"/>
                            </a:schemeClr>
                          </a:solidFill>
                          <a:latin typeface="Futura Hv BT" panose="020B0702020204020204"/>
                        </a:rPr>
                        <a:t>COMPOSITE</a:t>
                      </a:r>
                    </a:p>
                  </a:txBody>
                  <a:tcPr marL="114635" marR="114635" marT="57317" marB="57317">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300" dirty="0">
                          <a:solidFill>
                            <a:schemeClr val="tx1">
                              <a:lumMod val="75000"/>
                              <a:lumOff val="25000"/>
                            </a:schemeClr>
                          </a:solidFill>
                        </a:rPr>
                        <a:t>29</a:t>
                      </a:r>
                    </a:p>
                  </a:txBody>
                  <a:tcPr marL="114635" marR="114635" marT="57317" marB="57317">
                    <a:lnL w="12700" cmpd="sng">
                      <a:noFill/>
                    </a:lnL>
                  </a:tcPr>
                </a:tc>
                <a:tc>
                  <a:txBody>
                    <a:bodyPr/>
                    <a:lstStyle/>
                    <a:p>
                      <a:pPr algn="ctr"/>
                      <a:r>
                        <a:rPr lang="en-US" sz="2300" dirty="0">
                          <a:solidFill>
                            <a:schemeClr val="tx1">
                              <a:lumMod val="75000"/>
                              <a:lumOff val="25000"/>
                            </a:schemeClr>
                          </a:solidFill>
                        </a:rPr>
                        <a:t>30</a:t>
                      </a:r>
                    </a:p>
                  </a:txBody>
                  <a:tcPr marL="114635" marR="114635" marT="57317" marB="57317"/>
                </a:tc>
                <a:tc>
                  <a:txBody>
                    <a:bodyPr/>
                    <a:lstStyle/>
                    <a:p>
                      <a:pPr algn="ctr"/>
                      <a:r>
                        <a:rPr lang="en-US" sz="2300" dirty="0">
                          <a:solidFill>
                            <a:schemeClr val="tx1">
                              <a:lumMod val="75000"/>
                              <a:lumOff val="25000"/>
                            </a:schemeClr>
                          </a:solidFill>
                        </a:rPr>
                        <a:t>29</a:t>
                      </a:r>
                    </a:p>
                  </a:txBody>
                  <a:tcPr marL="114635" marR="114635" marT="57317" marB="57317"/>
                </a:tc>
                <a:tc>
                  <a:txBody>
                    <a:bodyPr/>
                    <a:lstStyle/>
                    <a:p>
                      <a:pPr algn="ctr"/>
                      <a:endParaRPr lang="en-US" sz="2300" b="1" dirty="0">
                        <a:solidFill>
                          <a:schemeClr val="tx1">
                            <a:lumMod val="75000"/>
                            <a:lumOff val="25000"/>
                          </a:schemeClr>
                        </a:solidFill>
                      </a:endParaRPr>
                    </a:p>
                  </a:txBody>
                  <a:tcPr marL="114635" marR="114635" marT="57317" marB="57317"/>
                </a:tc>
                <a:extLst>
                  <a:ext uri="{0D108BD9-81ED-4DB2-BD59-A6C34878D82A}">
                    <a16:rowId xmlns:a16="http://schemas.microsoft.com/office/drawing/2014/main" val="4057562884"/>
                  </a:ext>
                </a:extLst>
              </a:tr>
            </a:tbl>
          </a:graphicData>
        </a:graphic>
      </p:graphicFrame>
      <p:sp>
        <p:nvSpPr>
          <p:cNvPr id="4" name="Rectangle 3">
            <a:extLst>
              <a:ext uri="{FF2B5EF4-FFF2-40B4-BE49-F238E27FC236}">
                <a16:creationId xmlns:a16="http://schemas.microsoft.com/office/drawing/2014/main" id="{6928AB3C-DBA2-44D3-B4AA-855BF705682D}"/>
              </a:ext>
            </a:extLst>
          </p:cNvPr>
          <p:cNvSpPr/>
          <p:nvPr/>
        </p:nvSpPr>
        <p:spPr>
          <a:xfrm>
            <a:off x="4001805" y="2486660"/>
            <a:ext cx="495649" cy="461665"/>
          </a:xfrm>
          <a:prstGeom prst="rect">
            <a:avLst/>
          </a:prstGeom>
        </p:spPr>
        <p:txBody>
          <a:bodyPr wrap="none">
            <a:spAutoFit/>
          </a:bodyPr>
          <a:lstStyle/>
          <a:p>
            <a:r>
              <a:rPr lang="en-US" sz="2300" b="1" dirty="0">
                <a:solidFill>
                  <a:srgbClr val="539536"/>
                </a:solidFill>
                <a:latin typeface="+mn-lt"/>
              </a:rPr>
              <a:t>32</a:t>
            </a:r>
            <a:endParaRPr lang="en-US" sz="2300" dirty="0">
              <a:solidFill>
                <a:srgbClr val="539536"/>
              </a:solidFill>
              <a:latin typeface="+mn-lt"/>
            </a:endParaRPr>
          </a:p>
        </p:txBody>
      </p:sp>
      <p:sp>
        <p:nvSpPr>
          <p:cNvPr id="5" name="Rectangle 4">
            <a:extLst>
              <a:ext uri="{FF2B5EF4-FFF2-40B4-BE49-F238E27FC236}">
                <a16:creationId xmlns:a16="http://schemas.microsoft.com/office/drawing/2014/main" id="{E31463EC-16D1-4D5A-B078-DB91D63F2AC6}"/>
              </a:ext>
            </a:extLst>
          </p:cNvPr>
          <p:cNvSpPr/>
          <p:nvPr/>
        </p:nvSpPr>
        <p:spPr>
          <a:xfrm>
            <a:off x="4979629" y="3043073"/>
            <a:ext cx="495649" cy="461665"/>
          </a:xfrm>
          <a:prstGeom prst="rect">
            <a:avLst/>
          </a:prstGeom>
        </p:spPr>
        <p:txBody>
          <a:bodyPr wrap="none">
            <a:spAutoFit/>
          </a:bodyPr>
          <a:lstStyle/>
          <a:p>
            <a:r>
              <a:rPr lang="en-US" sz="2300" b="1" dirty="0">
                <a:solidFill>
                  <a:srgbClr val="539536"/>
                </a:solidFill>
                <a:latin typeface="+mj-lt"/>
              </a:rPr>
              <a:t>30</a:t>
            </a:r>
            <a:endParaRPr lang="en-US" sz="2300" dirty="0">
              <a:solidFill>
                <a:srgbClr val="539536"/>
              </a:solidFill>
              <a:latin typeface="+mj-lt"/>
            </a:endParaRPr>
          </a:p>
        </p:txBody>
      </p:sp>
      <p:sp>
        <p:nvSpPr>
          <p:cNvPr id="6" name="Rectangle 5">
            <a:extLst>
              <a:ext uri="{FF2B5EF4-FFF2-40B4-BE49-F238E27FC236}">
                <a16:creationId xmlns:a16="http://schemas.microsoft.com/office/drawing/2014/main" id="{45DCD8E3-C936-4E1E-93CF-50D16C392D58}"/>
              </a:ext>
            </a:extLst>
          </p:cNvPr>
          <p:cNvSpPr/>
          <p:nvPr/>
        </p:nvSpPr>
        <p:spPr>
          <a:xfrm>
            <a:off x="3009513" y="3584557"/>
            <a:ext cx="527709" cy="461665"/>
          </a:xfrm>
          <a:prstGeom prst="rect">
            <a:avLst/>
          </a:prstGeom>
        </p:spPr>
        <p:txBody>
          <a:bodyPr wrap="square">
            <a:spAutoFit/>
          </a:bodyPr>
          <a:lstStyle/>
          <a:p>
            <a:r>
              <a:rPr lang="en-US" sz="2300" b="1" dirty="0">
                <a:solidFill>
                  <a:srgbClr val="539536"/>
                </a:solidFill>
                <a:latin typeface="+mj-lt"/>
              </a:rPr>
              <a:t>33</a:t>
            </a:r>
            <a:endParaRPr lang="en-US" sz="2300" dirty="0">
              <a:solidFill>
                <a:srgbClr val="539536"/>
              </a:solidFill>
              <a:latin typeface="+mj-lt"/>
            </a:endParaRPr>
          </a:p>
        </p:txBody>
      </p:sp>
      <p:sp>
        <p:nvSpPr>
          <p:cNvPr id="9" name="Rectangle 8">
            <a:extLst>
              <a:ext uri="{FF2B5EF4-FFF2-40B4-BE49-F238E27FC236}">
                <a16:creationId xmlns:a16="http://schemas.microsoft.com/office/drawing/2014/main" id="{0F6019BB-869B-453D-B4AF-DCF23A236D48}"/>
              </a:ext>
            </a:extLst>
          </p:cNvPr>
          <p:cNvSpPr/>
          <p:nvPr/>
        </p:nvSpPr>
        <p:spPr>
          <a:xfrm>
            <a:off x="3982407" y="4126630"/>
            <a:ext cx="495649" cy="461665"/>
          </a:xfrm>
          <a:prstGeom prst="rect">
            <a:avLst/>
          </a:prstGeom>
        </p:spPr>
        <p:txBody>
          <a:bodyPr wrap="none">
            <a:spAutoFit/>
          </a:bodyPr>
          <a:lstStyle/>
          <a:p>
            <a:r>
              <a:rPr lang="en-US" b="1" dirty="0">
                <a:solidFill>
                  <a:srgbClr val="539536"/>
                </a:solidFill>
                <a:latin typeface="+mj-lt"/>
              </a:rPr>
              <a:t>30</a:t>
            </a:r>
            <a:endParaRPr lang="en-US" dirty="0">
              <a:solidFill>
                <a:srgbClr val="539536"/>
              </a:solidFill>
              <a:latin typeface="+mj-lt"/>
            </a:endParaRPr>
          </a:p>
        </p:txBody>
      </p:sp>
      <p:sp>
        <p:nvSpPr>
          <p:cNvPr id="10" name="Rectangle 9">
            <a:extLst>
              <a:ext uri="{FF2B5EF4-FFF2-40B4-BE49-F238E27FC236}">
                <a16:creationId xmlns:a16="http://schemas.microsoft.com/office/drawing/2014/main" id="{1E7EDD2F-5AFC-4681-9B6A-3CBBB7C20C53}"/>
              </a:ext>
            </a:extLst>
          </p:cNvPr>
          <p:cNvSpPr/>
          <p:nvPr/>
        </p:nvSpPr>
        <p:spPr>
          <a:xfrm>
            <a:off x="6726508" y="4672909"/>
            <a:ext cx="604653" cy="523220"/>
          </a:xfrm>
          <a:prstGeom prst="rect">
            <a:avLst/>
          </a:prstGeom>
        </p:spPr>
        <p:txBody>
          <a:bodyPr wrap="none">
            <a:spAutoFit/>
          </a:bodyPr>
          <a:lstStyle/>
          <a:p>
            <a:r>
              <a:rPr lang="en-US" sz="2800" b="1" dirty="0">
                <a:solidFill>
                  <a:srgbClr val="539536"/>
                </a:solidFill>
                <a:latin typeface="+mj-lt"/>
              </a:rPr>
              <a:t>31</a:t>
            </a:r>
            <a:endParaRPr lang="en-US" sz="2800" dirty="0">
              <a:solidFill>
                <a:srgbClr val="539536"/>
              </a:solidFill>
              <a:latin typeface="+mj-lt"/>
            </a:endParaRPr>
          </a:p>
        </p:txBody>
      </p:sp>
      <p:sp>
        <p:nvSpPr>
          <p:cNvPr id="11" name="Rectangle 10">
            <a:extLst>
              <a:ext uri="{FF2B5EF4-FFF2-40B4-BE49-F238E27FC236}">
                <a16:creationId xmlns:a16="http://schemas.microsoft.com/office/drawing/2014/main" id="{DA4313F4-6446-4197-9016-1C5EB20954A2}"/>
              </a:ext>
            </a:extLst>
          </p:cNvPr>
          <p:cNvSpPr/>
          <p:nvPr/>
        </p:nvSpPr>
        <p:spPr>
          <a:xfrm>
            <a:off x="228600" y="368969"/>
            <a:ext cx="8686800" cy="730908"/>
          </a:xfrm>
          <a:prstGeom prst="rect">
            <a:avLst/>
          </a:prstGeom>
          <a:noFill/>
          <a:ln w="6350">
            <a:solidFill>
              <a:srgbClr val="5395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2001523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p:cTn id="26" dur="500" fill="hold"/>
                                        <p:tgtEl>
                                          <p:spTgt spid="9"/>
                                        </p:tgtEl>
                                        <p:attrNameLst>
                                          <p:attrName>ppt_w</p:attrName>
                                        </p:attrNameLst>
                                      </p:cBhvr>
                                      <p:tavLst>
                                        <p:tav tm="0">
                                          <p:val>
                                            <p:fltVal val="0"/>
                                          </p:val>
                                        </p:tav>
                                        <p:tav tm="100000">
                                          <p:val>
                                            <p:strVal val="#ppt_w"/>
                                          </p:val>
                                        </p:tav>
                                      </p:tavLst>
                                    </p:anim>
                                    <p:anim calcmode="lin" valueType="num">
                                      <p:cBhvr>
                                        <p:cTn id="27" dur="500" fill="hold"/>
                                        <p:tgtEl>
                                          <p:spTgt spid="9"/>
                                        </p:tgtEl>
                                        <p:attrNameLst>
                                          <p:attrName>ppt_h</p:attrName>
                                        </p:attrNameLst>
                                      </p:cBhvr>
                                      <p:tavLst>
                                        <p:tav tm="0">
                                          <p:val>
                                            <p:fltVal val="0"/>
                                          </p:val>
                                        </p:tav>
                                        <p:tav tm="100000">
                                          <p:val>
                                            <p:strVal val="#ppt_h"/>
                                          </p:val>
                                        </p:tav>
                                      </p:tavLst>
                                    </p:anim>
                                    <p:animEffect transition="in" filter="fade">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63" presetClass="path" presetSubtype="0" fill="hold" grpId="1" nodeType="clickEffect">
                                  <p:stCondLst>
                                    <p:cond delay="0"/>
                                  </p:stCondLst>
                                  <p:childTnLst>
                                    <p:animMotion origin="layout" path="M 0.00277 0.00278 L 0.30173 0.00278 " pathEditMode="relative" rAng="0" ptsTypes="AA">
                                      <p:cBhvr>
                                        <p:cTn id="32" dur="1000" fill="hold"/>
                                        <p:tgtEl>
                                          <p:spTgt spid="4"/>
                                        </p:tgtEl>
                                        <p:attrNameLst>
                                          <p:attrName>ppt_x</p:attrName>
                                          <p:attrName>ppt_y</p:attrName>
                                        </p:attrNameLst>
                                      </p:cBhvr>
                                      <p:rCtr x="14948" y="0"/>
                                    </p:animMotion>
                                  </p:childTnLst>
                                </p:cTn>
                              </p:par>
                              <p:par>
                                <p:cTn id="33" presetID="63" presetClass="path" presetSubtype="0" fill="hold" grpId="1" nodeType="withEffect">
                                  <p:stCondLst>
                                    <p:cond delay="0"/>
                                  </p:stCondLst>
                                  <p:childTnLst>
                                    <p:animMotion origin="layout" path="M -1.38889E-6 0.00186 L 0.1934 0.00186 " pathEditMode="relative" rAng="0" ptsTypes="AA">
                                      <p:cBhvr>
                                        <p:cTn id="34" dur="1000" fill="hold"/>
                                        <p:tgtEl>
                                          <p:spTgt spid="5"/>
                                        </p:tgtEl>
                                        <p:attrNameLst>
                                          <p:attrName>ppt_x</p:attrName>
                                          <p:attrName>ppt_y</p:attrName>
                                        </p:attrNameLst>
                                      </p:cBhvr>
                                      <p:rCtr x="9670" y="0"/>
                                    </p:animMotion>
                                  </p:childTnLst>
                                </p:cTn>
                              </p:par>
                              <p:par>
                                <p:cTn id="35" presetID="63" presetClass="path" presetSubtype="0" fill="hold" grpId="1" nodeType="withEffect">
                                  <p:stCondLst>
                                    <p:cond delay="0"/>
                                  </p:stCondLst>
                                  <p:childTnLst>
                                    <p:animMotion origin="layout" path="M 0.00086 0.00139 L 0.40989 0.00139 " pathEditMode="relative" rAng="0" ptsTypes="AA">
                                      <p:cBhvr>
                                        <p:cTn id="36" dur="1000" fill="hold"/>
                                        <p:tgtEl>
                                          <p:spTgt spid="6"/>
                                        </p:tgtEl>
                                        <p:attrNameLst>
                                          <p:attrName>ppt_x</p:attrName>
                                          <p:attrName>ppt_y</p:attrName>
                                        </p:attrNameLst>
                                      </p:cBhvr>
                                      <p:rCtr x="20451" y="0"/>
                                    </p:animMotion>
                                  </p:childTnLst>
                                </p:cTn>
                              </p:par>
                              <p:par>
                                <p:cTn id="37" presetID="63" presetClass="path" presetSubtype="0" fill="hold" grpId="1" nodeType="withEffect">
                                  <p:stCondLst>
                                    <p:cond delay="0"/>
                                  </p:stCondLst>
                                  <p:childTnLst>
                                    <p:animMotion origin="layout" path="M -0.00069 0.00277 L 0.30191 0.00277 " pathEditMode="relative" rAng="0" ptsTypes="AA">
                                      <p:cBhvr>
                                        <p:cTn id="38" dur="1000" fill="hold"/>
                                        <p:tgtEl>
                                          <p:spTgt spid="9"/>
                                        </p:tgtEl>
                                        <p:attrNameLst>
                                          <p:attrName>ppt_x</p:attrName>
                                          <p:attrName>ppt_y</p:attrName>
                                        </p:attrNameLst>
                                      </p:cBhvr>
                                      <p:rCtr x="15122" y="0"/>
                                    </p:animMotion>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P spid="5" grpId="1"/>
      <p:bldP spid="6" grpId="0"/>
      <p:bldP spid="6" grpId="1"/>
      <p:bldP spid="9" grpId="0"/>
      <p:bldP spid="9" grpId="1"/>
      <p:bldP spid="10"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F0510E1-5F51-4968-81B2-50248CD63B95}"/>
              </a:ext>
            </a:extLst>
          </p:cNvPr>
          <p:cNvSpPr/>
          <p:nvPr/>
        </p:nvSpPr>
        <p:spPr>
          <a:xfrm>
            <a:off x="102655" y="456382"/>
            <a:ext cx="7679475" cy="584775"/>
          </a:xfrm>
          <a:prstGeom prst="rect">
            <a:avLst/>
          </a:prstGeom>
        </p:spPr>
        <p:txBody>
          <a:bodyPr wrap="none">
            <a:spAutoFit/>
          </a:bodyPr>
          <a:lstStyle/>
          <a:p>
            <a:pPr marL="228600"/>
            <a:r>
              <a:rPr lang="en-US" altLang="en-US" sz="3200" dirty="0">
                <a:solidFill>
                  <a:srgbClr val="105A51"/>
                </a:solidFill>
                <a:latin typeface="Futura Bk BT" panose="020B0502020204020303" pitchFamily="34" charset="0"/>
              </a:rPr>
              <a:t>SUPERSCORING </a:t>
            </a:r>
            <a:r>
              <a:rPr lang="en-US" altLang="en-US" sz="3200" b="1" dirty="0">
                <a:solidFill>
                  <a:srgbClr val="105A51"/>
                </a:solidFill>
                <a:latin typeface="Futura Bk BT" panose="020B0502020204020303" pitchFamily="34" charset="0"/>
              </a:rPr>
              <a:t>– </a:t>
            </a:r>
            <a:r>
              <a:rPr lang="en-US" altLang="en-US" sz="3200" dirty="0">
                <a:solidFill>
                  <a:srgbClr val="105A51"/>
                </a:solidFill>
                <a:latin typeface="Futura Bk BT" panose="020B0502020204020303"/>
              </a:rPr>
              <a:t>ACT (RECENT NEWS)</a:t>
            </a:r>
          </a:p>
        </p:txBody>
      </p:sp>
      <p:sp>
        <p:nvSpPr>
          <p:cNvPr id="11" name="Rectangle 10">
            <a:extLst>
              <a:ext uri="{FF2B5EF4-FFF2-40B4-BE49-F238E27FC236}">
                <a16:creationId xmlns:a16="http://schemas.microsoft.com/office/drawing/2014/main" id="{DA4313F4-6446-4197-9016-1C5EB20954A2}"/>
              </a:ext>
            </a:extLst>
          </p:cNvPr>
          <p:cNvSpPr/>
          <p:nvPr/>
        </p:nvSpPr>
        <p:spPr>
          <a:xfrm>
            <a:off x="228600" y="368969"/>
            <a:ext cx="8686800" cy="730908"/>
          </a:xfrm>
          <a:prstGeom prst="rect">
            <a:avLst/>
          </a:prstGeom>
          <a:noFill/>
          <a:ln w="6350">
            <a:solidFill>
              <a:srgbClr val="5395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stretch>
            <a:fillRect/>
          </a:stretch>
        </p:blipFill>
        <p:spPr>
          <a:xfrm>
            <a:off x="619125" y="1900639"/>
            <a:ext cx="7905750" cy="3571875"/>
          </a:xfrm>
          <a:prstGeom prst="rect">
            <a:avLst/>
          </a:prstGeom>
        </p:spPr>
      </p:pic>
    </p:spTree>
    <p:extLst>
      <p:ext uri="{BB962C8B-B14F-4D97-AF65-F5344CB8AC3E}">
        <p14:creationId xmlns:p14="http://schemas.microsoft.com/office/powerpoint/2010/main" val="1433902087"/>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AB0BEC4-326F-4145-861C-0F134E852DA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599898"/>
            <a:ext cx="9144000" cy="5258102"/>
          </a:xfrm>
          <a:prstGeom prst="rect">
            <a:avLst/>
          </a:prstGeom>
          <a:effectLst>
            <a:outerShdw blurRad="63500" dist="50800" dir="15600000" rotWithShape="0">
              <a:prstClr val="black">
                <a:alpha val="50000"/>
              </a:prstClr>
            </a:outerShdw>
          </a:effectLst>
        </p:spPr>
      </p:pic>
      <p:sp>
        <p:nvSpPr>
          <p:cNvPr id="9221" name="Content Placeholder 5"/>
          <p:cNvSpPr>
            <a:spLocks noGrp="1"/>
          </p:cNvSpPr>
          <p:nvPr>
            <p:ph sz="half" idx="1"/>
          </p:nvPr>
        </p:nvSpPr>
        <p:spPr bwMode="auto">
          <a:xfrm>
            <a:off x="4295954" y="3273255"/>
            <a:ext cx="4848046" cy="1172471"/>
          </a:xfrm>
          <a:solidFill>
            <a:srgbClr val="0AB182"/>
          </a:solidFill>
          <a:ln w="9525">
            <a:noFill/>
            <a:round/>
            <a:headEnd/>
            <a:tailEnd/>
          </a:ln>
        </p:spPr>
        <p:txBody>
          <a:bodyPr vert="horz" wrap="square" lIns="182880" tIns="45720" rIns="91440" bIns="45720" numCol="1" anchor="ctr" anchorCtr="0" compatLnSpc="1">
            <a:prstTxWarp prst="textNoShape">
              <a:avLst/>
            </a:prstTxWarp>
          </a:bodyPr>
          <a:lstStyle/>
          <a:p>
            <a:pPr>
              <a:lnSpc>
                <a:spcPts val="3000"/>
              </a:lnSpc>
            </a:pPr>
            <a:r>
              <a:rPr lang="en-US" altLang="en-US" sz="3200" dirty="0">
                <a:solidFill>
                  <a:schemeClr val="bg1"/>
                </a:solidFill>
              </a:rPr>
              <a:t>How and when should I prepare for them?</a:t>
            </a:r>
          </a:p>
        </p:txBody>
      </p:sp>
      <p:sp>
        <p:nvSpPr>
          <p:cNvPr id="3" name="Rectangle 2">
            <a:extLst>
              <a:ext uri="{FF2B5EF4-FFF2-40B4-BE49-F238E27FC236}">
                <a16:creationId xmlns:a16="http://schemas.microsoft.com/office/drawing/2014/main" id="{CC0FFF7F-AF0E-4CD2-8F8D-AB5DC6D5D89C}"/>
              </a:ext>
            </a:extLst>
          </p:cNvPr>
          <p:cNvSpPr/>
          <p:nvPr/>
        </p:nvSpPr>
        <p:spPr>
          <a:xfrm>
            <a:off x="86806" y="449786"/>
            <a:ext cx="8828593" cy="584775"/>
          </a:xfrm>
          <a:prstGeom prst="rect">
            <a:avLst/>
          </a:prstGeom>
        </p:spPr>
        <p:txBody>
          <a:bodyPr wrap="square">
            <a:spAutoFit/>
          </a:bodyPr>
          <a:lstStyle/>
          <a:p>
            <a:pPr marL="228600">
              <a:defRPr/>
            </a:pPr>
            <a:r>
              <a:rPr lang="en-US" sz="3200" dirty="0">
                <a:solidFill>
                  <a:srgbClr val="105A51"/>
                </a:solidFill>
                <a:latin typeface="Futura Bk BT" panose="020B0502020204020303" pitchFamily="34" charset="0"/>
              </a:rPr>
              <a:t>CREATE A TESTING PLAN</a:t>
            </a:r>
          </a:p>
        </p:txBody>
      </p:sp>
      <p:sp>
        <p:nvSpPr>
          <p:cNvPr id="10" name="Rectangle 9">
            <a:extLst>
              <a:ext uri="{FF2B5EF4-FFF2-40B4-BE49-F238E27FC236}">
                <a16:creationId xmlns:a16="http://schemas.microsoft.com/office/drawing/2014/main" id="{56A39B7C-CE58-4651-9F47-436372CA38D1}"/>
              </a:ext>
            </a:extLst>
          </p:cNvPr>
          <p:cNvSpPr/>
          <p:nvPr/>
        </p:nvSpPr>
        <p:spPr>
          <a:xfrm>
            <a:off x="228600" y="368969"/>
            <a:ext cx="8686800" cy="730908"/>
          </a:xfrm>
          <a:prstGeom prst="rect">
            <a:avLst/>
          </a:prstGeom>
          <a:noFill/>
          <a:ln w="6350">
            <a:solidFill>
              <a:srgbClr val="5395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14010902"/>
      </p:ext>
    </p:extLst>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0" y="1712081"/>
            <a:ext cx="9144000" cy="4206240"/>
          </a:xfrm>
          <a:prstGeom prst="rect">
            <a:avLst/>
          </a:prstGeom>
          <a:solidFill>
            <a:srgbClr val="539536"/>
          </a:solidFill>
        </p:spPr>
        <p:txBody>
          <a:bodyPr lIns="365760" anchor="ctr"/>
          <a:lstStyle/>
          <a:p>
            <a:pPr>
              <a:spcAft>
                <a:spcPts val="600"/>
              </a:spcAft>
              <a:buFont typeface="Arial" panose="020B0604020202020204" pitchFamily="34" charset="0"/>
              <a:buNone/>
              <a:defRPr/>
            </a:pPr>
            <a:r>
              <a:rPr lang="en-US" sz="2800" dirty="0">
                <a:solidFill>
                  <a:schemeClr val="bg1"/>
                </a:solidFill>
                <a:latin typeface="Futura Lt BT" panose="020B0402020204020303"/>
                <a:cs typeface="Arial" panose="020B0604020202020204" pitchFamily="34" charset="0"/>
              </a:rPr>
              <a:t>Test prep should </a:t>
            </a:r>
            <a:r>
              <a:rPr lang="en-US" sz="3200" dirty="0">
                <a:solidFill>
                  <a:schemeClr val="bg1"/>
                </a:solidFill>
                <a:latin typeface="Calibri" panose="020F0502020204030204" pitchFamily="34" charset="0"/>
                <a:cs typeface="Calibri" panose="020F0502020204030204" pitchFamily="34" charset="0"/>
              </a:rPr>
              <a:t>allow</a:t>
            </a:r>
            <a:r>
              <a:rPr lang="en-US" sz="2800" dirty="0">
                <a:solidFill>
                  <a:schemeClr val="bg1"/>
                </a:solidFill>
                <a:latin typeface="Futura Lt BT" panose="020B0402020204020303"/>
                <a:cs typeface="Arial" panose="020B0604020202020204" pitchFamily="34" charset="0"/>
              </a:rPr>
              <a:t> for at least 6-15 weeks of study and practice before the official test date.</a:t>
            </a:r>
          </a:p>
        </p:txBody>
      </p:sp>
      <p:sp>
        <p:nvSpPr>
          <p:cNvPr id="8" name="Rectangle 7">
            <a:extLst>
              <a:ext uri="{FF2B5EF4-FFF2-40B4-BE49-F238E27FC236}">
                <a16:creationId xmlns:a16="http://schemas.microsoft.com/office/drawing/2014/main" id="{ED3F0C89-6559-4191-907E-5F31F4D9A145}"/>
              </a:ext>
            </a:extLst>
          </p:cNvPr>
          <p:cNvSpPr/>
          <p:nvPr/>
        </p:nvSpPr>
        <p:spPr>
          <a:xfrm>
            <a:off x="79236" y="457188"/>
            <a:ext cx="8700970" cy="584775"/>
          </a:xfrm>
          <a:prstGeom prst="rect">
            <a:avLst/>
          </a:prstGeom>
        </p:spPr>
        <p:txBody>
          <a:bodyPr wrap="square">
            <a:spAutoFit/>
          </a:bodyPr>
          <a:lstStyle/>
          <a:p>
            <a:pPr marL="228600"/>
            <a:r>
              <a:rPr lang="en-US" altLang="en-US" sz="3200" dirty="0">
                <a:solidFill>
                  <a:srgbClr val="105A51"/>
                </a:solidFill>
                <a:latin typeface="Futura Bk BT" panose="020B0502020204020303" pitchFamily="34" charset="0"/>
              </a:rPr>
              <a:t>CHOOSE A START DATE</a:t>
            </a:r>
          </a:p>
        </p:txBody>
      </p:sp>
      <p:sp>
        <p:nvSpPr>
          <p:cNvPr id="5" name="Rectangle 4">
            <a:extLst>
              <a:ext uri="{FF2B5EF4-FFF2-40B4-BE49-F238E27FC236}">
                <a16:creationId xmlns:a16="http://schemas.microsoft.com/office/drawing/2014/main" id="{7187F3BD-B3DA-47AA-B9C4-0C6E12F7F500}"/>
              </a:ext>
            </a:extLst>
          </p:cNvPr>
          <p:cNvSpPr/>
          <p:nvPr/>
        </p:nvSpPr>
        <p:spPr>
          <a:xfrm>
            <a:off x="228600" y="368969"/>
            <a:ext cx="8686800" cy="730908"/>
          </a:xfrm>
          <a:prstGeom prst="rect">
            <a:avLst/>
          </a:prstGeom>
          <a:noFill/>
          <a:ln w="6350">
            <a:solidFill>
              <a:srgbClr val="5395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74344252"/>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8C77862-2BAE-4AB0-B8EF-00CEB29EA48C}"/>
              </a:ext>
            </a:extLst>
          </p:cNvPr>
          <p:cNvSpPr txBox="1"/>
          <p:nvPr/>
        </p:nvSpPr>
        <p:spPr>
          <a:xfrm>
            <a:off x="7385668" y="6567949"/>
            <a:ext cx="1555234" cy="215444"/>
          </a:xfrm>
          <a:prstGeom prst="rect">
            <a:avLst/>
          </a:prstGeom>
          <a:noFill/>
        </p:spPr>
        <p:txBody>
          <a:bodyPr wrap="none" rtlCol="0">
            <a:spAutoFit/>
          </a:bodyPr>
          <a:lstStyle/>
          <a:p>
            <a:r>
              <a:rPr lang="en-US" sz="800" dirty="0"/>
              <a:t>*Miami University, Oxford, OH</a:t>
            </a:r>
          </a:p>
        </p:txBody>
      </p:sp>
      <p:sp>
        <p:nvSpPr>
          <p:cNvPr id="6" name="TextBox 5">
            <a:extLst>
              <a:ext uri="{FF2B5EF4-FFF2-40B4-BE49-F238E27FC236}">
                <a16:creationId xmlns:a16="http://schemas.microsoft.com/office/drawing/2014/main" id="{3BBEA7C8-6BD7-411D-AC77-B05BAEB07670}"/>
              </a:ext>
            </a:extLst>
          </p:cNvPr>
          <p:cNvSpPr txBox="1"/>
          <p:nvPr/>
        </p:nvSpPr>
        <p:spPr>
          <a:xfrm>
            <a:off x="0" y="1595152"/>
            <a:ext cx="9161514" cy="984885"/>
          </a:xfrm>
          <a:prstGeom prst="rect">
            <a:avLst/>
          </a:prstGeom>
          <a:solidFill>
            <a:srgbClr val="105A51"/>
          </a:solidFill>
        </p:spPr>
        <p:txBody>
          <a:bodyPr wrap="square" lIns="274320" tIns="91440" rIns="1005840" bIns="91440" rtlCol="0">
            <a:spAutoFit/>
          </a:bodyPr>
          <a:lstStyle/>
          <a:p>
            <a:r>
              <a:rPr lang="en-US" sz="2600" dirty="0">
                <a:solidFill>
                  <a:schemeClr val="bg1"/>
                </a:solidFill>
                <a:latin typeface="Futura Bk BT" panose="020B0502020204020303"/>
              </a:rPr>
              <a:t>Strong standardized test scores and strong GPA can lead to merit aid.</a:t>
            </a:r>
          </a:p>
        </p:txBody>
      </p:sp>
      <p:sp>
        <p:nvSpPr>
          <p:cNvPr id="9" name="Rectangle 8">
            <a:extLst>
              <a:ext uri="{FF2B5EF4-FFF2-40B4-BE49-F238E27FC236}">
                <a16:creationId xmlns:a16="http://schemas.microsoft.com/office/drawing/2014/main" id="{29BE1DB9-C3A1-4EBC-BFF1-2FDD2DAA2BFD}"/>
              </a:ext>
            </a:extLst>
          </p:cNvPr>
          <p:cNvSpPr/>
          <p:nvPr/>
        </p:nvSpPr>
        <p:spPr>
          <a:xfrm>
            <a:off x="-9664" y="457188"/>
            <a:ext cx="8925064" cy="584775"/>
          </a:xfrm>
          <a:prstGeom prst="rect">
            <a:avLst/>
          </a:prstGeom>
        </p:spPr>
        <p:txBody>
          <a:bodyPr wrap="square">
            <a:spAutoFit/>
          </a:bodyPr>
          <a:lstStyle/>
          <a:p>
            <a:pPr marL="228600"/>
            <a:r>
              <a:rPr lang="en-US" altLang="en-US" sz="3200" dirty="0">
                <a:solidFill>
                  <a:srgbClr val="105A51"/>
                </a:solidFill>
                <a:latin typeface="Futura Bk BT" panose="020B0502020204020303" pitchFamily="34" charset="0"/>
              </a:rPr>
              <a:t> MERIT AID</a:t>
            </a:r>
          </a:p>
        </p:txBody>
      </p:sp>
      <p:sp>
        <p:nvSpPr>
          <p:cNvPr id="7" name="Rectangle 6">
            <a:extLst>
              <a:ext uri="{FF2B5EF4-FFF2-40B4-BE49-F238E27FC236}">
                <a16:creationId xmlns:a16="http://schemas.microsoft.com/office/drawing/2014/main" id="{F94CF4AF-D1BD-4F23-9AE4-46DB281D75ED}"/>
              </a:ext>
            </a:extLst>
          </p:cNvPr>
          <p:cNvSpPr/>
          <p:nvPr/>
        </p:nvSpPr>
        <p:spPr>
          <a:xfrm>
            <a:off x="228600" y="368969"/>
            <a:ext cx="8686800" cy="730908"/>
          </a:xfrm>
          <a:prstGeom prst="rect">
            <a:avLst/>
          </a:prstGeom>
          <a:noFill/>
          <a:ln w="6350">
            <a:solidFill>
              <a:srgbClr val="5395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Table 2">
            <a:extLst>
              <a:ext uri="{FF2B5EF4-FFF2-40B4-BE49-F238E27FC236}">
                <a16:creationId xmlns:a16="http://schemas.microsoft.com/office/drawing/2014/main" id="{220CA3FC-A6F7-4AAB-B908-BA6B6A396996}"/>
              </a:ext>
            </a:extLst>
          </p:cNvPr>
          <p:cNvGraphicFramePr>
            <a:graphicFrameLocks noGrp="1"/>
          </p:cNvGraphicFramePr>
          <p:nvPr/>
        </p:nvGraphicFramePr>
        <p:xfrm>
          <a:off x="228600" y="2747478"/>
          <a:ext cx="8686800" cy="3060971"/>
        </p:xfrm>
        <a:graphic>
          <a:graphicData uri="http://schemas.openxmlformats.org/drawingml/2006/table">
            <a:tbl>
              <a:tblPr firstRow="1" bandRow="1">
                <a:tableStyleId>{7DF18680-E054-41AD-8BC1-D1AEF772440D}</a:tableStyleId>
              </a:tblPr>
              <a:tblGrid>
                <a:gridCol w="1752600">
                  <a:extLst>
                    <a:ext uri="{9D8B030D-6E8A-4147-A177-3AD203B41FA5}">
                      <a16:colId xmlns:a16="http://schemas.microsoft.com/office/drawing/2014/main" val="2049867965"/>
                    </a:ext>
                  </a:extLst>
                </a:gridCol>
                <a:gridCol w="1295400">
                  <a:extLst>
                    <a:ext uri="{9D8B030D-6E8A-4147-A177-3AD203B41FA5}">
                      <a16:colId xmlns:a16="http://schemas.microsoft.com/office/drawing/2014/main" val="2458705327"/>
                    </a:ext>
                  </a:extLst>
                </a:gridCol>
                <a:gridCol w="2724150">
                  <a:extLst>
                    <a:ext uri="{9D8B030D-6E8A-4147-A177-3AD203B41FA5}">
                      <a16:colId xmlns:a16="http://schemas.microsoft.com/office/drawing/2014/main" val="53601490"/>
                    </a:ext>
                  </a:extLst>
                </a:gridCol>
                <a:gridCol w="2914650">
                  <a:extLst>
                    <a:ext uri="{9D8B030D-6E8A-4147-A177-3AD203B41FA5}">
                      <a16:colId xmlns:a16="http://schemas.microsoft.com/office/drawing/2014/main" val="775318541"/>
                    </a:ext>
                  </a:extLst>
                </a:gridCol>
              </a:tblGrid>
              <a:tr h="565255">
                <a:tc>
                  <a:txBody>
                    <a:bodyPr/>
                    <a:lstStyle/>
                    <a:p>
                      <a:pPr algn="ctr"/>
                      <a:r>
                        <a:rPr lang="en-US" sz="1500" dirty="0"/>
                        <a:t>TEST </a:t>
                      </a:r>
                    </a:p>
                    <a:p>
                      <a:pPr algn="ctr"/>
                      <a:r>
                        <a:rPr lang="en-US" sz="1500" dirty="0"/>
                        <a:t>SCORE</a:t>
                      </a:r>
                    </a:p>
                  </a:txBody>
                  <a:tcPr marL="95862" marR="95862" marT="47931" marB="47931">
                    <a:solidFill>
                      <a:srgbClr val="539536"/>
                    </a:solidFill>
                  </a:tcPr>
                </a:tc>
                <a:tc>
                  <a:txBody>
                    <a:bodyPr/>
                    <a:lstStyle/>
                    <a:p>
                      <a:pPr algn="ctr"/>
                      <a:r>
                        <a:rPr lang="en-US" sz="1500" dirty="0"/>
                        <a:t>HS GPA</a:t>
                      </a:r>
                    </a:p>
                    <a:p>
                      <a:pPr algn="ctr"/>
                      <a:r>
                        <a:rPr lang="en-US" sz="1500" dirty="0"/>
                        <a:t>(4.0 SCALE)</a:t>
                      </a:r>
                    </a:p>
                  </a:txBody>
                  <a:tcPr marL="95862" marR="95862" marT="47931" marB="47931">
                    <a:solidFill>
                      <a:srgbClr val="539536"/>
                    </a:solidFill>
                  </a:tcPr>
                </a:tc>
                <a:tc>
                  <a:txBody>
                    <a:bodyPr/>
                    <a:lstStyle/>
                    <a:p>
                      <a:pPr algn="ctr"/>
                      <a:r>
                        <a:rPr lang="en-US" sz="1500" dirty="0"/>
                        <a:t>OH RESIDENT </a:t>
                      </a:r>
                    </a:p>
                    <a:p>
                      <a:pPr algn="ctr"/>
                      <a:r>
                        <a:rPr lang="en-US" sz="1500" dirty="0"/>
                        <a:t>SCHOLARSHIP RANGE*</a:t>
                      </a:r>
                    </a:p>
                  </a:txBody>
                  <a:tcPr marL="95862" marR="95862" marT="47931" marB="47931">
                    <a:solidFill>
                      <a:srgbClr val="539536"/>
                    </a:solidFill>
                  </a:tcPr>
                </a:tc>
                <a:tc>
                  <a:txBody>
                    <a:bodyPr/>
                    <a:lstStyle/>
                    <a:p>
                      <a:pPr algn="ctr"/>
                      <a:r>
                        <a:rPr lang="en-US" sz="1500" dirty="0"/>
                        <a:t>NON RESIDENT </a:t>
                      </a:r>
                    </a:p>
                    <a:p>
                      <a:pPr algn="ctr"/>
                      <a:r>
                        <a:rPr lang="en-US" sz="1500" dirty="0"/>
                        <a:t>SCHOLARSHIP RANGE*</a:t>
                      </a:r>
                    </a:p>
                  </a:txBody>
                  <a:tcPr marL="95862" marR="95862" marT="47931" marB="47931">
                    <a:solidFill>
                      <a:srgbClr val="539536"/>
                    </a:solidFill>
                  </a:tcPr>
                </a:tc>
                <a:extLst>
                  <a:ext uri="{0D108BD9-81ED-4DB2-BD59-A6C34878D82A}">
                    <a16:rowId xmlns:a16="http://schemas.microsoft.com/office/drawing/2014/main" val="2929935569"/>
                  </a:ext>
                </a:extLst>
              </a:tr>
              <a:tr h="799951">
                <a:tc>
                  <a:txBody>
                    <a:bodyPr/>
                    <a:lstStyle/>
                    <a:p>
                      <a:r>
                        <a:rPr lang="en-US" sz="1400" dirty="0"/>
                        <a:t>ACT: 33+</a:t>
                      </a:r>
                    </a:p>
                    <a:p>
                      <a:r>
                        <a:rPr lang="en-US" sz="1400" dirty="0"/>
                        <a:t>SAT: 1450+</a:t>
                      </a:r>
                    </a:p>
                  </a:txBody>
                  <a:tcPr marL="191723" marR="95862" marT="182880" marB="47931"/>
                </a:tc>
                <a:tc>
                  <a:txBody>
                    <a:bodyPr/>
                    <a:lstStyle/>
                    <a:p>
                      <a:r>
                        <a:rPr lang="en-US" sz="1400" dirty="0"/>
                        <a:t>3.50+</a:t>
                      </a:r>
                    </a:p>
                  </a:txBody>
                  <a:tcPr marL="191723" marR="95862" marT="287585" marB="47931"/>
                </a:tc>
                <a:tc>
                  <a:txBody>
                    <a:bodyPr/>
                    <a:lstStyle/>
                    <a:p>
                      <a:r>
                        <a:rPr lang="en-US" sz="1400" dirty="0"/>
                        <a:t>Half-Full Tuition</a:t>
                      </a:r>
                    </a:p>
                    <a:p>
                      <a:r>
                        <a:rPr lang="en-US" sz="1400" dirty="0"/>
                        <a:t>$32,000-$64,000</a:t>
                      </a:r>
                    </a:p>
                    <a:p>
                      <a:r>
                        <a:rPr lang="en-US" sz="1400" dirty="0"/>
                        <a:t>($8,000-$16,000 Annually</a:t>
                      </a:r>
                    </a:p>
                  </a:txBody>
                  <a:tcPr marL="191723" marR="95862" marT="47931" marB="47931"/>
                </a:tc>
                <a:tc>
                  <a:txBody>
                    <a:bodyPr/>
                    <a:lstStyle/>
                    <a:p>
                      <a:r>
                        <a:rPr lang="en-US" sz="1400" dirty="0"/>
                        <a:t>Half-Full Tuition</a:t>
                      </a:r>
                    </a:p>
                    <a:p>
                      <a:r>
                        <a:rPr lang="en-US" sz="1400" dirty="0"/>
                        <a:t>$72,000-$144,000</a:t>
                      </a:r>
                    </a:p>
                    <a:p>
                      <a:r>
                        <a:rPr lang="en-US" sz="1400" dirty="0"/>
                        <a:t>($18,000-$36,000 Annually</a:t>
                      </a:r>
                    </a:p>
                  </a:txBody>
                  <a:tcPr marL="191723" marR="95862" marT="47931" marB="47931"/>
                </a:tc>
                <a:extLst>
                  <a:ext uri="{0D108BD9-81ED-4DB2-BD59-A6C34878D82A}">
                    <a16:rowId xmlns:a16="http://schemas.microsoft.com/office/drawing/2014/main" val="1033429917"/>
                  </a:ext>
                </a:extLst>
              </a:tr>
              <a:tr h="565255">
                <a:tc>
                  <a:txBody>
                    <a:bodyPr/>
                    <a:lstStyle/>
                    <a:p>
                      <a:r>
                        <a:rPr lang="en-US" sz="1400" dirty="0"/>
                        <a:t>ACT: 30-32</a:t>
                      </a:r>
                    </a:p>
                    <a:p>
                      <a:r>
                        <a:rPr lang="en-US" sz="1400" dirty="0"/>
                        <a:t>SAT: 1360-1440</a:t>
                      </a:r>
                    </a:p>
                  </a:txBody>
                  <a:tcPr marL="191723" marR="95862" marT="47931" marB="4793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3.50+</a:t>
                      </a:r>
                    </a:p>
                  </a:txBody>
                  <a:tcPr marL="191723" marR="95862" marT="182880" marB="47931"/>
                </a:tc>
                <a:tc>
                  <a:txBody>
                    <a:bodyPr/>
                    <a:lstStyle/>
                    <a:p>
                      <a:r>
                        <a:rPr lang="en-US" sz="1400" dirty="0"/>
                        <a:t>$20,000-$48,000</a:t>
                      </a:r>
                    </a:p>
                    <a:p>
                      <a:r>
                        <a:rPr lang="en-US" sz="1400" dirty="0"/>
                        <a:t>($5,000-$12,000 Annually</a:t>
                      </a:r>
                    </a:p>
                  </a:txBody>
                  <a:tcPr marL="191723" marR="95862" marT="47931" marB="47931"/>
                </a:tc>
                <a:tc>
                  <a:txBody>
                    <a:bodyPr/>
                    <a:lstStyle/>
                    <a:p>
                      <a:r>
                        <a:rPr lang="en-US" sz="1400" dirty="0"/>
                        <a:t>$44,000-$88,000</a:t>
                      </a:r>
                    </a:p>
                    <a:p>
                      <a:r>
                        <a:rPr lang="en-US" sz="1400" dirty="0"/>
                        <a:t>($11,000-$20,000 Annually</a:t>
                      </a:r>
                    </a:p>
                  </a:txBody>
                  <a:tcPr marL="191723" marR="95862" marT="47931" marB="47931"/>
                </a:tc>
                <a:extLst>
                  <a:ext uri="{0D108BD9-81ED-4DB2-BD59-A6C34878D82A}">
                    <a16:rowId xmlns:a16="http://schemas.microsoft.com/office/drawing/2014/main" val="1294648372"/>
                  </a:ext>
                </a:extLst>
              </a:tr>
              <a:tr h="565255">
                <a:tc>
                  <a:txBody>
                    <a:bodyPr/>
                    <a:lstStyle/>
                    <a:p>
                      <a:r>
                        <a:rPr lang="en-US" sz="1400" dirty="0"/>
                        <a:t>ACT: 28-29</a:t>
                      </a:r>
                    </a:p>
                    <a:p>
                      <a:r>
                        <a:rPr lang="en-US" sz="1400" dirty="0"/>
                        <a:t>SAT: 1300-1350</a:t>
                      </a:r>
                    </a:p>
                  </a:txBody>
                  <a:tcPr marL="191723" marR="95862" marT="47931" marB="4793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3.50+</a:t>
                      </a:r>
                    </a:p>
                  </a:txBody>
                  <a:tcPr marL="191723" marR="95862" marT="182880" marB="47931"/>
                </a:tc>
                <a:tc>
                  <a:txBody>
                    <a:bodyPr/>
                    <a:lstStyle/>
                    <a:p>
                      <a:r>
                        <a:rPr lang="en-US" sz="1400" dirty="0"/>
                        <a:t>$8,000-$32,000</a:t>
                      </a:r>
                    </a:p>
                    <a:p>
                      <a:r>
                        <a:rPr lang="en-US" sz="1400" dirty="0"/>
                        <a:t>($2,000-$8,000 Annually</a:t>
                      </a:r>
                    </a:p>
                  </a:txBody>
                  <a:tcPr marL="191723" marR="95862" marT="47931" marB="47931"/>
                </a:tc>
                <a:tc>
                  <a:txBody>
                    <a:bodyPr/>
                    <a:lstStyle/>
                    <a:p>
                      <a:r>
                        <a:rPr lang="en-US" sz="1400" dirty="0"/>
                        <a:t>$28,000-$60,000</a:t>
                      </a:r>
                    </a:p>
                    <a:p>
                      <a:r>
                        <a:rPr lang="en-US" sz="1400" dirty="0"/>
                        <a:t>($7,000-$15,000 Annually</a:t>
                      </a:r>
                    </a:p>
                  </a:txBody>
                  <a:tcPr marL="191723" marR="95862" marT="47931" marB="47931"/>
                </a:tc>
                <a:extLst>
                  <a:ext uri="{0D108BD9-81ED-4DB2-BD59-A6C34878D82A}">
                    <a16:rowId xmlns:a16="http://schemas.microsoft.com/office/drawing/2014/main" val="329170622"/>
                  </a:ext>
                </a:extLst>
              </a:tr>
              <a:tr h="565255">
                <a:tc>
                  <a:txBody>
                    <a:bodyPr/>
                    <a:lstStyle/>
                    <a:p>
                      <a:r>
                        <a:rPr lang="en-US" sz="1400" dirty="0"/>
                        <a:t>ACT: 27</a:t>
                      </a:r>
                    </a:p>
                    <a:p>
                      <a:r>
                        <a:rPr lang="en-US" sz="1400" dirty="0"/>
                        <a:t>SAT: 1260-1290</a:t>
                      </a:r>
                    </a:p>
                  </a:txBody>
                  <a:tcPr marL="191723" marR="95862" marT="47931" marB="4793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3.50+</a:t>
                      </a:r>
                    </a:p>
                  </a:txBody>
                  <a:tcPr marL="191723" marR="95862" marT="182880" marB="47931"/>
                </a:tc>
                <a:tc>
                  <a:txBody>
                    <a:bodyPr/>
                    <a:lstStyle/>
                    <a:p>
                      <a:r>
                        <a:rPr lang="en-US" sz="1400" dirty="0"/>
                        <a:t>$4,000-$12,000</a:t>
                      </a:r>
                    </a:p>
                    <a:p>
                      <a:r>
                        <a:rPr lang="en-US" sz="1400" dirty="0"/>
                        <a:t>($1,000-$3,000 Annually</a:t>
                      </a:r>
                    </a:p>
                  </a:txBody>
                  <a:tcPr marL="191723" marR="95862" marT="47931" marB="47931"/>
                </a:tc>
                <a:tc>
                  <a:txBody>
                    <a:bodyPr/>
                    <a:lstStyle/>
                    <a:p>
                      <a:r>
                        <a:rPr lang="en-US" sz="1400" dirty="0"/>
                        <a:t>$16,000-$40,000</a:t>
                      </a:r>
                    </a:p>
                    <a:p>
                      <a:r>
                        <a:rPr lang="en-US" sz="1400" dirty="0"/>
                        <a:t>($4,000-$10,000 Annually</a:t>
                      </a:r>
                    </a:p>
                  </a:txBody>
                  <a:tcPr marL="191723" marR="95862" marT="47931" marB="47931"/>
                </a:tc>
                <a:extLst>
                  <a:ext uri="{0D108BD9-81ED-4DB2-BD59-A6C34878D82A}">
                    <a16:rowId xmlns:a16="http://schemas.microsoft.com/office/drawing/2014/main" val="2910787226"/>
                  </a:ext>
                </a:extLst>
              </a:tr>
            </a:tbl>
          </a:graphicData>
        </a:graphic>
      </p:graphicFrame>
    </p:spTree>
    <p:extLst>
      <p:ext uri="{BB962C8B-B14F-4D97-AF65-F5344CB8AC3E}">
        <p14:creationId xmlns:p14="http://schemas.microsoft.com/office/powerpoint/2010/main" val="1459595906"/>
      </p:ext>
    </p:extLst>
  </p:cSld>
  <p:clrMapOvr>
    <a:masterClrMapping/>
  </p:clrMapOvr>
  <p:transition spd="slow"/>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1" name="Picture 7"/>
          <p:cNvPicPr>
            <a:picLocks noChangeAspect="1"/>
          </p:cNvPicPr>
          <p:nvPr/>
        </p:nvPicPr>
        <p:blipFill>
          <a:blip r:embed="rId3" cstate="email">
            <a:duotone>
              <a:schemeClr val="accent6">
                <a:shade val="45000"/>
                <a:satMod val="135000"/>
              </a:schemeClr>
              <a:prstClr val="white"/>
            </a:duotone>
            <a:extLst>
              <a:ext uri="{BEBA8EAE-BF5A-486C-A8C5-ECC9F3942E4B}">
                <a14:imgProps xmlns:a14="http://schemas.microsoft.com/office/drawing/2010/main">
                  <a14:imgLayer r:embed="rId4">
                    <a14:imgEffect>
                      <a14:saturation sat="210000"/>
                    </a14:imgEffect>
                  </a14:imgLayer>
                </a14:imgProps>
              </a:ext>
              <a:ext uri="{28A0092B-C50C-407E-A947-70E740481C1C}">
                <a14:useLocalDpi xmlns:a14="http://schemas.microsoft.com/office/drawing/2010/main"/>
              </a:ext>
            </a:extLst>
          </a:blip>
          <a:srcRect/>
          <a:stretch>
            <a:fillRect/>
          </a:stretch>
        </p:blipFill>
        <p:spPr bwMode="auto">
          <a:xfrm>
            <a:off x="2197100" y="1523237"/>
            <a:ext cx="4749800" cy="4364037"/>
          </a:xfrm>
          <a:prstGeom prst="rect">
            <a:avLst/>
          </a:prstGeom>
          <a:noFill/>
          <a:ln w="9525">
            <a:noFill/>
            <a:miter lim="800000"/>
            <a:headEnd/>
            <a:tailEnd/>
          </a:ln>
        </p:spPr>
      </p:pic>
      <p:sp>
        <p:nvSpPr>
          <p:cNvPr id="78852" name="TextBox 4"/>
          <p:cNvSpPr txBox="1">
            <a:spLocks noChangeArrowheads="1"/>
          </p:cNvSpPr>
          <p:nvPr/>
        </p:nvSpPr>
        <p:spPr bwMode="auto">
          <a:xfrm>
            <a:off x="1643063" y="5311094"/>
            <a:ext cx="1643062" cy="954087"/>
          </a:xfrm>
          <a:prstGeom prst="rect">
            <a:avLst/>
          </a:prstGeom>
          <a:noFill/>
          <a:ln w="9525">
            <a:noFill/>
            <a:miter lim="800000"/>
            <a:headEnd/>
            <a:tailEnd/>
          </a:ln>
        </p:spPr>
        <p:txBody>
          <a:bodyPr wrap="none">
            <a:spAutoFit/>
          </a:bodyPr>
          <a:lstStyle/>
          <a:p>
            <a:r>
              <a:rPr lang="en-US" altLang="en-US" sz="2800" b="1" dirty="0">
                <a:solidFill>
                  <a:srgbClr val="105A51"/>
                </a:solidFill>
              </a:rPr>
              <a:t>Content </a:t>
            </a:r>
          </a:p>
          <a:p>
            <a:r>
              <a:rPr lang="en-US" altLang="en-US" sz="2800" b="1" dirty="0">
                <a:solidFill>
                  <a:srgbClr val="105A51"/>
                </a:solidFill>
              </a:rPr>
              <a:t>Mastery</a:t>
            </a:r>
          </a:p>
        </p:txBody>
      </p:sp>
      <p:sp>
        <p:nvSpPr>
          <p:cNvPr id="78853" name="TextBox 12"/>
          <p:cNvSpPr txBox="1">
            <a:spLocks noChangeArrowheads="1"/>
          </p:cNvSpPr>
          <p:nvPr/>
        </p:nvSpPr>
        <p:spPr bwMode="auto">
          <a:xfrm>
            <a:off x="3759994" y="6003244"/>
            <a:ext cx="1624012" cy="523875"/>
          </a:xfrm>
          <a:prstGeom prst="rect">
            <a:avLst/>
          </a:prstGeom>
          <a:noFill/>
          <a:ln w="9525">
            <a:noFill/>
            <a:miter lim="800000"/>
            <a:headEnd/>
            <a:tailEnd/>
          </a:ln>
        </p:spPr>
        <p:txBody>
          <a:bodyPr wrap="none">
            <a:spAutoFit/>
          </a:bodyPr>
          <a:lstStyle/>
          <a:p>
            <a:r>
              <a:rPr lang="en-US" altLang="en-US" sz="2800" b="1" dirty="0">
                <a:solidFill>
                  <a:srgbClr val="539536"/>
                </a:solidFill>
              </a:rPr>
              <a:t>Strategy</a:t>
            </a:r>
            <a:endParaRPr lang="en-US" altLang="en-US" b="1" dirty="0">
              <a:solidFill>
                <a:srgbClr val="539536"/>
              </a:solidFill>
            </a:endParaRPr>
          </a:p>
        </p:txBody>
      </p:sp>
      <p:sp>
        <p:nvSpPr>
          <p:cNvPr id="78854" name="TextBox 13"/>
          <p:cNvSpPr txBox="1">
            <a:spLocks noChangeArrowheads="1"/>
          </p:cNvSpPr>
          <p:nvPr/>
        </p:nvSpPr>
        <p:spPr bwMode="auto">
          <a:xfrm>
            <a:off x="5916613" y="5311094"/>
            <a:ext cx="1584325" cy="954087"/>
          </a:xfrm>
          <a:prstGeom prst="rect">
            <a:avLst/>
          </a:prstGeom>
          <a:noFill/>
          <a:ln w="9525">
            <a:noFill/>
            <a:miter lim="800000"/>
            <a:headEnd/>
            <a:tailEnd/>
          </a:ln>
        </p:spPr>
        <p:txBody>
          <a:bodyPr wrap="none">
            <a:spAutoFit/>
          </a:bodyPr>
          <a:lstStyle/>
          <a:p>
            <a:pPr algn="ctr"/>
            <a:r>
              <a:rPr lang="en-US" altLang="en-US" sz="2800" b="1" dirty="0">
                <a:solidFill>
                  <a:srgbClr val="00708D"/>
                </a:solidFill>
              </a:rPr>
              <a:t>Practice</a:t>
            </a:r>
          </a:p>
          <a:p>
            <a:pPr algn="ctr"/>
            <a:r>
              <a:rPr lang="en-US" altLang="en-US" sz="2800" b="1" dirty="0">
                <a:solidFill>
                  <a:srgbClr val="00708D"/>
                </a:solidFill>
              </a:rPr>
              <a:t>Tests</a:t>
            </a:r>
          </a:p>
        </p:txBody>
      </p:sp>
      <p:sp>
        <p:nvSpPr>
          <p:cNvPr id="10" name="Rectangle 9">
            <a:extLst>
              <a:ext uri="{FF2B5EF4-FFF2-40B4-BE49-F238E27FC236}">
                <a16:creationId xmlns:a16="http://schemas.microsoft.com/office/drawing/2014/main" id="{EAAC6ACC-516F-48E0-8B4D-7D30AD159103}"/>
              </a:ext>
            </a:extLst>
          </p:cNvPr>
          <p:cNvSpPr/>
          <p:nvPr/>
        </p:nvSpPr>
        <p:spPr>
          <a:xfrm>
            <a:off x="28436" y="457188"/>
            <a:ext cx="7951985" cy="584775"/>
          </a:xfrm>
          <a:prstGeom prst="rect">
            <a:avLst/>
          </a:prstGeom>
        </p:spPr>
        <p:txBody>
          <a:bodyPr wrap="none">
            <a:spAutoFit/>
          </a:bodyPr>
          <a:lstStyle/>
          <a:p>
            <a:pPr marL="228600"/>
            <a:r>
              <a:rPr lang="en-US" altLang="en-US" sz="3200" dirty="0">
                <a:solidFill>
                  <a:srgbClr val="105A51"/>
                </a:solidFill>
                <a:latin typeface="Futura Bk BT" panose="020B0502020204020303" pitchFamily="34" charset="0"/>
              </a:rPr>
              <a:t> FOUNDATIONS OF TEST PREPARATIONS</a:t>
            </a:r>
          </a:p>
        </p:txBody>
      </p:sp>
      <p:sp>
        <p:nvSpPr>
          <p:cNvPr id="8" name="Rectangle 7">
            <a:extLst>
              <a:ext uri="{FF2B5EF4-FFF2-40B4-BE49-F238E27FC236}">
                <a16:creationId xmlns:a16="http://schemas.microsoft.com/office/drawing/2014/main" id="{9E74A190-FEC5-4793-B5E6-B55A126938B7}"/>
              </a:ext>
            </a:extLst>
          </p:cNvPr>
          <p:cNvSpPr/>
          <p:nvPr/>
        </p:nvSpPr>
        <p:spPr>
          <a:xfrm>
            <a:off x="228600" y="368969"/>
            <a:ext cx="8686800" cy="730908"/>
          </a:xfrm>
          <a:prstGeom prst="rect">
            <a:avLst/>
          </a:prstGeom>
          <a:noFill/>
          <a:ln w="6350">
            <a:solidFill>
              <a:srgbClr val="5395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2" name="Content Placeholder 3"/>
          <p:cNvSpPr>
            <a:spLocks noGrp="1"/>
          </p:cNvSpPr>
          <p:nvPr>
            <p:ph sz="half" idx="10"/>
          </p:nvPr>
        </p:nvSpPr>
        <p:spPr bwMode="auto">
          <a:xfrm>
            <a:off x="2" y="3842615"/>
            <a:ext cx="4539978" cy="2304186"/>
          </a:xfrm>
          <a:solidFill>
            <a:srgbClr val="0AB182"/>
          </a:solidFill>
          <a:ln w="9525">
            <a:round/>
            <a:headEnd/>
            <a:tailEnd/>
          </a:ln>
        </p:spPr>
        <p:txBody>
          <a:bodyPr vert="horz" wrap="square" lIns="274320" tIns="45720" rIns="274320" bIns="45720" numCol="1" anchor="ctr" anchorCtr="0" compatLnSpc="1">
            <a:prstTxWarp prst="textNoShape">
              <a:avLst/>
            </a:prstTxWarp>
          </a:bodyPr>
          <a:lstStyle/>
          <a:p>
            <a:r>
              <a:rPr lang="en-US" altLang="en-US" sz="2400" dirty="0"/>
              <a:t>A good testing plan prioritizes school work over test prep.  Testing early and often is generally not sensible.</a:t>
            </a:r>
          </a:p>
        </p:txBody>
      </p:sp>
      <p:sp>
        <p:nvSpPr>
          <p:cNvPr id="78853" name="Content Placeholder 3"/>
          <p:cNvSpPr>
            <a:spLocks noGrp="1"/>
          </p:cNvSpPr>
          <p:nvPr>
            <p:ph sz="half" idx="10"/>
          </p:nvPr>
        </p:nvSpPr>
        <p:spPr bwMode="auto">
          <a:xfrm>
            <a:off x="4572000" y="1622653"/>
            <a:ext cx="4572001" cy="1497817"/>
          </a:xfrm>
          <a:solidFill>
            <a:srgbClr val="539536"/>
          </a:solidFill>
          <a:ln w="9525">
            <a:round/>
            <a:headEnd/>
            <a:tailEnd/>
          </a:ln>
        </p:spPr>
        <p:txBody>
          <a:bodyPr vert="horz" wrap="square" lIns="274320" tIns="45720" rIns="274320" bIns="45720" numCol="1" anchor="ctr" anchorCtr="0" compatLnSpc="1">
            <a:prstTxWarp prst="textNoShape">
              <a:avLst/>
            </a:prstTxWarp>
          </a:bodyPr>
          <a:lstStyle/>
          <a:p>
            <a:pPr>
              <a:spcBef>
                <a:spcPct val="0"/>
              </a:spcBef>
              <a:spcAft>
                <a:spcPts val="1200"/>
              </a:spcAft>
            </a:pPr>
            <a:r>
              <a:rPr lang="en-US" altLang="en-US" sz="2400"/>
              <a:t>Prepping for one test helps prepare for the other.</a:t>
            </a:r>
          </a:p>
        </p:txBody>
      </p:sp>
      <p:sp>
        <p:nvSpPr>
          <p:cNvPr id="78854" name="Content Placeholder 3"/>
          <p:cNvSpPr>
            <a:spLocks noGrp="1"/>
          </p:cNvSpPr>
          <p:nvPr>
            <p:ph sz="half" idx="10"/>
          </p:nvPr>
        </p:nvSpPr>
        <p:spPr bwMode="auto">
          <a:xfrm>
            <a:off x="1" y="1622653"/>
            <a:ext cx="4539978" cy="2193925"/>
          </a:xfrm>
          <a:solidFill>
            <a:srgbClr val="105A51"/>
          </a:solidFill>
          <a:ln w="9525">
            <a:round/>
            <a:headEnd/>
            <a:tailEnd/>
          </a:ln>
        </p:spPr>
        <p:txBody>
          <a:bodyPr vert="horz" wrap="square" lIns="274320" tIns="45720" rIns="274320" bIns="45720" numCol="1" anchor="ctr" anchorCtr="0" compatLnSpc="1">
            <a:prstTxWarp prst="textNoShape">
              <a:avLst/>
            </a:prstTxWarp>
          </a:bodyPr>
          <a:lstStyle/>
          <a:p>
            <a:pPr>
              <a:spcBef>
                <a:spcPct val="0"/>
              </a:spcBef>
              <a:spcAft>
                <a:spcPts val="1200"/>
              </a:spcAft>
            </a:pPr>
            <a:r>
              <a:rPr lang="en-US" altLang="en-US" sz="2400" dirty="0"/>
              <a:t>Most students will score the same, no matter what tests they take, but it’s worth looking for a student’s best test.</a:t>
            </a:r>
          </a:p>
        </p:txBody>
      </p:sp>
      <p:sp>
        <p:nvSpPr>
          <p:cNvPr id="78855" name="Content Placeholder 3"/>
          <p:cNvSpPr>
            <a:spLocks noGrp="1"/>
          </p:cNvSpPr>
          <p:nvPr>
            <p:ph sz="half" idx="10"/>
          </p:nvPr>
        </p:nvSpPr>
        <p:spPr bwMode="auto">
          <a:xfrm>
            <a:off x="4572001" y="3148809"/>
            <a:ext cx="4572000" cy="2997991"/>
          </a:xfrm>
          <a:solidFill>
            <a:srgbClr val="00708D"/>
          </a:solidFill>
          <a:ln w="9525">
            <a:round/>
            <a:headEnd/>
            <a:tailEnd/>
          </a:ln>
        </p:spPr>
        <p:txBody>
          <a:bodyPr vert="horz" wrap="square" lIns="274320" tIns="45720" rIns="274320" bIns="45720" numCol="1" anchor="ctr" anchorCtr="0" compatLnSpc="1">
            <a:prstTxWarp prst="textNoShape">
              <a:avLst/>
            </a:prstTxWarp>
          </a:bodyPr>
          <a:lstStyle/>
          <a:p>
            <a:pPr>
              <a:spcBef>
                <a:spcPct val="0"/>
              </a:spcBef>
              <a:spcAft>
                <a:spcPts val="1200"/>
              </a:spcAft>
            </a:pPr>
            <a:r>
              <a:rPr lang="en-US" altLang="en-US" sz="2400" dirty="0"/>
              <a:t>Students score their best at end of junior year and fall of senior year.  It is the RARE student who is finished by December of junior year, even high scorers.</a:t>
            </a:r>
          </a:p>
        </p:txBody>
      </p:sp>
      <p:sp>
        <p:nvSpPr>
          <p:cNvPr id="10" name="Rectangle 9">
            <a:extLst>
              <a:ext uri="{FF2B5EF4-FFF2-40B4-BE49-F238E27FC236}">
                <a16:creationId xmlns:a16="http://schemas.microsoft.com/office/drawing/2014/main" id="{670C583B-5ABE-4662-8B3C-889A339832EA}"/>
              </a:ext>
            </a:extLst>
          </p:cNvPr>
          <p:cNvSpPr/>
          <p:nvPr/>
        </p:nvSpPr>
        <p:spPr>
          <a:xfrm>
            <a:off x="104636" y="457188"/>
            <a:ext cx="8810764" cy="584775"/>
          </a:xfrm>
          <a:prstGeom prst="rect">
            <a:avLst/>
          </a:prstGeom>
        </p:spPr>
        <p:txBody>
          <a:bodyPr wrap="square">
            <a:spAutoFit/>
          </a:bodyPr>
          <a:lstStyle/>
          <a:p>
            <a:pPr marL="22860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200" b="0" i="0" u="none" strike="noStrike" kern="1200" cap="none" spc="0" normalizeH="0" baseline="0" noProof="0" dirty="0">
                <a:ln>
                  <a:noFill/>
                </a:ln>
                <a:solidFill>
                  <a:srgbClr val="105A51"/>
                </a:solidFill>
                <a:effectLst/>
                <a:uLnTx/>
                <a:uFillTx/>
                <a:latin typeface="Futura Bk BT" panose="020B0502020204020303" pitchFamily="34" charset="0"/>
                <a:ea typeface="MS PGothic" pitchFamily="34" charset="-128"/>
                <a:cs typeface="+mn-cs"/>
              </a:rPr>
              <a:t>GUIDING PRINCIPLES</a:t>
            </a:r>
          </a:p>
        </p:txBody>
      </p:sp>
      <p:sp>
        <p:nvSpPr>
          <p:cNvPr id="8" name="Rectangle 7">
            <a:extLst>
              <a:ext uri="{FF2B5EF4-FFF2-40B4-BE49-F238E27FC236}">
                <a16:creationId xmlns:a16="http://schemas.microsoft.com/office/drawing/2014/main" id="{E1D0D67F-4B3D-4057-AAAA-6F12A95DEAE0}"/>
              </a:ext>
            </a:extLst>
          </p:cNvPr>
          <p:cNvSpPr/>
          <p:nvPr/>
        </p:nvSpPr>
        <p:spPr>
          <a:xfrm>
            <a:off x="228600" y="368969"/>
            <a:ext cx="8686800" cy="730908"/>
          </a:xfrm>
          <a:prstGeom prst="rect">
            <a:avLst/>
          </a:prstGeom>
          <a:noFill/>
          <a:ln w="6350">
            <a:solidFill>
              <a:srgbClr val="5395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grpId="0" nodeType="clickEffect">
                                  <p:stCondLst>
                                    <p:cond delay="0"/>
                                  </p:stCondLst>
                                  <p:endCondLst>
                                    <p:cond evt="onNext" delay="0">
                                      <p:tgtEl>
                                        <p:sldTgt/>
                                      </p:tgtEl>
                                    </p:cond>
                                  </p:endCondLst>
                                  <p:childTnLst>
                                    <p:set>
                                      <p:cBhvr rctx="PPT">
                                        <p:cTn id="6" dur="indefinite"/>
                                        <p:tgtEl>
                                          <p:spTgt spid="78853">
                                            <p:bg/>
                                          </p:spTgt>
                                        </p:tgtEl>
                                        <p:attrNameLst>
                                          <p:attrName>style.opacity</p:attrName>
                                        </p:attrNameLst>
                                      </p:cBhvr>
                                      <p:to>
                                        <p:strVal val="0.5"/>
                                      </p:to>
                                    </p:set>
                                    <p:animEffect filter="image" prLst="opacity: 0.5">
                                      <p:cBhvr rctx="IE">
                                        <p:cTn id="7" dur="indefinite"/>
                                        <p:tgtEl>
                                          <p:spTgt spid="78853">
                                            <p:bg/>
                                          </p:spTgt>
                                        </p:tgtEl>
                                      </p:cBhvr>
                                    </p:animEffect>
                                  </p:childTnLst>
                                </p:cTn>
                              </p:par>
                              <p:par>
                                <p:cTn id="8" presetID="9" presetClass="emph" presetSubtype="0" grpId="0" nodeType="withEffect">
                                  <p:stCondLst>
                                    <p:cond delay="0"/>
                                  </p:stCondLst>
                                  <p:endCondLst>
                                    <p:cond evt="onNext" delay="0">
                                      <p:tgtEl>
                                        <p:sldTgt/>
                                      </p:tgtEl>
                                    </p:cond>
                                  </p:endCondLst>
                                  <p:childTnLst>
                                    <p:set>
                                      <p:cBhvr rctx="PPT">
                                        <p:cTn id="9" dur="indefinite"/>
                                        <p:tgtEl>
                                          <p:spTgt spid="78853">
                                            <p:txEl>
                                              <p:pRg st="0" end="0"/>
                                            </p:txEl>
                                          </p:spTgt>
                                        </p:tgtEl>
                                        <p:attrNameLst>
                                          <p:attrName>style.opacity</p:attrName>
                                        </p:attrNameLst>
                                      </p:cBhvr>
                                      <p:to>
                                        <p:strVal val="0.5"/>
                                      </p:to>
                                    </p:set>
                                    <p:animEffect filter="image" prLst="opacity: 0.5">
                                      <p:cBhvr rctx="IE">
                                        <p:cTn id="10" dur="indefinite"/>
                                        <p:tgtEl>
                                          <p:spTgt spid="78853">
                                            <p:txEl>
                                              <p:pRg st="0" end="0"/>
                                            </p:txEl>
                                          </p:spTgt>
                                        </p:tgtEl>
                                      </p:cBhvr>
                                    </p:animEffect>
                                  </p:childTnLst>
                                </p:cTn>
                              </p:par>
                              <p:par>
                                <p:cTn id="11" presetID="9" presetClass="emph" presetSubtype="0" grpId="0" nodeType="withEffect">
                                  <p:stCondLst>
                                    <p:cond delay="0"/>
                                  </p:stCondLst>
                                  <p:endCondLst>
                                    <p:cond evt="onNext" delay="0">
                                      <p:tgtEl>
                                        <p:sldTgt/>
                                      </p:tgtEl>
                                    </p:cond>
                                  </p:endCondLst>
                                  <p:childTnLst>
                                    <p:set>
                                      <p:cBhvr rctx="PPT">
                                        <p:cTn id="12" dur="indefinite"/>
                                        <p:tgtEl>
                                          <p:spTgt spid="78855">
                                            <p:bg/>
                                          </p:spTgt>
                                        </p:tgtEl>
                                        <p:attrNameLst>
                                          <p:attrName>style.opacity</p:attrName>
                                        </p:attrNameLst>
                                      </p:cBhvr>
                                      <p:to>
                                        <p:strVal val="0.5"/>
                                      </p:to>
                                    </p:set>
                                    <p:animEffect filter="image" prLst="opacity: 0.5">
                                      <p:cBhvr rctx="IE">
                                        <p:cTn id="13" dur="indefinite"/>
                                        <p:tgtEl>
                                          <p:spTgt spid="78855">
                                            <p:bg/>
                                          </p:spTgt>
                                        </p:tgtEl>
                                      </p:cBhvr>
                                    </p:animEffect>
                                  </p:childTnLst>
                                </p:cTn>
                              </p:par>
                              <p:par>
                                <p:cTn id="14" presetID="9" presetClass="emph" presetSubtype="0" grpId="0" nodeType="withEffect">
                                  <p:stCondLst>
                                    <p:cond delay="0"/>
                                  </p:stCondLst>
                                  <p:endCondLst>
                                    <p:cond evt="onNext" delay="0">
                                      <p:tgtEl>
                                        <p:sldTgt/>
                                      </p:tgtEl>
                                    </p:cond>
                                  </p:endCondLst>
                                  <p:childTnLst>
                                    <p:set>
                                      <p:cBhvr rctx="PPT">
                                        <p:cTn id="15" dur="indefinite"/>
                                        <p:tgtEl>
                                          <p:spTgt spid="78855">
                                            <p:txEl>
                                              <p:pRg st="0" end="0"/>
                                            </p:txEl>
                                          </p:spTgt>
                                        </p:tgtEl>
                                        <p:attrNameLst>
                                          <p:attrName>style.opacity</p:attrName>
                                        </p:attrNameLst>
                                      </p:cBhvr>
                                      <p:to>
                                        <p:strVal val="0.5"/>
                                      </p:to>
                                    </p:set>
                                    <p:animEffect filter="image" prLst="opacity: 0.5">
                                      <p:cBhvr rctx="IE">
                                        <p:cTn id="16" dur="indefinite"/>
                                        <p:tgtEl>
                                          <p:spTgt spid="78855">
                                            <p:txEl>
                                              <p:pRg st="0" end="0"/>
                                            </p:txEl>
                                          </p:spTgt>
                                        </p:tgtEl>
                                      </p:cBhvr>
                                    </p:animEffect>
                                  </p:childTnLst>
                                </p:cTn>
                              </p:par>
                              <p:par>
                                <p:cTn id="17" presetID="9" presetClass="emph" presetSubtype="0" grpId="0" nodeType="withEffect">
                                  <p:stCondLst>
                                    <p:cond delay="0"/>
                                  </p:stCondLst>
                                  <p:endCondLst>
                                    <p:cond evt="onNext" delay="0">
                                      <p:tgtEl>
                                        <p:sldTgt/>
                                      </p:tgtEl>
                                    </p:cond>
                                  </p:endCondLst>
                                  <p:childTnLst>
                                    <p:set>
                                      <p:cBhvr rctx="PPT">
                                        <p:cTn id="18" dur="indefinite"/>
                                        <p:tgtEl>
                                          <p:spTgt spid="78852">
                                            <p:bg/>
                                          </p:spTgt>
                                        </p:tgtEl>
                                        <p:attrNameLst>
                                          <p:attrName>style.opacity</p:attrName>
                                        </p:attrNameLst>
                                      </p:cBhvr>
                                      <p:to>
                                        <p:strVal val="0.5"/>
                                      </p:to>
                                    </p:set>
                                    <p:animEffect filter="image" prLst="opacity: 0.5">
                                      <p:cBhvr rctx="IE">
                                        <p:cTn id="19" dur="indefinite"/>
                                        <p:tgtEl>
                                          <p:spTgt spid="78852">
                                            <p:bg/>
                                          </p:spTgt>
                                        </p:tgtEl>
                                      </p:cBhvr>
                                    </p:animEffect>
                                  </p:childTnLst>
                                </p:cTn>
                              </p:par>
                              <p:par>
                                <p:cTn id="20" presetID="9" presetClass="emph" presetSubtype="0" grpId="0" nodeType="withEffect">
                                  <p:stCondLst>
                                    <p:cond delay="0"/>
                                  </p:stCondLst>
                                  <p:endCondLst>
                                    <p:cond evt="onNext" delay="0">
                                      <p:tgtEl>
                                        <p:sldTgt/>
                                      </p:tgtEl>
                                    </p:cond>
                                  </p:endCondLst>
                                  <p:childTnLst>
                                    <p:set>
                                      <p:cBhvr rctx="PPT">
                                        <p:cTn id="21" dur="indefinite"/>
                                        <p:tgtEl>
                                          <p:spTgt spid="78852">
                                            <p:txEl>
                                              <p:pRg st="0" end="0"/>
                                            </p:txEl>
                                          </p:spTgt>
                                        </p:tgtEl>
                                        <p:attrNameLst>
                                          <p:attrName>style.opacity</p:attrName>
                                        </p:attrNameLst>
                                      </p:cBhvr>
                                      <p:to>
                                        <p:strVal val="0.5"/>
                                      </p:to>
                                    </p:set>
                                    <p:animEffect filter="image" prLst="opacity: 0.5">
                                      <p:cBhvr rctx="IE">
                                        <p:cTn id="22" dur="indefinite"/>
                                        <p:tgtEl>
                                          <p:spTgt spid="78852">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mph" presetSubtype="0" grpId="1" nodeType="clickEffect">
                                  <p:stCondLst>
                                    <p:cond delay="0"/>
                                  </p:stCondLst>
                                  <p:endCondLst>
                                    <p:cond evt="onNext" delay="0">
                                      <p:tgtEl>
                                        <p:sldTgt/>
                                      </p:tgtEl>
                                    </p:cond>
                                  </p:endCondLst>
                                  <p:childTnLst>
                                    <p:set>
                                      <p:cBhvr rctx="PPT">
                                        <p:cTn id="26" dur="indefinite"/>
                                        <p:tgtEl>
                                          <p:spTgt spid="78855">
                                            <p:bg/>
                                          </p:spTgt>
                                        </p:tgtEl>
                                        <p:attrNameLst>
                                          <p:attrName>style.opacity</p:attrName>
                                        </p:attrNameLst>
                                      </p:cBhvr>
                                      <p:to>
                                        <p:strVal val="0.5"/>
                                      </p:to>
                                    </p:set>
                                    <p:animEffect filter="image" prLst="opacity: 0.5">
                                      <p:cBhvr rctx="IE">
                                        <p:cTn id="27" dur="indefinite"/>
                                        <p:tgtEl>
                                          <p:spTgt spid="78855">
                                            <p:bg/>
                                          </p:spTgt>
                                        </p:tgtEl>
                                      </p:cBhvr>
                                    </p:animEffect>
                                  </p:childTnLst>
                                </p:cTn>
                              </p:par>
                              <p:par>
                                <p:cTn id="28" presetID="9" presetClass="emph" presetSubtype="0" grpId="1" nodeType="withEffect">
                                  <p:stCondLst>
                                    <p:cond delay="0"/>
                                  </p:stCondLst>
                                  <p:endCondLst>
                                    <p:cond evt="onNext" delay="0">
                                      <p:tgtEl>
                                        <p:sldTgt/>
                                      </p:tgtEl>
                                    </p:cond>
                                  </p:endCondLst>
                                  <p:childTnLst>
                                    <p:set>
                                      <p:cBhvr rctx="PPT">
                                        <p:cTn id="29" dur="indefinite"/>
                                        <p:tgtEl>
                                          <p:spTgt spid="78855">
                                            <p:txEl>
                                              <p:pRg st="0" end="0"/>
                                            </p:txEl>
                                          </p:spTgt>
                                        </p:tgtEl>
                                        <p:attrNameLst>
                                          <p:attrName>style.opacity</p:attrName>
                                        </p:attrNameLst>
                                      </p:cBhvr>
                                      <p:to>
                                        <p:strVal val="0.5"/>
                                      </p:to>
                                    </p:set>
                                    <p:animEffect filter="image" prLst="opacity: 0.5">
                                      <p:cBhvr rctx="IE">
                                        <p:cTn id="30" dur="indefinite"/>
                                        <p:tgtEl>
                                          <p:spTgt spid="78855">
                                            <p:txEl>
                                              <p:pRg st="0" end="0"/>
                                            </p:txEl>
                                          </p:spTgt>
                                        </p:tgtEl>
                                      </p:cBhvr>
                                    </p:animEffect>
                                  </p:childTnLst>
                                </p:cTn>
                              </p:par>
                              <p:par>
                                <p:cTn id="31" presetID="9" presetClass="emph" presetSubtype="0" grpId="1" nodeType="withEffect">
                                  <p:stCondLst>
                                    <p:cond delay="0"/>
                                  </p:stCondLst>
                                  <p:endCondLst>
                                    <p:cond evt="onNext" delay="0">
                                      <p:tgtEl>
                                        <p:sldTgt/>
                                      </p:tgtEl>
                                    </p:cond>
                                  </p:endCondLst>
                                  <p:childTnLst>
                                    <p:set>
                                      <p:cBhvr rctx="PPT">
                                        <p:cTn id="32" dur="indefinite"/>
                                        <p:tgtEl>
                                          <p:spTgt spid="78852">
                                            <p:bg/>
                                          </p:spTgt>
                                        </p:tgtEl>
                                        <p:attrNameLst>
                                          <p:attrName>style.opacity</p:attrName>
                                        </p:attrNameLst>
                                      </p:cBhvr>
                                      <p:to>
                                        <p:strVal val="0.5"/>
                                      </p:to>
                                    </p:set>
                                    <p:animEffect filter="image" prLst="opacity: 0.5">
                                      <p:cBhvr rctx="IE">
                                        <p:cTn id="33" dur="indefinite"/>
                                        <p:tgtEl>
                                          <p:spTgt spid="78852">
                                            <p:bg/>
                                          </p:spTgt>
                                        </p:tgtEl>
                                      </p:cBhvr>
                                    </p:animEffect>
                                  </p:childTnLst>
                                </p:cTn>
                              </p:par>
                              <p:par>
                                <p:cTn id="34" presetID="9" presetClass="emph" presetSubtype="0" grpId="1" nodeType="withEffect">
                                  <p:stCondLst>
                                    <p:cond delay="0"/>
                                  </p:stCondLst>
                                  <p:endCondLst>
                                    <p:cond evt="onNext" delay="0">
                                      <p:tgtEl>
                                        <p:sldTgt/>
                                      </p:tgtEl>
                                    </p:cond>
                                  </p:endCondLst>
                                  <p:childTnLst>
                                    <p:set>
                                      <p:cBhvr rctx="PPT">
                                        <p:cTn id="35" dur="indefinite"/>
                                        <p:tgtEl>
                                          <p:spTgt spid="78852">
                                            <p:txEl>
                                              <p:pRg st="0" end="0"/>
                                            </p:txEl>
                                          </p:spTgt>
                                        </p:tgtEl>
                                        <p:attrNameLst>
                                          <p:attrName>style.opacity</p:attrName>
                                        </p:attrNameLst>
                                      </p:cBhvr>
                                      <p:to>
                                        <p:strVal val="0.5"/>
                                      </p:to>
                                    </p:set>
                                    <p:animEffect filter="image" prLst="opacity: 0.5">
                                      <p:cBhvr rctx="IE">
                                        <p:cTn id="36" dur="indefinite"/>
                                        <p:tgtEl>
                                          <p:spTgt spid="78852">
                                            <p:txEl>
                                              <p:pRg st="0" end="0"/>
                                            </p:txEl>
                                          </p:spTgt>
                                        </p:tgtEl>
                                      </p:cBhvr>
                                    </p:animEffect>
                                  </p:childTnLst>
                                </p:cTn>
                              </p:par>
                              <p:par>
                                <p:cTn id="37" presetID="9" presetClass="emph" presetSubtype="0" grpId="0" nodeType="withEffect">
                                  <p:stCondLst>
                                    <p:cond delay="0"/>
                                  </p:stCondLst>
                                  <p:endCondLst>
                                    <p:cond evt="onNext" delay="0">
                                      <p:tgtEl>
                                        <p:sldTgt/>
                                      </p:tgtEl>
                                    </p:cond>
                                  </p:endCondLst>
                                  <p:childTnLst>
                                    <p:set>
                                      <p:cBhvr rctx="PPT">
                                        <p:cTn id="38" dur="indefinite"/>
                                        <p:tgtEl>
                                          <p:spTgt spid="78854">
                                            <p:bg/>
                                          </p:spTgt>
                                        </p:tgtEl>
                                        <p:attrNameLst>
                                          <p:attrName>style.opacity</p:attrName>
                                        </p:attrNameLst>
                                      </p:cBhvr>
                                      <p:to>
                                        <p:strVal val="0.5"/>
                                      </p:to>
                                    </p:set>
                                    <p:animEffect filter="image" prLst="opacity: 0.5">
                                      <p:cBhvr rctx="IE">
                                        <p:cTn id="39" dur="indefinite"/>
                                        <p:tgtEl>
                                          <p:spTgt spid="78854">
                                            <p:bg/>
                                          </p:spTgt>
                                        </p:tgtEl>
                                      </p:cBhvr>
                                    </p:animEffect>
                                  </p:childTnLst>
                                </p:cTn>
                              </p:par>
                              <p:par>
                                <p:cTn id="40" presetID="9" presetClass="emph" presetSubtype="0" grpId="0" nodeType="withEffect">
                                  <p:stCondLst>
                                    <p:cond delay="0"/>
                                  </p:stCondLst>
                                  <p:endCondLst>
                                    <p:cond evt="onNext" delay="0">
                                      <p:tgtEl>
                                        <p:sldTgt/>
                                      </p:tgtEl>
                                    </p:cond>
                                  </p:endCondLst>
                                  <p:childTnLst>
                                    <p:set>
                                      <p:cBhvr rctx="PPT">
                                        <p:cTn id="41" dur="indefinite"/>
                                        <p:tgtEl>
                                          <p:spTgt spid="78854">
                                            <p:txEl>
                                              <p:pRg st="0" end="0"/>
                                            </p:txEl>
                                          </p:spTgt>
                                        </p:tgtEl>
                                        <p:attrNameLst>
                                          <p:attrName>style.opacity</p:attrName>
                                        </p:attrNameLst>
                                      </p:cBhvr>
                                      <p:to>
                                        <p:strVal val="0.5"/>
                                      </p:to>
                                    </p:set>
                                    <p:animEffect filter="image" prLst="opacity: 0.5">
                                      <p:cBhvr rctx="IE">
                                        <p:cTn id="42" dur="indefinite"/>
                                        <p:tgtEl>
                                          <p:spTgt spid="78854">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mph" presetSubtype="0" grpId="2" nodeType="clickEffect">
                                  <p:stCondLst>
                                    <p:cond delay="0"/>
                                  </p:stCondLst>
                                  <p:endCondLst>
                                    <p:cond evt="onNext" delay="0">
                                      <p:tgtEl>
                                        <p:sldTgt/>
                                      </p:tgtEl>
                                    </p:cond>
                                  </p:endCondLst>
                                  <p:childTnLst>
                                    <p:set>
                                      <p:cBhvr rctx="PPT">
                                        <p:cTn id="46" dur="indefinite"/>
                                        <p:tgtEl>
                                          <p:spTgt spid="78852">
                                            <p:bg/>
                                          </p:spTgt>
                                        </p:tgtEl>
                                        <p:attrNameLst>
                                          <p:attrName>style.opacity</p:attrName>
                                        </p:attrNameLst>
                                      </p:cBhvr>
                                      <p:to>
                                        <p:strVal val="0.5"/>
                                      </p:to>
                                    </p:set>
                                    <p:animEffect filter="image" prLst="opacity: 0.5">
                                      <p:cBhvr rctx="IE">
                                        <p:cTn id="47" dur="indefinite"/>
                                        <p:tgtEl>
                                          <p:spTgt spid="78852">
                                            <p:bg/>
                                          </p:spTgt>
                                        </p:tgtEl>
                                      </p:cBhvr>
                                    </p:animEffect>
                                  </p:childTnLst>
                                </p:cTn>
                              </p:par>
                              <p:par>
                                <p:cTn id="48" presetID="9" presetClass="emph" presetSubtype="0" grpId="2" nodeType="withEffect">
                                  <p:stCondLst>
                                    <p:cond delay="0"/>
                                  </p:stCondLst>
                                  <p:endCondLst>
                                    <p:cond evt="onNext" delay="0">
                                      <p:tgtEl>
                                        <p:sldTgt/>
                                      </p:tgtEl>
                                    </p:cond>
                                  </p:endCondLst>
                                  <p:childTnLst>
                                    <p:set>
                                      <p:cBhvr rctx="PPT">
                                        <p:cTn id="49" dur="indefinite"/>
                                        <p:tgtEl>
                                          <p:spTgt spid="78852">
                                            <p:txEl>
                                              <p:pRg st="0" end="0"/>
                                            </p:txEl>
                                          </p:spTgt>
                                        </p:tgtEl>
                                        <p:attrNameLst>
                                          <p:attrName>style.opacity</p:attrName>
                                        </p:attrNameLst>
                                      </p:cBhvr>
                                      <p:to>
                                        <p:strVal val="0.5"/>
                                      </p:to>
                                    </p:set>
                                    <p:animEffect filter="image" prLst="opacity: 0.5">
                                      <p:cBhvr rctx="IE">
                                        <p:cTn id="50" dur="indefinite"/>
                                        <p:tgtEl>
                                          <p:spTgt spid="78852">
                                            <p:txEl>
                                              <p:pRg st="0" end="0"/>
                                            </p:txEl>
                                          </p:spTgt>
                                        </p:tgtEl>
                                      </p:cBhvr>
                                    </p:animEffect>
                                  </p:childTnLst>
                                </p:cTn>
                              </p:par>
                              <p:par>
                                <p:cTn id="51" presetID="9" presetClass="emph" presetSubtype="0" grpId="1" nodeType="withEffect">
                                  <p:stCondLst>
                                    <p:cond delay="0"/>
                                  </p:stCondLst>
                                  <p:endCondLst>
                                    <p:cond evt="onNext" delay="0">
                                      <p:tgtEl>
                                        <p:sldTgt/>
                                      </p:tgtEl>
                                    </p:cond>
                                  </p:endCondLst>
                                  <p:childTnLst>
                                    <p:set>
                                      <p:cBhvr rctx="PPT">
                                        <p:cTn id="52" dur="indefinite"/>
                                        <p:tgtEl>
                                          <p:spTgt spid="78854">
                                            <p:bg/>
                                          </p:spTgt>
                                        </p:tgtEl>
                                        <p:attrNameLst>
                                          <p:attrName>style.opacity</p:attrName>
                                        </p:attrNameLst>
                                      </p:cBhvr>
                                      <p:to>
                                        <p:strVal val="0.5"/>
                                      </p:to>
                                    </p:set>
                                    <p:animEffect filter="image" prLst="opacity: 0.5">
                                      <p:cBhvr rctx="IE">
                                        <p:cTn id="53" dur="indefinite"/>
                                        <p:tgtEl>
                                          <p:spTgt spid="78854">
                                            <p:bg/>
                                          </p:spTgt>
                                        </p:tgtEl>
                                      </p:cBhvr>
                                    </p:animEffect>
                                  </p:childTnLst>
                                </p:cTn>
                              </p:par>
                              <p:par>
                                <p:cTn id="54" presetID="9" presetClass="emph" presetSubtype="0" grpId="1" nodeType="withEffect">
                                  <p:stCondLst>
                                    <p:cond delay="0"/>
                                  </p:stCondLst>
                                  <p:endCondLst>
                                    <p:cond evt="onNext" delay="0">
                                      <p:tgtEl>
                                        <p:sldTgt/>
                                      </p:tgtEl>
                                    </p:cond>
                                  </p:endCondLst>
                                  <p:childTnLst>
                                    <p:set>
                                      <p:cBhvr rctx="PPT">
                                        <p:cTn id="55" dur="indefinite"/>
                                        <p:tgtEl>
                                          <p:spTgt spid="78854">
                                            <p:txEl>
                                              <p:pRg st="0" end="0"/>
                                            </p:txEl>
                                          </p:spTgt>
                                        </p:tgtEl>
                                        <p:attrNameLst>
                                          <p:attrName>style.opacity</p:attrName>
                                        </p:attrNameLst>
                                      </p:cBhvr>
                                      <p:to>
                                        <p:strVal val="0.5"/>
                                      </p:to>
                                    </p:set>
                                    <p:animEffect filter="image" prLst="opacity: 0.5">
                                      <p:cBhvr rctx="IE">
                                        <p:cTn id="56" dur="indefinite"/>
                                        <p:tgtEl>
                                          <p:spTgt spid="78854">
                                            <p:txEl>
                                              <p:pRg st="0" end="0"/>
                                            </p:txEl>
                                          </p:spTgt>
                                        </p:tgtEl>
                                      </p:cBhvr>
                                    </p:animEffect>
                                  </p:childTnLst>
                                </p:cTn>
                              </p:par>
                              <p:par>
                                <p:cTn id="57" presetID="9" presetClass="emph" presetSubtype="0" grpId="1" nodeType="withEffect">
                                  <p:stCondLst>
                                    <p:cond delay="0"/>
                                  </p:stCondLst>
                                  <p:endCondLst>
                                    <p:cond evt="onNext" delay="0">
                                      <p:tgtEl>
                                        <p:sldTgt/>
                                      </p:tgtEl>
                                    </p:cond>
                                  </p:endCondLst>
                                  <p:childTnLst>
                                    <p:set>
                                      <p:cBhvr rctx="PPT">
                                        <p:cTn id="58" dur="indefinite"/>
                                        <p:tgtEl>
                                          <p:spTgt spid="78853">
                                            <p:bg/>
                                          </p:spTgt>
                                        </p:tgtEl>
                                        <p:attrNameLst>
                                          <p:attrName>style.opacity</p:attrName>
                                        </p:attrNameLst>
                                      </p:cBhvr>
                                      <p:to>
                                        <p:strVal val="0.5"/>
                                      </p:to>
                                    </p:set>
                                    <p:animEffect filter="image" prLst="opacity: 0.5">
                                      <p:cBhvr rctx="IE">
                                        <p:cTn id="59" dur="indefinite"/>
                                        <p:tgtEl>
                                          <p:spTgt spid="78853">
                                            <p:bg/>
                                          </p:spTgt>
                                        </p:tgtEl>
                                      </p:cBhvr>
                                    </p:animEffect>
                                  </p:childTnLst>
                                </p:cTn>
                              </p:par>
                              <p:par>
                                <p:cTn id="60" presetID="9" presetClass="emph" presetSubtype="0" grpId="1" nodeType="withEffect">
                                  <p:stCondLst>
                                    <p:cond delay="0"/>
                                  </p:stCondLst>
                                  <p:endCondLst>
                                    <p:cond evt="onNext" delay="0">
                                      <p:tgtEl>
                                        <p:sldTgt/>
                                      </p:tgtEl>
                                    </p:cond>
                                  </p:endCondLst>
                                  <p:childTnLst>
                                    <p:set>
                                      <p:cBhvr rctx="PPT">
                                        <p:cTn id="61" dur="indefinite"/>
                                        <p:tgtEl>
                                          <p:spTgt spid="78853">
                                            <p:txEl>
                                              <p:pRg st="0" end="0"/>
                                            </p:txEl>
                                          </p:spTgt>
                                        </p:tgtEl>
                                        <p:attrNameLst>
                                          <p:attrName>style.opacity</p:attrName>
                                        </p:attrNameLst>
                                      </p:cBhvr>
                                      <p:to>
                                        <p:strVal val="0.5"/>
                                      </p:to>
                                    </p:set>
                                    <p:animEffect filter="image" prLst="opacity: 0.5">
                                      <p:cBhvr rctx="IE">
                                        <p:cTn id="62" dur="indefinite"/>
                                        <p:tgtEl>
                                          <p:spTgt spid="78853">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9" presetClass="emph" presetSubtype="0" grpId="2" nodeType="clickEffect">
                                  <p:stCondLst>
                                    <p:cond delay="0"/>
                                  </p:stCondLst>
                                  <p:endCondLst>
                                    <p:cond evt="onNext" delay="0">
                                      <p:tgtEl>
                                        <p:sldTgt/>
                                      </p:tgtEl>
                                    </p:cond>
                                  </p:endCondLst>
                                  <p:childTnLst>
                                    <p:set>
                                      <p:cBhvr rctx="PPT">
                                        <p:cTn id="66" dur="indefinite"/>
                                        <p:tgtEl>
                                          <p:spTgt spid="78854">
                                            <p:bg/>
                                          </p:spTgt>
                                        </p:tgtEl>
                                        <p:attrNameLst>
                                          <p:attrName>style.opacity</p:attrName>
                                        </p:attrNameLst>
                                      </p:cBhvr>
                                      <p:to>
                                        <p:strVal val="0.5"/>
                                      </p:to>
                                    </p:set>
                                    <p:animEffect filter="image" prLst="opacity: 0.5">
                                      <p:cBhvr rctx="IE">
                                        <p:cTn id="67" dur="indefinite"/>
                                        <p:tgtEl>
                                          <p:spTgt spid="78854">
                                            <p:bg/>
                                          </p:spTgt>
                                        </p:tgtEl>
                                      </p:cBhvr>
                                    </p:animEffect>
                                  </p:childTnLst>
                                </p:cTn>
                              </p:par>
                              <p:par>
                                <p:cTn id="68" presetID="9" presetClass="emph" presetSubtype="0" grpId="2" nodeType="withEffect">
                                  <p:stCondLst>
                                    <p:cond delay="0"/>
                                  </p:stCondLst>
                                  <p:endCondLst>
                                    <p:cond evt="onNext" delay="0">
                                      <p:tgtEl>
                                        <p:sldTgt/>
                                      </p:tgtEl>
                                    </p:cond>
                                  </p:endCondLst>
                                  <p:childTnLst>
                                    <p:set>
                                      <p:cBhvr rctx="PPT">
                                        <p:cTn id="69" dur="indefinite"/>
                                        <p:tgtEl>
                                          <p:spTgt spid="78854">
                                            <p:txEl>
                                              <p:pRg st="0" end="0"/>
                                            </p:txEl>
                                          </p:spTgt>
                                        </p:tgtEl>
                                        <p:attrNameLst>
                                          <p:attrName>style.opacity</p:attrName>
                                        </p:attrNameLst>
                                      </p:cBhvr>
                                      <p:to>
                                        <p:strVal val="0.5"/>
                                      </p:to>
                                    </p:set>
                                    <p:animEffect filter="image" prLst="opacity: 0.5">
                                      <p:cBhvr rctx="IE">
                                        <p:cTn id="70" dur="indefinite"/>
                                        <p:tgtEl>
                                          <p:spTgt spid="78854">
                                            <p:txEl>
                                              <p:pRg st="0" end="0"/>
                                            </p:txEl>
                                          </p:spTgt>
                                        </p:tgtEl>
                                      </p:cBhvr>
                                    </p:animEffect>
                                  </p:childTnLst>
                                </p:cTn>
                              </p:par>
                              <p:par>
                                <p:cTn id="71" presetID="9" presetClass="emph" presetSubtype="0" grpId="2" nodeType="withEffect">
                                  <p:stCondLst>
                                    <p:cond delay="0"/>
                                  </p:stCondLst>
                                  <p:childTnLst>
                                    <p:set>
                                      <p:cBhvr rctx="PPT">
                                        <p:cTn id="72" dur="indefinite"/>
                                        <p:tgtEl>
                                          <p:spTgt spid="78853">
                                            <p:bg/>
                                          </p:spTgt>
                                        </p:tgtEl>
                                        <p:attrNameLst>
                                          <p:attrName>style.opacity</p:attrName>
                                        </p:attrNameLst>
                                      </p:cBhvr>
                                      <p:to>
                                        <p:strVal val="0.5"/>
                                      </p:to>
                                    </p:set>
                                    <p:animEffect filter="image" prLst="opacity: 0.5">
                                      <p:cBhvr rctx="IE">
                                        <p:cTn id="73" dur="indefinite"/>
                                        <p:tgtEl>
                                          <p:spTgt spid="78853">
                                            <p:bg/>
                                          </p:spTgt>
                                        </p:tgtEl>
                                      </p:cBhvr>
                                    </p:animEffect>
                                  </p:childTnLst>
                                </p:cTn>
                              </p:par>
                              <p:par>
                                <p:cTn id="74" presetID="9" presetClass="emph" presetSubtype="0" grpId="2" nodeType="withEffect">
                                  <p:stCondLst>
                                    <p:cond delay="0"/>
                                  </p:stCondLst>
                                  <p:childTnLst>
                                    <p:set>
                                      <p:cBhvr rctx="PPT">
                                        <p:cTn id="75" dur="indefinite"/>
                                        <p:tgtEl>
                                          <p:spTgt spid="78853">
                                            <p:txEl>
                                              <p:pRg st="0" end="0"/>
                                            </p:txEl>
                                          </p:spTgt>
                                        </p:tgtEl>
                                        <p:attrNameLst>
                                          <p:attrName>style.opacity</p:attrName>
                                        </p:attrNameLst>
                                      </p:cBhvr>
                                      <p:to>
                                        <p:strVal val="0.5"/>
                                      </p:to>
                                    </p:set>
                                    <p:animEffect filter="image" prLst="opacity: 0.5">
                                      <p:cBhvr rctx="IE">
                                        <p:cTn id="76" dur="indefinite"/>
                                        <p:tgtEl>
                                          <p:spTgt spid="78853">
                                            <p:txEl>
                                              <p:pRg st="0" end="0"/>
                                            </p:txEl>
                                          </p:spTgt>
                                        </p:tgtEl>
                                      </p:cBhvr>
                                    </p:animEffect>
                                  </p:childTnLst>
                                </p:cTn>
                              </p:par>
                              <p:par>
                                <p:cTn id="77" presetID="9" presetClass="emph" presetSubtype="0" grpId="2" nodeType="withEffect">
                                  <p:stCondLst>
                                    <p:cond delay="0"/>
                                  </p:stCondLst>
                                  <p:childTnLst>
                                    <p:set>
                                      <p:cBhvr rctx="PPT">
                                        <p:cTn id="78" dur="indefinite"/>
                                        <p:tgtEl>
                                          <p:spTgt spid="78855">
                                            <p:bg/>
                                          </p:spTgt>
                                        </p:tgtEl>
                                        <p:attrNameLst>
                                          <p:attrName>style.opacity</p:attrName>
                                        </p:attrNameLst>
                                      </p:cBhvr>
                                      <p:to>
                                        <p:strVal val="0.5"/>
                                      </p:to>
                                    </p:set>
                                    <p:animEffect filter="image" prLst="opacity: 0.5">
                                      <p:cBhvr rctx="IE">
                                        <p:cTn id="79" dur="indefinite"/>
                                        <p:tgtEl>
                                          <p:spTgt spid="78855">
                                            <p:bg/>
                                          </p:spTgt>
                                        </p:tgtEl>
                                      </p:cBhvr>
                                    </p:animEffect>
                                  </p:childTnLst>
                                </p:cTn>
                              </p:par>
                              <p:par>
                                <p:cTn id="80" presetID="9" presetClass="emph" presetSubtype="0" grpId="2" nodeType="withEffect">
                                  <p:stCondLst>
                                    <p:cond delay="0"/>
                                  </p:stCondLst>
                                  <p:childTnLst>
                                    <p:set>
                                      <p:cBhvr rctx="PPT">
                                        <p:cTn id="81" dur="indefinite"/>
                                        <p:tgtEl>
                                          <p:spTgt spid="78855">
                                            <p:txEl>
                                              <p:pRg st="0" end="0"/>
                                            </p:txEl>
                                          </p:spTgt>
                                        </p:tgtEl>
                                        <p:attrNameLst>
                                          <p:attrName>style.opacity</p:attrName>
                                        </p:attrNameLst>
                                      </p:cBhvr>
                                      <p:to>
                                        <p:strVal val="0.5"/>
                                      </p:to>
                                    </p:set>
                                    <p:animEffect filter="image" prLst="opacity: 0.5">
                                      <p:cBhvr rctx="IE">
                                        <p:cTn id="82" dur="indefinite"/>
                                        <p:tgtEl>
                                          <p:spTgt spid="7885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2" grpId="0" build="p" animBg="1"/>
      <p:bldP spid="78852" grpId="1" build="p" animBg="1"/>
      <p:bldP spid="78852" grpId="2" build="p" animBg="1"/>
      <p:bldP spid="78853" grpId="0" build="p" animBg="1"/>
      <p:bldP spid="78853" grpId="1" build="p" animBg="1"/>
      <p:bldP spid="78853" grpId="2" build="p" animBg="1"/>
      <p:bldP spid="78854" grpId="0" build="p" animBg="1"/>
      <p:bldP spid="78854" grpId="1" build="p" animBg="1"/>
      <p:bldP spid="78854" grpId="2" build="p" animBg="1"/>
      <p:bldP spid="78855" grpId="0" build="p" animBg="1"/>
      <p:bldP spid="78855" grpId="1" build="p" animBg="1"/>
      <p:bldP spid="78855" grpId="2" build="p"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4" name="Content Placeholder 2"/>
          <p:cNvSpPr>
            <a:spLocks noGrp="1"/>
          </p:cNvSpPr>
          <p:nvPr>
            <p:ph sz="half" idx="1"/>
          </p:nvPr>
        </p:nvSpPr>
        <p:spPr bwMode="auto">
          <a:xfrm>
            <a:off x="0" y="1658937"/>
            <a:ext cx="9144000" cy="4206240"/>
          </a:xfrm>
          <a:solidFill>
            <a:srgbClr val="105A51"/>
          </a:solidFill>
          <a:ln>
            <a:round/>
            <a:headEnd/>
            <a:tailEnd/>
          </a:ln>
        </p:spPr>
        <p:txBody>
          <a:bodyPr vert="horz" wrap="square" lIns="182880" tIns="45720" rIns="91440" bIns="45720" numCol="1" anchor="ctr" anchorCtr="0" compatLnSpc="1">
            <a:prstTxWarp prst="textNoShape">
              <a:avLst/>
            </a:prstTxWarp>
          </a:bodyPr>
          <a:lstStyle/>
          <a:p>
            <a:pPr algn="ctr" eaLnBrk="1" hangingPunct="1">
              <a:spcBef>
                <a:spcPct val="0"/>
              </a:spcBef>
              <a:spcAft>
                <a:spcPts val="1200"/>
              </a:spcAft>
            </a:pPr>
            <a:r>
              <a:rPr lang="en-US" altLang="en-US" sz="3200" dirty="0">
                <a:solidFill>
                  <a:schemeClr val="bg1"/>
                </a:solidFill>
                <a:latin typeface="Futura Lt BT" panose="020B0402020204020303" pitchFamily="34" charset="0"/>
              </a:rPr>
              <a:t>Maintain perspective.</a:t>
            </a:r>
          </a:p>
          <a:p>
            <a:pPr algn="ctr" eaLnBrk="1" hangingPunct="1">
              <a:spcBef>
                <a:spcPct val="0"/>
              </a:spcBef>
              <a:spcAft>
                <a:spcPts val="1200"/>
              </a:spcAft>
            </a:pPr>
            <a:r>
              <a:rPr lang="en-US" altLang="en-US" sz="3200" dirty="0">
                <a:solidFill>
                  <a:schemeClr val="bg1"/>
                </a:solidFill>
                <a:latin typeface="Futura Lt BT" panose="020B0402020204020303" pitchFamily="34" charset="0"/>
                <a:cs typeface="Arial" charset="0"/>
              </a:rPr>
              <a:t>It’s just a test.</a:t>
            </a:r>
          </a:p>
        </p:txBody>
      </p:sp>
      <p:sp>
        <p:nvSpPr>
          <p:cNvPr id="10" name="Rectangle 9">
            <a:extLst>
              <a:ext uri="{FF2B5EF4-FFF2-40B4-BE49-F238E27FC236}">
                <a16:creationId xmlns:a16="http://schemas.microsoft.com/office/drawing/2014/main" id="{53C657E0-057E-4AF3-A9B6-11163BA2783E}"/>
              </a:ext>
            </a:extLst>
          </p:cNvPr>
          <p:cNvSpPr/>
          <p:nvPr/>
        </p:nvSpPr>
        <p:spPr>
          <a:xfrm>
            <a:off x="104636" y="457188"/>
            <a:ext cx="4386137" cy="584775"/>
          </a:xfrm>
          <a:prstGeom prst="rect">
            <a:avLst/>
          </a:prstGeom>
        </p:spPr>
        <p:txBody>
          <a:bodyPr wrap="none">
            <a:spAutoFit/>
          </a:bodyPr>
          <a:lstStyle/>
          <a:p>
            <a:pPr marL="228600"/>
            <a:r>
              <a:rPr lang="en-US" altLang="en-US" sz="3200" dirty="0">
                <a:solidFill>
                  <a:srgbClr val="105A51"/>
                </a:solidFill>
                <a:latin typeface="Futura Bk BT" panose="020B0502020204020303" pitchFamily="34" charset="0"/>
              </a:rPr>
              <a:t>LAST, BUT NOT LEAST</a:t>
            </a:r>
          </a:p>
        </p:txBody>
      </p:sp>
      <p:sp>
        <p:nvSpPr>
          <p:cNvPr id="5" name="Rectangle 4">
            <a:extLst>
              <a:ext uri="{FF2B5EF4-FFF2-40B4-BE49-F238E27FC236}">
                <a16:creationId xmlns:a16="http://schemas.microsoft.com/office/drawing/2014/main" id="{0B1AB333-B080-44AB-A203-E47C367CA74C}"/>
              </a:ext>
            </a:extLst>
          </p:cNvPr>
          <p:cNvSpPr/>
          <p:nvPr/>
        </p:nvSpPr>
        <p:spPr>
          <a:xfrm>
            <a:off x="228600" y="368969"/>
            <a:ext cx="8686800" cy="730908"/>
          </a:xfrm>
          <a:prstGeom prst="rect">
            <a:avLst/>
          </a:prstGeom>
          <a:noFill/>
          <a:ln w="6350">
            <a:solidFill>
              <a:srgbClr val="5395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2011706" y="5718478"/>
            <a:ext cx="5116512" cy="431800"/>
          </a:xfrm>
          <a:prstGeom prst="rect">
            <a:avLst/>
          </a:prstGeom>
          <a:noFill/>
        </p:spPr>
        <p:txBody>
          <a:bodyPr>
            <a:spAutoFit/>
          </a:bodyPr>
          <a:lstStyle/>
          <a:p>
            <a:pPr algn="ctr">
              <a:defRPr/>
            </a:pPr>
            <a:r>
              <a:rPr lang="en-US" sz="2200" spc="100" dirty="0">
                <a:solidFill>
                  <a:schemeClr val="tx1">
                    <a:lumMod val="75000"/>
                    <a:lumOff val="25000"/>
                  </a:schemeClr>
                </a:solidFill>
                <a:latin typeface="Calibri Light" panose="020F0302020204030204" pitchFamily="34" charset="0"/>
              </a:rPr>
              <a:t>(800) MY TUTOR      MYTUTOR.COM</a:t>
            </a:r>
          </a:p>
        </p:txBody>
      </p:sp>
      <p:sp>
        <p:nvSpPr>
          <p:cNvPr id="8" name="TextBox 7"/>
          <p:cNvSpPr txBox="1"/>
          <p:nvPr/>
        </p:nvSpPr>
        <p:spPr>
          <a:xfrm>
            <a:off x="1105879" y="2654668"/>
            <a:ext cx="6928167" cy="793070"/>
          </a:xfrm>
          <a:prstGeom prst="rect">
            <a:avLst/>
          </a:prstGeom>
          <a:noFill/>
        </p:spPr>
        <p:txBody>
          <a:bodyPr wrap="square">
            <a:noAutofit/>
          </a:bodyPr>
          <a:lstStyle/>
          <a:p>
            <a:pPr algn="ctr">
              <a:lnSpc>
                <a:spcPts val="3200"/>
              </a:lnSpc>
              <a:spcAft>
                <a:spcPts val="1200"/>
              </a:spcAft>
              <a:defRPr/>
            </a:pPr>
            <a:r>
              <a:rPr lang="en-US" sz="3000" dirty="0">
                <a:solidFill>
                  <a:schemeClr val="tx1">
                    <a:lumMod val="75000"/>
                    <a:lumOff val="25000"/>
                  </a:schemeClr>
                </a:solidFill>
                <a:latin typeface="Futura Bk BT" panose="020B0502020204020303" pitchFamily="34" charset="0"/>
              </a:rPr>
              <a:t>SUMMIT EDUCATIONAL GROUP</a:t>
            </a:r>
          </a:p>
        </p:txBody>
      </p:sp>
      <p:grpSp>
        <p:nvGrpSpPr>
          <p:cNvPr id="5" name="Group 4"/>
          <p:cNvGrpSpPr/>
          <p:nvPr/>
        </p:nvGrpSpPr>
        <p:grpSpPr>
          <a:xfrm>
            <a:off x="3184921" y="6312732"/>
            <a:ext cx="2770082" cy="228600"/>
            <a:chOff x="3184921" y="6312732"/>
            <a:chExt cx="2770082" cy="22860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84921" y="6312732"/>
              <a:ext cx="228600" cy="2286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55662" y="6312732"/>
              <a:ext cx="228600" cy="228600"/>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26403" y="6312732"/>
              <a:ext cx="228600" cy="228600"/>
            </a:xfrm>
            <a:prstGeom prst="rect">
              <a:avLst/>
            </a:prstGeom>
          </p:spPr>
        </p:pic>
      </p:grpSp>
      <p:sp>
        <p:nvSpPr>
          <p:cNvPr id="9" name="Freeform 8"/>
          <p:cNvSpPr>
            <a:spLocks noChangeAspect="1"/>
          </p:cNvSpPr>
          <p:nvPr/>
        </p:nvSpPr>
        <p:spPr bwMode="auto">
          <a:xfrm>
            <a:off x="1834679" y="-513122"/>
            <a:ext cx="5486400" cy="3091588"/>
          </a:xfrm>
          <a:custGeom>
            <a:avLst/>
            <a:gdLst>
              <a:gd name="connsiteX0" fmla="*/ 0 w 3781425"/>
              <a:gd name="connsiteY0" fmla="*/ 0 h 2403475"/>
              <a:gd name="connsiteX1" fmla="*/ 0 w 3781425"/>
              <a:gd name="connsiteY1" fmla="*/ 1755775 h 2403475"/>
              <a:gd name="connsiteX2" fmla="*/ 666750 w 3781425"/>
              <a:gd name="connsiteY2" fmla="*/ 1304925 h 2403475"/>
              <a:gd name="connsiteX3" fmla="*/ 1177925 w 3781425"/>
              <a:gd name="connsiteY3" fmla="*/ 1787525 h 2403475"/>
              <a:gd name="connsiteX4" fmla="*/ 463550 w 3781425"/>
              <a:gd name="connsiteY4" fmla="*/ 2308225 h 2403475"/>
              <a:gd name="connsiteX5" fmla="*/ 463550 w 3781425"/>
              <a:gd name="connsiteY5" fmla="*/ 2403475 h 2403475"/>
              <a:gd name="connsiteX6" fmla="*/ 2921000 w 3781425"/>
              <a:gd name="connsiteY6" fmla="*/ 654050 h 2403475"/>
              <a:gd name="connsiteX7" fmla="*/ 3781425 w 3781425"/>
              <a:gd name="connsiteY7" fmla="*/ 1400175 h 2403475"/>
              <a:gd name="connsiteX8" fmla="*/ 3781425 w 3781425"/>
              <a:gd name="connsiteY8" fmla="*/ 6350 h 2403475"/>
              <a:gd name="connsiteX9" fmla="*/ 0 w 3781425"/>
              <a:gd name="connsiteY9" fmla="*/ 0 h 2403475"/>
              <a:gd name="connsiteX0" fmla="*/ 0 w 3784600"/>
              <a:gd name="connsiteY0" fmla="*/ 0 h 2403475"/>
              <a:gd name="connsiteX1" fmla="*/ 0 w 3784600"/>
              <a:gd name="connsiteY1" fmla="*/ 1755775 h 2403475"/>
              <a:gd name="connsiteX2" fmla="*/ 666750 w 3784600"/>
              <a:gd name="connsiteY2" fmla="*/ 1304925 h 2403475"/>
              <a:gd name="connsiteX3" fmla="*/ 1177925 w 3784600"/>
              <a:gd name="connsiteY3" fmla="*/ 1787525 h 2403475"/>
              <a:gd name="connsiteX4" fmla="*/ 463550 w 3784600"/>
              <a:gd name="connsiteY4" fmla="*/ 2308225 h 2403475"/>
              <a:gd name="connsiteX5" fmla="*/ 463550 w 3784600"/>
              <a:gd name="connsiteY5" fmla="*/ 2403475 h 2403475"/>
              <a:gd name="connsiteX6" fmla="*/ 2921000 w 3784600"/>
              <a:gd name="connsiteY6" fmla="*/ 654050 h 2403475"/>
              <a:gd name="connsiteX7" fmla="*/ 3781425 w 3784600"/>
              <a:gd name="connsiteY7" fmla="*/ 1400175 h 2403475"/>
              <a:gd name="connsiteX8" fmla="*/ 3784600 w 3784600"/>
              <a:gd name="connsiteY8" fmla="*/ 0 h 2403475"/>
              <a:gd name="connsiteX9" fmla="*/ 0 w 3784600"/>
              <a:gd name="connsiteY9" fmla="*/ 0 h 2403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84600" h="2403475">
                <a:moveTo>
                  <a:pt x="0" y="0"/>
                </a:moveTo>
                <a:lnTo>
                  <a:pt x="0" y="1755775"/>
                </a:lnTo>
                <a:lnTo>
                  <a:pt x="666750" y="1304925"/>
                </a:lnTo>
                <a:lnTo>
                  <a:pt x="1177925" y="1787525"/>
                </a:lnTo>
                <a:lnTo>
                  <a:pt x="463550" y="2308225"/>
                </a:lnTo>
                <a:lnTo>
                  <a:pt x="463550" y="2403475"/>
                </a:lnTo>
                <a:lnTo>
                  <a:pt x="2921000" y="654050"/>
                </a:lnTo>
                <a:lnTo>
                  <a:pt x="3781425" y="1400175"/>
                </a:lnTo>
                <a:cubicBezTo>
                  <a:pt x="3782483" y="933450"/>
                  <a:pt x="3783542" y="466725"/>
                  <a:pt x="3784600" y="0"/>
                </a:cubicBezTo>
                <a:lnTo>
                  <a:pt x="0" y="0"/>
                </a:lnTo>
                <a:close/>
              </a:path>
            </a:pathLst>
          </a:custGeom>
          <a:solidFill>
            <a:srgbClr val="005A4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34" charset="0"/>
              <a:ea typeface="MS PGothic" pitchFamily="34" charset="-128"/>
            </a:endParaRPr>
          </a:p>
        </p:txBody>
      </p:sp>
      <p:sp>
        <p:nvSpPr>
          <p:cNvPr id="11" name="TextBox 10"/>
          <p:cNvSpPr txBox="1"/>
          <p:nvPr/>
        </p:nvSpPr>
        <p:spPr>
          <a:xfrm>
            <a:off x="1105878" y="3293524"/>
            <a:ext cx="6928167" cy="3247808"/>
          </a:xfrm>
          <a:prstGeom prst="rect">
            <a:avLst/>
          </a:prstGeom>
          <a:noFill/>
        </p:spPr>
        <p:txBody>
          <a:bodyPr wrap="square">
            <a:noAutofit/>
          </a:bodyPr>
          <a:lstStyle/>
          <a:p>
            <a:pPr algn="ctr">
              <a:lnSpc>
                <a:spcPts val="3200"/>
              </a:lnSpc>
              <a:spcAft>
                <a:spcPts val="0"/>
              </a:spcAft>
              <a:defRPr/>
            </a:pPr>
            <a:r>
              <a:rPr lang="en-US" sz="2800" dirty="0">
                <a:solidFill>
                  <a:schemeClr val="tx1">
                    <a:lumMod val="75000"/>
                    <a:lumOff val="25000"/>
                  </a:schemeClr>
                </a:solidFill>
                <a:latin typeface="Futura Bk BT" panose="020B0502020204020303" pitchFamily="34" charset="0"/>
              </a:rPr>
              <a:t>Grades 4-12 Test Preparation</a:t>
            </a:r>
            <a:br>
              <a:rPr lang="en-US" sz="2800" dirty="0">
                <a:solidFill>
                  <a:schemeClr val="tx1">
                    <a:lumMod val="75000"/>
                    <a:lumOff val="25000"/>
                  </a:schemeClr>
                </a:solidFill>
                <a:latin typeface="Futura Bk BT" panose="020B0502020204020303" pitchFamily="34" charset="0"/>
              </a:rPr>
            </a:br>
            <a:r>
              <a:rPr lang="en-US" sz="2800" dirty="0">
                <a:solidFill>
                  <a:schemeClr val="tx1">
                    <a:lumMod val="75000"/>
                    <a:lumOff val="25000"/>
                  </a:schemeClr>
                </a:solidFill>
                <a:latin typeface="Futura Bk BT" panose="020B0502020204020303" pitchFamily="34" charset="0"/>
              </a:rPr>
              <a:t>and Academic Support</a:t>
            </a:r>
          </a:p>
          <a:p>
            <a:pPr algn="ctr">
              <a:lnSpc>
                <a:spcPts val="1600"/>
              </a:lnSpc>
              <a:spcAft>
                <a:spcPts val="0"/>
              </a:spcAft>
              <a:defRPr/>
            </a:pPr>
            <a:endParaRPr lang="en-US" sz="2000" dirty="0">
              <a:solidFill>
                <a:schemeClr val="tx1">
                  <a:lumMod val="75000"/>
                  <a:lumOff val="25000"/>
                </a:schemeClr>
              </a:solidFill>
              <a:latin typeface="Futura Bk BT" panose="020B0502020204020303" pitchFamily="34" charset="0"/>
            </a:endParaRPr>
          </a:p>
          <a:p>
            <a:pPr algn="ctr">
              <a:lnSpc>
                <a:spcPts val="1600"/>
              </a:lnSpc>
              <a:spcAft>
                <a:spcPts val="0"/>
              </a:spcAft>
              <a:defRPr/>
            </a:pPr>
            <a:endParaRPr lang="en-US" sz="2000" dirty="0">
              <a:solidFill>
                <a:schemeClr val="tx1">
                  <a:lumMod val="75000"/>
                  <a:lumOff val="25000"/>
                </a:schemeClr>
              </a:solidFill>
              <a:latin typeface="Futura Bk BT" panose="020B0502020204020303" pitchFamily="34" charset="0"/>
            </a:endParaRPr>
          </a:p>
          <a:p>
            <a:pPr marL="1143000" indent="-228600">
              <a:buFont typeface="Arial" panose="020B0604020202020204" pitchFamily="34" charset="0"/>
              <a:buChar char="•"/>
              <a:defRPr/>
            </a:pPr>
            <a:r>
              <a:rPr lang="en-US" sz="2000" dirty="0">
                <a:solidFill>
                  <a:schemeClr val="tx1">
                    <a:lumMod val="75000"/>
                    <a:lumOff val="25000"/>
                  </a:schemeClr>
                </a:solidFill>
                <a:latin typeface="Calibri Light" panose="020F0302020204030204" pitchFamily="34" charset="0"/>
              </a:rPr>
              <a:t>One-on-One, In-Home and Online Test Prep and Tutoring</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0"/>
                                        <p:tgtEl>
                                          <p:spTgt spid="8">
                                            <p:txEl>
                                              <p:pRg st="0" end="0"/>
                                            </p:txEl>
                                          </p:spTgt>
                                        </p:tgtEl>
                                      </p:cBhvr>
                                    </p:animEffect>
                                  </p:childTnLst>
                                </p:cTn>
                              </p:par>
                            </p:childTnLst>
                          </p:cTn>
                        </p:par>
                        <p:par>
                          <p:cTn id="8" fill="hold">
                            <p:stCondLst>
                              <p:cond delay="50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2000"/>
                                        <p:tgtEl>
                                          <p:spTgt spid="9"/>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2000"/>
                                        <p:tgtEl>
                                          <p:spTgt spid="11">
                                            <p:txEl>
                                              <p:pRg st="0" end="0"/>
                                            </p:txEl>
                                          </p:spTgt>
                                        </p:tgtEl>
                                      </p:cBhvr>
                                    </p:animEffect>
                                  </p:childTnLst>
                                </p:cTn>
                              </p:par>
                            </p:childTnLst>
                          </p:cTn>
                        </p:par>
                        <p:par>
                          <p:cTn id="15" fill="hold">
                            <p:stCondLst>
                              <p:cond delay="7000"/>
                            </p:stCondLst>
                            <p:childTnLst>
                              <p:par>
                                <p:cTn id="16" presetID="10" presetClass="entr" presetSubtype="0" fill="hold" grpId="0" nodeType="afterEffect">
                                  <p:stCondLst>
                                    <p:cond delay="0"/>
                                  </p:stCondLst>
                                  <p:childTnLst>
                                    <p:set>
                                      <p:cBhvr>
                                        <p:cTn id="17" dur="1" fill="hold">
                                          <p:stCondLst>
                                            <p:cond delay="0"/>
                                          </p:stCondLst>
                                        </p:cTn>
                                        <p:tgtEl>
                                          <p:spTgt spid="11">
                                            <p:txEl>
                                              <p:pRg st="3" end="3"/>
                                            </p:txEl>
                                          </p:spTgt>
                                        </p:tgtEl>
                                        <p:attrNameLst>
                                          <p:attrName>style.visibility</p:attrName>
                                        </p:attrNameLst>
                                      </p:cBhvr>
                                      <p:to>
                                        <p:strVal val="visible"/>
                                      </p:to>
                                    </p:set>
                                    <p:animEffect transition="in" filter="fade">
                                      <p:cBhvr>
                                        <p:cTn id="18" dur="1000"/>
                                        <p:tgtEl>
                                          <p:spTgt spid="11">
                                            <p:txEl>
                                              <p:pRg st="3" end="3"/>
                                            </p:txEl>
                                          </p:spTgt>
                                        </p:tgtEl>
                                      </p:cBhvr>
                                    </p:animEffect>
                                  </p:childTnLst>
                                </p:cTn>
                              </p:par>
                            </p:childTnLst>
                          </p:cTn>
                        </p:par>
                        <p:par>
                          <p:cTn id="19" fill="hold">
                            <p:stCondLst>
                              <p:cond delay="80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2000"/>
                                        <p:tgtEl>
                                          <p:spTgt spid="16"/>
                                        </p:tgtEl>
                                      </p:cBhvr>
                                    </p:animEffect>
                                  </p:childTnLst>
                                </p:cTn>
                              </p:par>
                            </p:childTnLst>
                          </p:cTn>
                        </p:par>
                        <p:par>
                          <p:cTn id="23" fill="hold">
                            <p:stCondLst>
                              <p:cond delay="10000"/>
                            </p:stCondLst>
                            <p:childTnLst>
                              <p:par>
                                <p:cTn id="24" presetID="10" presetClass="entr" presetSubtype="0" fill="hold"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8" grpId="0" uiExpand="1" build="p"/>
      <p:bldP spid="9" grpId="0" animBg="1"/>
      <p:bldP spid="11"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AB0BEC4-326F-4145-861C-0F134E852DA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flipH="1">
            <a:off x="0" y="1607507"/>
            <a:ext cx="9144000" cy="5250493"/>
          </a:xfrm>
          <a:prstGeom prst="rect">
            <a:avLst/>
          </a:prstGeom>
          <a:effectLst>
            <a:outerShdw blurRad="63500" dist="50800" dir="15600000" rotWithShape="0">
              <a:prstClr val="black">
                <a:alpha val="50000"/>
              </a:prstClr>
            </a:outerShdw>
          </a:effectLst>
        </p:spPr>
      </p:pic>
      <p:sp>
        <p:nvSpPr>
          <p:cNvPr id="9219" name="Content Placeholder 1"/>
          <p:cNvSpPr>
            <a:spLocks noGrp="1"/>
          </p:cNvSpPr>
          <p:nvPr>
            <p:ph sz="half" idx="10"/>
          </p:nvPr>
        </p:nvSpPr>
        <p:spPr bwMode="auto">
          <a:xfrm>
            <a:off x="4101737" y="3058517"/>
            <a:ext cx="5046469" cy="1170432"/>
          </a:xfrm>
          <a:solidFill>
            <a:srgbClr val="105A51"/>
          </a:solidFill>
          <a:ln w="9525">
            <a:noFill/>
            <a:round/>
            <a:headEnd/>
            <a:tailEnd/>
          </a:ln>
        </p:spPr>
        <p:txBody>
          <a:bodyPr vert="horz" wrap="square" lIns="91440" tIns="45720" rIns="91440" bIns="45720" numCol="1" anchor="ctr" anchorCtr="0" compatLnSpc="1">
            <a:prstTxWarp prst="textNoShape">
              <a:avLst/>
            </a:prstTxWarp>
          </a:bodyPr>
          <a:lstStyle/>
          <a:p>
            <a:pPr marL="228600" indent="-228600">
              <a:spcAft>
                <a:spcPts val="1200"/>
              </a:spcAft>
              <a:buFont typeface="Arial" charset="0"/>
              <a:buChar char="•"/>
            </a:pPr>
            <a:r>
              <a:rPr lang="en-US" altLang="en-US" sz="3200" dirty="0"/>
              <a:t>Which tests should I take?</a:t>
            </a:r>
          </a:p>
        </p:txBody>
      </p:sp>
      <p:sp>
        <p:nvSpPr>
          <p:cNvPr id="9221" name="Content Placeholder 5"/>
          <p:cNvSpPr>
            <a:spLocks noGrp="1"/>
          </p:cNvSpPr>
          <p:nvPr>
            <p:ph sz="half" idx="1"/>
          </p:nvPr>
        </p:nvSpPr>
        <p:spPr bwMode="auto">
          <a:xfrm>
            <a:off x="4101737" y="5685529"/>
            <a:ext cx="5046469" cy="1172471"/>
          </a:xfrm>
          <a:solidFill>
            <a:srgbClr val="0AB182"/>
          </a:solidFill>
          <a:ln w="9525">
            <a:noFill/>
            <a:round/>
            <a:headEnd/>
            <a:tailEnd/>
          </a:ln>
        </p:spPr>
        <p:txBody>
          <a:bodyPr vert="horz" wrap="square" lIns="91440" tIns="45720" rIns="91440" bIns="45720" numCol="1" anchor="ctr" anchorCtr="0" compatLnSpc="1">
            <a:prstTxWarp prst="textNoShape">
              <a:avLst/>
            </a:prstTxWarp>
          </a:bodyPr>
          <a:lstStyle/>
          <a:p>
            <a:pPr marL="228600" indent="-228600">
              <a:lnSpc>
                <a:spcPts val="3000"/>
              </a:lnSpc>
              <a:buFont typeface="Arial" charset="0"/>
              <a:buChar char="•"/>
            </a:pPr>
            <a:r>
              <a:rPr lang="en-US" altLang="en-US" sz="3200" dirty="0">
                <a:solidFill>
                  <a:schemeClr val="bg1"/>
                </a:solidFill>
              </a:rPr>
              <a:t>How and when should I prepare for them?</a:t>
            </a:r>
          </a:p>
        </p:txBody>
      </p:sp>
      <p:sp>
        <p:nvSpPr>
          <p:cNvPr id="9220" name="Content Placeholder 4"/>
          <p:cNvSpPr>
            <a:spLocks noGrp="1"/>
          </p:cNvSpPr>
          <p:nvPr>
            <p:ph sz="half" idx="4294967295"/>
          </p:nvPr>
        </p:nvSpPr>
        <p:spPr bwMode="auto">
          <a:xfrm>
            <a:off x="4101737" y="4371975"/>
            <a:ext cx="5042263" cy="1169988"/>
          </a:xfrm>
          <a:solidFill>
            <a:srgbClr val="539536"/>
          </a:solidFill>
          <a:ln w="9525">
            <a:noFill/>
            <a:round/>
            <a:headEnd/>
            <a:tailEnd/>
          </a:ln>
        </p:spPr>
        <p:txBody>
          <a:bodyPr vert="horz" wrap="square" lIns="91440" tIns="45720" rIns="91440" bIns="45720" numCol="1" anchor="ctr" anchorCtr="0" compatLnSpc="1">
            <a:prstTxWarp prst="textNoShape">
              <a:avLst/>
            </a:prstTxWarp>
          </a:bodyPr>
          <a:lstStyle/>
          <a:p>
            <a:pPr marL="228600" indent="-228600">
              <a:spcAft>
                <a:spcPts val="1200"/>
              </a:spcAft>
              <a:buFont typeface="Arial" charset="0"/>
              <a:buChar char="•"/>
            </a:pPr>
            <a:r>
              <a:rPr lang="en-US" altLang="en-US" sz="3200" dirty="0">
                <a:solidFill>
                  <a:schemeClr val="bg1"/>
                </a:solidFill>
              </a:rPr>
              <a:t>When should I take them?</a:t>
            </a:r>
          </a:p>
        </p:txBody>
      </p:sp>
      <p:sp>
        <p:nvSpPr>
          <p:cNvPr id="3" name="Rectangle 2">
            <a:extLst>
              <a:ext uri="{FF2B5EF4-FFF2-40B4-BE49-F238E27FC236}">
                <a16:creationId xmlns:a16="http://schemas.microsoft.com/office/drawing/2014/main" id="{CC0FFF7F-AF0E-4CD2-8F8D-AB5DC6D5D89C}"/>
              </a:ext>
            </a:extLst>
          </p:cNvPr>
          <p:cNvSpPr/>
          <p:nvPr/>
        </p:nvSpPr>
        <p:spPr>
          <a:xfrm>
            <a:off x="86806" y="449786"/>
            <a:ext cx="8828593" cy="584775"/>
          </a:xfrm>
          <a:prstGeom prst="rect">
            <a:avLst/>
          </a:prstGeom>
        </p:spPr>
        <p:txBody>
          <a:bodyPr wrap="square">
            <a:spAutoFit/>
          </a:bodyPr>
          <a:lstStyle/>
          <a:p>
            <a:pPr marL="228600">
              <a:defRPr/>
            </a:pPr>
            <a:r>
              <a:rPr lang="en-US" sz="3200" dirty="0">
                <a:solidFill>
                  <a:srgbClr val="105A51"/>
                </a:solidFill>
                <a:latin typeface="Futura Bk BT" panose="020B0502020204020303" pitchFamily="34" charset="0"/>
              </a:rPr>
              <a:t>CREATE A TESTING PLAN</a:t>
            </a:r>
          </a:p>
        </p:txBody>
      </p:sp>
      <p:sp>
        <p:nvSpPr>
          <p:cNvPr id="10" name="Rectangle 9">
            <a:extLst>
              <a:ext uri="{FF2B5EF4-FFF2-40B4-BE49-F238E27FC236}">
                <a16:creationId xmlns:a16="http://schemas.microsoft.com/office/drawing/2014/main" id="{56A39B7C-CE58-4651-9F47-436372CA38D1}"/>
              </a:ext>
            </a:extLst>
          </p:cNvPr>
          <p:cNvSpPr/>
          <p:nvPr/>
        </p:nvSpPr>
        <p:spPr>
          <a:xfrm>
            <a:off x="228600" y="368969"/>
            <a:ext cx="8686800" cy="730908"/>
          </a:xfrm>
          <a:prstGeom prst="rect">
            <a:avLst/>
          </a:prstGeom>
          <a:noFill/>
          <a:ln w="6350">
            <a:solidFill>
              <a:srgbClr val="5395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8697C63-C403-4CBD-9739-8AA48FE3A6B8}"/>
              </a:ext>
            </a:extLst>
          </p:cNvPr>
          <p:cNvSpPr/>
          <p:nvPr/>
        </p:nvSpPr>
        <p:spPr>
          <a:xfrm>
            <a:off x="0" y="1409925"/>
            <a:ext cx="9144000" cy="763802"/>
          </a:xfrm>
          <a:prstGeom prst="rect">
            <a:avLst/>
          </a:prstGeom>
          <a:solidFill>
            <a:srgbClr val="105A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931125B-F74B-49B7-BF70-4BC6EEA7602D}"/>
              </a:ext>
            </a:extLst>
          </p:cNvPr>
          <p:cNvSpPr/>
          <p:nvPr/>
        </p:nvSpPr>
        <p:spPr>
          <a:xfrm>
            <a:off x="0" y="2480777"/>
            <a:ext cx="9144000" cy="787491"/>
          </a:xfrm>
          <a:prstGeom prst="rect">
            <a:avLst/>
          </a:prstGeom>
          <a:solidFill>
            <a:srgbClr val="5395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51EB6C3-85BC-46A7-AFF4-B1A2801DA50E}"/>
              </a:ext>
            </a:extLst>
          </p:cNvPr>
          <p:cNvSpPr/>
          <p:nvPr/>
        </p:nvSpPr>
        <p:spPr>
          <a:xfrm>
            <a:off x="0" y="3589730"/>
            <a:ext cx="9144000" cy="787491"/>
          </a:xfrm>
          <a:prstGeom prst="rect">
            <a:avLst/>
          </a:prstGeom>
          <a:solidFill>
            <a:srgbClr val="0AB1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E03DBF0C-0329-40F7-9C99-5981B67DE0F1}"/>
              </a:ext>
            </a:extLst>
          </p:cNvPr>
          <p:cNvSpPr/>
          <p:nvPr/>
        </p:nvSpPr>
        <p:spPr>
          <a:xfrm>
            <a:off x="86807" y="449786"/>
            <a:ext cx="3175869" cy="584775"/>
          </a:xfrm>
          <a:prstGeom prst="rect">
            <a:avLst/>
          </a:prstGeom>
        </p:spPr>
        <p:txBody>
          <a:bodyPr wrap="none">
            <a:spAutoFit/>
          </a:bodyPr>
          <a:lstStyle/>
          <a:p>
            <a:pPr marL="228600">
              <a:defRPr/>
            </a:pPr>
            <a:r>
              <a:rPr lang="en-US" sz="3200" dirty="0">
                <a:solidFill>
                  <a:srgbClr val="105A51"/>
                </a:solidFill>
                <a:latin typeface="Futura Bk BT" panose="020B0502020204020303" pitchFamily="34" charset="0"/>
              </a:rPr>
              <a:t>WHICH TESTS?</a:t>
            </a:r>
          </a:p>
        </p:txBody>
      </p:sp>
      <p:sp>
        <p:nvSpPr>
          <p:cNvPr id="7" name="Rectangle 6">
            <a:extLst>
              <a:ext uri="{FF2B5EF4-FFF2-40B4-BE49-F238E27FC236}">
                <a16:creationId xmlns:a16="http://schemas.microsoft.com/office/drawing/2014/main" id="{E979B548-71A3-4EAF-8C42-38C1E1029879}"/>
              </a:ext>
            </a:extLst>
          </p:cNvPr>
          <p:cNvSpPr/>
          <p:nvPr/>
        </p:nvSpPr>
        <p:spPr>
          <a:xfrm>
            <a:off x="228600" y="368969"/>
            <a:ext cx="8686800" cy="730908"/>
          </a:xfrm>
          <a:prstGeom prst="rect">
            <a:avLst/>
          </a:prstGeom>
          <a:noFill/>
          <a:ln w="6350">
            <a:solidFill>
              <a:srgbClr val="5395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341120" y="1524000"/>
            <a:ext cx="1384663" cy="461665"/>
          </a:xfrm>
          <a:prstGeom prst="rect">
            <a:avLst/>
          </a:prstGeom>
          <a:noFill/>
        </p:spPr>
        <p:txBody>
          <a:bodyPr wrap="square" rtlCol="0">
            <a:spAutoFit/>
          </a:bodyPr>
          <a:lstStyle/>
          <a:p>
            <a:pPr marL="342900" indent="-342900">
              <a:buFont typeface="Arial" panose="020B0604020202020204" pitchFamily="34" charset="0"/>
              <a:buChar char="•"/>
            </a:pPr>
            <a:r>
              <a:rPr lang="en-US" dirty="0">
                <a:solidFill>
                  <a:schemeClr val="bg1"/>
                </a:solidFill>
                <a:latin typeface="Futura Bk BT" panose="020B0502020204020303"/>
              </a:rPr>
              <a:t>PSAT</a:t>
            </a:r>
          </a:p>
        </p:txBody>
      </p:sp>
      <p:sp>
        <p:nvSpPr>
          <p:cNvPr id="13" name="TextBox 12"/>
          <p:cNvSpPr txBox="1"/>
          <p:nvPr/>
        </p:nvSpPr>
        <p:spPr>
          <a:xfrm>
            <a:off x="4689566" y="2643689"/>
            <a:ext cx="1384663" cy="461665"/>
          </a:xfrm>
          <a:prstGeom prst="rect">
            <a:avLst/>
          </a:prstGeom>
          <a:noFill/>
        </p:spPr>
        <p:txBody>
          <a:bodyPr wrap="square" rtlCol="0">
            <a:spAutoFit/>
          </a:bodyPr>
          <a:lstStyle/>
          <a:p>
            <a:pPr marL="342900" indent="-342900">
              <a:buFont typeface="Arial" panose="020B0604020202020204" pitchFamily="34" charset="0"/>
              <a:buChar char="•"/>
            </a:pPr>
            <a:r>
              <a:rPr lang="en-US" dirty="0">
                <a:solidFill>
                  <a:schemeClr val="bg1"/>
                </a:solidFill>
                <a:latin typeface="Futura Bk BT" panose="020B0502020204020303"/>
              </a:rPr>
              <a:t>ACT</a:t>
            </a:r>
          </a:p>
        </p:txBody>
      </p:sp>
      <p:sp>
        <p:nvSpPr>
          <p:cNvPr id="14" name="TextBox 13"/>
          <p:cNvSpPr txBox="1"/>
          <p:nvPr/>
        </p:nvSpPr>
        <p:spPr>
          <a:xfrm>
            <a:off x="1341120" y="3752642"/>
            <a:ext cx="2551611" cy="461665"/>
          </a:xfrm>
          <a:prstGeom prst="rect">
            <a:avLst/>
          </a:prstGeom>
          <a:noFill/>
        </p:spPr>
        <p:txBody>
          <a:bodyPr wrap="square" rtlCol="0">
            <a:spAutoFit/>
          </a:bodyPr>
          <a:lstStyle/>
          <a:p>
            <a:pPr marL="342900" indent="-342900">
              <a:buFont typeface="Arial" panose="020B0604020202020204" pitchFamily="34" charset="0"/>
              <a:buChar char="•"/>
            </a:pPr>
            <a:r>
              <a:rPr lang="en-US" dirty="0">
                <a:solidFill>
                  <a:schemeClr val="bg1"/>
                </a:solidFill>
                <a:latin typeface="Futura Bk BT" panose="020B0502020204020303"/>
              </a:rPr>
              <a:t>Subject Tests</a:t>
            </a:r>
          </a:p>
        </p:txBody>
      </p:sp>
      <p:sp>
        <p:nvSpPr>
          <p:cNvPr id="15" name="TextBox 14"/>
          <p:cNvSpPr txBox="1"/>
          <p:nvPr/>
        </p:nvSpPr>
        <p:spPr>
          <a:xfrm>
            <a:off x="4689566" y="3752641"/>
            <a:ext cx="2551611" cy="461665"/>
          </a:xfrm>
          <a:prstGeom prst="rect">
            <a:avLst/>
          </a:prstGeom>
          <a:noFill/>
        </p:spPr>
        <p:txBody>
          <a:bodyPr wrap="square" rtlCol="0">
            <a:spAutoFit/>
          </a:bodyPr>
          <a:lstStyle/>
          <a:p>
            <a:pPr marL="342900" indent="-342900">
              <a:buFont typeface="Arial" panose="020B0604020202020204" pitchFamily="34" charset="0"/>
              <a:buChar char="•"/>
            </a:pPr>
            <a:r>
              <a:rPr lang="en-US" dirty="0">
                <a:solidFill>
                  <a:schemeClr val="bg1"/>
                </a:solidFill>
                <a:latin typeface="Futura Bk BT" panose="020B0502020204020303"/>
              </a:rPr>
              <a:t>AP</a:t>
            </a:r>
          </a:p>
        </p:txBody>
      </p:sp>
      <p:sp>
        <p:nvSpPr>
          <p:cNvPr id="16" name="TextBox 15">
            <a:extLst>
              <a:ext uri="{FF2B5EF4-FFF2-40B4-BE49-F238E27FC236}">
                <a16:creationId xmlns:a16="http://schemas.microsoft.com/office/drawing/2014/main" id="{D7A28A54-647A-45A2-B8CF-83B121970E4A}"/>
              </a:ext>
            </a:extLst>
          </p:cNvPr>
          <p:cNvSpPr txBox="1"/>
          <p:nvPr/>
        </p:nvSpPr>
        <p:spPr>
          <a:xfrm>
            <a:off x="1341120" y="2643689"/>
            <a:ext cx="1384663" cy="461665"/>
          </a:xfrm>
          <a:prstGeom prst="rect">
            <a:avLst/>
          </a:prstGeom>
          <a:noFill/>
        </p:spPr>
        <p:txBody>
          <a:bodyPr wrap="square" rtlCol="0">
            <a:spAutoFit/>
          </a:bodyPr>
          <a:lstStyle/>
          <a:p>
            <a:pPr marL="342900" indent="-342900">
              <a:buFont typeface="Arial" panose="020B0604020202020204" pitchFamily="34" charset="0"/>
              <a:buChar char="•"/>
            </a:pPr>
            <a:r>
              <a:rPr lang="en-US" dirty="0">
                <a:solidFill>
                  <a:schemeClr val="bg1"/>
                </a:solidFill>
                <a:latin typeface="Futura Bk BT" panose="020B0502020204020303"/>
              </a:rPr>
              <a:t>SAT</a:t>
            </a:r>
          </a:p>
        </p:txBody>
      </p:sp>
    </p:spTree>
    <p:extLst>
      <p:ext uri="{BB962C8B-B14F-4D97-AF65-F5344CB8AC3E}">
        <p14:creationId xmlns:p14="http://schemas.microsoft.com/office/powerpoint/2010/main" val="3030026043"/>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17" name="Group 49"/>
          <p:cNvGrpSpPr>
            <a:grpSpLocks/>
          </p:cNvGrpSpPr>
          <p:nvPr/>
        </p:nvGrpSpPr>
        <p:grpSpPr bwMode="auto">
          <a:xfrm>
            <a:off x="338138" y="1655763"/>
            <a:ext cx="8467725" cy="2522537"/>
            <a:chOff x="413148" y="1501364"/>
            <a:chExt cx="8467128" cy="2523056"/>
          </a:xfrm>
        </p:grpSpPr>
        <p:cxnSp>
          <p:nvCxnSpPr>
            <p:cNvPr id="5" name="Straight Connector 4"/>
            <p:cNvCxnSpPr/>
            <p:nvPr/>
          </p:nvCxnSpPr>
          <p:spPr>
            <a:xfrm>
              <a:off x="756024" y="3640166"/>
              <a:ext cx="78036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nvGrpSpPr>
            <p:cNvPr id="13320" name="Group 48"/>
            <p:cNvGrpSpPr>
              <a:grpSpLocks/>
            </p:cNvGrpSpPr>
            <p:nvPr/>
          </p:nvGrpSpPr>
          <p:grpSpPr bwMode="auto">
            <a:xfrm>
              <a:off x="413148" y="1501364"/>
              <a:ext cx="8467128" cy="2523056"/>
              <a:chOff x="413148" y="1501364"/>
              <a:chExt cx="8467128" cy="2523056"/>
            </a:xfrm>
          </p:grpSpPr>
          <p:grpSp>
            <p:nvGrpSpPr>
              <p:cNvPr id="13321" name="Group 38"/>
              <p:cNvGrpSpPr>
                <a:grpSpLocks/>
              </p:cNvGrpSpPr>
              <p:nvPr/>
            </p:nvGrpSpPr>
            <p:grpSpPr bwMode="auto">
              <a:xfrm>
                <a:off x="413148" y="3548562"/>
                <a:ext cx="8467128" cy="475858"/>
                <a:chOff x="413148" y="3548562"/>
                <a:chExt cx="8467128" cy="475858"/>
              </a:xfrm>
            </p:grpSpPr>
            <p:cxnSp>
              <p:nvCxnSpPr>
                <p:cNvPr id="7" name="Straight Connector 6"/>
                <p:cNvCxnSpPr/>
                <p:nvPr/>
              </p:nvCxnSpPr>
              <p:spPr>
                <a:xfrm>
                  <a:off x="759199" y="3548072"/>
                  <a:ext cx="0" cy="1826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635437" y="3548072"/>
                  <a:ext cx="0" cy="1826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2792642" y="3548072"/>
                  <a:ext cx="0" cy="1826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3964135" y="3548072"/>
                  <a:ext cx="0" cy="1826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6272197" y="3548072"/>
                  <a:ext cx="0" cy="1826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5116578" y="3548072"/>
                  <a:ext cx="0" cy="1826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7416704" y="3548072"/>
                  <a:ext cx="0" cy="1826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8559624" y="3548072"/>
                  <a:ext cx="0" cy="182601"/>
                </a:xfrm>
                <a:prstGeom prst="line">
                  <a:avLst/>
                </a:prstGeom>
              </p:spPr>
              <p:style>
                <a:lnRef idx="1">
                  <a:schemeClr val="accent1"/>
                </a:lnRef>
                <a:fillRef idx="0">
                  <a:schemeClr val="accent1"/>
                </a:fillRef>
                <a:effectRef idx="0">
                  <a:schemeClr val="accent1"/>
                </a:effectRef>
                <a:fontRef idx="minor">
                  <a:schemeClr val="tx1"/>
                </a:fontRef>
              </p:style>
            </p:cxnSp>
            <p:sp>
              <p:nvSpPr>
                <p:cNvPr id="13334" name="TextBox 7"/>
                <p:cNvSpPr txBox="1">
                  <a:spLocks noChangeArrowheads="1"/>
                </p:cNvSpPr>
                <p:nvPr/>
              </p:nvSpPr>
              <p:spPr bwMode="auto">
                <a:xfrm>
                  <a:off x="413148" y="3741775"/>
                  <a:ext cx="685002" cy="276999"/>
                </a:xfrm>
                <a:prstGeom prst="rect">
                  <a:avLst/>
                </a:prstGeom>
                <a:noFill/>
                <a:ln w="9525">
                  <a:noFill/>
                  <a:miter lim="800000"/>
                  <a:headEnd/>
                  <a:tailEnd/>
                </a:ln>
              </p:spPr>
              <p:txBody>
                <a:bodyPr>
                  <a:spAutoFit/>
                </a:bodyPr>
                <a:lstStyle/>
                <a:p>
                  <a:pPr algn="ctr"/>
                  <a:r>
                    <a:rPr lang="en-US" altLang="en-US" sz="1200"/>
                    <a:t>120</a:t>
                  </a:r>
                </a:p>
              </p:txBody>
            </p:sp>
            <p:sp>
              <p:nvSpPr>
                <p:cNvPr id="13335" name="TextBox 27"/>
                <p:cNvSpPr txBox="1">
                  <a:spLocks noChangeArrowheads="1"/>
                </p:cNvSpPr>
                <p:nvPr/>
              </p:nvSpPr>
              <p:spPr bwMode="auto">
                <a:xfrm>
                  <a:off x="1292620" y="3735501"/>
                  <a:ext cx="685002" cy="276999"/>
                </a:xfrm>
                <a:prstGeom prst="rect">
                  <a:avLst/>
                </a:prstGeom>
                <a:noFill/>
                <a:ln w="9525">
                  <a:noFill/>
                  <a:miter lim="800000"/>
                  <a:headEnd/>
                  <a:tailEnd/>
                </a:ln>
              </p:spPr>
              <p:txBody>
                <a:bodyPr>
                  <a:spAutoFit/>
                </a:bodyPr>
                <a:lstStyle/>
                <a:p>
                  <a:pPr algn="ctr"/>
                  <a:r>
                    <a:rPr lang="en-US" altLang="en-US" sz="1200"/>
                    <a:t>200</a:t>
                  </a:r>
                </a:p>
              </p:txBody>
            </p:sp>
            <p:sp>
              <p:nvSpPr>
                <p:cNvPr id="13336" name="TextBox 28"/>
                <p:cNvSpPr txBox="1">
                  <a:spLocks noChangeArrowheads="1"/>
                </p:cNvSpPr>
                <p:nvPr/>
              </p:nvSpPr>
              <p:spPr bwMode="auto">
                <a:xfrm>
                  <a:off x="2449909" y="3740791"/>
                  <a:ext cx="685002" cy="276999"/>
                </a:xfrm>
                <a:prstGeom prst="rect">
                  <a:avLst/>
                </a:prstGeom>
                <a:noFill/>
                <a:ln w="9525">
                  <a:noFill/>
                  <a:miter lim="800000"/>
                  <a:headEnd/>
                  <a:tailEnd/>
                </a:ln>
              </p:spPr>
              <p:txBody>
                <a:bodyPr>
                  <a:spAutoFit/>
                </a:bodyPr>
                <a:lstStyle/>
                <a:p>
                  <a:pPr algn="ctr"/>
                  <a:r>
                    <a:rPr lang="en-US" altLang="en-US" sz="1200"/>
                    <a:t>300</a:t>
                  </a:r>
                </a:p>
              </p:txBody>
            </p:sp>
            <p:sp>
              <p:nvSpPr>
                <p:cNvPr id="13337" name="TextBox 29"/>
                <p:cNvSpPr txBox="1">
                  <a:spLocks noChangeArrowheads="1"/>
                </p:cNvSpPr>
                <p:nvPr/>
              </p:nvSpPr>
              <p:spPr bwMode="auto">
                <a:xfrm>
                  <a:off x="3621483" y="3742131"/>
                  <a:ext cx="685002" cy="276999"/>
                </a:xfrm>
                <a:prstGeom prst="rect">
                  <a:avLst/>
                </a:prstGeom>
                <a:noFill/>
                <a:ln w="9525">
                  <a:noFill/>
                  <a:miter lim="800000"/>
                  <a:headEnd/>
                  <a:tailEnd/>
                </a:ln>
              </p:spPr>
              <p:txBody>
                <a:bodyPr>
                  <a:spAutoFit/>
                </a:bodyPr>
                <a:lstStyle/>
                <a:p>
                  <a:pPr algn="ctr"/>
                  <a:r>
                    <a:rPr lang="en-US" altLang="en-US" sz="1200"/>
                    <a:t>400</a:t>
                  </a:r>
                </a:p>
              </p:txBody>
            </p:sp>
            <p:sp>
              <p:nvSpPr>
                <p:cNvPr id="13338" name="TextBox 30"/>
                <p:cNvSpPr txBox="1">
                  <a:spLocks noChangeArrowheads="1"/>
                </p:cNvSpPr>
                <p:nvPr/>
              </p:nvSpPr>
              <p:spPr bwMode="auto">
                <a:xfrm>
                  <a:off x="4754958" y="3727316"/>
                  <a:ext cx="685002" cy="276999"/>
                </a:xfrm>
                <a:prstGeom prst="rect">
                  <a:avLst/>
                </a:prstGeom>
                <a:noFill/>
                <a:ln w="9525">
                  <a:noFill/>
                  <a:miter lim="800000"/>
                  <a:headEnd/>
                  <a:tailEnd/>
                </a:ln>
              </p:spPr>
              <p:txBody>
                <a:bodyPr>
                  <a:spAutoFit/>
                </a:bodyPr>
                <a:lstStyle/>
                <a:p>
                  <a:pPr algn="ctr"/>
                  <a:r>
                    <a:rPr lang="en-US" altLang="en-US" sz="1200"/>
                    <a:t>500</a:t>
                  </a:r>
                </a:p>
              </p:txBody>
            </p:sp>
            <p:sp>
              <p:nvSpPr>
                <p:cNvPr id="13339" name="TextBox 31"/>
                <p:cNvSpPr txBox="1">
                  <a:spLocks noChangeArrowheads="1"/>
                </p:cNvSpPr>
                <p:nvPr/>
              </p:nvSpPr>
              <p:spPr bwMode="auto">
                <a:xfrm>
                  <a:off x="5907486" y="3735501"/>
                  <a:ext cx="685002" cy="276999"/>
                </a:xfrm>
                <a:prstGeom prst="rect">
                  <a:avLst/>
                </a:prstGeom>
                <a:noFill/>
                <a:ln w="9525">
                  <a:noFill/>
                  <a:miter lim="800000"/>
                  <a:headEnd/>
                  <a:tailEnd/>
                </a:ln>
              </p:spPr>
              <p:txBody>
                <a:bodyPr>
                  <a:spAutoFit/>
                </a:bodyPr>
                <a:lstStyle/>
                <a:p>
                  <a:pPr algn="ctr"/>
                  <a:r>
                    <a:rPr lang="en-US" altLang="en-US" sz="1200"/>
                    <a:t>600</a:t>
                  </a:r>
                </a:p>
              </p:txBody>
            </p:sp>
            <p:sp>
              <p:nvSpPr>
                <p:cNvPr id="13340" name="TextBox 32"/>
                <p:cNvSpPr txBox="1">
                  <a:spLocks noChangeArrowheads="1"/>
                </p:cNvSpPr>
                <p:nvPr/>
              </p:nvSpPr>
              <p:spPr bwMode="auto">
                <a:xfrm>
                  <a:off x="7083821" y="3735501"/>
                  <a:ext cx="685002" cy="276999"/>
                </a:xfrm>
                <a:prstGeom prst="rect">
                  <a:avLst/>
                </a:prstGeom>
                <a:noFill/>
                <a:ln w="9525">
                  <a:noFill/>
                  <a:miter lim="800000"/>
                  <a:headEnd/>
                  <a:tailEnd/>
                </a:ln>
              </p:spPr>
              <p:txBody>
                <a:bodyPr>
                  <a:spAutoFit/>
                </a:bodyPr>
                <a:lstStyle/>
                <a:p>
                  <a:pPr algn="ctr"/>
                  <a:r>
                    <a:rPr lang="en-US" altLang="en-US" sz="1200"/>
                    <a:t>700</a:t>
                  </a:r>
                </a:p>
              </p:txBody>
            </p:sp>
            <p:sp>
              <p:nvSpPr>
                <p:cNvPr id="13341" name="TextBox 33"/>
                <p:cNvSpPr txBox="1">
                  <a:spLocks noChangeArrowheads="1"/>
                </p:cNvSpPr>
                <p:nvPr/>
              </p:nvSpPr>
              <p:spPr bwMode="auto">
                <a:xfrm>
                  <a:off x="8195274" y="3747421"/>
                  <a:ext cx="685002" cy="276999"/>
                </a:xfrm>
                <a:prstGeom prst="rect">
                  <a:avLst/>
                </a:prstGeom>
                <a:noFill/>
                <a:ln w="9525">
                  <a:noFill/>
                  <a:miter lim="800000"/>
                  <a:headEnd/>
                  <a:tailEnd/>
                </a:ln>
              </p:spPr>
              <p:txBody>
                <a:bodyPr>
                  <a:spAutoFit/>
                </a:bodyPr>
                <a:lstStyle/>
                <a:p>
                  <a:pPr algn="ctr"/>
                  <a:r>
                    <a:rPr lang="en-US" altLang="en-US" sz="1200"/>
                    <a:t>800</a:t>
                  </a:r>
                </a:p>
              </p:txBody>
            </p:sp>
          </p:grpSp>
          <p:grpSp>
            <p:nvGrpSpPr>
              <p:cNvPr id="13322" name="Group 45"/>
              <p:cNvGrpSpPr>
                <a:grpSpLocks/>
              </p:cNvGrpSpPr>
              <p:nvPr/>
            </p:nvGrpSpPr>
            <p:grpSpPr bwMode="auto">
              <a:xfrm>
                <a:off x="755649" y="1501364"/>
                <a:ext cx="7804150" cy="1834265"/>
                <a:chOff x="755649" y="1501364"/>
                <a:chExt cx="7804150" cy="1834265"/>
              </a:xfrm>
            </p:grpSpPr>
            <p:sp>
              <p:nvSpPr>
                <p:cNvPr id="13323" name="Content Placeholder 1"/>
                <p:cNvSpPr>
                  <a:spLocks/>
                </p:cNvSpPr>
                <p:nvPr/>
              </p:nvSpPr>
              <p:spPr bwMode="auto">
                <a:xfrm>
                  <a:off x="755649" y="2878429"/>
                  <a:ext cx="6858000" cy="457200"/>
                </a:xfrm>
                <a:prstGeom prst="roundRect">
                  <a:avLst>
                    <a:gd name="adj" fmla="val 0"/>
                  </a:avLst>
                </a:prstGeom>
                <a:solidFill>
                  <a:srgbClr val="0AB182"/>
                </a:solidFill>
                <a:ln w="9525">
                  <a:noFill/>
                  <a:round/>
                  <a:headEnd/>
                  <a:tailEnd/>
                </a:ln>
              </p:spPr>
              <p:txBody>
                <a:bodyPr anchor="ctr"/>
                <a:lstStyle/>
                <a:p>
                  <a:pPr algn="ctr">
                    <a:spcBef>
                      <a:spcPct val="20000"/>
                    </a:spcBef>
                    <a:spcAft>
                      <a:spcPts val="1200"/>
                    </a:spcAft>
                  </a:pPr>
                  <a:r>
                    <a:rPr lang="en-US" altLang="en-US" dirty="0">
                      <a:solidFill>
                        <a:schemeClr val="bg1"/>
                      </a:solidFill>
                      <a:latin typeface="Futura Bk BT" panose="020B0502020204020303" pitchFamily="34" charset="0"/>
                    </a:rPr>
                    <a:t>PSAT 8/9 (120-720)</a:t>
                  </a:r>
                </a:p>
              </p:txBody>
            </p:sp>
            <p:sp>
              <p:nvSpPr>
                <p:cNvPr id="13324" name="Content Placeholder 1"/>
                <p:cNvSpPr>
                  <a:spLocks/>
                </p:cNvSpPr>
                <p:nvPr/>
              </p:nvSpPr>
              <p:spPr bwMode="auto">
                <a:xfrm>
                  <a:off x="1701799" y="1501364"/>
                  <a:ext cx="6858000" cy="457200"/>
                </a:xfrm>
                <a:prstGeom prst="roundRect">
                  <a:avLst>
                    <a:gd name="adj" fmla="val 0"/>
                  </a:avLst>
                </a:prstGeom>
                <a:solidFill>
                  <a:srgbClr val="105A51"/>
                </a:solidFill>
                <a:ln w="9525">
                  <a:noFill/>
                  <a:round/>
                  <a:headEnd/>
                  <a:tailEnd/>
                </a:ln>
              </p:spPr>
              <p:txBody>
                <a:bodyPr anchor="ctr"/>
                <a:lstStyle/>
                <a:p>
                  <a:pPr algn="ctr">
                    <a:spcBef>
                      <a:spcPct val="20000"/>
                    </a:spcBef>
                    <a:spcAft>
                      <a:spcPts val="1200"/>
                    </a:spcAft>
                  </a:pPr>
                  <a:r>
                    <a:rPr lang="en-US" altLang="en-US" dirty="0">
                      <a:solidFill>
                        <a:schemeClr val="bg1"/>
                      </a:solidFill>
                      <a:latin typeface="Futura Bk BT" panose="020B0502020204020303" pitchFamily="34" charset="0"/>
                    </a:rPr>
                    <a:t>SAT (200-800)</a:t>
                  </a:r>
                </a:p>
              </p:txBody>
            </p:sp>
            <p:sp>
              <p:nvSpPr>
                <p:cNvPr id="13325" name="Content Placeholder 1"/>
                <p:cNvSpPr>
                  <a:spLocks/>
                </p:cNvSpPr>
                <p:nvPr/>
              </p:nvSpPr>
              <p:spPr bwMode="auto">
                <a:xfrm>
                  <a:off x="1197230" y="2206392"/>
                  <a:ext cx="6858000" cy="457200"/>
                </a:xfrm>
                <a:prstGeom prst="roundRect">
                  <a:avLst>
                    <a:gd name="adj" fmla="val 0"/>
                  </a:avLst>
                </a:prstGeom>
                <a:solidFill>
                  <a:srgbClr val="539536"/>
                </a:solidFill>
                <a:ln w="9525">
                  <a:noFill/>
                  <a:round/>
                  <a:headEnd/>
                  <a:tailEnd/>
                </a:ln>
              </p:spPr>
              <p:txBody>
                <a:bodyPr anchor="ctr"/>
                <a:lstStyle/>
                <a:p>
                  <a:pPr algn="ctr">
                    <a:spcBef>
                      <a:spcPct val="20000"/>
                    </a:spcBef>
                    <a:spcAft>
                      <a:spcPts val="1200"/>
                    </a:spcAft>
                  </a:pPr>
                  <a:r>
                    <a:rPr lang="en-US" altLang="en-US" dirty="0">
                      <a:solidFill>
                        <a:schemeClr val="bg1"/>
                      </a:solidFill>
                      <a:latin typeface="Futura Bk BT" panose="020B0502020204020303" pitchFamily="34" charset="0"/>
                    </a:rPr>
                    <a:t>PSAT 10, PSAT/NMSQT (160-760)</a:t>
                  </a:r>
                </a:p>
              </p:txBody>
            </p:sp>
          </p:grpSp>
        </p:grpSp>
      </p:grpSp>
      <p:sp>
        <p:nvSpPr>
          <p:cNvPr id="13318" name="AutoShape 3"/>
          <p:cNvSpPr>
            <a:spLocks noChangeArrowheads="1"/>
          </p:cNvSpPr>
          <p:nvPr/>
        </p:nvSpPr>
        <p:spPr bwMode="auto">
          <a:xfrm>
            <a:off x="676275" y="4624388"/>
            <a:ext cx="7808913" cy="1174750"/>
          </a:xfrm>
          <a:prstGeom prst="roundRect">
            <a:avLst>
              <a:gd name="adj" fmla="val 0"/>
            </a:avLst>
          </a:prstGeom>
          <a:solidFill>
            <a:schemeClr val="tx1">
              <a:lumMod val="75000"/>
              <a:lumOff val="25000"/>
            </a:schemeClr>
          </a:solidFill>
          <a:ln w="36720">
            <a:noFill/>
            <a:round/>
            <a:headEnd/>
            <a:tailEnd/>
          </a:ln>
        </p:spPr>
        <p:txBody>
          <a:bodyPr lIns="182880" tIns="91440" rIns="182880" bIns="91440" anchor="ctr"/>
          <a:lstStyle/>
          <a:p>
            <a:pPr algn="ctr">
              <a:spcAft>
                <a:spcPts val="600"/>
              </a:spcAft>
            </a:pPr>
            <a:r>
              <a:rPr lang="en-US" altLang="en-US" sz="2800" dirty="0">
                <a:solidFill>
                  <a:schemeClr val="bg1"/>
                </a:solidFill>
                <a:latin typeface="Futura Bk BT" panose="020B0502020204020303" pitchFamily="34" charset="0"/>
              </a:rPr>
              <a:t>PSAT scores show what you would have scored on the SAT on that same day.</a:t>
            </a:r>
          </a:p>
        </p:txBody>
      </p:sp>
      <p:sp>
        <p:nvSpPr>
          <p:cNvPr id="2" name="Rectangle 1">
            <a:extLst>
              <a:ext uri="{FF2B5EF4-FFF2-40B4-BE49-F238E27FC236}">
                <a16:creationId xmlns:a16="http://schemas.microsoft.com/office/drawing/2014/main" id="{2EEEBFF8-0CEF-4946-A0F3-326D6535D6D1}"/>
              </a:ext>
            </a:extLst>
          </p:cNvPr>
          <p:cNvSpPr/>
          <p:nvPr/>
        </p:nvSpPr>
        <p:spPr>
          <a:xfrm>
            <a:off x="0" y="461144"/>
            <a:ext cx="6256008" cy="584775"/>
          </a:xfrm>
          <a:prstGeom prst="rect">
            <a:avLst/>
          </a:prstGeom>
        </p:spPr>
        <p:txBody>
          <a:bodyPr wrap="none">
            <a:spAutoFit/>
          </a:bodyPr>
          <a:lstStyle/>
          <a:p>
            <a:pPr marL="228600"/>
            <a:r>
              <a:rPr lang="en-US" altLang="en-US" sz="3200" b="1" dirty="0">
                <a:solidFill>
                  <a:srgbClr val="105A51"/>
                </a:solidFill>
                <a:latin typeface="Futura Lt BT" panose="020B0402020204020303"/>
              </a:rPr>
              <a:t> PSAT</a:t>
            </a:r>
            <a:r>
              <a:rPr lang="en-US" altLang="en-US" sz="3200" dirty="0">
                <a:solidFill>
                  <a:srgbClr val="105A51"/>
                </a:solidFill>
                <a:latin typeface="Futura Bk BT" panose="020B0502020204020303" pitchFamily="34" charset="0"/>
              </a:rPr>
              <a:t> IS PRACTICE FOR THE SAT</a:t>
            </a:r>
            <a:endParaRPr lang="en-US" altLang="en-US" sz="3200" dirty="0">
              <a:solidFill>
                <a:srgbClr val="105A51"/>
              </a:solidFill>
              <a:latin typeface="Futura Hv BT" panose="020B0702020204020204" pitchFamily="34" charset="0"/>
            </a:endParaRPr>
          </a:p>
        </p:txBody>
      </p:sp>
      <p:sp>
        <p:nvSpPr>
          <p:cNvPr id="30" name="Rectangle 29">
            <a:extLst>
              <a:ext uri="{FF2B5EF4-FFF2-40B4-BE49-F238E27FC236}">
                <a16:creationId xmlns:a16="http://schemas.microsoft.com/office/drawing/2014/main" id="{5B294867-24C1-4D11-A5AD-9988A2DD96CE}"/>
              </a:ext>
            </a:extLst>
          </p:cNvPr>
          <p:cNvSpPr/>
          <p:nvPr/>
        </p:nvSpPr>
        <p:spPr>
          <a:xfrm>
            <a:off x="228600" y="368969"/>
            <a:ext cx="8686800" cy="730908"/>
          </a:xfrm>
          <a:prstGeom prst="rect">
            <a:avLst/>
          </a:prstGeom>
          <a:noFill/>
          <a:ln w="6350">
            <a:solidFill>
              <a:srgbClr val="5395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0239"/>
          <p:cNvGraphicFramePr>
            <a:graphicFrameLocks/>
          </p:cNvGraphicFramePr>
          <p:nvPr/>
        </p:nvGraphicFramePr>
        <p:xfrm>
          <a:off x="762000" y="1218066"/>
          <a:ext cx="7620000" cy="5048250"/>
        </p:xfrm>
        <a:graphic>
          <a:graphicData uri="http://schemas.openxmlformats.org/drawingml/2006/chart">
            <c:chart xmlns:c="http://schemas.openxmlformats.org/drawingml/2006/chart" xmlns:r="http://schemas.openxmlformats.org/officeDocument/2006/relationships" r:id="rId3"/>
          </a:graphicData>
        </a:graphic>
      </p:graphicFrame>
      <p:sp>
        <p:nvSpPr>
          <p:cNvPr id="10245" name="TextBox 10240"/>
          <p:cNvSpPr txBox="1">
            <a:spLocks noChangeArrowheads="1"/>
          </p:cNvSpPr>
          <p:nvPr/>
        </p:nvSpPr>
        <p:spPr bwMode="auto">
          <a:xfrm>
            <a:off x="7533407" y="1871888"/>
            <a:ext cx="143668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r>
              <a:rPr lang="en-US" altLang="en-US" sz="1400" dirty="0">
                <a:solidFill>
                  <a:schemeClr val="tx1">
                    <a:lumMod val="65000"/>
                    <a:lumOff val="35000"/>
                  </a:schemeClr>
                </a:solidFill>
                <a:latin typeface="Futura Bk BT" panose="020B0502020204020303" pitchFamily="34" charset="0"/>
              </a:rPr>
              <a:t>SAT students</a:t>
            </a:r>
          </a:p>
          <a:p>
            <a:pPr algn="r"/>
            <a:r>
              <a:rPr lang="en-US" altLang="en-US" sz="1400" dirty="0">
                <a:solidFill>
                  <a:schemeClr val="tx1">
                    <a:lumMod val="65000"/>
                    <a:lumOff val="35000"/>
                  </a:schemeClr>
                </a:solidFill>
                <a:latin typeface="Futura Bk BT" panose="020B0502020204020303" pitchFamily="34" charset="0"/>
              </a:rPr>
              <a:t>2,136,539</a:t>
            </a:r>
          </a:p>
        </p:txBody>
      </p:sp>
      <p:sp>
        <p:nvSpPr>
          <p:cNvPr id="10246" name="TextBox 35"/>
          <p:cNvSpPr txBox="1">
            <a:spLocks noChangeArrowheads="1"/>
          </p:cNvSpPr>
          <p:nvPr/>
        </p:nvSpPr>
        <p:spPr bwMode="auto">
          <a:xfrm>
            <a:off x="7347858" y="3326546"/>
            <a:ext cx="149406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r>
              <a:rPr lang="en-US" altLang="en-US" sz="1400" dirty="0">
                <a:solidFill>
                  <a:schemeClr val="tx1">
                    <a:lumMod val="65000"/>
                    <a:lumOff val="35000"/>
                  </a:schemeClr>
                </a:solidFill>
                <a:latin typeface="Futura Bk BT" panose="020B0502020204020303" pitchFamily="34" charset="0"/>
              </a:rPr>
              <a:t>ACT students</a:t>
            </a:r>
          </a:p>
          <a:p>
            <a:pPr algn="r"/>
            <a:r>
              <a:rPr lang="en-US" altLang="en-US" sz="1400" dirty="0">
                <a:solidFill>
                  <a:schemeClr val="tx1">
                    <a:lumMod val="65000"/>
                    <a:lumOff val="35000"/>
                  </a:schemeClr>
                </a:solidFill>
                <a:latin typeface="Futura Bk BT" panose="020B0502020204020303" pitchFamily="34" charset="0"/>
              </a:rPr>
              <a:t>1,914,817</a:t>
            </a:r>
          </a:p>
        </p:txBody>
      </p:sp>
      <p:sp>
        <p:nvSpPr>
          <p:cNvPr id="3" name="Rectangle 2">
            <a:extLst>
              <a:ext uri="{FF2B5EF4-FFF2-40B4-BE49-F238E27FC236}">
                <a16:creationId xmlns:a16="http://schemas.microsoft.com/office/drawing/2014/main" id="{DB29263A-F71D-4B42-8667-4C38F171E794}"/>
              </a:ext>
            </a:extLst>
          </p:cNvPr>
          <p:cNvSpPr/>
          <p:nvPr/>
        </p:nvSpPr>
        <p:spPr>
          <a:xfrm>
            <a:off x="150132" y="437256"/>
            <a:ext cx="6798592" cy="584775"/>
          </a:xfrm>
          <a:prstGeom prst="rect">
            <a:avLst/>
          </a:prstGeom>
        </p:spPr>
        <p:txBody>
          <a:bodyPr wrap="none">
            <a:spAutoFit/>
          </a:bodyPr>
          <a:lstStyle/>
          <a:p>
            <a:r>
              <a:rPr lang="en-US" altLang="en-US" sz="3200" dirty="0">
                <a:solidFill>
                  <a:srgbClr val="105A51"/>
                </a:solidFill>
                <a:latin typeface="Futura Bk BT" panose="020B0502020204020303" pitchFamily="34" charset="0"/>
              </a:rPr>
              <a:t> THE COLLEGE BOARD vs.</a:t>
            </a:r>
            <a:r>
              <a:rPr lang="en-US" altLang="en-US" sz="3200" dirty="0">
                <a:solidFill>
                  <a:srgbClr val="105A51"/>
                </a:solidFill>
                <a:latin typeface="Futura Bk BT" panose="020B0502020204020303"/>
              </a:rPr>
              <a:t> ACT</a:t>
            </a:r>
            <a:r>
              <a:rPr lang="en-US" altLang="en-US" sz="3200" dirty="0">
                <a:solidFill>
                  <a:srgbClr val="105A51"/>
                </a:solidFill>
                <a:latin typeface="Futura Bk BT" panose="020B0502020204020303" pitchFamily="34" charset="0"/>
              </a:rPr>
              <a:t>, INC</a:t>
            </a:r>
          </a:p>
        </p:txBody>
      </p:sp>
      <p:sp>
        <p:nvSpPr>
          <p:cNvPr id="8" name="Rectangle 7">
            <a:extLst>
              <a:ext uri="{FF2B5EF4-FFF2-40B4-BE49-F238E27FC236}">
                <a16:creationId xmlns:a16="http://schemas.microsoft.com/office/drawing/2014/main" id="{CBAEDBED-4534-4F1D-9B19-747CA1418345}"/>
              </a:ext>
            </a:extLst>
          </p:cNvPr>
          <p:cNvSpPr/>
          <p:nvPr/>
        </p:nvSpPr>
        <p:spPr>
          <a:xfrm>
            <a:off x="228600" y="368969"/>
            <a:ext cx="8686800" cy="730908"/>
          </a:xfrm>
          <a:prstGeom prst="rect">
            <a:avLst/>
          </a:prstGeom>
          <a:noFill/>
          <a:ln w="6350">
            <a:solidFill>
              <a:srgbClr val="5395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8905222"/>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
          <p:cNvGrpSpPr>
            <a:grpSpLocks/>
          </p:cNvGrpSpPr>
          <p:nvPr/>
        </p:nvGrpSpPr>
        <p:grpSpPr bwMode="auto">
          <a:xfrm>
            <a:off x="608013" y="1352550"/>
            <a:ext cx="7851775" cy="5019675"/>
            <a:chOff x="494100" y="1476375"/>
            <a:chExt cx="7852127" cy="5019735"/>
          </a:xfrm>
        </p:grpSpPr>
        <p:cxnSp>
          <p:nvCxnSpPr>
            <p:cNvPr id="6" name="Straight Arrow Connector 5"/>
            <p:cNvCxnSpPr/>
            <p:nvPr/>
          </p:nvCxnSpPr>
          <p:spPr>
            <a:xfrm flipH="1" flipV="1">
              <a:off x="4226479" y="1981206"/>
              <a:ext cx="3175" cy="4038648"/>
            </a:xfrm>
            <a:prstGeom prst="straightConnector1">
              <a:avLst/>
            </a:prstGeom>
            <a:ln w="57150">
              <a:solidFill>
                <a:schemeClr val="tx1">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1981654" y="3689376"/>
              <a:ext cx="4800815" cy="0"/>
            </a:xfrm>
            <a:prstGeom prst="straightConnector1">
              <a:avLst/>
            </a:prstGeom>
            <a:ln w="57150">
              <a:solidFill>
                <a:schemeClr val="tx1">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sp>
          <p:nvSpPr>
            <p:cNvPr id="5125" name="TextBox 14"/>
            <p:cNvSpPr txBox="1">
              <a:spLocks noChangeArrowheads="1"/>
            </p:cNvSpPr>
            <p:nvPr/>
          </p:nvSpPr>
          <p:spPr bwMode="auto">
            <a:xfrm>
              <a:off x="6898362" y="3476649"/>
              <a:ext cx="1447865" cy="401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defRPr sz="2400">
                  <a:solidFill>
                    <a:schemeClr val="tx1"/>
                  </a:solidFill>
                  <a:latin typeface="Arial" panose="020B0604020202020204" pitchFamily="34" charset="0"/>
                </a:defRPr>
              </a:lvl6pPr>
              <a:lvl7pPr marL="2971800" indent="-228600" eaLnBrk="0" fontAlgn="base" hangingPunct="0">
                <a:spcBef>
                  <a:spcPct val="50000"/>
                </a:spcBef>
                <a:spcAft>
                  <a:spcPct val="0"/>
                </a:spcAft>
                <a:defRPr sz="2400">
                  <a:solidFill>
                    <a:schemeClr val="tx1"/>
                  </a:solidFill>
                  <a:latin typeface="Arial" panose="020B0604020202020204" pitchFamily="34" charset="0"/>
                </a:defRPr>
              </a:lvl7pPr>
              <a:lvl8pPr marL="3429000" indent="-228600" eaLnBrk="0" fontAlgn="base" hangingPunct="0">
                <a:spcBef>
                  <a:spcPct val="50000"/>
                </a:spcBef>
                <a:spcAft>
                  <a:spcPct val="0"/>
                </a:spcAft>
                <a:defRPr sz="2400">
                  <a:solidFill>
                    <a:schemeClr val="tx1"/>
                  </a:solidFill>
                  <a:latin typeface="Arial" panose="020B0604020202020204" pitchFamily="34" charset="0"/>
                </a:defRPr>
              </a:lvl8pPr>
              <a:lvl9pPr marL="3886200" indent="-228600" eaLnBrk="0" fontAlgn="base" hangingPunct="0">
                <a:spcBef>
                  <a:spcPct val="50000"/>
                </a:spcBef>
                <a:spcAft>
                  <a:spcPct val="0"/>
                </a:spcAft>
                <a:defRPr sz="2400">
                  <a:solidFill>
                    <a:schemeClr val="tx1"/>
                  </a:solidFill>
                  <a:latin typeface="Arial" panose="020B0604020202020204" pitchFamily="34" charset="0"/>
                </a:defRPr>
              </a:lvl9pPr>
            </a:lstStyle>
            <a:p>
              <a:pPr eaLnBrk="1" hangingPunct="1">
                <a:spcBef>
                  <a:spcPct val="50000"/>
                </a:spcBef>
                <a:defRPr/>
              </a:pPr>
              <a:r>
                <a:rPr lang="en-US" altLang="en-US" sz="2000" dirty="0">
                  <a:solidFill>
                    <a:schemeClr val="tx1">
                      <a:lumMod val="75000"/>
                      <a:lumOff val="25000"/>
                    </a:schemeClr>
                  </a:solidFill>
                  <a:ea typeface="+mn-ea"/>
                </a:rPr>
                <a:t>Power Test</a:t>
              </a:r>
            </a:p>
          </p:txBody>
        </p:sp>
        <p:sp>
          <p:nvSpPr>
            <p:cNvPr id="5126" name="TextBox 15"/>
            <p:cNvSpPr txBox="1">
              <a:spLocks noChangeArrowheads="1"/>
            </p:cNvSpPr>
            <p:nvPr/>
          </p:nvSpPr>
          <p:spPr bwMode="auto">
            <a:xfrm>
              <a:off x="494100" y="3476649"/>
              <a:ext cx="1462153" cy="401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defRPr sz="2400">
                  <a:solidFill>
                    <a:schemeClr val="tx1"/>
                  </a:solidFill>
                  <a:latin typeface="Arial" panose="020B0604020202020204" pitchFamily="34" charset="0"/>
                </a:defRPr>
              </a:lvl6pPr>
              <a:lvl7pPr marL="2971800" indent="-228600" eaLnBrk="0" fontAlgn="base" hangingPunct="0">
                <a:spcBef>
                  <a:spcPct val="50000"/>
                </a:spcBef>
                <a:spcAft>
                  <a:spcPct val="0"/>
                </a:spcAft>
                <a:defRPr sz="2400">
                  <a:solidFill>
                    <a:schemeClr val="tx1"/>
                  </a:solidFill>
                  <a:latin typeface="Arial" panose="020B0604020202020204" pitchFamily="34" charset="0"/>
                </a:defRPr>
              </a:lvl7pPr>
              <a:lvl8pPr marL="3429000" indent="-228600" eaLnBrk="0" fontAlgn="base" hangingPunct="0">
                <a:spcBef>
                  <a:spcPct val="50000"/>
                </a:spcBef>
                <a:spcAft>
                  <a:spcPct val="0"/>
                </a:spcAft>
                <a:defRPr sz="2400">
                  <a:solidFill>
                    <a:schemeClr val="tx1"/>
                  </a:solidFill>
                  <a:latin typeface="Arial" panose="020B0604020202020204" pitchFamily="34" charset="0"/>
                </a:defRPr>
              </a:lvl8pPr>
              <a:lvl9pPr marL="3886200" indent="-228600" eaLnBrk="0" fontAlgn="base" hangingPunct="0">
                <a:spcBef>
                  <a:spcPct val="50000"/>
                </a:spcBef>
                <a:spcAft>
                  <a:spcPct val="0"/>
                </a:spcAft>
                <a:defRPr sz="2400">
                  <a:solidFill>
                    <a:schemeClr val="tx1"/>
                  </a:solidFill>
                  <a:latin typeface="Arial" panose="020B0604020202020204" pitchFamily="34" charset="0"/>
                </a:defRPr>
              </a:lvl9pPr>
            </a:lstStyle>
            <a:p>
              <a:pPr eaLnBrk="1" hangingPunct="1">
                <a:spcBef>
                  <a:spcPct val="50000"/>
                </a:spcBef>
                <a:defRPr/>
              </a:pPr>
              <a:r>
                <a:rPr lang="en-US" altLang="en-US" sz="2000" dirty="0">
                  <a:solidFill>
                    <a:schemeClr val="tx1">
                      <a:lumMod val="75000"/>
                      <a:lumOff val="25000"/>
                    </a:schemeClr>
                  </a:solidFill>
                  <a:ea typeface="+mn-ea"/>
                </a:rPr>
                <a:t>Speed Test</a:t>
              </a:r>
            </a:p>
          </p:txBody>
        </p:sp>
        <p:sp>
          <p:nvSpPr>
            <p:cNvPr id="5127" name="TextBox 16"/>
            <p:cNvSpPr txBox="1">
              <a:spLocks noChangeArrowheads="1"/>
            </p:cNvSpPr>
            <p:nvPr/>
          </p:nvSpPr>
          <p:spPr bwMode="auto">
            <a:xfrm>
              <a:off x="2886569" y="6096055"/>
              <a:ext cx="2773487" cy="4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defRPr sz="2400">
                  <a:solidFill>
                    <a:schemeClr val="tx1"/>
                  </a:solidFill>
                  <a:latin typeface="Arial" panose="020B0604020202020204" pitchFamily="34" charset="0"/>
                </a:defRPr>
              </a:lvl6pPr>
              <a:lvl7pPr marL="2971800" indent="-228600" eaLnBrk="0" fontAlgn="base" hangingPunct="0">
                <a:spcBef>
                  <a:spcPct val="50000"/>
                </a:spcBef>
                <a:spcAft>
                  <a:spcPct val="0"/>
                </a:spcAft>
                <a:defRPr sz="2400">
                  <a:solidFill>
                    <a:schemeClr val="tx1"/>
                  </a:solidFill>
                  <a:latin typeface="Arial" panose="020B0604020202020204" pitchFamily="34" charset="0"/>
                </a:defRPr>
              </a:lvl7pPr>
              <a:lvl8pPr marL="3429000" indent="-228600" eaLnBrk="0" fontAlgn="base" hangingPunct="0">
                <a:spcBef>
                  <a:spcPct val="50000"/>
                </a:spcBef>
                <a:spcAft>
                  <a:spcPct val="0"/>
                </a:spcAft>
                <a:defRPr sz="2400">
                  <a:solidFill>
                    <a:schemeClr val="tx1"/>
                  </a:solidFill>
                  <a:latin typeface="Arial" panose="020B0604020202020204" pitchFamily="34" charset="0"/>
                </a:defRPr>
              </a:lvl8pPr>
              <a:lvl9pPr marL="3886200" indent="-228600" eaLnBrk="0" fontAlgn="base" hangingPunct="0">
                <a:spcBef>
                  <a:spcPct val="50000"/>
                </a:spcBef>
                <a:spcAft>
                  <a:spcPct val="0"/>
                </a:spcAft>
                <a:defRPr sz="2400">
                  <a:solidFill>
                    <a:schemeClr val="tx1"/>
                  </a:solidFill>
                  <a:latin typeface="Arial" panose="020B0604020202020204" pitchFamily="34" charset="0"/>
                </a:defRPr>
              </a:lvl9pPr>
            </a:lstStyle>
            <a:p>
              <a:pPr eaLnBrk="1" hangingPunct="1">
                <a:spcBef>
                  <a:spcPct val="50000"/>
                </a:spcBef>
                <a:defRPr/>
              </a:pPr>
              <a:r>
                <a:rPr lang="en-US" altLang="en-US" sz="2000" dirty="0">
                  <a:solidFill>
                    <a:schemeClr val="tx1">
                      <a:lumMod val="75000"/>
                      <a:lumOff val="25000"/>
                    </a:schemeClr>
                  </a:solidFill>
                  <a:ea typeface="+mn-ea"/>
                </a:rPr>
                <a:t>Curriculum-Based Test</a:t>
              </a:r>
            </a:p>
          </p:txBody>
        </p:sp>
        <p:sp>
          <p:nvSpPr>
            <p:cNvPr id="5128" name="TextBox 17"/>
            <p:cNvSpPr txBox="1">
              <a:spLocks noChangeArrowheads="1"/>
            </p:cNvSpPr>
            <p:nvPr/>
          </p:nvSpPr>
          <p:spPr bwMode="auto">
            <a:xfrm>
              <a:off x="3396180" y="1476375"/>
              <a:ext cx="1660599" cy="4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defRPr sz="2400">
                  <a:solidFill>
                    <a:schemeClr val="tx1"/>
                  </a:solidFill>
                  <a:latin typeface="Arial" panose="020B0604020202020204" pitchFamily="34" charset="0"/>
                </a:defRPr>
              </a:lvl6pPr>
              <a:lvl7pPr marL="2971800" indent="-228600" eaLnBrk="0" fontAlgn="base" hangingPunct="0">
                <a:spcBef>
                  <a:spcPct val="50000"/>
                </a:spcBef>
                <a:spcAft>
                  <a:spcPct val="0"/>
                </a:spcAft>
                <a:defRPr sz="2400">
                  <a:solidFill>
                    <a:schemeClr val="tx1"/>
                  </a:solidFill>
                  <a:latin typeface="Arial" panose="020B0604020202020204" pitchFamily="34" charset="0"/>
                </a:defRPr>
              </a:lvl7pPr>
              <a:lvl8pPr marL="3429000" indent="-228600" eaLnBrk="0" fontAlgn="base" hangingPunct="0">
                <a:spcBef>
                  <a:spcPct val="50000"/>
                </a:spcBef>
                <a:spcAft>
                  <a:spcPct val="0"/>
                </a:spcAft>
                <a:defRPr sz="2400">
                  <a:solidFill>
                    <a:schemeClr val="tx1"/>
                  </a:solidFill>
                  <a:latin typeface="Arial" panose="020B0604020202020204" pitchFamily="34" charset="0"/>
                </a:defRPr>
              </a:lvl8pPr>
              <a:lvl9pPr marL="3886200" indent="-228600" eaLnBrk="0" fontAlgn="base" hangingPunct="0">
                <a:spcBef>
                  <a:spcPct val="50000"/>
                </a:spcBef>
                <a:spcAft>
                  <a:spcPct val="0"/>
                </a:spcAft>
                <a:defRPr sz="2400">
                  <a:solidFill>
                    <a:schemeClr val="tx1"/>
                  </a:solidFill>
                  <a:latin typeface="Arial" panose="020B0604020202020204" pitchFamily="34" charset="0"/>
                </a:defRPr>
              </a:lvl9pPr>
            </a:lstStyle>
            <a:p>
              <a:pPr eaLnBrk="1" hangingPunct="1">
                <a:spcBef>
                  <a:spcPct val="50000"/>
                </a:spcBef>
                <a:defRPr/>
              </a:pPr>
              <a:r>
                <a:rPr lang="en-US" altLang="en-US" sz="2000" dirty="0">
                  <a:solidFill>
                    <a:schemeClr val="tx1">
                      <a:lumMod val="75000"/>
                      <a:lumOff val="25000"/>
                    </a:schemeClr>
                  </a:solidFill>
                  <a:ea typeface="+mn-ea"/>
                </a:rPr>
                <a:t>Aptitude Test</a:t>
              </a:r>
            </a:p>
          </p:txBody>
        </p:sp>
        <p:sp>
          <p:nvSpPr>
            <p:cNvPr id="13" name="Rectangle 2"/>
            <p:cNvSpPr txBox="1">
              <a:spLocks noChangeArrowheads="1"/>
            </p:cNvSpPr>
            <p:nvPr/>
          </p:nvSpPr>
          <p:spPr bwMode="auto">
            <a:xfrm>
              <a:off x="4680525" y="2541601"/>
              <a:ext cx="1447865" cy="708033"/>
            </a:xfrm>
            <a:prstGeom prst="roundRect">
              <a:avLst>
                <a:gd name="adj" fmla="val 0"/>
              </a:avLst>
            </a:prstGeom>
            <a:solidFill>
              <a:srgbClr val="105A51"/>
            </a:solidFill>
            <a:ln w="38100">
              <a:noFill/>
            </a:ln>
          </p:spPr>
          <p:txBody>
            <a:bodyPr anchor="ctr">
              <a:spAutoFit/>
            </a:bodyPr>
            <a:lstStyle/>
            <a:p>
              <a:pPr algn="ctr" eaLnBrk="1" fontAlgn="auto" hangingPunct="1">
                <a:spcAft>
                  <a:spcPts val="0"/>
                </a:spcAft>
                <a:defRPr/>
              </a:pPr>
              <a:r>
                <a:rPr lang="en-US" sz="2000" dirty="0">
                  <a:solidFill>
                    <a:srgbClr val="DBD8AF">
                      <a:lumMod val="20000"/>
                      <a:lumOff val="80000"/>
                    </a:srgbClr>
                  </a:solidFill>
                  <a:latin typeface="Tahoma" pitchFamily="34" charset="0"/>
                  <a:ea typeface="+mn-ea"/>
                  <a:cs typeface="Tahoma" pitchFamily="34" charset="0"/>
                </a:rPr>
                <a:t>Old PSAT &amp; Old SAT</a:t>
              </a:r>
            </a:p>
          </p:txBody>
        </p:sp>
        <p:sp>
          <p:nvSpPr>
            <p:cNvPr id="14" name="Rectangle 2"/>
            <p:cNvSpPr txBox="1">
              <a:spLocks noChangeArrowheads="1"/>
            </p:cNvSpPr>
            <p:nvPr/>
          </p:nvSpPr>
          <p:spPr bwMode="auto">
            <a:xfrm>
              <a:off x="2380135" y="4257748"/>
              <a:ext cx="1447865" cy="400115"/>
            </a:xfrm>
            <a:prstGeom prst="roundRect">
              <a:avLst>
                <a:gd name="adj" fmla="val 0"/>
              </a:avLst>
            </a:prstGeom>
            <a:solidFill>
              <a:srgbClr val="0AB182"/>
            </a:solidFill>
            <a:ln w="38100">
              <a:noFill/>
            </a:ln>
          </p:spPr>
          <p:txBody>
            <a:bodyPr anchor="ctr">
              <a:spAutoFit/>
            </a:bodyPr>
            <a:lstStyle/>
            <a:p>
              <a:pPr algn="ctr" eaLnBrk="1" fontAlgn="auto" hangingPunct="1">
                <a:spcAft>
                  <a:spcPts val="0"/>
                </a:spcAft>
                <a:defRPr/>
              </a:pPr>
              <a:r>
                <a:rPr lang="en-US" sz="2000" dirty="0">
                  <a:solidFill>
                    <a:srgbClr val="DBD8AF">
                      <a:lumMod val="20000"/>
                      <a:lumOff val="80000"/>
                    </a:srgbClr>
                  </a:solidFill>
                  <a:latin typeface="Tahoma" pitchFamily="34" charset="0"/>
                  <a:ea typeface="+mn-ea"/>
                  <a:cs typeface="Tahoma" pitchFamily="34" charset="0"/>
                </a:rPr>
                <a:t>ACT</a:t>
              </a:r>
            </a:p>
          </p:txBody>
        </p:sp>
        <p:sp>
          <p:nvSpPr>
            <p:cNvPr id="15" name="Rectangle 2"/>
            <p:cNvSpPr txBox="1">
              <a:spLocks noChangeArrowheads="1"/>
            </p:cNvSpPr>
            <p:nvPr/>
          </p:nvSpPr>
          <p:spPr bwMode="auto">
            <a:xfrm>
              <a:off x="2770677" y="5313409"/>
              <a:ext cx="2932243" cy="400055"/>
            </a:xfrm>
            <a:prstGeom prst="roundRect">
              <a:avLst>
                <a:gd name="adj" fmla="val 0"/>
              </a:avLst>
            </a:prstGeom>
            <a:solidFill>
              <a:srgbClr val="539536"/>
            </a:solidFill>
            <a:ln w="38100">
              <a:noFill/>
            </a:ln>
          </p:spPr>
          <p:txBody>
            <a:bodyPr anchor="ctr">
              <a:spAutoFit/>
            </a:bodyPr>
            <a:lstStyle/>
            <a:p>
              <a:pPr algn="ctr" eaLnBrk="1" fontAlgn="auto" hangingPunct="1">
                <a:spcAft>
                  <a:spcPts val="0"/>
                </a:spcAft>
                <a:defRPr/>
              </a:pPr>
              <a:r>
                <a:rPr lang="en-US" sz="2000" dirty="0">
                  <a:solidFill>
                    <a:srgbClr val="DBD8AF">
                      <a:lumMod val="20000"/>
                      <a:lumOff val="80000"/>
                    </a:srgbClr>
                  </a:solidFill>
                  <a:latin typeface="Tahoma" pitchFamily="34" charset="0"/>
                  <a:ea typeface="+mn-ea"/>
                  <a:cs typeface="Tahoma" pitchFamily="34" charset="0"/>
                </a:rPr>
                <a:t>Subject and AP Tests</a:t>
              </a:r>
            </a:p>
          </p:txBody>
        </p:sp>
        <p:grpSp>
          <p:nvGrpSpPr>
            <p:cNvPr id="4" name="Group 1"/>
            <p:cNvGrpSpPr>
              <a:grpSpLocks/>
            </p:cNvGrpSpPr>
            <p:nvPr/>
          </p:nvGrpSpPr>
          <p:grpSpPr bwMode="auto">
            <a:xfrm>
              <a:off x="4476750" y="3249543"/>
              <a:ext cx="1854200" cy="1562894"/>
              <a:chOff x="4476750" y="3249543"/>
              <a:chExt cx="1854200" cy="1562894"/>
            </a:xfrm>
          </p:grpSpPr>
          <p:sp>
            <p:nvSpPr>
              <p:cNvPr id="12" name="Rectangle 2"/>
              <p:cNvSpPr txBox="1">
                <a:spLocks noChangeArrowheads="1"/>
              </p:cNvSpPr>
              <p:nvPr/>
            </p:nvSpPr>
            <p:spPr bwMode="auto">
              <a:xfrm>
                <a:off x="4477316" y="4103719"/>
                <a:ext cx="1854283" cy="708034"/>
              </a:xfrm>
              <a:prstGeom prst="roundRect">
                <a:avLst>
                  <a:gd name="adj" fmla="val 0"/>
                </a:avLst>
              </a:prstGeom>
              <a:solidFill>
                <a:srgbClr val="105A51"/>
              </a:solidFill>
              <a:ln w="38100">
                <a:solidFill>
                  <a:srgbClr val="539536"/>
                </a:solidFill>
              </a:ln>
            </p:spPr>
            <p:txBody>
              <a:bodyPr anchor="ctr">
                <a:spAutoFit/>
              </a:bodyPr>
              <a:lstStyle/>
              <a:p>
                <a:pPr algn="ctr" eaLnBrk="1" fontAlgn="auto" hangingPunct="1">
                  <a:spcAft>
                    <a:spcPts val="0"/>
                  </a:spcAft>
                  <a:defRPr/>
                </a:pPr>
                <a:r>
                  <a:rPr lang="en-US" sz="2000" dirty="0">
                    <a:solidFill>
                      <a:srgbClr val="DBD8AF">
                        <a:lumMod val="20000"/>
                        <a:lumOff val="80000"/>
                      </a:srgbClr>
                    </a:solidFill>
                    <a:latin typeface="Tahoma" pitchFamily="34" charset="0"/>
                    <a:ea typeface="+mn-ea"/>
                    <a:cs typeface="Tahoma" pitchFamily="34" charset="0"/>
                  </a:rPr>
                  <a:t>PSAT &amp; </a:t>
                </a:r>
              </a:p>
              <a:p>
                <a:pPr algn="ctr" eaLnBrk="1" fontAlgn="auto" hangingPunct="1">
                  <a:spcAft>
                    <a:spcPts val="0"/>
                  </a:spcAft>
                  <a:defRPr/>
                </a:pPr>
                <a:r>
                  <a:rPr lang="en-US" sz="2000" dirty="0">
                    <a:solidFill>
                      <a:srgbClr val="DBD8AF">
                        <a:lumMod val="20000"/>
                        <a:lumOff val="80000"/>
                      </a:srgbClr>
                    </a:solidFill>
                    <a:latin typeface="Tahoma" pitchFamily="34" charset="0"/>
                    <a:ea typeface="+mn-ea"/>
                    <a:cs typeface="Tahoma" pitchFamily="34" charset="0"/>
                  </a:rPr>
                  <a:t>SAT</a:t>
                </a:r>
              </a:p>
            </p:txBody>
          </p:sp>
          <p:cxnSp>
            <p:nvCxnSpPr>
              <p:cNvPr id="3" name="Straight Arrow Connector 2"/>
              <p:cNvCxnSpPr>
                <a:stCxn id="13" idx="2"/>
                <a:endCxn id="12" idx="0"/>
              </p:cNvCxnSpPr>
              <p:nvPr/>
            </p:nvCxnSpPr>
            <p:spPr>
              <a:xfrm>
                <a:off x="5404458" y="3249634"/>
                <a:ext cx="0" cy="854085"/>
              </a:xfrm>
              <a:prstGeom prst="straightConnector1">
                <a:avLst/>
              </a:prstGeom>
              <a:ln w="50800">
                <a:solidFill>
                  <a:srgbClr val="539536"/>
                </a:solidFill>
                <a:tailEnd type="triangle"/>
              </a:ln>
            </p:spPr>
            <p:style>
              <a:lnRef idx="1">
                <a:schemeClr val="accent1"/>
              </a:lnRef>
              <a:fillRef idx="0">
                <a:schemeClr val="accent1"/>
              </a:fillRef>
              <a:effectRef idx="0">
                <a:schemeClr val="accent1"/>
              </a:effectRef>
              <a:fontRef idx="minor">
                <a:schemeClr val="tx1"/>
              </a:fontRef>
            </p:style>
          </p:cxnSp>
        </p:grpSp>
      </p:grpSp>
      <p:sp>
        <p:nvSpPr>
          <p:cNvPr id="7" name="Rectangle 6">
            <a:extLst>
              <a:ext uri="{FF2B5EF4-FFF2-40B4-BE49-F238E27FC236}">
                <a16:creationId xmlns:a16="http://schemas.microsoft.com/office/drawing/2014/main" id="{272617A4-06FE-4C77-9AAC-F57E1BF2A91D}"/>
              </a:ext>
            </a:extLst>
          </p:cNvPr>
          <p:cNvSpPr/>
          <p:nvPr/>
        </p:nvSpPr>
        <p:spPr>
          <a:xfrm>
            <a:off x="67751" y="443453"/>
            <a:ext cx="8454851" cy="584775"/>
          </a:xfrm>
          <a:prstGeom prst="rect">
            <a:avLst/>
          </a:prstGeom>
        </p:spPr>
        <p:txBody>
          <a:bodyPr wrap="square">
            <a:spAutoFit/>
          </a:bodyPr>
          <a:lstStyle/>
          <a:p>
            <a:pPr marL="228600"/>
            <a:r>
              <a:rPr lang="en-US" altLang="en-US" sz="3200" dirty="0">
                <a:solidFill>
                  <a:srgbClr val="105A51"/>
                </a:solidFill>
                <a:latin typeface="Futura Bk BT" panose="020B0502020204020303" pitchFamily="34" charset="0"/>
              </a:rPr>
              <a:t>DIMENSIONS OF STANDARDIZED TESTING</a:t>
            </a:r>
          </a:p>
        </p:txBody>
      </p:sp>
      <p:sp>
        <p:nvSpPr>
          <p:cNvPr id="18" name="Rectangle 17">
            <a:extLst>
              <a:ext uri="{FF2B5EF4-FFF2-40B4-BE49-F238E27FC236}">
                <a16:creationId xmlns:a16="http://schemas.microsoft.com/office/drawing/2014/main" id="{D78BE329-058D-4592-BD59-BCBA63DB71AD}"/>
              </a:ext>
            </a:extLst>
          </p:cNvPr>
          <p:cNvSpPr/>
          <p:nvPr/>
        </p:nvSpPr>
        <p:spPr>
          <a:xfrm>
            <a:off x="228600" y="368969"/>
            <a:ext cx="8686800" cy="730908"/>
          </a:xfrm>
          <a:prstGeom prst="rect">
            <a:avLst/>
          </a:prstGeom>
          <a:noFill/>
          <a:ln w="6350">
            <a:solidFill>
              <a:srgbClr val="5395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sld>
</file>

<file path=ppt/theme/theme1.xml><?xml version="1.0" encoding="utf-8"?>
<a:theme xmlns:a="http://schemas.openxmlformats.org/drawingml/2006/main" name="Summit Green template">
  <a:themeElements>
    <a:clrScheme name="Summit Green">
      <a:dk1>
        <a:srgbClr val="000000"/>
      </a:dk1>
      <a:lt1>
        <a:sysClr val="window" lastClr="FFFFFF"/>
      </a:lt1>
      <a:dk2>
        <a:srgbClr val="78953D"/>
      </a:dk2>
      <a:lt2>
        <a:srgbClr val="CBDCA9"/>
      </a:lt2>
      <a:accent1>
        <a:srgbClr val="827D3A"/>
      </a:accent1>
      <a:accent2>
        <a:srgbClr val="9A9444"/>
      </a:accent2>
      <a:accent3>
        <a:srgbClr val="B0A94E"/>
      </a:accent3>
      <a:accent4>
        <a:srgbClr val="C9C485"/>
      </a:accent4>
      <a:accent5>
        <a:srgbClr val="DBD8AF"/>
      </a:accent5>
      <a:accent6>
        <a:srgbClr val="EBE9D1"/>
      </a:accent6>
      <a:hlink>
        <a:srgbClr val="92CDDC"/>
      </a:hlink>
      <a:folHlink>
        <a:srgbClr val="31859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ummit Theme">
  <a:themeElements>
    <a:clrScheme name="Marketo">
      <a:dk1>
        <a:srgbClr val="1E1E1E"/>
      </a:dk1>
      <a:lt1>
        <a:srgbClr val="FFFFFF"/>
      </a:lt1>
      <a:dk2>
        <a:srgbClr val="45555F"/>
      </a:dk2>
      <a:lt2>
        <a:srgbClr val="808080"/>
      </a:lt2>
      <a:accent1>
        <a:srgbClr val="716FB3"/>
      </a:accent1>
      <a:accent2>
        <a:srgbClr val="FF8000"/>
      </a:accent2>
      <a:accent3>
        <a:srgbClr val="FFFFFF"/>
      </a:accent3>
      <a:accent4>
        <a:srgbClr val="181818"/>
      </a:accent4>
      <a:accent5>
        <a:srgbClr val="BBBBD6"/>
      </a:accent5>
      <a:accent6>
        <a:srgbClr val="E77300"/>
      </a:accent6>
      <a:hlink>
        <a:srgbClr val="716FB3"/>
      </a:hlink>
      <a:folHlink>
        <a:srgbClr val="716FB3"/>
      </a:folHlink>
    </a:clrScheme>
    <a:fontScheme name="Blank Presentation">
      <a:majorFont>
        <a:latin typeface="Trebuchet MS"/>
        <a:ea typeface="MS PGothic"/>
        <a:cs typeface=""/>
      </a:majorFont>
      <a:minorFont>
        <a:latin typeface="Trebuchet MS"/>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ea typeface="MS PGothic"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ea typeface="MS PGothic" pitchFamily="3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Summit Theme" id="{B493F48F-A6CA-40D9-8688-5A5C5D238C19}" vid="{598F0849-F9C6-4003-9477-16F2F76D46E8}"/>
    </a:ext>
  </a:extLst>
</a:theme>
</file>

<file path=ppt/theme/theme3.xml><?xml version="1.0" encoding="utf-8"?>
<a:theme xmlns:a="http://schemas.openxmlformats.org/drawingml/2006/main" name="1_Summit Green template">
  <a:themeElements>
    <a:clrScheme name="Summit Green">
      <a:dk1>
        <a:srgbClr val="000000"/>
      </a:dk1>
      <a:lt1>
        <a:sysClr val="window" lastClr="FFFFFF"/>
      </a:lt1>
      <a:dk2>
        <a:srgbClr val="78953D"/>
      </a:dk2>
      <a:lt2>
        <a:srgbClr val="CBDCA9"/>
      </a:lt2>
      <a:accent1>
        <a:srgbClr val="827D3A"/>
      </a:accent1>
      <a:accent2>
        <a:srgbClr val="9A9444"/>
      </a:accent2>
      <a:accent3>
        <a:srgbClr val="B0A94E"/>
      </a:accent3>
      <a:accent4>
        <a:srgbClr val="C9C485"/>
      </a:accent4>
      <a:accent5>
        <a:srgbClr val="DBD8AF"/>
      </a:accent5>
      <a:accent6>
        <a:srgbClr val="EBE9D1"/>
      </a:accent6>
      <a:hlink>
        <a:srgbClr val="92CDDC"/>
      </a:hlink>
      <a:folHlink>
        <a:srgbClr val="31859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Summit Green template">
  <a:themeElements>
    <a:clrScheme name="Summit Green">
      <a:dk1>
        <a:srgbClr val="000000"/>
      </a:dk1>
      <a:lt1>
        <a:sysClr val="window" lastClr="FFFFFF"/>
      </a:lt1>
      <a:dk2>
        <a:srgbClr val="78953D"/>
      </a:dk2>
      <a:lt2>
        <a:srgbClr val="CBDCA9"/>
      </a:lt2>
      <a:accent1>
        <a:srgbClr val="827D3A"/>
      </a:accent1>
      <a:accent2>
        <a:srgbClr val="9A9444"/>
      </a:accent2>
      <a:accent3>
        <a:srgbClr val="B0A94E"/>
      </a:accent3>
      <a:accent4>
        <a:srgbClr val="C9C485"/>
      </a:accent4>
      <a:accent5>
        <a:srgbClr val="DBD8AF"/>
      </a:accent5>
      <a:accent6>
        <a:srgbClr val="EBE9D1"/>
      </a:accent6>
      <a:hlink>
        <a:srgbClr val="92CDDC"/>
      </a:hlink>
      <a:folHlink>
        <a:srgbClr val="31859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76897</TotalTime>
  <Words>4176</Words>
  <Application>Microsoft Office PowerPoint</Application>
  <PresentationFormat>On-screen Show (4:3)</PresentationFormat>
  <Paragraphs>849</Paragraphs>
  <Slides>43</Slides>
  <Notes>38</Notes>
  <HiddenSlides>0</HiddenSlides>
  <MMClips>0</MMClips>
  <ScaleCrop>false</ScaleCrop>
  <HeadingPairs>
    <vt:vector size="6" baseType="variant">
      <vt:variant>
        <vt:lpstr>Fonts Used</vt:lpstr>
      </vt:variant>
      <vt:variant>
        <vt:i4>17</vt:i4>
      </vt:variant>
      <vt:variant>
        <vt:lpstr>Theme</vt:lpstr>
      </vt:variant>
      <vt:variant>
        <vt:i4>4</vt:i4>
      </vt:variant>
      <vt:variant>
        <vt:lpstr>Slide Titles</vt:lpstr>
      </vt:variant>
      <vt:variant>
        <vt:i4>43</vt:i4>
      </vt:variant>
    </vt:vector>
  </HeadingPairs>
  <TitlesOfParts>
    <vt:vector size="64" baseType="lpstr">
      <vt:lpstr>Futura Md BT</vt:lpstr>
      <vt:lpstr>Futura Bk BT</vt:lpstr>
      <vt:lpstr>Arial Unicode MS</vt:lpstr>
      <vt:lpstr>Futura Lt BT</vt:lpstr>
      <vt:lpstr>Futura Hv BT</vt:lpstr>
      <vt:lpstr>MS PGothic</vt:lpstr>
      <vt:lpstr>Calibri</vt:lpstr>
      <vt:lpstr>Comic Sans MS</vt:lpstr>
      <vt:lpstr>Tahoma</vt:lpstr>
      <vt:lpstr>Times New Roman</vt:lpstr>
      <vt:lpstr>MS PGothic</vt:lpstr>
      <vt:lpstr>Wingdings</vt:lpstr>
      <vt:lpstr>Arial</vt:lpstr>
      <vt:lpstr>Calibri Light</vt:lpstr>
      <vt:lpstr>Futura BdCn BT</vt:lpstr>
      <vt:lpstr>Courier New</vt:lpstr>
      <vt:lpstr>Trebuchet MS</vt:lpstr>
      <vt:lpstr>Summit Green template</vt:lpstr>
      <vt:lpstr>Summit Theme</vt:lpstr>
      <vt:lpstr>1_Summit Green template</vt:lpstr>
      <vt:lpstr>2_Summit Green 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SAT WRITING &amp; LANGUAGE/ACT ENGLISH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Summit Educational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PSAT and SAT Experience</dc:title>
  <dc:creator>Charlie O'Hearn</dc:creator>
  <cp:lastModifiedBy>Mcloughlin, Diana</cp:lastModifiedBy>
  <cp:revision>1764</cp:revision>
  <cp:lastPrinted>2020-03-03T17:07:34Z</cp:lastPrinted>
  <dcterms:created xsi:type="dcterms:W3CDTF">2005-05-05T16:03:17Z</dcterms:created>
  <dcterms:modified xsi:type="dcterms:W3CDTF">2020-03-12T12:41:20Z</dcterms:modified>
</cp:coreProperties>
</file>