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71" r:id="rId16"/>
    <p:sldId id="272" r:id="rId17"/>
    <p:sldId id="273" r:id="rId18"/>
    <p:sldId id="274" r:id="rId19"/>
    <p:sldId id="275" r:id="rId20"/>
    <p:sldId id="276"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701" autoAdjust="0"/>
  </p:normalViewPr>
  <p:slideViewPr>
    <p:cSldViewPr>
      <p:cViewPr varScale="1">
        <p:scale>
          <a:sx n="111" d="100"/>
          <a:sy n="111" d="100"/>
        </p:scale>
        <p:origin x="-160"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0" d="100"/>
          <a:sy n="100" d="100"/>
        </p:scale>
        <p:origin x="-38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2A685C-16E8-5547-9387-A6F93B417F9C}" type="datetimeFigureOut">
              <a:rPr lang="en-US" smtClean="0"/>
              <a:t>1/29/17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D67482-9941-0246-A9AC-E2DAF9BCE90F}" type="slidenum">
              <a:rPr lang="en-US" smtClean="0"/>
              <a:t>‹#›</a:t>
            </a:fld>
            <a:endParaRPr lang="en-US"/>
          </a:p>
        </p:txBody>
      </p:sp>
    </p:spTree>
    <p:extLst>
      <p:ext uri="{BB962C8B-B14F-4D97-AF65-F5344CB8AC3E}">
        <p14:creationId xmlns:p14="http://schemas.microsoft.com/office/powerpoint/2010/main" val="540278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7D6BD4-FFD0-C44E-A0D1-6B1B276B6DBC}" type="datetimeFigureOut">
              <a:rPr lang="en-US" smtClean="0"/>
              <a:t>1/29/17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71092-B385-BC42-BB23-A2A3DDAE6724}" type="slidenum">
              <a:rPr lang="en-US" smtClean="0"/>
              <a:t>‹#›</a:t>
            </a:fld>
            <a:endParaRPr lang="en-US"/>
          </a:p>
        </p:txBody>
      </p:sp>
    </p:spTree>
    <p:extLst>
      <p:ext uri="{BB962C8B-B14F-4D97-AF65-F5344CB8AC3E}">
        <p14:creationId xmlns:p14="http://schemas.microsoft.com/office/powerpoint/2010/main" val="37334526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471092-B385-BC42-BB23-A2A3DDAE6724}" type="slidenum">
              <a:rPr lang="en-US" smtClean="0"/>
              <a:t>1</a:t>
            </a:fld>
            <a:endParaRPr lang="en-US"/>
          </a:p>
        </p:txBody>
      </p:sp>
    </p:spTree>
    <p:extLst>
      <p:ext uri="{BB962C8B-B14F-4D97-AF65-F5344CB8AC3E}">
        <p14:creationId xmlns:p14="http://schemas.microsoft.com/office/powerpoint/2010/main" val="1897399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49154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90783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65467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77724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47888"/>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3246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3246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324600"/>
            <a:ext cx="1905000" cy="457200"/>
          </a:xfrm>
          <a:prstGeom prst="rect">
            <a:avLst/>
          </a:prstGeom>
        </p:spPr>
        <p:txBody>
          <a:bodyPr/>
          <a:lstStyle>
            <a:lvl1pPr>
              <a:defRPr/>
            </a:lvl1pPr>
          </a:lstStyle>
          <a:p>
            <a:fld id="{71B25D71-8682-D14A-9C1A-88839913204B}" type="slidenum">
              <a:rPr lang="en-US"/>
              <a:pPr/>
              <a:t>‹#›</a:t>
            </a:fld>
            <a:endParaRPr lang="en-US"/>
          </a:p>
        </p:txBody>
      </p:sp>
    </p:spTree>
    <p:extLst>
      <p:ext uri="{BB962C8B-B14F-4D97-AF65-F5344CB8AC3E}">
        <p14:creationId xmlns:p14="http://schemas.microsoft.com/office/powerpoint/2010/main" val="42944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52057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92597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68151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76586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16189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384012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15987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55E3CC3-F58C-45D0-88F9-6B3FEE1FBC2C}" type="datetimeFigureOut">
              <a:rPr lang="en-US" smtClean="0"/>
              <a:t>1/29/17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F0E4640-E434-49A6-A075-A1619CDF81D3}" type="slidenum">
              <a:rPr lang="en-US" smtClean="0"/>
              <a:t>‹#›</a:t>
            </a:fld>
            <a:endParaRPr lang="en-US"/>
          </a:p>
        </p:txBody>
      </p:sp>
    </p:spTree>
    <p:extLst>
      <p:ext uri="{BB962C8B-B14F-4D97-AF65-F5344CB8AC3E}">
        <p14:creationId xmlns:p14="http://schemas.microsoft.com/office/powerpoint/2010/main" val="2852098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YPA-Banner.jpg"/>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8" name="Picture 7" descr="C:\Users\bowdenp\Desktop\Patriots_Logo-1.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9" name="Straight Connector 8"/>
          <p:cNvCxnSpPr/>
          <p:nvPr userDrawn="1"/>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50649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67000" y="1905000"/>
            <a:ext cx="3503809" cy="523220"/>
          </a:xfrm>
          <a:prstGeom prst="rect">
            <a:avLst/>
          </a:prstGeom>
          <a:noFill/>
        </p:spPr>
        <p:txBody>
          <a:bodyPr wrap="none" rtlCol="0">
            <a:spAutoFit/>
          </a:bodyPr>
          <a:lstStyle/>
          <a:p>
            <a:r>
              <a:rPr lang="en-US" sz="2800" b="1" dirty="0" smtClean="0"/>
              <a:t>International Business</a:t>
            </a:r>
            <a:endParaRPr lang="en-US" sz="2800" b="1" dirty="0"/>
          </a:p>
        </p:txBody>
      </p:sp>
      <p:sp>
        <p:nvSpPr>
          <p:cNvPr id="12" name="TextBox 11"/>
          <p:cNvSpPr txBox="1"/>
          <p:nvPr/>
        </p:nvSpPr>
        <p:spPr>
          <a:xfrm>
            <a:off x="2969302" y="2819400"/>
            <a:ext cx="3234629" cy="400110"/>
          </a:xfrm>
          <a:prstGeom prst="rect">
            <a:avLst/>
          </a:prstGeom>
          <a:noFill/>
        </p:spPr>
        <p:txBody>
          <a:bodyPr wrap="none" rtlCol="0">
            <a:spAutoFit/>
          </a:bodyPr>
          <a:lstStyle/>
          <a:p>
            <a:pPr algn="ctr"/>
            <a:r>
              <a:rPr lang="en-US" sz="2000" dirty="0" smtClean="0"/>
              <a:t>Government and Legal Issues</a:t>
            </a:r>
            <a:endParaRPr lang="en-US" sz="2000" dirty="0"/>
          </a:p>
        </p:txBody>
      </p:sp>
      <p:sp>
        <p:nvSpPr>
          <p:cNvPr id="13" name="TextBox 12"/>
          <p:cNvSpPr txBox="1"/>
          <p:nvPr/>
        </p:nvSpPr>
        <p:spPr>
          <a:xfrm>
            <a:off x="3644546" y="3983115"/>
            <a:ext cx="1872884" cy="738664"/>
          </a:xfrm>
          <a:prstGeom prst="rect">
            <a:avLst/>
          </a:prstGeom>
          <a:noFill/>
        </p:spPr>
        <p:txBody>
          <a:bodyPr wrap="none" rtlCol="0">
            <a:spAutoFit/>
          </a:bodyPr>
          <a:lstStyle/>
          <a:p>
            <a:pPr algn="ctr"/>
            <a:r>
              <a:rPr lang="en-US" i="1" dirty="0" smtClean="0"/>
              <a:t>Presented By</a:t>
            </a:r>
          </a:p>
          <a:p>
            <a:pPr algn="ctr"/>
            <a:r>
              <a:rPr lang="en-US" sz="2400" b="1" i="1" dirty="0" smtClean="0"/>
              <a:t>Mrs. </a:t>
            </a:r>
            <a:r>
              <a:rPr lang="en-US" sz="2400" b="1" i="1" smtClean="0"/>
              <a:t>Bowden</a:t>
            </a:r>
            <a:endParaRPr lang="en-US" sz="2400" b="1" i="1" dirty="0" smtClean="0"/>
          </a:p>
        </p:txBody>
      </p:sp>
    </p:spTree>
    <p:extLst>
      <p:ext uri="{BB962C8B-B14F-4D97-AF65-F5344CB8AC3E}">
        <p14:creationId xmlns:p14="http://schemas.microsoft.com/office/powerpoint/2010/main" val="15340651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4918353-8D8F-AD4A-80CB-5A80321FA76E}" type="slidenum">
              <a:rPr lang="en-US"/>
              <a:pPr/>
              <a:t>10</a:t>
            </a:fld>
            <a:endParaRPr lang="en-US"/>
          </a:p>
        </p:txBody>
      </p:sp>
      <p:sp>
        <p:nvSpPr>
          <p:cNvPr id="31746" name="Rectangle 2"/>
          <p:cNvSpPr>
            <a:spLocks noGrp="1" noChangeArrowheads="1"/>
          </p:cNvSpPr>
          <p:nvPr>
            <p:ph type="title"/>
          </p:nvPr>
        </p:nvSpPr>
        <p:spPr>
          <a:xfrm>
            <a:off x="914400" y="1143000"/>
            <a:ext cx="7772400" cy="1143000"/>
          </a:xfrm>
        </p:spPr>
        <p:txBody>
          <a:bodyPr/>
          <a:lstStyle/>
          <a:p>
            <a:pPr algn="l"/>
            <a:r>
              <a:rPr lang="en-US" sz="4000" b="1" i="0" dirty="0"/>
              <a:t>Economic Risk</a:t>
            </a:r>
          </a:p>
        </p:txBody>
      </p:sp>
      <p:sp>
        <p:nvSpPr>
          <p:cNvPr id="31747" name="Rectangle 3"/>
          <p:cNvSpPr>
            <a:spLocks noGrp="1" noChangeArrowheads="1"/>
          </p:cNvSpPr>
          <p:nvPr>
            <p:ph type="body" idx="1"/>
          </p:nvPr>
        </p:nvSpPr>
        <p:spPr>
          <a:xfrm>
            <a:off x="685800" y="1905000"/>
            <a:ext cx="7772400" cy="4357688"/>
          </a:xfrm>
        </p:spPr>
        <p:txBody>
          <a:bodyPr/>
          <a:lstStyle/>
          <a:p>
            <a:r>
              <a:rPr lang="en-US" b="1"/>
              <a:t>Exchange controls may be levied</a:t>
            </a:r>
          </a:p>
          <a:p>
            <a:pPr>
              <a:buFontTx/>
              <a:buNone/>
            </a:pPr>
            <a:endParaRPr lang="en-US" sz="1200" b="1"/>
          </a:p>
          <a:p>
            <a:r>
              <a:rPr lang="en-US" b="1"/>
              <a:t>Tax policies may be used to control corporations and their capital</a:t>
            </a:r>
          </a:p>
          <a:p>
            <a:pPr>
              <a:buFontTx/>
              <a:buNone/>
            </a:pPr>
            <a:endParaRPr lang="en-US" sz="1200" b="1"/>
          </a:p>
          <a:p>
            <a:r>
              <a:rPr lang="en-US" b="1"/>
              <a:t>Price controls may employed to control prices of imported products or services</a:t>
            </a:r>
          </a:p>
        </p:txBody>
      </p:sp>
    </p:spTree>
    <p:extLst>
      <p:ext uri="{BB962C8B-B14F-4D97-AF65-F5344CB8AC3E}">
        <p14:creationId xmlns:p14="http://schemas.microsoft.com/office/powerpoint/2010/main" val="983252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dissolve">
                                      <p:cBhvr>
                                        <p:cTn id="12" dur="500"/>
                                        <p:tgtEl>
                                          <p:spTgt spid="317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Effect transition="in" filter="dissolve">
                                      <p:cBhvr>
                                        <p:cTn id="17"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4D549E15-9894-E343-94CB-474858E7452A}" type="slidenum">
              <a:rPr lang="en-US"/>
              <a:pPr/>
              <a:t>11</a:t>
            </a:fld>
            <a:endParaRPr lang="en-US"/>
          </a:p>
        </p:txBody>
      </p:sp>
      <p:sp>
        <p:nvSpPr>
          <p:cNvPr id="32776" name="Rectangle 8"/>
          <p:cNvSpPr>
            <a:spLocks noGrp="1" noChangeArrowheads="1"/>
          </p:cNvSpPr>
          <p:nvPr>
            <p:ph type="title"/>
          </p:nvPr>
        </p:nvSpPr>
        <p:spPr>
          <a:xfrm>
            <a:off x="838200" y="1066800"/>
            <a:ext cx="7772400" cy="1143000"/>
          </a:xfrm>
        </p:spPr>
        <p:txBody>
          <a:bodyPr/>
          <a:lstStyle/>
          <a:p>
            <a:pPr algn="l"/>
            <a:r>
              <a:rPr lang="en-US" b="1" i="0" dirty="0"/>
              <a:t>Managing the Risk</a:t>
            </a:r>
          </a:p>
        </p:txBody>
      </p:sp>
      <p:sp>
        <p:nvSpPr>
          <p:cNvPr id="32777" name="Rectangle 9"/>
          <p:cNvSpPr>
            <a:spLocks noGrp="1" noChangeArrowheads="1"/>
          </p:cNvSpPr>
          <p:nvPr>
            <p:ph type="body" sz="half" idx="1"/>
          </p:nvPr>
        </p:nvSpPr>
        <p:spPr>
          <a:xfrm>
            <a:off x="685800" y="2147888"/>
            <a:ext cx="5105400" cy="4114800"/>
          </a:xfrm>
        </p:spPr>
        <p:txBody>
          <a:bodyPr/>
          <a:lstStyle/>
          <a:p>
            <a:r>
              <a:rPr lang="en-US" sz="2800" b="1"/>
              <a:t>Demonstration of concern with host country</a:t>
            </a:r>
            <a:r>
              <a:rPr lang="ja-JP" altLang="en-US" sz="2800" b="1">
                <a:latin typeface="Arial"/>
              </a:rPr>
              <a:t>’</a:t>
            </a:r>
            <a:r>
              <a:rPr lang="en-US" sz="2800" b="1"/>
              <a:t>s society can be effective.</a:t>
            </a:r>
          </a:p>
          <a:p>
            <a:r>
              <a:rPr lang="en-US" sz="2800" b="1"/>
              <a:t>Firms can take out insurance to cover losses due to political and economic risk.  </a:t>
            </a:r>
          </a:p>
        </p:txBody>
      </p:sp>
      <p:pic>
        <p:nvPicPr>
          <p:cNvPr id="32779" name="Picture 11" descr="AGREE"/>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48400" y="2133600"/>
            <a:ext cx="2590800" cy="347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1659520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7">
                                            <p:txEl>
                                              <p:pRg st="0" end="0"/>
                                            </p:txEl>
                                          </p:spTgt>
                                        </p:tgtEl>
                                        <p:attrNameLst>
                                          <p:attrName>style.visibility</p:attrName>
                                        </p:attrNameLst>
                                      </p:cBhvr>
                                      <p:to>
                                        <p:strVal val="visible"/>
                                      </p:to>
                                    </p:set>
                                    <p:animEffect transition="in" filter="checkerboard(across)">
                                      <p:cBhvr>
                                        <p:cTn id="7" dur="500"/>
                                        <p:tgtEl>
                                          <p:spTgt spid="327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77">
                                            <p:txEl>
                                              <p:pRg st="1" end="1"/>
                                            </p:txEl>
                                          </p:spTgt>
                                        </p:tgtEl>
                                        <p:attrNameLst>
                                          <p:attrName>style.visibility</p:attrName>
                                        </p:attrNameLst>
                                      </p:cBhvr>
                                      <p:to>
                                        <p:strVal val="visible"/>
                                      </p:to>
                                    </p:set>
                                    <p:animEffect transition="in" filter="checkerboard(across)">
                                      <p:cBhvr>
                                        <p:cTn id="12" dur="500"/>
                                        <p:tgtEl>
                                          <p:spTgt spid="327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9CC813-8331-5547-BC2F-8A2131764017}" type="slidenum">
              <a:rPr lang="en-US"/>
              <a:pPr/>
              <a:t>12</a:t>
            </a:fld>
            <a:endParaRPr lang="en-US"/>
          </a:p>
        </p:txBody>
      </p:sp>
      <p:sp>
        <p:nvSpPr>
          <p:cNvPr id="35842" name="Rectangle 2"/>
          <p:cNvSpPr>
            <a:spLocks noGrp="1" noChangeArrowheads="1"/>
          </p:cNvSpPr>
          <p:nvPr>
            <p:ph type="title"/>
          </p:nvPr>
        </p:nvSpPr>
        <p:spPr>
          <a:xfrm>
            <a:off x="304800" y="1143000"/>
            <a:ext cx="7772400" cy="1143000"/>
          </a:xfrm>
        </p:spPr>
        <p:txBody>
          <a:bodyPr/>
          <a:lstStyle/>
          <a:p>
            <a:pPr algn="l"/>
            <a:r>
              <a:rPr lang="en-US" sz="4000" b="1" i="0" dirty="0"/>
              <a:t>Legal Differences and Restraints</a:t>
            </a:r>
          </a:p>
        </p:txBody>
      </p:sp>
      <p:sp>
        <p:nvSpPr>
          <p:cNvPr id="35843" name="Rectangle 3"/>
          <p:cNvSpPr>
            <a:spLocks noGrp="1" noChangeArrowheads="1"/>
          </p:cNvSpPr>
          <p:nvPr>
            <p:ph type="body" idx="1"/>
          </p:nvPr>
        </p:nvSpPr>
        <p:spPr>
          <a:xfrm>
            <a:off x="381000" y="1828800"/>
            <a:ext cx="8229600" cy="4754563"/>
          </a:xfrm>
        </p:spPr>
        <p:txBody>
          <a:bodyPr/>
          <a:lstStyle/>
          <a:p>
            <a:r>
              <a:rPr lang="en-US" b="1"/>
              <a:t>Countries differ in their laws as as well as in their use of the law.  There are two major legal systems worldwide:</a:t>
            </a:r>
          </a:p>
          <a:p>
            <a:pPr lvl="1"/>
            <a:r>
              <a:rPr lang="en-US" b="1" u="sng"/>
              <a:t>Common Law:</a:t>
            </a:r>
            <a:r>
              <a:rPr lang="en-US" b="1"/>
              <a:t> </a:t>
            </a:r>
            <a:r>
              <a:rPr lang="en-US" sz="2400" b="1"/>
              <a:t>Based on tradition and dependent upon precedent and custom.</a:t>
            </a:r>
          </a:p>
          <a:p>
            <a:pPr lvl="1"/>
            <a:r>
              <a:rPr lang="en-US" b="1" u="sng"/>
              <a:t>Code Law:</a:t>
            </a:r>
            <a:r>
              <a:rPr lang="en-US" b="1"/>
              <a:t> </a:t>
            </a:r>
            <a:r>
              <a:rPr lang="en-US" sz="2400" b="1"/>
              <a:t>Based on a comprehensive set of written statutes.</a:t>
            </a:r>
            <a:endParaRPr lang="en-US" sz="2400" u="sng"/>
          </a:p>
        </p:txBody>
      </p:sp>
    </p:spTree>
    <p:extLst>
      <p:ext uri="{BB962C8B-B14F-4D97-AF65-F5344CB8AC3E}">
        <p14:creationId xmlns:p14="http://schemas.microsoft.com/office/powerpoint/2010/main" val="2899888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5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845C9B4-0BFA-124F-B43E-96CC30900CA7}" type="slidenum">
              <a:rPr lang="en-US"/>
              <a:pPr/>
              <a:t>13</a:t>
            </a:fld>
            <a:endParaRPr lang="en-US"/>
          </a:p>
        </p:txBody>
      </p:sp>
      <p:sp>
        <p:nvSpPr>
          <p:cNvPr id="36866" name="Rectangle 2"/>
          <p:cNvSpPr>
            <a:spLocks noGrp="1" noChangeArrowheads="1"/>
          </p:cNvSpPr>
          <p:nvPr>
            <p:ph type="title"/>
          </p:nvPr>
        </p:nvSpPr>
        <p:spPr>
          <a:xfrm>
            <a:off x="381000" y="1143000"/>
            <a:ext cx="8229600" cy="1143000"/>
          </a:xfrm>
        </p:spPr>
        <p:txBody>
          <a:bodyPr/>
          <a:lstStyle/>
          <a:p>
            <a:pPr algn="l"/>
            <a:r>
              <a:rPr lang="en-US" b="1" i="0" dirty="0"/>
              <a:t>International Relations and Laws</a:t>
            </a:r>
          </a:p>
        </p:txBody>
      </p:sp>
      <p:sp>
        <p:nvSpPr>
          <p:cNvPr id="36868" name="Rectangle 4"/>
          <p:cNvSpPr>
            <a:spLocks noGrp="1" noChangeArrowheads="1"/>
          </p:cNvSpPr>
          <p:nvPr>
            <p:ph type="body" sz="half" idx="1"/>
          </p:nvPr>
        </p:nvSpPr>
        <p:spPr>
          <a:xfrm>
            <a:off x="685800" y="1905000"/>
            <a:ext cx="7412038" cy="4357688"/>
          </a:xfrm>
        </p:spPr>
        <p:txBody>
          <a:bodyPr/>
          <a:lstStyle/>
          <a:p>
            <a:r>
              <a:rPr lang="en-US" sz="2400" b="1"/>
              <a:t>International Politics:</a:t>
            </a:r>
            <a:r>
              <a:rPr lang="en-US" sz="2400"/>
              <a:t>The effect of politics on international business is determined by both the bilateral political relations between home and host countries and by multilateral agreements governing the relations among groups of countries.</a:t>
            </a:r>
          </a:p>
          <a:p>
            <a:r>
              <a:rPr lang="en-US" sz="2400" b="1"/>
              <a:t>International Law:</a:t>
            </a:r>
            <a:r>
              <a:rPr lang="en-US" sz="2400"/>
              <a:t>Plays an important role in the conduct of international business.  Treaties and agreements have a strong influence on international business operations.</a:t>
            </a:r>
            <a:endParaRPr lang="en-US" sz="2400" b="1"/>
          </a:p>
        </p:txBody>
      </p:sp>
      <p:sp>
        <p:nvSpPr>
          <p:cNvPr id="36869" name="Rectangle 5"/>
          <p:cNvSpPr>
            <a:spLocks noGrp="1" noChangeArrowheads="1"/>
          </p:cNvSpPr>
          <p:nvPr>
            <p:ph type="body" sz="half" idx="2"/>
          </p:nvPr>
        </p:nvSpPr>
        <p:spPr>
          <a:xfrm>
            <a:off x="4643438" y="2147888"/>
            <a:ext cx="3814762" cy="4114800"/>
          </a:xfrm>
        </p:spPr>
        <p:txBody>
          <a:bodyPr/>
          <a:lstStyle/>
          <a:p>
            <a:pPr algn="ctr"/>
            <a:endParaRPr lang="en-US"/>
          </a:p>
          <a:p>
            <a:pPr algn="ctr"/>
            <a:endParaRPr lang="en-US"/>
          </a:p>
          <a:p>
            <a:pPr algn="ctr">
              <a:buFontTx/>
              <a:buNone/>
            </a:pPr>
            <a:endParaRPr lang="en-US" b="1"/>
          </a:p>
        </p:txBody>
      </p:sp>
    </p:spTree>
    <p:extLst>
      <p:ext uri="{BB962C8B-B14F-4D97-AF65-F5344CB8AC3E}">
        <p14:creationId xmlns:p14="http://schemas.microsoft.com/office/powerpoint/2010/main" val="3027309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dissolve">
                                      <p:cBhvr>
                                        <p:cTn id="7" dur="500"/>
                                        <p:tgtEl>
                                          <p:spTgt spid="368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8">
                                            <p:txEl>
                                              <p:pRg st="1" end="1"/>
                                            </p:txEl>
                                          </p:spTgt>
                                        </p:tgtEl>
                                        <p:attrNameLst>
                                          <p:attrName>style.visibility</p:attrName>
                                        </p:attrNameLst>
                                      </p:cBhvr>
                                      <p:to>
                                        <p:strVal val="visible"/>
                                      </p:to>
                                    </p:set>
                                    <p:animEffect transition="in" filter="dissolve">
                                      <p:cBhvr>
                                        <p:cTn id="12" dur="500"/>
                                        <p:tgtEl>
                                          <p:spTgt spid="368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2FDCDF-0AE4-9C42-8593-A9117D89D379}" type="slidenum">
              <a:rPr lang="en-US"/>
              <a:pPr/>
              <a:t>14</a:t>
            </a:fld>
            <a:endParaRPr lang="en-US"/>
          </a:p>
        </p:txBody>
      </p:sp>
      <p:sp>
        <p:nvSpPr>
          <p:cNvPr id="41986" name="Rectangle 2"/>
          <p:cNvSpPr>
            <a:spLocks noGrp="1" noChangeArrowheads="1"/>
          </p:cNvSpPr>
          <p:nvPr>
            <p:ph type="title"/>
          </p:nvPr>
        </p:nvSpPr>
        <p:spPr>
          <a:xfrm>
            <a:off x="457200" y="1066800"/>
            <a:ext cx="7391400" cy="1143000"/>
          </a:xfrm>
        </p:spPr>
        <p:txBody>
          <a:bodyPr/>
          <a:lstStyle/>
          <a:p>
            <a:pPr algn="l"/>
            <a:r>
              <a:rPr lang="en-US" b="1" i="0" dirty="0"/>
              <a:t>International Law</a:t>
            </a:r>
          </a:p>
        </p:txBody>
      </p:sp>
      <p:sp>
        <p:nvSpPr>
          <p:cNvPr id="41987" name="Rectangle 3"/>
          <p:cNvSpPr>
            <a:spLocks noGrp="1" noChangeArrowheads="1"/>
          </p:cNvSpPr>
          <p:nvPr>
            <p:ph type="body" idx="1"/>
          </p:nvPr>
        </p:nvSpPr>
        <p:spPr>
          <a:xfrm>
            <a:off x="685800" y="1966912"/>
            <a:ext cx="7772400" cy="4510088"/>
          </a:xfrm>
        </p:spPr>
        <p:txBody>
          <a:bodyPr/>
          <a:lstStyle/>
          <a:p>
            <a:r>
              <a:rPr lang="en-US" sz="2800" b="1" dirty="0"/>
              <a:t>The World Trade Organization defines internationally acceptable economic practices for its member nations.</a:t>
            </a:r>
          </a:p>
          <a:p>
            <a:r>
              <a:rPr lang="en-US" sz="2800" b="1" dirty="0"/>
              <a:t>The Patent Cooperation Treaty (PCT) provides procedures for filing patent applications.</a:t>
            </a:r>
          </a:p>
          <a:p>
            <a:r>
              <a:rPr lang="en-US" sz="2800" b="1" dirty="0"/>
              <a:t>The United Nations has developed codes and guidelines that affect international business.  </a:t>
            </a:r>
          </a:p>
        </p:txBody>
      </p:sp>
    </p:spTree>
    <p:extLst>
      <p:ext uri="{BB962C8B-B14F-4D97-AF65-F5344CB8AC3E}">
        <p14:creationId xmlns:p14="http://schemas.microsoft.com/office/powerpoint/2010/main" val="308168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dissolve">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dissolve">
                                      <p:cBhvr>
                                        <p:cTn id="17"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3348161" cy="523220"/>
          </a:xfrm>
          <a:prstGeom prst="rect">
            <a:avLst/>
          </a:prstGeom>
          <a:noFill/>
        </p:spPr>
        <p:txBody>
          <a:bodyPr wrap="none" rtlCol="0">
            <a:spAutoFit/>
          </a:bodyPr>
          <a:lstStyle/>
          <a:p>
            <a:r>
              <a:rPr lang="en-US" sz="2800" b="1" dirty="0" smtClean="0"/>
              <a:t>Intellectual Property:</a:t>
            </a:r>
            <a:endParaRPr lang="en-US" sz="2800" b="1" dirty="0"/>
          </a:p>
        </p:txBody>
      </p:sp>
      <p:sp>
        <p:nvSpPr>
          <p:cNvPr id="2" name="TextBox 1"/>
          <p:cNvSpPr txBox="1"/>
          <p:nvPr/>
        </p:nvSpPr>
        <p:spPr>
          <a:xfrm>
            <a:off x="762001" y="1905000"/>
            <a:ext cx="7696200" cy="3108543"/>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Your own creations</a:t>
            </a:r>
          </a:p>
          <a:p>
            <a:pPr marL="285750" indent="-285750">
              <a:lnSpc>
                <a:spcPct val="200000"/>
              </a:lnSpc>
              <a:buFont typeface="Wingdings" panose="05000000000000000000" pitchFamily="2" charset="2"/>
              <a:buChar char="§"/>
            </a:pPr>
            <a:r>
              <a:rPr lang="en-US" sz="2000" dirty="0" smtClean="0"/>
              <a:t>An intangible – has value but is not a material good</a:t>
            </a:r>
          </a:p>
          <a:p>
            <a:pPr marL="285750" indent="-285750">
              <a:lnSpc>
                <a:spcPct val="200000"/>
              </a:lnSpc>
              <a:buFont typeface="Wingdings" panose="05000000000000000000" pitchFamily="2" charset="2"/>
              <a:buChar char="§"/>
            </a:pPr>
            <a:r>
              <a:rPr lang="en-US" sz="2000" dirty="0" smtClean="0"/>
              <a:t>There are laws to protect entrepreneurs rights to control and make a profit from their own creations</a:t>
            </a:r>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358674328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3348161" cy="523220"/>
          </a:xfrm>
          <a:prstGeom prst="rect">
            <a:avLst/>
          </a:prstGeom>
          <a:noFill/>
        </p:spPr>
        <p:txBody>
          <a:bodyPr wrap="none" rtlCol="0">
            <a:spAutoFit/>
          </a:bodyPr>
          <a:lstStyle/>
          <a:p>
            <a:r>
              <a:rPr lang="en-US" sz="2800" b="1" dirty="0" smtClean="0"/>
              <a:t>Intellectual Property:</a:t>
            </a:r>
            <a:endParaRPr lang="en-US" sz="2800" b="1" dirty="0"/>
          </a:p>
        </p:txBody>
      </p:sp>
      <p:sp>
        <p:nvSpPr>
          <p:cNvPr id="2" name="TextBox 1"/>
          <p:cNvSpPr txBox="1"/>
          <p:nvPr/>
        </p:nvSpPr>
        <p:spPr>
          <a:xfrm>
            <a:off x="762001" y="1905000"/>
            <a:ext cx="7696200" cy="5324535"/>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b="1" dirty="0" smtClean="0"/>
              <a:t>Copyright</a:t>
            </a:r>
            <a:r>
              <a:rPr lang="en-US" sz="2000" dirty="0" smtClean="0"/>
              <a:t> – artistic works</a:t>
            </a:r>
          </a:p>
          <a:p>
            <a:pPr marL="285750" indent="-285750">
              <a:lnSpc>
                <a:spcPct val="200000"/>
              </a:lnSpc>
              <a:buFont typeface="Wingdings" panose="05000000000000000000" pitchFamily="2" charset="2"/>
              <a:buChar char="§"/>
            </a:pPr>
            <a:r>
              <a:rPr lang="en-US" sz="2000" b="1" dirty="0" smtClean="0"/>
              <a:t>Patents</a:t>
            </a:r>
            <a:r>
              <a:rPr lang="en-US" sz="2000" dirty="0" smtClean="0"/>
              <a:t> – inventions or improvements to existing products</a:t>
            </a:r>
          </a:p>
          <a:p>
            <a:pPr marL="285750" indent="-285750">
              <a:lnSpc>
                <a:spcPct val="200000"/>
              </a:lnSpc>
              <a:buFont typeface="Wingdings" panose="05000000000000000000" pitchFamily="2" charset="2"/>
              <a:buChar char="§"/>
            </a:pPr>
            <a:r>
              <a:rPr lang="en-US" sz="2000" b="1" dirty="0" smtClean="0"/>
              <a:t>Trademarks</a:t>
            </a:r>
            <a:r>
              <a:rPr lang="en-US" sz="2000" dirty="0" smtClean="0"/>
              <a:t> – word, phrase or symbol</a:t>
            </a:r>
          </a:p>
          <a:p>
            <a:pPr marL="285750" indent="-285750">
              <a:lnSpc>
                <a:spcPct val="200000"/>
              </a:lnSpc>
              <a:buFont typeface="Wingdings" panose="05000000000000000000" pitchFamily="2" charset="2"/>
              <a:buChar char="§"/>
            </a:pPr>
            <a:r>
              <a:rPr lang="en-US" sz="2000" b="1" dirty="0" smtClean="0"/>
              <a:t>Trade Secrets </a:t>
            </a:r>
            <a:r>
              <a:rPr lang="en-US" sz="2000" dirty="0" smtClean="0"/>
              <a:t>– any confidential business information – </a:t>
            </a:r>
            <a:r>
              <a:rPr lang="en-US" i="1" dirty="0" smtClean="0"/>
              <a:t>protected by uniform trade secrets act and must prove 1.  that the information has value, 2.  the information can not be found under ordinary means, 3. there must be intention to keep it secret, 4.  the business                      must have had a large role in developing it.</a:t>
            </a:r>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40191888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3655168" cy="523220"/>
          </a:xfrm>
          <a:prstGeom prst="rect">
            <a:avLst/>
          </a:prstGeom>
          <a:noFill/>
        </p:spPr>
        <p:txBody>
          <a:bodyPr wrap="none" rtlCol="0">
            <a:spAutoFit/>
          </a:bodyPr>
          <a:lstStyle/>
          <a:p>
            <a:r>
              <a:rPr lang="en-US" sz="2800" b="1" dirty="0" smtClean="0"/>
              <a:t>Contracts and Licenses:</a:t>
            </a:r>
            <a:endParaRPr lang="en-US" sz="2800" b="1" dirty="0"/>
          </a:p>
        </p:txBody>
      </p:sp>
      <p:sp>
        <p:nvSpPr>
          <p:cNvPr id="2" name="TextBox 1"/>
          <p:cNvSpPr txBox="1"/>
          <p:nvPr/>
        </p:nvSpPr>
        <p:spPr>
          <a:xfrm>
            <a:off x="762001" y="1905000"/>
            <a:ext cx="7696200" cy="2492990"/>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Contract – an agreement between competent parties in which each promises to take a specific action</a:t>
            </a:r>
          </a:p>
          <a:p>
            <a:pPr marL="285750" indent="-285750">
              <a:lnSpc>
                <a:spcPct val="200000"/>
              </a:lnSpc>
              <a:buFont typeface="Wingdings" panose="05000000000000000000" pitchFamily="2" charset="2"/>
              <a:buChar char="§"/>
            </a:pPr>
            <a:r>
              <a:rPr lang="en-US" sz="2000" dirty="0" smtClean="0"/>
              <a:t>License – provides access to intellectual property</a:t>
            </a:r>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42464583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4503862" cy="523220"/>
          </a:xfrm>
          <a:prstGeom prst="rect">
            <a:avLst/>
          </a:prstGeom>
          <a:noFill/>
        </p:spPr>
        <p:txBody>
          <a:bodyPr wrap="none" rtlCol="0">
            <a:spAutoFit/>
          </a:bodyPr>
          <a:lstStyle/>
          <a:p>
            <a:r>
              <a:rPr lang="en-US" sz="2800" b="1" dirty="0" smtClean="0"/>
              <a:t>What makes a contract valid:</a:t>
            </a:r>
            <a:endParaRPr lang="en-US" sz="2800" b="1" dirty="0"/>
          </a:p>
        </p:txBody>
      </p:sp>
      <p:sp>
        <p:nvSpPr>
          <p:cNvPr id="2" name="TextBox 1"/>
          <p:cNvSpPr txBox="1"/>
          <p:nvPr/>
        </p:nvSpPr>
        <p:spPr>
          <a:xfrm>
            <a:off x="762001" y="1905000"/>
            <a:ext cx="7696200" cy="3724096"/>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Parties must agree on the conditions – or events that must occur before the contract is binding – ex. Offer/counter offer</a:t>
            </a:r>
          </a:p>
          <a:p>
            <a:pPr marL="285750" indent="-285750">
              <a:lnSpc>
                <a:spcPct val="200000"/>
              </a:lnSpc>
              <a:buFont typeface="Wingdings" panose="05000000000000000000" pitchFamily="2" charset="2"/>
              <a:buChar char="§"/>
            </a:pPr>
            <a:r>
              <a:rPr lang="en-US" sz="2000" dirty="0" smtClean="0"/>
              <a:t>Competence – capable of understanding</a:t>
            </a:r>
          </a:p>
          <a:p>
            <a:pPr marL="285750" indent="-285750">
              <a:lnSpc>
                <a:spcPct val="200000"/>
              </a:lnSpc>
              <a:buFont typeface="Wingdings" panose="05000000000000000000" pitchFamily="2" charset="2"/>
              <a:buChar char="§"/>
            </a:pPr>
            <a:r>
              <a:rPr lang="en-US" sz="2000" dirty="0" smtClean="0"/>
              <a:t>Mutual exchange – each party must receive some benefit</a:t>
            </a:r>
          </a:p>
          <a:p>
            <a:pPr marL="285750" indent="-285750">
              <a:lnSpc>
                <a:spcPct val="200000"/>
              </a:lnSpc>
              <a:buFont typeface="Wingdings" panose="05000000000000000000" pitchFamily="2" charset="2"/>
              <a:buChar char="§"/>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6486539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2978572" cy="523220"/>
          </a:xfrm>
          <a:prstGeom prst="rect">
            <a:avLst/>
          </a:prstGeom>
          <a:noFill/>
        </p:spPr>
        <p:txBody>
          <a:bodyPr wrap="none" rtlCol="0">
            <a:spAutoFit/>
          </a:bodyPr>
          <a:lstStyle/>
          <a:p>
            <a:r>
              <a:rPr lang="en-US" sz="2800" b="1" dirty="0" smtClean="0"/>
              <a:t>Types of contracts:</a:t>
            </a:r>
            <a:endParaRPr lang="en-US" sz="2800" b="1" dirty="0"/>
          </a:p>
        </p:txBody>
      </p:sp>
      <p:sp>
        <p:nvSpPr>
          <p:cNvPr id="2" name="TextBox 1"/>
          <p:cNvSpPr txBox="1"/>
          <p:nvPr/>
        </p:nvSpPr>
        <p:spPr>
          <a:xfrm>
            <a:off x="762001" y="1905000"/>
            <a:ext cx="7696200" cy="5570756"/>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Implied – when the parties actions demonstrate their agreement – exchange of money</a:t>
            </a:r>
          </a:p>
          <a:p>
            <a:pPr marL="285750" indent="-285750">
              <a:lnSpc>
                <a:spcPct val="200000"/>
              </a:lnSpc>
              <a:buFont typeface="Wingdings" panose="05000000000000000000" pitchFamily="2" charset="2"/>
              <a:buChar char="§"/>
            </a:pPr>
            <a:r>
              <a:rPr lang="en-US" sz="2000" dirty="0" smtClean="0"/>
              <a:t>Express – terms are stated, read, and written out to each party</a:t>
            </a:r>
          </a:p>
          <a:p>
            <a:pPr marL="285750" indent="-285750">
              <a:lnSpc>
                <a:spcPct val="200000"/>
              </a:lnSpc>
              <a:buFont typeface="Wingdings" panose="05000000000000000000" pitchFamily="2" charset="2"/>
              <a:buChar char="§"/>
            </a:pPr>
            <a:r>
              <a:rPr lang="en-US" sz="2000" dirty="0" smtClean="0"/>
              <a:t>Sales contracts	 </a:t>
            </a:r>
          </a:p>
          <a:p>
            <a:pPr marL="285750" indent="-285750">
              <a:lnSpc>
                <a:spcPct val="200000"/>
              </a:lnSpc>
              <a:buFont typeface="Wingdings" panose="05000000000000000000" pitchFamily="2" charset="2"/>
              <a:buChar char="§"/>
            </a:pPr>
            <a:r>
              <a:rPr lang="en-US" sz="2000" dirty="0" smtClean="0"/>
              <a:t>Service Contracts</a:t>
            </a:r>
          </a:p>
          <a:p>
            <a:pPr marL="285750" indent="-285750">
              <a:lnSpc>
                <a:spcPct val="200000"/>
              </a:lnSpc>
              <a:buFont typeface="Wingdings" panose="05000000000000000000" pitchFamily="2" charset="2"/>
              <a:buChar char="§"/>
            </a:pPr>
            <a:r>
              <a:rPr lang="en-US" sz="2000" dirty="0" smtClean="0"/>
              <a:t>Lease</a:t>
            </a:r>
          </a:p>
          <a:p>
            <a:pPr marL="285750" indent="-285750">
              <a:lnSpc>
                <a:spcPct val="200000"/>
              </a:lnSpc>
              <a:buFont typeface="Wingdings" panose="05000000000000000000" pitchFamily="2" charset="2"/>
              <a:buChar char="§"/>
            </a:pPr>
            <a:r>
              <a:rPr lang="en-US" sz="2000" dirty="0" smtClean="0"/>
              <a:t>Confidentiality agreement</a:t>
            </a:r>
          </a:p>
          <a:p>
            <a:pPr marL="285750" indent="-285750">
              <a:lnSpc>
                <a:spcPct val="200000"/>
              </a:lnSpc>
              <a:buFont typeface="Wingdings" panose="05000000000000000000" pitchFamily="2" charset="2"/>
              <a:buChar char="§"/>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35576420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00200"/>
            <a:ext cx="5080713" cy="523220"/>
          </a:xfrm>
          <a:prstGeom prst="rect">
            <a:avLst/>
          </a:prstGeom>
          <a:noFill/>
        </p:spPr>
        <p:txBody>
          <a:bodyPr wrap="none" rtlCol="0">
            <a:spAutoFit/>
          </a:bodyPr>
          <a:lstStyle/>
          <a:p>
            <a:r>
              <a:rPr lang="en-US" sz="2800" b="1" dirty="0" smtClean="0"/>
              <a:t>Government Influences on Trade</a:t>
            </a:r>
            <a:endParaRPr lang="en-US" sz="2800" b="1" dirty="0"/>
          </a:p>
        </p:txBody>
      </p:sp>
      <p:sp>
        <p:nvSpPr>
          <p:cNvPr id="3" name="TextBox 2"/>
          <p:cNvSpPr txBox="1"/>
          <p:nvPr/>
        </p:nvSpPr>
        <p:spPr>
          <a:xfrm>
            <a:off x="609601" y="2209800"/>
            <a:ext cx="7467600" cy="3231654"/>
          </a:xfrm>
          <a:prstGeom prst="rect">
            <a:avLst/>
          </a:prstGeom>
          <a:noFill/>
        </p:spPr>
        <p:txBody>
          <a:bodyPr wrap="square" rtlCol="0">
            <a:spAutoFit/>
          </a:bodyPr>
          <a:lstStyle/>
          <a:p>
            <a:r>
              <a:rPr lang="en-US" sz="2000" dirty="0" smtClean="0"/>
              <a:t>Government policies and regulations affect almost every aspect of trade relations.  Legal systems help regulate all trade.</a:t>
            </a:r>
          </a:p>
          <a:p>
            <a:endParaRPr lang="en-US" sz="2000" dirty="0"/>
          </a:p>
          <a:p>
            <a:r>
              <a:rPr lang="en-US" sz="2400" b="1" dirty="0" smtClean="0"/>
              <a:t>Types of World Governments</a:t>
            </a:r>
          </a:p>
          <a:p>
            <a:r>
              <a:rPr lang="en-US" sz="2000" b="1" i="1" dirty="0" smtClean="0"/>
              <a:t>	Pure Systems</a:t>
            </a:r>
            <a:r>
              <a:rPr lang="en-US" sz="2000" dirty="0" smtClean="0"/>
              <a:t>		</a:t>
            </a:r>
            <a:r>
              <a:rPr lang="en-US" sz="2000" b="1" i="1" dirty="0" smtClean="0"/>
              <a:t>Mixed</a:t>
            </a:r>
          </a:p>
          <a:p>
            <a:r>
              <a:rPr lang="en-US" sz="2000" dirty="0" smtClean="0"/>
              <a:t>	Democracy		Conservative</a:t>
            </a:r>
          </a:p>
          <a:p>
            <a:r>
              <a:rPr lang="en-US" sz="2000" dirty="0" smtClean="0"/>
              <a:t>	Totalitarianism		Fascist</a:t>
            </a:r>
          </a:p>
          <a:p>
            <a:r>
              <a:rPr lang="en-US" sz="2000" dirty="0" smtClean="0"/>
              <a:t>				Liberal</a:t>
            </a:r>
          </a:p>
          <a:p>
            <a:r>
              <a:rPr lang="en-US" sz="2000" dirty="0" smtClean="0"/>
              <a:t>				Communist</a:t>
            </a:r>
          </a:p>
          <a:p>
            <a:endParaRPr lang="en-US" sz="2000" dirty="0"/>
          </a:p>
        </p:txBody>
      </p:sp>
    </p:spTree>
    <p:extLst>
      <p:ext uri="{BB962C8B-B14F-4D97-AF65-F5344CB8AC3E}">
        <p14:creationId xmlns:p14="http://schemas.microsoft.com/office/powerpoint/2010/main" val="1773186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YPA-Banner.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4076700" cy="1162050"/>
          </a:xfrm>
          <a:prstGeom prst="rect">
            <a:avLst/>
          </a:prstGeom>
          <a:noFill/>
          <a:ln>
            <a:noFill/>
          </a:ln>
        </p:spPr>
      </p:pic>
      <p:pic>
        <p:nvPicPr>
          <p:cNvPr id="5" name="Picture 4" descr="C:\Users\bowdenp\Desktop\Patriots_Logo-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5844540"/>
            <a:ext cx="1790700" cy="784860"/>
          </a:xfrm>
          <a:prstGeom prst="rect">
            <a:avLst/>
          </a:prstGeom>
          <a:noFill/>
          <a:ln>
            <a:noFill/>
          </a:ln>
        </p:spPr>
      </p:pic>
      <p:cxnSp>
        <p:nvCxnSpPr>
          <p:cNvPr id="7" name="Straight Connector 6"/>
          <p:cNvCxnSpPr/>
          <p:nvPr/>
        </p:nvCxnSpPr>
        <p:spPr>
          <a:xfrm>
            <a:off x="457200" y="5715000"/>
            <a:ext cx="841248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71600" y="1143000"/>
            <a:ext cx="749808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206" y="1371600"/>
            <a:ext cx="1497076" cy="523220"/>
          </a:xfrm>
          <a:prstGeom prst="rect">
            <a:avLst/>
          </a:prstGeom>
          <a:noFill/>
        </p:spPr>
        <p:txBody>
          <a:bodyPr wrap="none" rtlCol="0">
            <a:spAutoFit/>
          </a:bodyPr>
          <a:lstStyle/>
          <a:p>
            <a:r>
              <a:rPr lang="en-US" sz="2800" b="1" dirty="0" smtClean="0"/>
              <a:t>Remedy:</a:t>
            </a:r>
            <a:endParaRPr lang="en-US" sz="2800" b="1" dirty="0"/>
          </a:p>
        </p:txBody>
      </p:sp>
      <p:sp>
        <p:nvSpPr>
          <p:cNvPr id="2" name="TextBox 1"/>
          <p:cNvSpPr txBox="1"/>
          <p:nvPr/>
        </p:nvSpPr>
        <p:spPr>
          <a:xfrm>
            <a:off x="762001" y="1905000"/>
            <a:ext cx="7696200" cy="4955203"/>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smtClean="0"/>
              <a:t>Infringement – violating rights of a copyright or patent</a:t>
            </a:r>
          </a:p>
          <a:p>
            <a:pPr marL="285750" indent="-285750">
              <a:lnSpc>
                <a:spcPct val="200000"/>
              </a:lnSpc>
              <a:buFont typeface="Wingdings" panose="05000000000000000000" pitchFamily="2" charset="2"/>
              <a:buChar char="§"/>
            </a:pPr>
            <a:r>
              <a:rPr lang="en-US" sz="2000" dirty="0" smtClean="0"/>
              <a:t>Breach of contract – failure to carry out the conditions of a contract</a:t>
            </a:r>
          </a:p>
          <a:p>
            <a:pPr marL="285750" indent="-285750">
              <a:lnSpc>
                <a:spcPct val="200000"/>
              </a:lnSpc>
              <a:buFont typeface="Wingdings" panose="05000000000000000000" pitchFamily="2" charset="2"/>
              <a:buChar char="§"/>
            </a:pPr>
            <a:r>
              <a:rPr lang="en-US" sz="2000" dirty="0" smtClean="0"/>
              <a:t>Injunctive relief – typically with infringement – simply cease the illegal activity</a:t>
            </a:r>
          </a:p>
          <a:p>
            <a:pPr marL="285750" indent="-285750">
              <a:lnSpc>
                <a:spcPct val="200000"/>
              </a:lnSpc>
              <a:buFont typeface="Wingdings" panose="05000000000000000000" pitchFamily="2" charset="2"/>
              <a:buChar char="§"/>
            </a:pPr>
            <a:r>
              <a:rPr lang="en-US" sz="2000" dirty="0" smtClean="0"/>
              <a:t>Damages – money paid to reimburse for any loss as a result of the illegal activity</a:t>
            </a:r>
          </a:p>
          <a:p>
            <a:pPr marL="285750" indent="-285750">
              <a:lnSpc>
                <a:spcPct val="200000"/>
              </a:lnSpc>
              <a:buFont typeface="Wingdings" panose="05000000000000000000" pitchFamily="2" charset="2"/>
              <a:buChar char="§"/>
            </a:pPr>
            <a:endParaRPr lang="en-US" sz="2000" dirty="0" smtClean="0"/>
          </a:p>
          <a:p>
            <a:pPr marL="285750" indent="-285750">
              <a:lnSpc>
                <a:spcPct val="200000"/>
              </a:lnSpc>
              <a:buFont typeface="Wingdings" panose="05000000000000000000" pitchFamily="2" charset="2"/>
              <a:buChar char="§"/>
            </a:pPr>
            <a:endParaRPr lang="en-US" dirty="0"/>
          </a:p>
        </p:txBody>
      </p:sp>
    </p:spTree>
    <p:extLst>
      <p:ext uri="{BB962C8B-B14F-4D97-AF65-F5344CB8AC3E}">
        <p14:creationId xmlns:p14="http://schemas.microsoft.com/office/powerpoint/2010/main" val="5598177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19AB04C-285B-0C43-95BE-2FBF9BBB6E9E}" type="slidenum">
              <a:rPr lang="en-US"/>
              <a:pPr/>
              <a:t>21</a:t>
            </a:fld>
            <a:endParaRPr lang="en-US"/>
          </a:p>
        </p:txBody>
      </p:sp>
      <p:sp>
        <p:nvSpPr>
          <p:cNvPr id="43010" name="Rectangle 2"/>
          <p:cNvSpPr>
            <a:spLocks noGrp="1" noChangeArrowheads="1"/>
          </p:cNvSpPr>
          <p:nvPr>
            <p:ph type="title"/>
          </p:nvPr>
        </p:nvSpPr>
        <p:spPr>
          <a:xfrm>
            <a:off x="304800" y="1143000"/>
            <a:ext cx="7772400" cy="1143000"/>
          </a:xfrm>
        </p:spPr>
        <p:txBody>
          <a:bodyPr/>
          <a:lstStyle/>
          <a:p>
            <a:pPr algn="l"/>
            <a:r>
              <a:rPr lang="en-US" sz="4000" b="1" i="0" dirty="0"/>
              <a:t>In cases of disagreement, the parties can choose:</a:t>
            </a:r>
          </a:p>
        </p:txBody>
      </p:sp>
      <p:sp>
        <p:nvSpPr>
          <p:cNvPr id="43011" name="Rectangle 3"/>
          <p:cNvSpPr>
            <a:spLocks noGrp="1" noChangeArrowheads="1"/>
          </p:cNvSpPr>
          <p:nvPr>
            <p:ph type="body" idx="1"/>
          </p:nvPr>
        </p:nvSpPr>
        <p:spPr>
          <a:xfrm>
            <a:off x="457200" y="2438400"/>
            <a:ext cx="8229600" cy="3352800"/>
          </a:xfrm>
        </p:spPr>
        <p:txBody>
          <a:bodyPr/>
          <a:lstStyle/>
          <a:p>
            <a:r>
              <a:rPr lang="en-US" sz="3600" b="1" dirty="0"/>
              <a:t>Arbitration: </a:t>
            </a:r>
            <a:r>
              <a:rPr lang="en-US" sz="2800" b="1" dirty="0"/>
              <a:t>Procedures are quicker and often spelled out in the original contract</a:t>
            </a:r>
          </a:p>
          <a:p>
            <a:pPr>
              <a:buFontTx/>
              <a:buNone/>
            </a:pPr>
            <a:endParaRPr lang="en-US" sz="1200" b="1" dirty="0"/>
          </a:p>
          <a:p>
            <a:r>
              <a:rPr lang="en-US" b="1" dirty="0"/>
              <a:t> </a:t>
            </a:r>
            <a:r>
              <a:rPr lang="en-US" sz="3600" b="1" dirty="0"/>
              <a:t>Litigation: </a:t>
            </a:r>
            <a:r>
              <a:rPr lang="en-US" sz="2800" b="1" dirty="0"/>
              <a:t>Often involves extensive delays and is very costly   </a:t>
            </a:r>
          </a:p>
        </p:txBody>
      </p:sp>
    </p:spTree>
    <p:extLst>
      <p:ext uri="{BB962C8B-B14F-4D97-AF65-F5344CB8AC3E}">
        <p14:creationId xmlns:p14="http://schemas.microsoft.com/office/powerpoint/2010/main" val="1679973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2181657" cy="523220"/>
          </a:xfrm>
          <a:prstGeom prst="rect">
            <a:avLst/>
          </a:prstGeom>
          <a:noFill/>
        </p:spPr>
        <p:txBody>
          <a:bodyPr wrap="none" rtlCol="0">
            <a:spAutoFit/>
          </a:bodyPr>
          <a:lstStyle/>
          <a:p>
            <a:r>
              <a:rPr lang="en-US" sz="2800" b="1" dirty="0" smtClean="0"/>
              <a:t>Pure Systems</a:t>
            </a:r>
            <a:endParaRPr lang="en-US" sz="2800" b="1" dirty="0"/>
          </a:p>
        </p:txBody>
      </p:sp>
      <p:sp>
        <p:nvSpPr>
          <p:cNvPr id="3" name="TextBox 2"/>
          <p:cNvSpPr txBox="1"/>
          <p:nvPr/>
        </p:nvSpPr>
        <p:spPr>
          <a:xfrm>
            <a:off x="609601" y="1905000"/>
            <a:ext cx="7467600" cy="4401205"/>
          </a:xfrm>
          <a:prstGeom prst="rect">
            <a:avLst/>
          </a:prstGeom>
          <a:noFill/>
        </p:spPr>
        <p:txBody>
          <a:bodyPr wrap="square" rtlCol="0">
            <a:spAutoFit/>
          </a:bodyPr>
          <a:lstStyle/>
          <a:p>
            <a:r>
              <a:rPr lang="en-US" sz="2400" b="1" dirty="0" smtClean="0"/>
              <a:t>Democracy – the nations citizens hold political power</a:t>
            </a:r>
          </a:p>
          <a:p>
            <a:r>
              <a:rPr lang="en-US" sz="2400" b="1" dirty="0"/>
              <a:t>	</a:t>
            </a:r>
            <a:r>
              <a:rPr lang="en-US" sz="2400" b="1" dirty="0" smtClean="0"/>
              <a:t>Freedom of opinion</a:t>
            </a:r>
          </a:p>
          <a:p>
            <a:r>
              <a:rPr lang="en-US" sz="2400" b="1" dirty="0"/>
              <a:t>	</a:t>
            </a:r>
            <a:r>
              <a:rPr lang="en-US" sz="2400" b="1" dirty="0" smtClean="0"/>
              <a:t>Elections</a:t>
            </a:r>
          </a:p>
          <a:p>
            <a:r>
              <a:rPr lang="en-US" sz="2400" b="1" dirty="0"/>
              <a:t>	</a:t>
            </a:r>
            <a:r>
              <a:rPr lang="en-US" sz="2400" b="1" dirty="0" smtClean="0"/>
              <a:t>Limited term officials</a:t>
            </a:r>
          </a:p>
          <a:p>
            <a:r>
              <a:rPr lang="en-US" sz="2400" b="1" dirty="0"/>
              <a:t>	</a:t>
            </a:r>
            <a:r>
              <a:rPr lang="en-US" sz="2400" b="1" dirty="0" smtClean="0"/>
              <a:t>Court System</a:t>
            </a:r>
          </a:p>
          <a:p>
            <a:r>
              <a:rPr lang="en-US" sz="2400" b="1" dirty="0"/>
              <a:t>	</a:t>
            </a:r>
            <a:r>
              <a:rPr lang="en-US" sz="2400" b="1" dirty="0" smtClean="0"/>
              <a:t>Unbiased Defense Infrastructure</a:t>
            </a:r>
          </a:p>
          <a:p>
            <a:r>
              <a:rPr lang="en-US" sz="2400" b="1" dirty="0"/>
              <a:t>	</a:t>
            </a:r>
            <a:r>
              <a:rPr lang="en-US" sz="2400" b="1" dirty="0" smtClean="0"/>
              <a:t>Decision Making process accessible by citizens</a:t>
            </a:r>
          </a:p>
          <a:p>
            <a:r>
              <a:rPr lang="en-US" sz="2400" b="1" dirty="0"/>
              <a:t>	</a:t>
            </a:r>
            <a:r>
              <a:rPr lang="en-US" sz="2400" b="1" dirty="0" smtClean="0"/>
              <a:t>Market Economy – Free enterprise economic 	system</a:t>
            </a:r>
          </a:p>
          <a:p>
            <a:r>
              <a:rPr lang="en-US" sz="2400" b="1" dirty="0"/>
              <a:t>	</a:t>
            </a:r>
            <a:r>
              <a:rPr lang="en-US" sz="2400" b="1" dirty="0" smtClean="0"/>
              <a:t>Ex. Liberal and Conservative</a:t>
            </a:r>
          </a:p>
          <a:p>
            <a:endParaRPr lang="en-US" sz="2000" dirty="0" smtClean="0"/>
          </a:p>
          <a:p>
            <a:endParaRPr lang="en-US" sz="2000" dirty="0"/>
          </a:p>
        </p:txBody>
      </p:sp>
    </p:spTree>
    <p:extLst>
      <p:ext uri="{BB962C8B-B14F-4D97-AF65-F5344CB8AC3E}">
        <p14:creationId xmlns:p14="http://schemas.microsoft.com/office/powerpoint/2010/main" val="86225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2181657" cy="523220"/>
          </a:xfrm>
          <a:prstGeom prst="rect">
            <a:avLst/>
          </a:prstGeom>
          <a:noFill/>
        </p:spPr>
        <p:txBody>
          <a:bodyPr wrap="none" rtlCol="0">
            <a:spAutoFit/>
          </a:bodyPr>
          <a:lstStyle/>
          <a:p>
            <a:r>
              <a:rPr lang="en-US" sz="2800" b="1" dirty="0" smtClean="0"/>
              <a:t>Pure Systems</a:t>
            </a:r>
            <a:endParaRPr lang="en-US" sz="2800" b="1" dirty="0"/>
          </a:p>
        </p:txBody>
      </p:sp>
      <p:sp>
        <p:nvSpPr>
          <p:cNvPr id="3" name="TextBox 2"/>
          <p:cNvSpPr txBox="1"/>
          <p:nvPr/>
        </p:nvSpPr>
        <p:spPr>
          <a:xfrm>
            <a:off x="609601" y="1905000"/>
            <a:ext cx="7467600" cy="3662541"/>
          </a:xfrm>
          <a:prstGeom prst="rect">
            <a:avLst/>
          </a:prstGeom>
          <a:noFill/>
        </p:spPr>
        <p:txBody>
          <a:bodyPr wrap="square" rtlCol="0">
            <a:spAutoFit/>
          </a:bodyPr>
          <a:lstStyle/>
          <a:p>
            <a:r>
              <a:rPr lang="en-US" sz="2400" b="1" dirty="0" smtClean="0"/>
              <a:t>Totalitarianism – a system in which the citizens have no influence on the government’s policies and laws.</a:t>
            </a:r>
          </a:p>
          <a:p>
            <a:r>
              <a:rPr lang="en-US" sz="2400" b="1" dirty="0"/>
              <a:t>	</a:t>
            </a:r>
            <a:r>
              <a:rPr lang="en-US" sz="2400" b="1" dirty="0" smtClean="0"/>
              <a:t>Government controls all aspects of life</a:t>
            </a:r>
          </a:p>
          <a:p>
            <a:r>
              <a:rPr lang="en-US" sz="2400" b="1" dirty="0"/>
              <a:t>	</a:t>
            </a:r>
            <a:r>
              <a:rPr lang="en-US" sz="2400" b="1" dirty="0" smtClean="0"/>
              <a:t>Government controls attitudes and opinions</a:t>
            </a:r>
          </a:p>
          <a:p>
            <a:r>
              <a:rPr lang="en-US" sz="2400" b="1" dirty="0"/>
              <a:t>	</a:t>
            </a:r>
            <a:r>
              <a:rPr lang="en-US" sz="2400" b="1" dirty="0" smtClean="0"/>
              <a:t>Government controls beliefs and values</a:t>
            </a:r>
          </a:p>
          <a:p>
            <a:r>
              <a:rPr lang="en-US" sz="2400" b="1" dirty="0"/>
              <a:t>	</a:t>
            </a:r>
            <a:r>
              <a:rPr lang="en-US" sz="2400" b="1" dirty="0" smtClean="0"/>
              <a:t>Governments deny religious freedoms and other 	personal rights.</a:t>
            </a:r>
          </a:p>
          <a:p>
            <a:r>
              <a:rPr lang="en-US" sz="2400" b="1" dirty="0"/>
              <a:t>	</a:t>
            </a:r>
            <a:r>
              <a:rPr lang="en-US" sz="2400" b="1" dirty="0" smtClean="0"/>
              <a:t>Ex. Fascism, authoritarianism, and communism</a:t>
            </a:r>
          </a:p>
          <a:p>
            <a:endParaRPr lang="en-US" sz="2000" dirty="0" smtClean="0"/>
          </a:p>
          <a:p>
            <a:endParaRPr lang="en-US" sz="2000" dirty="0"/>
          </a:p>
        </p:txBody>
      </p:sp>
    </p:spTree>
    <p:extLst>
      <p:ext uri="{BB962C8B-B14F-4D97-AF65-F5344CB8AC3E}">
        <p14:creationId xmlns:p14="http://schemas.microsoft.com/office/powerpoint/2010/main" val="174637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2511099" cy="523220"/>
          </a:xfrm>
          <a:prstGeom prst="rect">
            <a:avLst/>
          </a:prstGeom>
          <a:noFill/>
        </p:spPr>
        <p:txBody>
          <a:bodyPr wrap="none" rtlCol="0">
            <a:spAutoFit/>
          </a:bodyPr>
          <a:lstStyle/>
          <a:p>
            <a:r>
              <a:rPr lang="en-US" sz="2800" b="1" dirty="0" smtClean="0"/>
              <a:t>Mixed Systems</a:t>
            </a:r>
            <a:endParaRPr lang="en-US" sz="2800" b="1" dirty="0"/>
          </a:p>
        </p:txBody>
      </p:sp>
      <p:sp>
        <p:nvSpPr>
          <p:cNvPr id="3" name="TextBox 2"/>
          <p:cNvSpPr txBox="1"/>
          <p:nvPr/>
        </p:nvSpPr>
        <p:spPr>
          <a:xfrm>
            <a:off x="609601" y="1905000"/>
            <a:ext cx="7467600" cy="2923877"/>
          </a:xfrm>
          <a:prstGeom prst="rect">
            <a:avLst/>
          </a:prstGeom>
          <a:noFill/>
        </p:spPr>
        <p:txBody>
          <a:bodyPr wrap="square" rtlCol="0">
            <a:spAutoFit/>
          </a:bodyPr>
          <a:lstStyle/>
          <a:p>
            <a:r>
              <a:rPr lang="en-US" sz="2400" b="1" dirty="0" smtClean="0"/>
              <a:t>Most countries are a mix of democratic and totalitarian systems. Why?</a:t>
            </a:r>
          </a:p>
          <a:p>
            <a:endParaRPr lang="en-US" sz="2400" b="1" dirty="0"/>
          </a:p>
          <a:p>
            <a:r>
              <a:rPr lang="en-US" sz="2400" b="1" dirty="0" smtClean="0"/>
              <a:t>Discuss the UK and China (traditionally a command economy) as mixed legal systems.  What makes them unique?</a:t>
            </a:r>
          </a:p>
          <a:p>
            <a:endParaRPr lang="en-US" sz="2000" dirty="0" smtClean="0"/>
          </a:p>
          <a:p>
            <a:endParaRPr lang="en-US" sz="2000" dirty="0"/>
          </a:p>
        </p:txBody>
      </p:sp>
    </p:spTree>
    <p:extLst>
      <p:ext uri="{BB962C8B-B14F-4D97-AF65-F5344CB8AC3E}">
        <p14:creationId xmlns:p14="http://schemas.microsoft.com/office/powerpoint/2010/main" val="186929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946EC21-7DB2-1E42-B744-20EA0D0B0BEA}" type="slidenum">
              <a:rPr lang="en-US"/>
              <a:pPr/>
              <a:t>6</a:t>
            </a:fld>
            <a:endParaRPr lang="en-US"/>
          </a:p>
        </p:txBody>
      </p:sp>
      <p:sp>
        <p:nvSpPr>
          <p:cNvPr id="29698" name="Rectangle 2"/>
          <p:cNvSpPr>
            <a:spLocks noGrp="1" noChangeArrowheads="1"/>
          </p:cNvSpPr>
          <p:nvPr>
            <p:ph type="title"/>
          </p:nvPr>
        </p:nvSpPr>
        <p:spPr>
          <a:xfrm>
            <a:off x="457200" y="1143000"/>
            <a:ext cx="7772400" cy="1143000"/>
          </a:xfrm>
        </p:spPr>
        <p:txBody>
          <a:bodyPr/>
          <a:lstStyle/>
          <a:p>
            <a:pPr algn="l"/>
            <a:r>
              <a:rPr lang="en-US" b="1" i="0" dirty="0" smtClean="0"/>
              <a:t>RISK</a:t>
            </a:r>
            <a:endParaRPr lang="en-US" b="1" i="0" dirty="0"/>
          </a:p>
        </p:txBody>
      </p:sp>
      <p:sp>
        <p:nvSpPr>
          <p:cNvPr id="29699" name="Rectangle 3"/>
          <p:cNvSpPr>
            <a:spLocks noGrp="1" noChangeArrowheads="1"/>
          </p:cNvSpPr>
          <p:nvPr>
            <p:ph type="body" idx="1"/>
          </p:nvPr>
        </p:nvSpPr>
        <p:spPr>
          <a:xfrm>
            <a:off x="457200" y="2057400"/>
            <a:ext cx="8229600" cy="4525963"/>
          </a:xfrm>
        </p:spPr>
        <p:txBody>
          <a:bodyPr/>
          <a:lstStyle/>
          <a:p>
            <a:r>
              <a:rPr lang="en-US" b="1"/>
              <a:t>Political Action and Risk</a:t>
            </a:r>
          </a:p>
          <a:p>
            <a:pPr lvl="1"/>
            <a:r>
              <a:rPr lang="en-US" sz="2400" b="1"/>
              <a:t>Varies widely from country to country</a:t>
            </a:r>
          </a:p>
          <a:p>
            <a:pPr>
              <a:buFontTx/>
              <a:buNone/>
            </a:pPr>
            <a:endParaRPr lang="en-US" sz="1200" b="1"/>
          </a:p>
          <a:p>
            <a:r>
              <a:rPr lang="en-US" b="1"/>
              <a:t>Economic Risk</a:t>
            </a:r>
          </a:p>
          <a:p>
            <a:pPr lvl="1"/>
            <a:r>
              <a:rPr lang="en-US" sz="2400" b="1"/>
              <a:t>Less dangerous, but more common</a:t>
            </a:r>
            <a:endParaRPr lang="en-US" b="1"/>
          </a:p>
        </p:txBody>
      </p:sp>
    </p:spTree>
    <p:extLst>
      <p:ext uri="{BB962C8B-B14F-4D97-AF65-F5344CB8AC3E}">
        <p14:creationId xmlns:p14="http://schemas.microsoft.com/office/powerpoint/2010/main" val="4037898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0" dur="500"/>
                                        <p:tgtEl>
                                          <p:spTgt spid="296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15" dur="500"/>
                                        <p:tgtEl>
                                          <p:spTgt spid="2969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18"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B3F9A8E-EAF3-0940-82A7-11B7664E2248}" type="slidenum">
              <a:rPr lang="en-US"/>
              <a:pPr/>
              <a:t>7</a:t>
            </a:fld>
            <a:endParaRPr lang="en-US"/>
          </a:p>
        </p:txBody>
      </p:sp>
      <p:sp>
        <p:nvSpPr>
          <p:cNvPr id="30722" name="Rectangle 2"/>
          <p:cNvSpPr>
            <a:spLocks noGrp="1" noChangeArrowheads="1"/>
          </p:cNvSpPr>
          <p:nvPr>
            <p:ph type="title"/>
          </p:nvPr>
        </p:nvSpPr>
        <p:spPr>
          <a:xfrm>
            <a:off x="304800" y="1066800"/>
            <a:ext cx="7772400" cy="1143000"/>
          </a:xfrm>
        </p:spPr>
        <p:txBody>
          <a:bodyPr/>
          <a:lstStyle/>
          <a:p>
            <a:pPr algn="l"/>
            <a:r>
              <a:rPr lang="en-US" sz="4000" b="1" i="0" dirty="0" smtClean="0"/>
              <a:t>Types </a:t>
            </a:r>
            <a:r>
              <a:rPr lang="en-US" sz="4000" b="1" i="0" dirty="0"/>
              <a:t>of Political Risk</a:t>
            </a:r>
          </a:p>
        </p:txBody>
      </p:sp>
      <p:sp>
        <p:nvSpPr>
          <p:cNvPr id="30723" name="Rectangle 3"/>
          <p:cNvSpPr>
            <a:spLocks noGrp="1" noChangeArrowheads="1"/>
          </p:cNvSpPr>
          <p:nvPr>
            <p:ph type="body" idx="1"/>
          </p:nvPr>
        </p:nvSpPr>
        <p:spPr>
          <a:xfrm>
            <a:off x="685800" y="1752600"/>
            <a:ext cx="7772400" cy="4510088"/>
          </a:xfrm>
        </p:spPr>
        <p:txBody>
          <a:bodyPr/>
          <a:lstStyle/>
          <a:p>
            <a:r>
              <a:rPr lang="en-US" sz="3600" b="1"/>
              <a:t>Ownership Risk</a:t>
            </a:r>
          </a:p>
          <a:p>
            <a:pPr lvl="1"/>
            <a:r>
              <a:rPr lang="en-US"/>
              <a:t>Exposes property and life</a:t>
            </a:r>
          </a:p>
          <a:p>
            <a:r>
              <a:rPr lang="en-US" sz="3600" b="1"/>
              <a:t>Operating Risk</a:t>
            </a:r>
          </a:p>
          <a:p>
            <a:pPr lvl="1"/>
            <a:r>
              <a:rPr lang="en-US"/>
              <a:t>Interference with the ongoing operations of a firm</a:t>
            </a:r>
          </a:p>
          <a:p>
            <a:r>
              <a:rPr lang="en-US" sz="3600" b="1"/>
              <a:t>Transfer Risk</a:t>
            </a:r>
          </a:p>
          <a:p>
            <a:pPr lvl="1"/>
            <a:r>
              <a:rPr lang="en-US"/>
              <a:t>Limitations on the outflow of funds</a:t>
            </a:r>
            <a:endParaRPr lang="en-US" sz="3200"/>
          </a:p>
        </p:txBody>
      </p:sp>
    </p:spTree>
    <p:extLst>
      <p:ext uri="{BB962C8B-B14F-4D97-AF65-F5344CB8AC3E}">
        <p14:creationId xmlns:p14="http://schemas.microsoft.com/office/powerpoint/2010/main" val="2190770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checkerboard(across)">
                                      <p:cBhvr>
                                        <p:cTn id="7" dur="500"/>
                                        <p:tgtEl>
                                          <p:spTgt spid="3072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0723">
                                            <p:txEl>
                                              <p:pRg st="1" end="1"/>
                                            </p:txEl>
                                          </p:spTgt>
                                        </p:tgtEl>
                                        <p:attrNameLst>
                                          <p:attrName>style.visibility</p:attrName>
                                        </p:attrNameLst>
                                      </p:cBhvr>
                                      <p:to>
                                        <p:strVal val="visible"/>
                                      </p:to>
                                    </p:set>
                                    <p:animEffect transition="in" filter="checkerboard(across)">
                                      <p:cBhvr>
                                        <p:cTn id="10" dur="500"/>
                                        <p:tgtEl>
                                          <p:spTgt spid="3072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checkerboard(across)">
                                      <p:cBhvr>
                                        <p:cTn id="15" dur="500"/>
                                        <p:tgtEl>
                                          <p:spTgt spid="3072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0723">
                                            <p:txEl>
                                              <p:pRg st="3" end="3"/>
                                            </p:txEl>
                                          </p:spTgt>
                                        </p:tgtEl>
                                        <p:attrNameLst>
                                          <p:attrName>style.visibility</p:attrName>
                                        </p:attrNameLst>
                                      </p:cBhvr>
                                      <p:to>
                                        <p:strVal val="visible"/>
                                      </p:to>
                                    </p:set>
                                    <p:animEffect transition="in" filter="checkerboard(across)">
                                      <p:cBhvr>
                                        <p:cTn id="18" dur="500"/>
                                        <p:tgtEl>
                                          <p:spTgt spid="3072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Effect transition="in" filter="checkerboard(across)">
                                      <p:cBhvr>
                                        <p:cTn id="23" dur="500"/>
                                        <p:tgtEl>
                                          <p:spTgt spid="30723">
                                            <p:txEl>
                                              <p:pRg st="4" end="4"/>
                                            </p:txEl>
                                          </p:spTgt>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30723">
                                            <p:txEl>
                                              <p:pRg st="5" end="5"/>
                                            </p:txEl>
                                          </p:spTgt>
                                        </p:tgtEl>
                                        <p:attrNameLst>
                                          <p:attrName>style.visibility</p:attrName>
                                        </p:attrNameLst>
                                      </p:cBhvr>
                                      <p:to>
                                        <p:strVal val="visible"/>
                                      </p:to>
                                    </p:set>
                                    <p:animEffect transition="in" filter="checkerboard(across)">
                                      <p:cBhvr>
                                        <p:cTn id="26"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15EF348-0475-8E4B-B235-7E76A77C1E04}" type="slidenum">
              <a:rPr lang="en-US"/>
              <a:pPr/>
              <a:t>8</a:t>
            </a:fld>
            <a:endParaRPr lang="en-US"/>
          </a:p>
        </p:txBody>
      </p:sp>
      <p:sp>
        <p:nvSpPr>
          <p:cNvPr id="48130" name="Rectangle 2"/>
          <p:cNvSpPr>
            <a:spLocks noGrp="1" noChangeArrowheads="1"/>
          </p:cNvSpPr>
          <p:nvPr>
            <p:ph type="title"/>
          </p:nvPr>
        </p:nvSpPr>
        <p:spPr>
          <a:xfrm>
            <a:off x="457200" y="1143000"/>
            <a:ext cx="7772400" cy="1143000"/>
          </a:xfrm>
        </p:spPr>
        <p:txBody>
          <a:bodyPr/>
          <a:lstStyle/>
          <a:p>
            <a:pPr algn="l"/>
            <a:r>
              <a:rPr lang="en-US" b="1" i="0" dirty="0"/>
              <a:t>Political Risk May Involve</a:t>
            </a:r>
          </a:p>
        </p:txBody>
      </p:sp>
      <p:sp>
        <p:nvSpPr>
          <p:cNvPr id="48131" name="Rectangle 3"/>
          <p:cNvSpPr>
            <a:spLocks noGrp="1" noChangeArrowheads="1"/>
          </p:cNvSpPr>
          <p:nvPr>
            <p:ph type="body" idx="1"/>
          </p:nvPr>
        </p:nvSpPr>
        <p:spPr>
          <a:xfrm>
            <a:off x="685800" y="1905000"/>
            <a:ext cx="7772400" cy="4357688"/>
          </a:xfrm>
        </p:spPr>
        <p:txBody>
          <a:bodyPr/>
          <a:lstStyle/>
          <a:p>
            <a:pPr>
              <a:lnSpc>
                <a:spcPct val="90000"/>
              </a:lnSpc>
            </a:pPr>
            <a:r>
              <a:rPr lang="en-US" b="1"/>
              <a:t>Confiscation</a:t>
            </a:r>
          </a:p>
          <a:p>
            <a:pPr lvl="1">
              <a:lnSpc>
                <a:spcPct val="90000"/>
              </a:lnSpc>
            </a:pPr>
            <a:r>
              <a:rPr lang="en-US"/>
              <a:t>The government takeover of a firm without compensation to the owners.</a:t>
            </a:r>
          </a:p>
          <a:p>
            <a:pPr>
              <a:lnSpc>
                <a:spcPct val="90000"/>
              </a:lnSpc>
            </a:pPr>
            <a:r>
              <a:rPr lang="en-US" b="1"/>
              <a:t>Expropriation</a:t>
            </a:r>
          </a:p>
          <a:p>
            <a:pPr lvl="1">
              <a:lnSpc>
                <a:spcPct val="90000"/>
              </a:lnSpc>
            </a:pPr>
            <a:r>
              <a:rPr lang="en-US"/>
              <a:t>A form of government takeover in which the firm</a:t>
            </a:r>
            <a:r>
              <a:rPr lang="ja-JP" altLang="en-US">
                <a:latin typeface="Arial"/>
              </a:rPr>
              <a:t>’</a:t>
            </a:r>
            <a:r>
              <a:rPr lang="en-US"/>
              <a:t>s owners are compensated.</a:t>
            </a:r>
          </a:p>
          <a:p>
            <a:pPr>
              <a:lnSpc>
                <a:spcPct val="90000"/>
              </a:lnSpc>
            </a:pPr>
            <a:r>
              <a:rPr lang="en-US" b="1"/>
              <a:t>Domestication</a:t>
            </a:r>
          </a:p>
          <a:p>
            <a:pPr lvl="1">
              <a:lnSpc>
                <a:spcPct val="90000"/>
              </a:lnSpc>
            </a:pPr>
            <a:r>
              <a:rPr lang="en-US"/>
              <a:t>The government demands transfer of ownership and management responsibility.</a:t>
            </a:r>
            <a:r>
              <a:rPr lang="en-US" sz="2400" b="1"/>
              <a:t>  </a:t>
            </a:r>
          </a:p>
        </p:txBody>
      </p:sp>
    </p:spTree>
    <p:extLst>
      <p:ext uri="{BB962C8B-B14F-4D97-AF65-F5344CB8AC3E}">
        <p14:creationId xmlns:p14="http://schemas.microsoft.com/office/powerpoint/2010/main" val="15122563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1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81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15EF348-0475-8E4B-B235-7E76A77C1E04}" type="slidenum">
              <a:rPr lang="en-US"/>
              <a:pPr/>
              <a:t>9</a:t>
            </a:fld>
            <a:endParaRPr lang="en-US"/>
          </a:p>
        </p:txBody>
      </p:sp>
      <p:sp>
        <p:nvSpPr>
          <p:cNvPr id="48130" name="Rectangle 2"/>
          <p:cNvSpPr>
            <a:spLocks noGrp="1" noChangeArrowheads="1"/>
          </p:cNvSpPr>
          <p:nvPr>
            <p:ph type="title"/>
          </p:nvPr>
        </p:nvSpPr>
        <p:spPr>
          <a:xfrm>
            <a:off x="304800" y="990600"/>
            <a:ext cx="7772400" cy="1143000"/>
          </a:xfrm>
        </p:spPr>
        <p:txBody>
          <a:bodyPr/>
          <a:lstStyle/>
          <a:p>
            <a:pPr algn="l"/>
            <a:r>
              <a:rPr lang="en-US" b="1" i="0" dirty="0"/>
              <a:t>Political Risk May Involve</a:t>
            </a:r>
          </a:p>
        </p:txBody>
      </p:sp>
      <p:sp>
        <p:nvSpPr>
          <p:cNvPr id="48131" name="Rectangle 3"/>
          <p:cNvSpPr>
            <a:spLocks noGrp="1" noChangeArrowheads="1"/>
          </p:cNvSpPr>
          <p:nvPr>
            <p:ph type="body" idx="1"/>
          </p:nvPr>
        </p:nvSpPr>
        <p:spPr>
          <a:xfrm>
            <a:off x="304800" y="1752600"/>
            <a:ext cx="7772400" cy="4357688"/>
          </a:xfrm>
        </p:spPr>
        <p:txBody>
          <a:bodyPr/>
          <a:lstStyle/>
          <a:p>
            <a:pPr>
              <a:lnSpc>
                <a:spcPct val="90000"/>
              </a:lnSpc>
            </a:pPr>
            <a:r>
              <a:rPr lang="en-US" b="1" dirty="0" smtClean="0"/>
              <a:t>Trade Sanctions</a:t>
            </a:r>
            <a:endParaRPr lang="en-US" b="1" dirty="0"/>
          </a:p>
          <a:p>
            <a:pPr lvl="1">
              <a:lnSpc>
                <a:spcPct val="90000"/>
              </a:lnSpc>
            </a:pPr>
            <a:r>
              <a:rPr lang="en-US" dirty="0"/>
              <a:t>The </a:t>
            </a:r>
            <a:r>
              <a:rPr lang="en-US" dirty="0" smtClean="0"/>
              <a:t>use of tariff or embargo to make a political statement</a:t>
            </a:r>
            <a:endParaRPr lang="en-US" dirty="0"/>
          </a:p>
          <a:p>
            <a:pPr>
              <a:lnSpc>
                <a:spcPct val="90000"/>
              </a:lnSpc>
            </a:pPr>
            <a:r>
              <a:rPr lang="en-US" b="1" dirty="0" smtClean="0"/>
              <a:t>Economic Nationalism</a:t>
            </a:r>
            <a:endParaRPr lang="en-US" b="1" dirty="0"/>
          </a:p>
          <a:p>
            <a:pPr lvl="1">
              <a:lnSpc>
                <a:spcPct val="90000"/>
              </a:lnSpc>
            </a:pPr>
            <a:r>
              <a:rPr lang="en-US" dirty="0" smtClean="0"/>
              <a:t>The practice of discouraging the importing of goods in order to protect a domestic product.</a:t>
            </a:r>
            <a:endParaRPr lang="en-US" dirty="0"/>
          </a:p>
          <a:p>
            <a:pPr>
              <a:lnSpc>
                <a:spcPct val="90000"/>
              </a:lnSpc>
            </a:pPr>
            <a:r>
              <a:rPr lang="en-US" b="1" dirty="0" smtClean="0"/>
              <a:t>Political Turbulence/War</a:t>
            </a:r>
            <a:endParaRPr lang="en-US" b="1" dirty="0"/>
          </a:p>
          <a:p>
            <a:pPr lvl="1">
              <a:lnSpc>
                <a:spcPct val="90000"/>
              </a:lnSpc>
            </a:pPr>
            <a:r>
              <a:rPr lang="en-US" dirty="0" smtClean="0"/>
              <a:t>Disruptions in a nation such as protests, strikes, and other social disorder including wars. </a:t>
            </a:r>
            <a:endParaRPr lang="en-US" sz="2400" b="1" dirty="0"/>
          </a:p>
        </p:txBody>
      </p:sp>
    </p:spTree>
    <p:extLst>
      <p:ext uri="{BB962C8B-B14F-4D97-AF65-F5344CB8AC3E}">
        <p14:creationId xmlns:p14="http://schemas.microsoft.com/office/powerpoint/2010/main" val="1128352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1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81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8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3051</TotalTime>
  <Words>784</Words>
  <Application>Microsoft Macintosh PowerPoint</Application>
  <PresentationFormat>On-screen Show (4:3)</PresentationFormat>
  <Paragraphs>125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RISK</vt:lpstr>
      <vt:lpstr>Types of Political Risk</vt:lpstr>
      <vt:lpstr>Political Risk May Involve</vt:lpstr>
      <vt:lpstr>Political Risk May Involve</vt:lpstr>
      <vt:lpstr>Economic Risk</vt:lpstr>
      <vt:lpstr>Managing the Risk</vt:lpstr>
      <vt:lpstr>Legal Differences and Restraints</vt:lpstr>
      <vt:lpstr>International Relations and Laws</vt:lpstr>
      <vt:lpstr>International Law</vt:lpstr>
      <vt:lpstr>PowerPoint Presentation</vt:lpstr>
      <vt:lpstr>PowerPoint Presentation</vt:lpstr>
      <vt:lpstr>PowerPoint Presentation</vt:lpstr>
      <vt:lpstr>PowerPoint Presentation</vt:lpstr>
      <vt:lpstr>PowerPoint Presentation</vt:lpstr>
      <vt:lpstr>PowerPoint Presentation</vt:lpstr>
      <vt:lpstr>In cases of disagreement, the parties can choose: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Page Bowden</dc:creator>
  <cp:lastModifiedBy>Page Bowden</cp:lastModifiedBy>
  <cp:revision>102</cp:revision>
  <cp:lastPrinted>2014-12-27T23:54:11Z</cp:lastPrinted>
  <dcterms:created xsi:type="dcterms:W3CDTF">2014-06-13T15:15:18Z</dcterms:created>
  <dcterms:modified xsi:type="dcterms:W3CDTF">2017-01-29T18:22:25Z</dcterms:modified>
</cp:coreProperties>
</file>