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331" r:id="rId3"/>
    <p:sldId id="343" r:id="rId4"/>
    <p:sldId id="369" r:id="rId5"/>
    <p:sldId id="257" r:id="rId6"/>
    <p:sldId id="358" r:id="rId7"/>
    <p:sldId id="335" r:id="rId8"/>
    <p:sldId id="347" r:id="rId9"/>
    <p:sldId id="348" r:id="rId10"/>
    <p:sldId id="349" r:id="rId11"/>
    <p:sldId id="359" r:id="rId12"/>
    <p:sldId id="360" r:id="rId13"/>
    <p:sldId id="370" r:id="rId14"/>
    <p:sldId id="371" r:id="rId15"/>
    <p:sldId id="372" r:id="rId16"/>
    <p:sldId id="373" r:id="rId17"/>
    <p:sldId id="374" r:id="rId18"/>
    <p:sldId id="375" r:id="rId19"/>
    <p:sldId id="353" r:id="rId20"/>
    <p:sldId id="376" r:id="rId21"/>
    <p:sldId id="362" r:id="rId22"/>
    <p:sldId id="336" r:id="rId23"/>
    <p:sldId id="337" r:id="rId24"/>
    <p:sldId id="356" r:id="rId25"/>
    <p:sldId id="338" r:id="rId26"/>
    <p:sldId id="339" r:id="rId27"/>
    <p:sldId id="357" r:id="rId28"/>
    <p:sldId id="340" r:id="rId29"/>
    <p:sldId id="341" r:id="rId30"/>
    <p:sldId id="342" r:id="rId31"/>
    <p:sldId id="354" r:id="rId32"/>
    <p:sldId id="285" r:id="rId33"/>
    <p:sldId id="294" r:id="rId34"/>
    <p:sldId id="378" r:id="rId3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C5C5C5"/>
    <a:srgbClr val="0066FF"/>
    <a:srgbClr val="FF6600"/>
    <a:srgbClr val="33CCFF"/>
    <a:srgbClr val="0099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4437" autoAdjust="0"/>
  </p:normalViewPr>
  <p:slideViewPr>
    <p:cSldViewPr>
      <p:cViewPr varScale="1">
        <p:scale>
          <a:sx n="65" d="100"/>
          <a:sy n="65" d="100"/>
        </p:scale>
        <p:origin x="134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37840" cy="464820"/>
          </a:xfrm>
          <a:prstGeom prst="rect">
            <a:avLst/>
          </a:prstGeom>
        </p:spPr>
        <p:txBody>
          <a:bodyPr vert="horz" lIns="91913" tIns="45956" rIns="91913" bIns="45956" rtlCol="0"/>
          <a:lstStyle>
            <a:lvl1pPr algn="l">
              <a:defRPr sz="1200"/>
            </a:lvl1pPr>
          </a:lstStyle>
          <a:p>
            <a:pPr>
              <a:defRPr/>
            </a:pPr>
            <a:endParaRPr lang="en-US"/>
          </a:p>
        </p:txBody>
      </p:sp>
      <p:sp>
        <p:nvSpPr>
          <p:cNvPr id="3" name="Date Placeholder 2"/>
          <p:cNvSpPr>
            <a:spLocks noGrp="1"/>
          </p:cNvSpPr>
          <p:nvPr>
            <p:ph type="dt" sz="quarter" idx="1"/>
          </p:nvPr>
        </p:nvSpPr>
        <p:spPr>
          <a:xfrm>
            <a:off x="3970941" y="4"/>
            <a:ext cx="3037840" cy="464820"/>
          </a:xfrm>
          <a:prstGeom prst="rect">
            <a:avLst/>
          </a:prstGeom>
        </p:spPr>
        <p:txBody>
          <a:bodyPr vert="horz" lIns="91913" tIns="45956" rIns="91913" bIns="45956" rtlCol="0"/>
          <a:lstStyle>
            <a:lvl1pPr algn="r">
              <a:defRPr sz="1200"/>
            </a:lvl1pPr>
          </a:lstStyle>
          <a:p>
            <a:pPr>
              <a:defRPr/>
            </a:pPr>
            <a:fld id="{2DB4438C-C157-46AA-AB44-24D048183384}" type="datetimeFigureOut">
              <a:rPr lang="en-US"/>
              <a:pPr>
                <a:defRPr/>
              </a:pPr>
              <a:t>10/31/2022</a:t>
            </a:fld>
            <a:endParaRPr lang="en-US"/>
          </a:p>
        </p:txBody>
      </p:sp>
      <p:sp>
        <p:nvSpPr>
          <p:cNvPr id="4" name="Footer Placeholder 3"/>
          <p:cNvSpPr>
            <a:spLocks noGrp="1"/>
          </p:cNvSpPr>
          <p:nvPr>
            <p:ph type="ftr" sz="quarter" idx="2"/>
          </p:nvPr>
        </p:nvSpPr>
        <p:spPr>
          <a:xfrm>
            <a:off x="1" y="8829972"/>
            <a:ext cx="3037840" cy="464820"/>
          </a:xfrm>
          <a:prstGeom prst="rect">
            <a:avLst/>
          </a:prstGeom>
        </p:spPr>
        <p:txBody>
          <a:bodyPr vert="horz" lIns="91913" tIns="45956" rIns="91913" bIns="4595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41" y="8829972"/>
            <a:ext cx="3037840" cy="464820"/>
          </a:xfrm>
          <a:prstGeom prst="rect">
            <a:avLst/>
          </a:prstGeom>
        </p:spPr>
        <p:txBody>
          <a:bodyPr vert="horz" lIns="91913" tIns="45956" rIns="91913" bIns="45956" rtlCol="0" anchor="b"/>
          <a:lstStyle>
            <a:lvl1pPr algn="r">
              <a:defRPr sz="1200"/>
            </a:lvl1pPr>
          </a:lstStyle>
          <a:p>
            <a:pPr>
              <a:defRPr/>
            </a:pPr>
            <a:fld id="{6F741DFC-1D76-48C8-B231-099EC936614F}" type="slidenum">
              <a:rPr lang="en-US"/>
              <a:pPr>
                <a:defRPr/>
              </a:pPr>
              <a:t>‹#›</a:t>
            </a:fld>
            <a:endParaRPr lang="en-US"/>
          </a:p>
        </p:txBody>
      </p:sp>
    </p:spTree>
    <p:extLst>
      <p:ext uri="{BB962C8B-B14F-4D97-AF65-F5344CB8AC3E}">
        <p14:creationId xmlns:p14="http://schemas.microsoft.com/office/powerpoint/2010/main" val="66707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4"/>
            <a:ext cx="3037840" cy="464820"/>
          </a:xfrm>
          <a:prstGeom prst="rect">
            <a:avLst/>
          </a:prstGeom>
          <a:noFill/>
          <a:ln w="9525">
            <a:noFill/>
            <a:miter lim="800000"/>
            <a:headEnd/>
            <a:tailEnd/>
          </a:ln>
          <a:effectLst/>
        </p:spPr>
        <p:txBody>
          <a:bodyPr vert="horz" wrap="square" lIns="91913" tIns="45956" rIns="91913" bIns="45956"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20483" name="Rectangle 3"/>
          <p:cNvSpPr>
            <a:spLocks noGrp="1" noChangeArrowheads="1"/>
          </p:cNvSpPr>
          <p:nvPr>
            <p:ph type="dt" idx="1"/>
          </p:nvPr>
        </p:nvSpPr>
        <p:spPr bwMode="auto">
          <a:xfrm>
            <a:off x="3970941" y="4"/>
            <a:ext cx="3037840" cy="464820"/>
          </a:xfrm>
          <a:prstGeom prst="rect">
            <a:avLst/>
          </a:prstGeom>
          <a:noFill/>
          <a:ln w="9525">
            <a:noFill/>
            <a:miter lim="800000"/>
            <a:headEnd/>
            <a:tailEnd/>
          </a:ln>
          <a:effectLst/>
        </p:spPr>
        <p:txBody>
          <a:bodyPr vert="horz" wrap="square" lIns="91913" tIns="45956" rIns="91913" bIns="45956" numCol="1" anchor="t" anchorCtr="0" compatLnSpc="1">
            <a:prstTxWarp prst="textNoShape">
              <a:avLst/>
            </a:prstTxWarp>
          </a:bodyPr>
          <a:lstStyle>
            <a:lvl1pPr algn="r">
              <a:defRPr sz="1200">
                <a:latin typeface="Calibri" pitchFamily="34" charset="0"/>
              </a:defRPr>
            </a:lvl1pPr>
          </a:lstStyle>
          <a:p>
            <a:pPr>
              <a:defRPr/>
            </a:pPr>
            <a:fld id="{4A5A486A-69DC-4841-A17F-36B9703B83D0}" type="datetimeFigureOut">
              <a:rPr lang="en-US"/>
              <a:pPr>
                <a:defRPr/>
              </a:pPr>
              <a:t>10/31/2022</a:t>
            </a:fld>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701041" y="4415797"/>
            <a:ext cx="5608320" cy="4183380"/>
          </a:xfrm>
          <a:prstGeom prst="rect">
            <a:avLst/>
          </a:prstGeom>
          <a:noFill/>
          <a:ln w="9525">
            <a:noFill/>
            <a:miter lim="800000"/>
            <a:headEnd/>
            <a:tailEnd/>
          </a:ln>
          <a:effectLst/>
        </p:spPr>
        <p:txBody>
          <a:bodyPr vert="horz" wrap="square" lIns="91913" tIns="45956" rIns="91913" bIns="4595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1" y="8829972"/>
            <a:ext cx="3037840" cy="464820"/>
          </a:xfrm>
          <a:prstGeom prst="rect">
            <a:avLst/>
          </a:prstGeom>
          <a:noFill/>
          <a:ln w="9525">
            <a:noFill/>
            <a:miter lim="800000"/>
            <a:headEnd/>
            <a:tailEnd/>
          </a:ln>
          <a:effectLst/>
        </p:spPr>
        <p:txBody>
          <a:bodyPr vert="horz" wrap="square" lIns="91913" tIns="45956" rIns="91913" bIns="45956"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20487" name="Rectangle 7"/>
          <p:cNvSpPr>
            <a:spLocks noGrp="1" noChangeArrowheads="1"/>
          </p:cNvSpPr>
          <p:nvPr>
            <p:ph type="sldNum" sz="quarter" idx="5"/>
          </p:nvPr>
        </p:nvSpPr>
        <p:spPr bwMode="auto">
          <a:xfrm>
            <a:off x="3970941" y="8829972"/>
            <a:ext cx="3037840" cy="464820"/>
          </a:xfrm>
          <a:prstGeom prst="rect">
            <a:avLst/>
          </a:prstGeom>
          <a:noFill/>
          <a:ln w="9525">
            <a:noFill/>
            <a:miter lim="800000"/>
            <a:headEnd/>
            <a:tailEnd/>
          </a:ln>
          <a:effectLst/>
        </p:spPr>
        <p:txBody>
          <a:bodyPr vert="horz" wrap="square" lIns="91913" tIns="45956" rIns="91913" bIns="45956" numCol="1" anchor="b" anchorCtr="0" compatLnSpc="1">
            <a:prstTxWarp prst="textNoShape">
              <a:avLst/>
            </a:prstTxWarp>
          </a:bodyPr>
          <a:lstStyle>
            <a:lvl1pPr algn="r">
              <a:defRPr sz="1200">
                <a:latin typeface="Calibri" pitchFamily="34" charset="0"/>
              </a:defRPr>
            </a:lvl1pPr>
          </a:lstStyle>
          <a:p>
            <a:pPr>
              <a:defRPr/>
            </a:pPr>
            <a:fld id="{62D53302-CF73-4F5B-9EE7-9DF653AEE48E}" type="slidenum">
              <a:rPr lang="en-US"/>
              <a:pPr>
                <a:defRPr/>
              </a:pPr>
              <a:t>‹#›</a:t>
            </a:fld>
            <a:endParaRPr lang="en-US"/>
          </a:p>
        </p:txBody>
      </p:sp>
    </p:spTree>
    <p:extLst>
      <p:ext uri="{BB962C8B-B14F-4D97-AF65-F5344CB8AC3E}">
        <p14:creationId xmlns:p14="http://schemas.microsoft.com/office/powerpoint/2010/main" val="2451788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 I provides a variety of services that may include:</a:t>
            </a:r>
          </a:p>
          <a:p>
            <a:pPr marL="170867" indent="-170867">
              <a:buFont typeface="Arial" panose="020B0604020202020204" pitchFamily="34" charset="0"/>
              <a:buChar char="•"/>
            </a:pPr>
            <a:r>
              <a:rPr lang="en-US" dirty="0" smtClean="0"/>
              <a:t>Additional teachers and support staff</a:t>
            </a:r>
          </a:p>
          <a:p>
            <a:pPr marL="170867" indent="-170867">
              <a:buFont typeface="Arial" panose="020B0604020202020204" pitchFamily="34" charset="0"/>
              <a:buChar char="•"/>
            </a:pPr>
            <a:r>
              <a:rPr lang="en-US" dirty="0" smtClean="0"/>
              <a:t>Extended time for instruction</a:t>
            </a:r>
          </a:p>
          <a:p>
            <a:pPr marL="170867" indent="-170867">
              <a:buFont typeface="Arial" panose="020B0604020202020204" pitchFamily="34" charset="0"/>
              <a:buChar char="•"/>
            </a:pPr>
            <a:r>
              <a:rPr lang="en-US" dirty="0" smtClean="0"/>
              <a:t>Smaller class sizes</a:t>
            </a:r>
          </a:p>
          <a:p>
            <a:pPr marL="170867" indent="-170867">
              <a:buFont typeface="Arial" panose="020B0604020202020204" pitchFamily="34" charset="0"/>
              <a:buChar char="•"/>
            </a:pPr>
            <a:r>
              <a:rPr lang="en-US" dirty="0" smtClean="0"/>
              <a:t>Additional training</a:t>
            </a:r>
            <a:r>
              <a:rPr lang="en-US" baseline="0" dirty="0" smtClean="0"/>
              <a:t> for staff</a:t>
            </a:r>
          </a:p>
          <a:p>
            <a:pPr marL="170867" indent="-170867">
              <a:buFont typeface="Arial" panose="020B0604020202020204" pitchFamily="34" charset="0"/>
              <a:buChar char="•"/>
            </a:pPr>
            <a:r>
              <a:rPr lang="en-US" baseline="0" dirty="0" smtClean="0"/>
              <a:t>A variety of teaching methods and resources </a:t>
            </a:r>
          </a:p>
          <a:p>
            <a:pPr marL="170867" indent="-170867">
              <a:buFont typeface="Arial" panose="020B0604020202020204" pitchFamily="34" charset="0"/>
              <a:buChar char="•"/>
            </a:pPr>
            <a:r>
              <a:rPr lang="en-US" baseline="0" dirty="0" smtClean="0"/>
              <a:t>Parent Resource center at your child’s school</a:t>
            </a:r>
            <a:endParaRPr lang="en-US" dirty="0"/>
          </a:p>
        </p:txBody>
      </p:sp>
      <p:sp>
        <p:nvSpPr>
          <p:cNvPr id="4" name="Slide Number Placeholder 3"/>
          <p:cNvSpPr>
            <a:spLocks noGrp="1"/>
          </p:cNvSpPr>
          <p:nvPr>
            <p:ph type="sldNum" sz="quarter" idx="10"/>
          </p:nvPr>
        </p:nvSpPr>
        <p:spPr/>
        <p:txBody>
          <a:bodyPr/>
          <a:lstStyle/>
          <a:p>
            <a:pPr>
              <a:defRPr/>
            </a:pPr>
            <a:fld id="{62D53302-CF73-4F5B-9EE7-9DF653AEE48E}" type="slidenum">
              <a:rPr lang="en-US" smtClean="0"/>
              <a:pPr>
                <a:defRPr/>
              </a:pPr>
              <a:t>6</a:t>
            </a:fld>
            <a:endParaRPr lang="en-US"/>
          </a:p>
        </p:txBody>
      </p:sp>
    </p:spTree>
    <p:extLst>
      <p:ext uri="{BB962C8B-B14F-4D97-AF65-F5344CB8AC3E}">
        <p14:creationId xmlns:p14="http://schemas.microsoft.com/office/powerpoint/2010/main" val="1406610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111BFF-9F55-407E-BE2A-2ECB7FCD8ED2}" type="slidenum">
              <a:rPr lang="en-US" smtClean="0"/>
              <a:pPr/>
              <a:t>30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survey is to evaluate the effectiveness of the meeting. </a:t>
            </a:r>
          </a:p>
          <a:p>
            <a:endParaRPr lang="en-US" dirty="0" smtClean="0"/>
          </a:p>
          <a:p>
            <a:r>
              <a:rPr lang="en-US" dirty="0" smtClean="0"/>
              <a:t>Parents may request a paper survey from the school</a:t>
            </a:r>
            <a:r>
              <a:rPr lang="en-US" baseline="0" dirty="0" smtClean="0"/>
              <a:t> if they prefer. </a:t>
            </a:r>
            <a:endParaRPr lang="en-US" dirty="0"/>
          </a:p>
        </p:txBody>
      </p:sp>
      <p:sp>
        <p:nvSpPr>
          <p:cNvPr id="4" name="Slide Number Placeholder 3"/>
          <p:cNvSpPr>
            <a:spLocks noGrp="1"/>
          </p:cNvSpPr>
          <p:nvPr>
            <p:ph type="sldNum" sz="quarter" idx="10"/>
          </p:nvPr>
        </p:nvSpPr>
        <p:spPr/>
        <p:txBody>
          <a:bodyPr/>
          <a:lstStyle/>
          <a:p>
            <a:pPr>
              <a:defRPr/>
            </a:pPr>
            <a:fld id="{62D53302-CF73-4F5B-9EE7-9DF653AEE48E}" type="slidenum">
              <a:rPr lang="en-US" smtClean="0"/>
              <a:pPr>
                <a:defRPr/>
              </a:pPr>
              <a:t>31</a:t>
            </a:fld>
            <a:endParaRPr lang="en-US"/>
          </a:p>
        </p:txBody>
      </p:sp>
    </p:spTree>
    <p:extLst>
      <p:ext uri="{BB962C8B-B14F-4D97-AF65-F5344CB8AC3E}">
        <p14:creationId xmlns:p14="http://schemas.microsoft.com/office/powerpoint/2010/main" val="319931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annual Review and Parent Input Meeting of the Parent &amp; Family Engagement Policy</a:t>
            </a:r>
            <a:r>
              <a:rPr lang="en-US" baseline="0" dirty="0" smtClean="0"/>
              <a:t> and </a:t>
            </a:r>
            <a:r>
              <a:rPr lang="en-US" dirty="0" smtClean="0"/>
              <a:t>School-Parent Compact</a:t>
            </a:r>
            <a:r>
              <a:rPr lang="en-US" baseline="0" dirty="0" smtClean="0"/>
              <a:t> will take place in the Spring. All parents, guardians, students and community stakeholders are encouraged to take part. </a:t>
            </a:r>
            <a:endParaRPr lang="en-US" dirty="0"/>
          </a:p>
        </p:txBody>
      </p:sp>
      <p:sp>
        <p:nvSpPr>
          <p:cNvPr id="4" name="Slide Number Placeholder 3"/>
          <p:cNvSpPr>
            <a:spLocks noGrp="1"/>
          </p:cNvSpPr>
          <p:nvPr>
            <p:ph type="sldNum" sz="quarter" idx="10"/>
          </p:nvPr>
        </p:nvSpPr>
        <p:spPr/>
        <p:txBody>
          <a:bodyPr/>
          <a:lstStyle/>
          <a:p>
            <a:pPr>
              <a:defRPr/>
            </a:pPr>
            <a:fld id="{62D53302-CF73-4F5B-9EE7-9DF653AEE48E}"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1291">
              <a:defRPr/>
            </a:pPr>
            <a:r>
              <a:rPr lang="en-US" dirty="0"/>
              <a:t>Under the reauthorization of the Elementary and Secondary Education Act of 1965 as the Every Student Succeeds Act (ESSA) of 2015, Highly Qualified (</a:t>
            </a:r>
            <a:r>
              <a:rPr lang="en-US" dirty="0" err="1"/>
              <a:t>HiQ</a:t>
            </a:r>
            <a:r>
              <a:rPr lang="en-US" dirty="0"/>
              <a:t>) is no longer required or reported to the United States Department of Education (USDE). Instead, ESSA, under Title I, Part A, says that state education agencies (SEAs) and local education agencies (LEAs) must ensure teachers meet applicable state certification requirements. </a:t>
            </a:r>
          </a:p>
        </p:txBody>
      </p:sp>
      <p:sp>
        <p:nvSpPr>
          <p:cNvPr id="4" name="Slide Number Placeholder 3"/>
          <p:cNvSpPr>
            <a:spLocks noGrp="1"/>
          </p:cNvSpPr>
          <p:nvPr>
            <p:ph type="sldNum" sz="quarter" idx="10"/>
          </p:nvPr>
        </p:nvSpPr>
        <p:spPr/>
        <p:txBody>
          <a:bodyPr/>
          <a:lstStyle/>
          <a:p>
            <a:pPr>
              <a:defRPr/>
            </a:pPr>
            <a:fld id="{62D53302-CF73-4F5B-9EE7-9DF653AEE48E}" type="slidenum">
              <a:rPr lang="en-US" smtClean="0"/>
              <a:pPr>
                <a:defRPr/>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111BFF-9F55-407E-BE2A-2ECB7FCD8ED2}" type="slidenum">
              <a:rPr lang="en-US" smtClean="0"/>
              <a:pPr/>
              <a:t>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111BFF-9F55-407E-BE2A-2ECB7FCD8ED2}" type="slidenum">
              <a:rPr lang="en-US" smtClean="0"/>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111BFF-9F55-407E-BE2A-2ECB7FCD8ED2}" type="slidenum">
              <a:rPr lang="en-US" smtClean="0"/>
              <a:pPr/>
              <a:t>25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111BFF-9F55-407E-BE2A-2ECB7FCD8ED2}" type="slidenum">
              <a:rPr lang="en-US" smtClean="0"/>
              <a:pPr/>
              <a:t>26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111BFF-9F55-407E-BE2A-2ECB7FCD8ED2}" type="slidenum">
              <a:rPr lang="en-US" smtClean="0"/>
              <a:pPr/>
              <a:t>28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111BFF-9F55-407E-BE2A-2ECB7FCD8ED2}"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C1CCB239-AB66-472A-9BFD-754FD71B0787}" type="datetime1">
              <a:rPr lang="en-US" smtClean="0"/>
              <a:pPr>
                <a:defRPr/>
              </a:pPr>
              <a:t>10/31/2022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0644FD32-462A-442D-B931-D2486BA8CC8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79FC1E8-B017-4B36-8241-0B65BDF5E5CA}" type="datetime1">
              <a:rPr lang="en-US" smtClean="0"/>
              <a:pPr>
                <a:defRPr/>
              </a:pPr>
              <a:t>10/31/2022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15BC13-F5B3-4023-B917-6D5B92EF5EC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1A89CB1-B350-429D-9FA6-4DCB8E0AE53E}" type="datetime1">
              <a:rPr lang="en-US" smtClean="0"/>
              <a:pPr>
                <a:defRPr/>
              </a:pPr>
              <a:t>10/31/2022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CDFC314-9565-4632-A35C-0836C583D95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28BB1D5-8CDB-408B-95B2-B2ED52AD4378}" type="datetime1">
              <a:rPr lang="en-US" smtClean="0"/>
              <a:pPr>
                <a:defRPr/>
              </a:pPr>
              <a:t>10/31/2022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381B76-59D4-42A8-B032-11FB1FFAE542}" type="slidenum">
              <a:rPr lang="en-US" smtClean="0"/>
              <a:pPr>
                <a:defRPr/>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A8DF7D7D-A54D-4CA9-8A47-B250C4507CB3}" type="datetime1">
              <a:rPr lang="en-US" smtClean="0"/>
              <a:pPr>
                <a:defRPr/>
              </a:pPr>
              <a:t>10/31/2022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2B124BA-B871-48BE-B4D5-EC9D52F50521}"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3F2923D-6A4B-44D8-BD5B-5160E384106F}" type="datetime1">
              <a:rPr lang="en-US" smtClean="0"/>
              <a:pPr>
                <a:defRPr/>
              </a:pPr>
              <a:t>10/31/2022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914383A-3AE8-44F1-BDA8-D40F6B6B38DB}" type="slidenum">
              <a:rPr lang="en-US" smtClean="0"/>
              <a:pPr>
                <a:defRPr/>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C0C9F7F2-8047-4A7B-92E3-AF70472158BD}" type="datetime1">
              <a:rPr lang="en-US" smtClean="0"/>
              <a:pPr>
                <a:defRPr/>
              </a:pPr>
              <a:t>10/31/2022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99E3DCF-2AFA-4DF0-AA60-6113F7FE68B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547D45CC-F5E5-433D-953E-C49FBB702990}" type="datetime1">
              <a:rPr lang="en-US" smtClean="0"/>
              <a:pPr>
                <a:defRPr/>
              </a:pPr>
              <a:t>10/31/2022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0158238-6601-4720-8427-FC9A6B478A66}" type="slidenum">
              <a:rPr lang="en-US" smtClean="0"/>
              <a:pPr>
                <a:defRPr/>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0DB1F12-9C17-4327-8119-297900AE2451}" type="datetime1">
              <a:rPr lang="en-US" smtClean="0"/>
              <a:pPr>
                <a:defRPr/>
              </a:pPr>
              <a:t>10/31/2022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08FC58F-DA9F-4257-9740-CC693505F10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fld id="{2BAF0EC9-4E6D-4B17-98F3-C706F43EAC90}" type="datetime1">
              <a:rPr lang="en-US" smtClean="0"/>
              <a:pPr>
                <a:defRPr/>
              </a:pPr>
              <a:t>10/31/2022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CC7D395-5E6B-4FA7-B083-78E1AEA23943}"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01ACFC88-4F3D-4B10-A6FF-0B811176D663}" type="datetime1">
              <a:rPr lang="en-US" smtClean="0"/>
              <a:pPr>
                <a:defRPr/>
              </a:pPr>
              <a:t>10/31/2022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6C196A6-8B84-4604-903E-B70E6A469FB4}"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C5A947AA-8FBA-4641-B3B6-80549F029945}" type="datetime1">
              <a:rPr lang="en-US" smtClean="0"/>
              <a:pPr>
                <a:defRPr/>
              </a:pPr>
              <a:t>10/31/2022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14E3435-DB39-4CE0-B305-29C1675D4BF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schoolgrades.georgia.gov/school-search?f%5b0%5d=field_district:144" TargetMode="Externa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hyperlink" Target="https://www.georgiastandards.org/Georgia-Standards" TargetMode="External"/><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hyperlink" Target="https://www.gadoe.org/Curriculum-Instruction-and-Assessment/Assessment/Pages/Georgia-Milestones-End-of-Grade-Assessment-Guides.aspx" TargetMode="External"/><Relationship Id="rId4" Type="http://schemas.openxmlformats.org/officeDocument/2006/relationships/hyperlink" Target="https://www.gadoe.org/Curriculum-Instruction-and-Assessment/Assessment/Pages/ACCESS_for_ELLs_Resources.asp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gadoe.org/Technology-Services/SLDS/Pages/SLDS-Parent-Portal.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hyperlink" Target="mailto:firstinitiallastname@Tattnall.k12.ga.u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hyperlink" Target="https://docs.google.com/forms/d/e/1FAIpQLSc0VvU9282uE6NCal3kmxHktfGX0LXuRF0zOuHBi7UTzmb8pA/viewform?usp=sf_link"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cwaters@tattnall.k12.ga.us" TargetMode="External"/><Relationship Id="rId2" Type="http://schemas.openxmlformats.org/officeDocument/2006/relationships/hyperlink" Target="mailto:gwilliams@tattnall.k12.ga.us" TargetMode="External"/><Relationship Id="rId1" Type="http://schemas.openxmlformats.org/officeDocument/2006/relationships/slideLayout" Target="../slideLayouts/slideLayout4.xml"/><Relationship Id="rId5" Type="http://schemas.openxmlformats.org/officeDocument/2006/relationships/image" Target="../media/image20.png"/><Relationship Id="rId4" Type="http://schemas.openxmlformats.org/officeDocument/2006/relationships/hyperlink" Target="mailto:jburkhalter@tattnall.k12.ga.us"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georgiastandards.org/" TargetMode="External"/><Relationship Id="rId3" Type="http://schemas.openxmlformats.org/officeDocument/2006/relationships/hyperlink" Target="https://ntes.tattnallschools.org/" TargetMode="External"/><Relationship Id="rId7" Type="http://schemas.openxmlformats.org/officeDocument/2006/relationships/hyperlink" Target="http://www.ed.gov/" TargetMode="External"/><Relationship Id="rId2" Type="http://schemas.openxmlformats.org/officeDocument/2006/relationships/hyperlink" Target="http://www.tattnallschools.org/" TargetMode="External"/><Relationship Id="rId1" Type="http://schemas.openxmlformats.org/officeDocument/2006/relationships/slideLayout" Target="../slideLayouts/slideLayout2.xml"/><Relationship Id="rId6" Type="http://schemas.openxmlformats.org/officeDocument/2006/relationships/hyperlink" Target="http://www.gadoe.org/" TargetMode="External"/><Relationship Id="rId5" Type="http://schemas.openxmlformats.org/officeDocument/2006/relationships/hyperlink" Target="http://www.gms.tattnallschools.org/" TargetMode="External"/><Relationship Id="rId4" Type="http://schemas.openxmlformats.org/officeDocument/2006/relationships/hyperlink" Target="http://stes.tattnallschools.org/"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adoe.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a:xfrm>
            <a:off x="228600" y="152400"/>
            <a:ext cx="8686800" cy="1752600"/>
          </a:xfrm>
        </p:spPr>
        <p:txBody>
          <a:bodyPr>
            <a:normAutofit fontScale="90000"/>
          </a:bodyPr>
          <a:lstStyle/>
          <a:p>
            <a:pPr algn="ctr" eaLnBrk="1" hangingPunct="1"/>
            <a:r>
              <a:rPr lang="en-US" sz="2400" dirty="0" smtClean="0"/>
              <a:t/>
            </a:r>
            <a:br>
              <a:rPr lang="en-US" sz="2400" dirty="0" smtClean="0"/>
            </a:br>
            <a:r>
              <a:rPr lang="en-US" sz="2400" dirty="0" smtClean="0"/>
              <a:t/>
            </a:r>
            <a:br>
              <a:rPr lang="en-US" sz="2400" dirty="0" smtClean="0"/>
            </a:br>
            <a:r>
              <a:rPr lang="en-US" sz="3600" dirty="0" smtClean="0"/>
              <a:t>Tattnall County Schools</a:t>
            </a:r>
            <a:br>
              <a:rPr lang="en-US" sz="3600" dirty="0" smtClean="0"/>
            </a:br>
            <a:r>
              <a:rPr lang="en-US" sz="3600" dirty="0" smtClean="0"/>
              <a:t>Annual Title I Parent Meeting</a:t>
            </a:r>
            <a:br>
              <a:rPr lang="en-US" sz="3600" dirty="0" smtClean="0"/>
            </a:br>
            <a:r>
              <a:rPr lang="en-US" sz="3600" dirty="0" smtClean="0"/>
              <a:t>2022 – 2023 </a:t>
            </a:r>
            <a:r>
              <a:rPr lang="en-US" sz="2400" dirty="0" smtClean="0"/>
              <a:t/>
            </a:r>
            <a:br>
              <a:rPr lang="en-US" sz="2400" dirty="0" smtClean="0"/>
            </a:br>
            <a:r>
              <a:rPr lang="en-US" sz="2400" dirty="0" smtClean="0"/>
              <a:t/>
            </a:r>
            <a:br>
              <a:rPr lang="en-US" sz="2400" dirty="0" smtClean="0"/>
            </a:br>
            <a:endParaRPr lang="en-US" sz="2400" dirty="0" smtClean="0"/>
          </a:p>
        </p:txBody>
      </p:sp>
      <p:sp>
        <p:nvSpPr>
          <p:cNvPr id="5" name="Title 3"/>
          <p:cNvSpPr txBox="1">
            <a:spLocks/>
          </p:cNvSpPr>
          <p:nvPr/>
        </p:nvSpPr>
        <p:spPr bwMode="auto">
          <a:xfrm>
            <a:off x="1371600" y="4215581"/>
            <a:ext cx="6400800" cy="190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noProof="0" dirty="0" smtClean="0">
                <a:latin typeface="Cutie Patootie" panose="02000603000000000000" pitchFamily="2" charset="0"/>
                <a:ea typeface="Cutie Patootie" panose="02000603000000000000" pitchFamily="2" charset="0"/>
                <a:cs typeface="+mj-cs"/>
              </a:rPr>
              <a:t>North Tattnall Middle School</a:t>
            </a:r>
            <a:endParaRPr kumimoji="0" lang="en-US" sz="3200" b="0" u="none" strike="noStrike" kern="1200" cap="none" spc="0" normalizeH="0" noProof="0" dirty="0" smtClean="0">
              <a:ln>
                <a:noFill/>
              </a:ln>
              <a:solidFill>
                <a:schemeClr val="tx1"/>
              </a:solidFill>
              <a:effectLst/>
              <a:uLnTx/>
              <a:uFillTx/>
              <a:latin typeface="Cutie Patootie" panose="02000603000000000000" pitchFamily="2" charset="0"/>
              <a:ea typeface="Cutie Patootie" panose="02000603000000000000" pitchFamily="2" charset="0"/>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dirty="0" smtClean="0">
                <a:latin typeface="Cutie Patootie" panose="02000603000000000000" pitchFamily="2" charset="0"/>
                <a:ea typeface="Cutie Patootie" panose="02000603000000000000" pitchFamily="2" charset="0"/>
                <a:cs typeface="+mj-cs"/>
              </a:rPr>
              <a:t>In Person Meeting</a:t>
            </a:r>
            <a:endParaRPr lang="en-US" sz="3200" baseline="0" dirty="0" smtClean="0">
              <a:latin typeface="Cutie Patootie" panose="02000603000000000000" pitchFamily="2" charset="0"/>
              <a:ea typeface="Cutie Patootie" panose="02000603000000000000" pitchFamily="2" charset="0"/>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dirty="0" smtClean="0">
                <a:latin typeface="Cutie Patootie" panose="02000603000000000000" pitchFamily="2" charset="0"/>
                <a:ea typeface="Cutie Patootie" panose="02000603000000000000" pitchFamily="2" charset="0"/>
                <a:cs typeface="+mj-cs"/>
              </a:rPr>
              <a:t>October 20, 2022</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aseline="0" dirty="0" smtClean="0">
                <a:latin typeface="Cutie Patootie" panose="02000603000000000000" pitchFamily="2" charset="0"/>
                <a:ea typeface="Cutie Patootie" panose="02000603000000000000" pitchFamily="2" charset="0"/>
                <a:cs typeface="+mj-cs"/>
              </a:rPr>
              <a:t> </a:t>
            </a:r>
            <a:r>
              <a:rPr lang="en-US" sz="3200" dirty="0" smtClean="0">
                <a:latin typeface="Cutie Patootie" panose="02000603000000000000" pitchFamily="2" charset="0"/>
                <a:ea typeface="Cutie Patootie" panose="02000603000000000000" pitchFamily="2" charset="0"/>
                <a:cs typeface="+mj-cs"/>
              </a:rPr>
              <a:t>5:00 – 6:00 PM</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Slide Number Placeholder 5"/>
          <p:cNvSpPr>
            <a:spLocks noGrp="1"/>
          </p:cNvSpPr>
          <p:nvPr>
            <p:ph type="sldNum" sz="quarter" idx="12"/>
          </p:nvPr>
        </p:nvSpPr>
        <p:spPr/>
        <p:txBody>
          <a:bodyPr/>
          <a:lstStyle/>
          <a:p>
            <a:pPr>
              <a:defRPr/>
            </a:pPr>
            <a:fld id="{44381B76-59D4-42A8-B032-11FB1FFAE542}" type="slidenum">
              <a:rPr lang="en-US" smtClean="0"/>
              <a:pPr>
                <a:defRPr/>
              </a:pPr>
              <a:t>1</a:t>
            </a:fld>
            <a:endParaRPr lang="en-US"/>
          </a:p>
        </p:txBody>
      </p:sp>
      <p:pic>
        <p:nvPicPr>
          <p:cNvPr id="15362" name="Picture 87" descr="TC for HOPE transcripts.jpg"/>
          <p:cNvPicPr>
            <a:picLocks noChangeAspect="1"/>
          </p:cNvPicPr>
          <p:nvPr/>
        </p:nvPicPr>
        <p:blipFill>
          <a:blip r:embed="rId2" cstate="print"/>
          <a:srcRect/>
          <a:stretch>
            <a:fillRect/>
          </a:stretch>
        </p:blipFill>
        <p:spPr bwMode="auto">
          <a:xfrm>
            <a:off x="76200" y="6098458"/>
            <a:ext cx="685800" cy="685800"/>
          </a:xfrm>
          <a:prstGeom prst="rect">
            <a:avLst/>
          </a:prstGeom>
          <a:noFill/>
          <a:ln w="9525">
            <a:noFill/>
            <a:miter lim="800000"/>
            <a:headEnd/>
            <a:tailEnd/>
          </a:ln>
        </p:spPr>
      </p:pic>
      <p:pic>
        <p:nvPicPr>
          <p:cNvPr id="6146" name="Picture 2" descr="TC for HOPE transcrip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776918"/>
            <a:ext cx="2133600" cy="21109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08FC58F-DA9F-4257-9740-CC693505F104}" type="slidenum">
              <a:rPr lang="en-US" smtClean="0"/>
              <a:pPr>
                <a:defRPr/>
              </a:pPr>
              <a:t>10</a:t>
            </a:fld>
            <a:endParaRPr lang="en-US"/>
          </a:p>
        </p:txBody>
      </p:sp>
      <p:sp>
        <p:nvSpPr>
          <p:cNvPr id="3" name="Rectangle 2"/>
          <p:cNvSpPr/>
          <p:nvPr/>
        </p:nvSpPr>
        <p:spPr>
          <a:xfrm>
            <a:off x="533400" y="1752600"/>
            <a:ext cx="8001000" cy="3785652"/>
          </a:xfrm>
          <a:prstGeom prst="rect">
            <a:avLst/>
          </a:prstGeom>
        </p:spPr>
        <p:txBody>
          <a:bodyPr wrap="square">
            <a:spAutoFit/>
          </a:bodyPr>
          <a:lstStyle/>
          <a:p>
            <a:r>
              <a:rPr lang="en-US" sz="2400" dirty="0" smtClean="0">
                <a:latin typeface="+mn-lt"/>
              </a:rPr>
              <a:t>Each school that receives Title I funds must jointly develop and revise with parents a school-parent compact as part of the school-level parent and family engagement policy. The school-parent compact is an agreement that outlines how parents, the entire school staff, and students will share the responsibility for improved student academic achievement and the means by which the school and parents will build and develop a partnership to help children achieve the state’s high standards.</a:t>
            </a:r>
            <a:endParaRPr lang="en-US" sz="2400" dirty="0">
              <a:latin typeface="+mn-lt"/>
              <a:ea typeface="Tahoma" pitchFamily="34" charset="0"/>
              <a:cs typeface="Tahoma" pitchFamily="34" charset="0"/>
            </a:endParaRPr>
          </a:p>
        </p:txBody>
      </p:sp>
      <p:sp>
        <p:nvSpPr>
          <p:cNvPr id="4" name="Title 2"/>
          <p:cNvSpPr txBox="1">
            <a:spLocks/>
          </p:cNvSpPr>
          <p:nvPr/>
        </p:nvSpPr>
        <p:spPr>
          <a:xfrm>
            <a:off x="685800" y="457200"/>
            <a:ext cx="7924800" cy="1066800"/>
          </a:xfrm>
          <a:prstGeom prst="rect">
            <a:avLst/>
          </a:prstGeom>
        </p:spPr>
        <p:style>
          <a:lnRef idx="2">
            <a:schemeClr val="accent1"/>
          </a:lnRef>
          <a:fillRef idx="1">
            <a:schemeClr val="lt1"/>
          </a:fillRef>
          <a:effectRef idx="0">
            <a:schemeClr val="accent1"/>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dirty="0" smtClean="0">
                <a:ln>
                  <a:noFill/>
                </a:ln>
                <a:solidFill>
                  <a:schemeClr val="tx2"/>
                </a:solidFill>
                <a:uLnTx/>
                <a:uFillTx/>
                <a:latin typeface="+mj-lt"/>
                <a:ea typeface="+mj-ea"/>
                <a:cs typeface="+mj-cs"/>
              </a:rPr>
              <a:t>School-Parent </a:t>
            </a:r>
            <a:r>
              <a:rPr kumimoji="0" lang="en-US" sz="3200" b="1" i="1" u="none" strike="noStrike" kern="1200" cap="none" spc="0" normalizeH="0" noProof="0" dirty="0" smtClean="0">
                <a:ln>
                  <a:noFill/>
                </a:ln>
                <a:solidFill>
                  <a:schemeClr val="tx2"/>
                </a:solidFill>
                <a:uLnTx/>
                <a:uFillTx/>
                <a:latin typeface="+mj-lt"/>
                <a:ea typeface="+mj-ea"/>
                <a:cs typeface="+mj-cs"/>
              </a:rPr>
              <a:t> Compact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i="1" baseline="0" dirty="0" smtClean="0">
                <a:solidFill>
                  <a:schemeClr val="tx2"/>
                </a:solidFill>
                <a:latin typeface="+mj-lt"/>
                <a:ea typeface="+mj-ea"/>
                <a:cs typeface="+mj-cs"/>
              </a:rPr>
              <a:t>ESSA Section</a:t>
            </a:r>
            <a:r>
              <a:rPr lang="en-US" sz="3200" b="1" i="1" dirty="0" smtClean="0">
                <a:solidFill>
                  <a:schemeClr val="tx2"/>
                </a:solidFill>
                <a:latin typeface="+mj-lt"/>
                <a:ea typeface="+mj-ea"/>
                <a:cs typeface="+mj-cs"/>
              </a:rPr>
              <a:t> 1116 (d)</a:t>
            </a:r>
            <a:r>
              <a:rPr lang="en-US" sz="4100" b="1" i="1" dirty="0" smtClean="0">
                <a:solidFill>
                  <a:schemeClr val="tx2"/>
                </a:solidFill>
                <a:latin typeface="+mj-lt"/>
                <a:ea typeface="+mj-ea"/>
                <a:cs typeface="+mj-cs"/>
              </a:rPr>
              <a:t> </a:t>
            </a:r>
            <a:endParaRPr kumimoji="0" lang="en-US" sz="4100" b="1" i="1" u="none" strike="noStrike" kern="1200" cap="none" spc="0" normalizeH="0" baseline="0" noProof="0" dirty="0">
              <a:ln>
                <a:noFill/>
              </a:ln>
              <a:solidFill>
                <a:schemeClr val="tx2"/>
              </a:solidFill>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229600" cy="3505200"/>
          </a:xfrm>
        </p:spPr>
        <p:txBody>
          <a:bodyPr/>
          <a:lstStyle/>
          <a:p>
            <a:pPr>
              <a:buFont typeface="Wingdings" pitchFamily="2" charset="2"/>
              <a:buChar char="v"/>
            </a:pPr>
            <a:r>
              <a:rPr lang="en-US" dirty="0" smtClean="0"/>
              <a:t>Convene an annual meeting, at a convenient time, to which all parents of participating children shall be invited and encouraged to attend, to inform parents of their school’s participation under this part and to explain the requirements of this part, and the right of the parents to be involved. </a:t>
            </a:r>
          </a:p>
        </p:txBody>
      </p:sp>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11</a:t>
            </a:fld>
            <a:endParaRPr lang="en-US"/>
          </a:p>
        </p:txBody>
      </p:sp>
      <p:sp>
        <p:nvSpPr>
          <p:cNvPr id="4" name="Title 3"/>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200" i="1" dirty="0" smtClean="0">
                <a:solidFill>
                  <a:schemeClr val="tx2"/>
                </a:solidFill>
              </a:rPr>
              <a:t>Annual Title I Parent Meeting</a:t>
            </a:r>
            <a:br>
              <a:rPr lang="en-US" sz="3200" i="1" dirty="0" smtClean="0">
                <a:solidFill>
                  <a:schemeClr val="tx2"/>
                </a:solidFill>
              </a:rPr>
            </a:br>
            <a:r>
              <a:rPr lang="en-US" sz="3200" i="1" dirty="0" smtClean="0">
                <a:solidFill>
                  <a:schemeClr val="tx2"/>
                </a:solidFill>
              </a:rPr>
              <a:t>ESSA Section 1116 (c) (1)</a:t>
            </a:r>
            <a:endParaRPr lang="en-US" sz="3200" i="1"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8229600" cy="3776472"/>
          </a:xfrm>
        </p:spPr>
        <p:txBody>
          <a:bodyPr/>
          <a:lstStyle/>
          <a:p>
            <a:pPr>
              <a:buFont typeface="Wingdings" pitchFamily="2" charset="2"/>
              <a:buChar char="v"/>
            </a:pPr>
            <a:r>
              <a:rPr lang="en-US" dirty="0" smtClean="0"/>
              <a:t>Each Local Educational Agency (LEA) that receives Title I funds must conduct an annual evaluation of the content and effectiveness of the parent and family engagement policy in improving the academic quality of the Title I schools, including identifying possible barriers to greater participation of parents in activities and programs. </a:t>
            </a:r>
            <a:endParaRPr lang="en-US" dirty="0"/>
          </a:p>
        </p:txBody>
      </p:sp>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12</a:t>
            </a:fld>
            <a:endParaRPr lang="en-US"/>
          </a:p>
        </p:txBody>
      </p:sp>
      <p:sp>
        <p:nvSpPr>
          <p:cNvPr id="4" name="Title 3"/>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200" i="1" dirty="0" smtClean="0">
                <a:solidFill>
                  <a:schemeClr val="tx2"/>
                </a:solidFill>
              </a:rPr>
              <a:t>Annual Evaluation</a:t>
            </a:r>
            <a:br>
              <a:rPr lang="en-US" sz="3200" i="1" dirty="0" smtClean="0">
                <a:solidFill>
                  <a:schemeClr val="tx2"/>
                </a:solidFill>
              </a:rPr>
            </a:br>
            <a:r>
              <a:rPr lang="en-US" sz="3200" i="1" dirty="0" smtClean="0">
                <a:solidFill>
                  <a:schemeClr val="tx2"/>
                </a:solidFill>
              </a:rPr>
              <a:t>ESSA Section 1116 (a) (2) (D) &amp; (E)</a:t>
            </a:r>
            <a:endParaRPr lang="en-US" sz="3200" i="1" dirty="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A Title I </a:t>
            </a:r>
            <a:r>
              <a:rPr lang="en-US" dirty="0" smtClean="0"/>
              <a:t>School-wide </a:t>
            </a:r>
            <a:r>
              <a:rPr lang="en-US" dirty="0"/>
              <a:t>Program (SWP) addresses the educational needs of </a:t>
            </a:r>
            <a:r>
              <a:rPr lang="en-US" b="1" u="sng" dirty="0"/>
              <a:t>all students</a:t>
            </a:r>
            <a:r>
              <a:rPr lang="en-US" dirty="0"/>
              <a:t> with comprehensive strategies for improving the whole school so that every student achieves high levels of academic proficiency. </a:t>
            </a:r>
          </a:p>
          <a:p>
            <a:r>
              <a:rPr lang="en-US" dirty="0" smtClean="0"/>
              <a:t>SWP </a:t>
            </a:r>
            <a:r>
              <a:rPr lang="en-US" dirty="0"/>
              <a:t>can improve academic achievement throughout a school so that </a:t>
            </a:r>
            <a:r>
              <a:rPr lang="en-US" b="1" u="sng" dirty="0"/>
              <a:t>all students</a:t>
            </a:r>
            <a:r>
              <a:rPr lang="en-US" dirty="0"/>
              <a:t>, particularly the lowest-achieving students, demonstrate proficiency related to the state's academic content standards. </a:t>
            </a:r>
          </a:p>
          <a:p>
            <a:r>
              <a:rPr lang="en-US" dirty="0" smtClean="0"/>
              <a:t>SWP </a:t>
            </a:r>
            <a:r>
              <a:rPr lang="en-US" dirty="0"/>
              <a:t>builds on </a:t>
            </a:r>
            <a:r>
              <a:rPr lang="en-US" dirty="0" smtClean="0"/>
              <a:t>school-wide </a:t>
            </a:r>
            <a:r>
              <a:rPr lang="en-US" dirty="0"/>
              <a:t>reform strategies, rather than separate, add-on services. </a:t>
            </a:r>
          </a:p>
          <a:p>
            <a:r>
              <a:rPr lang="en-US" dirty="0"/>
              <a:t>The Title </a:t>
            </a:r>
            <a:r>
              <a:rPr lang="en-US" dirty="0" smtClean="0"/>
              <a:t>I </a:t>
            </a:r>
            <a:r>
              <a:rPr lang="en-US" dirty="0"/>
              <a:t>Annual </a:t>
            </a:r>
            <a:r>
              <a:rPr lang="en-US" dirty="0" smtClean="0"/>
              <a:t>School-wide </a:t>
            </a:r>
            <a:r>
              <a:rPr lang="en-US" dirty="0"/>
              <a:t>Plan is developed with input from various stakeholders.</a:t>
            </a:r>
          </a:p>
          <a:p>
            <a:r>
              <a:rPr lang="en-US" dirty="0" smtClean="0"/>
              <a:t>Title </a:t>
            </a:r>
            <a:r>
              <a:rPr lang="en-US" dirty="0"/>
              <a:t>I districts and schools are required to conduct a comprehensive needs assessment to identify student and staff needs and to determine appropriate programs, services and activities</a:t>
            </a:r>
            <a:r>
              <a:rPr lang="en-US" dirty="0" smtClean="0"/>
              <a:t>.</a:t>
            </a:r>
            <a:endParaRPr lang="en-US" dirty="0"/>
          </a:p>
        </p:txBody>
      </p:sp>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13</a:t>
            </a:fld>
            <a:endParaRPr lang="en-US"/>
          </a:p>
        </p:txBody>
      </p:sp>
      <p:sp>
        <p:nvSpPr>
          <p:cNvPr id="4" name="Title 3"/>
          <p:cNvSpPr>
            <a:spLocks noGrp="1"/>
          </p:cNvSpPr>
          <p:nvPr>
            <p:ph type="title"/>
          </p:nvPr>
        </p:nvSpPr>
        <p:spPr>
          <a:xfrm>
            <a:off x="304800" y="274638"/>
            <a:ext cx="8610600" cy="1143000"/>
          </a:xfrm>
        </p:spPr>
        <p:txBody>
          <a:bodyPr>
            <a:noAutofit/>
          </a:bodyPr>
          <a:lstStyle/>
          <a:p>
            <a:r>
              <a:rPr lang="en-US" sz="3600" dirty="0" smtClean="0"/>
              <a:t>Title I </a:t>
            </a:r>
            <a:r>
              <a:rPr lang="en-US" sz="3600" dirty="0" err="1" smtClean="0"/>
              <a:t>Schoolwide</a:t>
            </a:r>
            <a:r>
              <a:rPr lang="en-US" sz="3600" dirty="0" smtClean="0"/>
              <a:t> Program requirements &amp; participation</a:t>
            </a:r>
            <a:endParaRPr lang="en-US" sz="3600" dirty="0"/>
          </a:p>
        </p:txBody>
      </p:sp>
    </p:spTree>
    <p:extLst>
      <p:ext uri="{BB962C8B-B14F-4D97-AF65-F5344CB8AC3E}">
        <p14:creationId xmlns:p14="http://schemas.microsoft.com/office/powerpoint/2010/main" val="227480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14</a:t>
            </a:fld>
            <a:endParaRPr lang="en-US"/>
          </a:p>
        </p:txBody>
      </p:sp>
      <p:sp>
        <p:nvSpPr>
          <p:cNvPr id="4" name="Title 3"/>
          <p:cNvSpPr>
            <a:spLocks noGrp="1"/>
          </p:cNvSpPr>
          <p:nvPr>
            <p:ph type="title"/>
          </p:nvPr>
        </p:nvSpPr>
        <p:spPr>
          <a:xfrm>
            <a:off x="457200" y="-91440"/>
            <a:ext cx="8229600" cy="1143000"/>
          </a:xfrm>
        </p:spPr>
        <p:txBody>
          <a:bodyPr/>
          <a:lstStyle/>
          <a:p>
            <a:pPr algn="ctr"/>
            <a:r>
              <a:rPr lang="en-US" dirty="0" smtClean="0"/>
              <a:t>School-wide Goals</a:t>
            </a:r>
            <a:endParaRPr lang="en-US" dirty="0"/>
          </a:p>
        </p:txBody>
      </p:sp>
      <p:pic>
        <p:nvPicPr>
          <p:cNvPr id="1029" name="Picture 5" descr="https://lh5.googleusercontent.com/R3mXaqAlCC6oFJ-C8fzUFbS92KkeR1NaXdTaaM0NpYUUojmmm3gOc6rJNknalp3NKQO8SAb9CmEs_GHQgVN5lKLGvsq9YaHwePI-Uo3Z4vdXhvQGh-aM_7p-5ZGhSAblrIZSrfbDOj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3999"/>
            <a:ext cx="1704528" cy="143906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lh6.googleusercontent.com/FfVvHKhoZxgJ9nB13b-3TEYSpyXSCnYP04ndxFllvWuB3lYUErV-Td1VeGM0Ae_CYbmZHViJCAAkC8oOxyJZ-Lhx0523ykACYsV_d59Z3CdGsVlhSqhKQsYJkx9aUAwXLPfULaCUeH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235818"/>
            <a:ext cx="3124200" cy="162218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752600" y="5218612"/>
            <a:ext cx="5153472" cy="723916"/>
          </a:xfrm>
          <a:prstGeom prst="rect">
            <a:avLst/>
          </a:prstGeom>
          <a:ln w="6350">
            <a:solidFill>
              <a:schemeClr val="tx1"/>
            </a:solidFill>
          </a:ln>
        </p:spPr>
        <p:txBody>
          <a:bodyPr wrap="square">
            <a:spAutoFit/>
          </a:bodyPr>
          <a:lstStyle/>
          <a:p>
            <a:pPr marL="285750" marR="0" indent="-285750" algn="ctr">
              <a:lnSpc>
                <a:spcPct val="114000"/>
              </a:lnSpc>
              <a:spcBef>
                <a:spcPts val="0"/>
              </a:spcBef>
              <a:spcAft>
                <a:spcPts val="0"/>
              </a:spcAft>
              <a:buFont typeface="Wingdings" panose="05000000000000000000" pitchFamily="2" charset="2"/>
              <a:buChar char="v"/>
              <a:tabLst>
                <a:tab pos="971550" algn="l"/>
              </a:tabLst>
            </a:pPr>
            <a:r>
              <a:rPr lang="en-US" dirty="0">
                <a:latin typeface="Berlin Sans FB" panose="020E0602020502020306" pitchFamily="34" charset="0"/>
                <a:ea typeface="Century Gothic" panose="020B0502020202020204" pitchFamily="34" charset="0"/>
                <a:cs typeface="Times New Roman" panose="02020603050405020304" pitchFamily="18" charset="0"/>
              </a:rPr>
              <a:t>Increase school connectedness to &gt; 80% on the Spring 2023 Georgia Student Health Survey </a:t>
            </a:r>
            <a:endParaRPr lang="en-US" sz="1600" dirty="0">
              <a:effectLst/>
              <a:latin typeface="Berlin Sans FB" panose="020E0602020502020306" pitchFamily="34" charset="0"/>
              <a:ea typeface="Century Gothic" panose="020B0502020202020204" pitchFamily="34" charset="0"/>
              <a:cs typeface="Times New Roman" panose="02020603050405020304" pitchFamily="18" charset="0"/>
            </a:endParaRPr>
          </a:p>
        </p:txBody>
      </p:sp>
      <p:sp>
        <p:nvSpPr>
          <p:cNvPr id="7" name="Content Placeholder 6"/>
          <p:cNvSpPr>
            <a:spLocks noGrp="1"/>
          </p:cNvSpPr>
          <p:nvPr>
            <p:ph idx="1"/>
          </p:nvPr>
        </p:nvSpPr>
        <p:spPr>
          <a:xfrm>
            <a:off x="457200" y="808036"/>
            <a:ext cx="8229600" cy="4525963"/>
          </a:xfrm>
        </p:spPr>
        <p:txBody>
          <a:bodyPr>
            <a:normAutofit fontScale="62500" lnSpcReduction="20000"/>
          </a:bodyPr>
          <a:lstStyle/>
          <a:p>
            <a:r>
              <a:rPr lang="en-US" dirty="0">
                <a:latin typeface="Berlin Sans FB" panose="020E0602020502020306" pitchFamily="34" charset="0"/>
              </a:rPr>
              <a:t>North Tattnall Middle School will decrease the percentage of students scoring in the Beginning Learner level in ELA on the Spring 2023 Ga Milestones EOG Assessment to &lt;26% and increase students scoring in the Distinguished Learner level to &gt;2%  in grades 6-8.</a:t>
            </a:r>
          </a:p>
          <a:p>
            <a:endParaRPr lang="en-US" dirty="0">
              <a:latin typeface="Berlin Sans FB" panose="020E0602020502020306" pitchFamily="34" charset="0"/>
            </a:endParaRPr>
          </a:p>
          <a:p>
            <a:r>
              <a:rPr lang="en-US" dirty="0">
                <a:latin typeface="Berlin Sans FB" panose="020E0602020502020306" pitchFamily="34" charset="0"/>
              </a:rPr>
              <a:t>North Tattnall Middle School will decrease the percentage of students scoring in the Beginning Learner level in Math on the Spring 2023 Ga Milestones EOG Assessment to &lt;16% and increase students scoring in the Distinguished Learner level to &gt;9%  in grades 6-8.</a:t>
            </a:r>
          </a:p>
          <a:p>
            <a:endParaRPr lang="en-US" dirty="0">
              <a:latin typeface="Berlin Sans FB" panose="020E0602020502020306" pitchFamily="34" charset="0"/>
            </a:endParaRPr>
          </a:p>
          <a:p>
            <a:r>
              <a:rPr lang="en-US" dirty="0">
                <a:latin typeface="Berlin Sans FB" panose="020E0602020502020306" pitchFamily="34" charset="0"/>
              </a:rPr>
              <a:t>North Tattnall Middle School will decrease the percentage of students scoring in the Beginning Learner level in Social Studies on the Spring 2023 Ga Milestones EOG Assessment to &lt;25% and increase students scoring in the Distinguished Learner level to &gt;5%  in grades 6-8.</a:t>
            </a:r>
          </a:p>
          <a:p>
            <a:endParaRPr lang="en-US" dirty="0">
              <a:latin typeface="Berlin Sans FB" panose="020E0602020502020306" pitchFamily="34" charset="0"/>
            </a:endParaRPr>
          </a:p>
          <a:p>
            <a:r>
              <a:rPr lang="en-US" dirty="0">
                <a:latin typeface="Berlin Sans FB" panose="020E0602020502020306" pitchFamily="34" charset="0"/>
              </a:rPr>
              <a:t>North Tattnall Middle School will decrease the percentage of students scoring in the Beginning Learner level in Science on the Spring 2023 Ga Milestones EOG Assessment to &lt;40% and increase students scoring in the Distinguished Learner level to &gt;5%  in grades 6-8.</a:t>
            </a:r>
          </a:p>
          <a:p>
            <a:endParaRPr lang="en-US" dirty="0"/>
          </a:p>
        </p:txBody>
      </p:sp>
    </p:spTree>
    <p:extLst>
      <p:ext uri="{BB962C8B-B14F-4D97-AF65-F5344CB8AC3E}">
        <p14:creationId xmlns:p14="http://schemas.microsoft.com/office/powerpoint/2010/main" val="845096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15</a:t>
            </a:fld>
            <a:endParaRPr lang="en-US"/>
          </a:p>
        </p:txBody>
      </p:sp>
      <p:sp>
        <p:nvSpPr>
          <p:cNvPr id="4" name="Title 3"/>
          <p:cNvSpPr>
            <a:spLocks noGrp="1"/>
          </p:cNvSpPr>
          <p:nvPr>
            <p:ph type="title"/>
          </p:nvPr>
        </p:nvSpPr>
        <p:spPr/>
        <p:txBody>
          <a:bodyPr>
            <a:normAutofit fontScale="90000"/>
          </a:bodyPr>
          <a:lstStyle/>
          <a:p>
            <a:r>
              <a:rPr lang="en-US" dirty="0" smtClean="0"/>
              <a:t>School-wide programs/supports</a:t>
            </a:r>
            <a:endParaRPr lang="en-US" dirty="0"/>
          </a:p>
        </p:txBody>
      </p:sp>
      <p:sp>
        <p:nvSpPr>
          <p:cNvPr id="5" name="TextBox 4"/>
          <p:cNvSpPr txBox="1"/>
          <p:nvPr/>
        </p:nvSpPr>
        <p:spPr>
          <a:xfrm>
            <a:off x="457200" y="5486400"/>
            <a:ext cx="8555832" cy="523220"/>
          </a:xfrm>
          <a:prstGeom prst="rect">
            <a:avLst/>
          </a:prstGeom>
          <a:noFill/>
        </p:spPr>
        <p:txBody>
          <a:bodyPr wrap="square" rtlCol="0">
            <a:spAutoFit/>
          </a:bodyPr>
          <a:lstStyle/>
          <a:p>
            <a:r>
              <a:rPr lang="en-US" sz="1400" dirty="0" smtClean="0">
                <a:latin typeface="Garamond" panose="02020404030301010803" pitchFamily="18" charset="0"/>
              </a:rPr>
              <a:t>* </a:t>
            </a:r>
            <a:r>
              <a:rPr lang="en-US" sz="1400" b="1" dirty="0">
                <a:latin typeface="Garamond" panose="02020404030301010803" pitchFamily="18" charset="0"/>
              </a:rPr>
              <a:t>You, as Title I parents, have the right to provide input in the development of the </a:t>
            </a:r>
            <a:r>
              <a:rPr lang="en-US" sz="1400" b="1" dirty="0" err="1">
                <a:latin typeface="Garamond" panose="02020404030301010803" pitchFamily="18" charset="0"/>
              </a:rPr>
              <a:t>schoolwide</a:t>
            </a:r>
            <a:r>
              <a:rPr lang="en-US" sz="1400" b="1" dirty="0">
                <a:latin typeface="Garamond" panose="02020404030301010803" pitchFamily="18" charset="0"/>
              </a:rPr>
              <a:t> improvement plan. You are encouraged to submit suggestions at any time throughout the school year to the school principal. </a:t>
            </a:r>
          </a:p>
        </p:txBody>
      </p:sp>
      <p:sp>
        <p:nvSpPr>
          <p:cNvPr id="6" name="Content Placeholder 1"/>
          <p:cNvSpPr>
            <a:spLocks noGrp="1"/>
          </p:cNvSpPr>
          <p:nvPr>
            <p:ph idx="1"/>
          </p:nvPr>
        </p:nvSpPr>
        <p:spPr>
          <a:xfrm>
            <a:off x="457200" y="1143000"/>
            <a:ext cx="8229600" cy="4419600"/>
          </a:xfrm>
        </p:spPr>
        <p:txBody>
          <a:bodyPr>
            <a:normAutofit fontScale="55000" lnSpcReduction="20000"/>
          </a:bodyPr>
          <a:lstStyle/>
          <a:p>
            <a:r>
              <a:rPr lang="en-US" dirty="0" err="1" smtClean="0">
                <a:latin typeface="Berlin Sans FB" panose="020E0602020502020306" pitchFamily="34" charset="0"/>
              </a:rPr>
              <a:t>iReady</a:t>
            </a:r>
            <a:r>
              <a:rPr lang="en-US" dirty="0" smtClean="0">
                <a:latin typeface="Berlin Sans FB" panose="020E0602020502020306" pitchFamily="34" charset="0"/>
              </a:rPr>
              <a:t>				Class size reduction teachers</a:t>
            </a:r>
          </a:p>
          <a:p>
            <a:r>
              <a:rPr lang="en-US" dirty="0" smtClean="0">
                <a:latin typeface="Berlin Sans FB" panose="020E0602020502020306" pitchFamily="34" charset="0"/>
              </a:rPr>
              <a:t>USA </a:t>
            </a:r>
            <a:r>
              <a:rPr lang="en-US" dirty="0" err="1" smtClean="0">
                <a:latin typeface="Berlin Sans FB" panose="020E0602020502020306" pitchFamily="34" charset="0"/>
              </a:rPr>
              <a:t>Testprep</a:t>
            </a:r>
            <a:r>
              <a:rPr lang="en-US" dirty="0" smtClean="0">
                <a:latin typeface="Berlin Sans FB" panose="020E0602020502020306" pitchFamily="34" charset="0"/>
              </a:rPr>
              <a:t>				Free breakfast/lunch programs</a:t>
            </a:r>
          </a:p>
          <a:p>
            <a:r>
              <a:rPr lang="en-US" dirty="0" smtClean="0">
                <a:latin typeface="Berlin Sans FB" panose="020E0602020502020306" pitchFamily="34" charset="0"/>
              </a:rPr>
              <a:t>IXL					6</a:t>
            </a:r>
            <a:r>
              <a:rPr lang="en-US" baseline="30000" dirty="0" smtClean="0">
                <a:latin typeface="Berlin Sans FB" panose="020E0602020502020306" pitchFamily="34" charset="0"/>
              </a:rPr>
              <a:t>th</a:t>
            </a:r>
            <a:r>
              <a:rPr lang="en-US" dirty="0" smtClean="0">
                <a:latin typeface="Berlin Sans FB" panose="020E0602020502020306" pitchFamily="34" charset="0"/>
              </a:rPr>
              <a:t> grade Orientation</a:t>
            </a:r>
          </a:p>
          <a:p>
            <a:r>
              <a:rPr lang="en-US" dirty="0" smtClean="0">
                <a:latin typeface="Berlin Sans FB" panose="020E0602020502020306" pitchFamily="34" charset="0"/>
              </a:rPr>
              <a:t>Flocabulary				7</a:t>
            </a:r>
            <a:r>
              <a:rPr lang="en-US" baseline="30000" dirty="0" smtClean="0">
                <a:latin typeface="Berlin Sans FB" panose="020E0602020502020306" pitchFamily="34" charset="0"/>
              </a:rPr>
              <a:t>th</a:t>
            </a:r>
            <a:r>
              <a:rPr lang="en-US" dirty="0" smtClean="0">
                <a:latin typeface="Berlin Sans FB" panose="020E0602020502020306" pitchFamily="34" charset="0"/>
              </a:rPr>
              <a:t>/8</a:t>
            </a:r>
            <a:r>
              <a:rPr lang="en-US" baseline="30000" dirty="0" smtClean="0">
                <a:latin typeface="Berlin Sans FB" panose="020E0602020502020306" pitchFamily="34" charset="0"/>
              </a:rPr>
              <a:t>th</a:t>
            </a:r>
            <a:r>
              <a:rPr lang="en-US" dirty="0" smtClean="0">
                <a:latin typeface="Berlin Sans FB" panose="020E0602020502020306" pitchFamily="34" charset="0"/>
              </a:rPr>
              <a:t> grades Open House</a:t>
            </a:r>
          </a:p>
          <a:p>
            <a:r>
              <a:rPr lang="en-US" dirty="0" smtClean="0">
                <a:latin typeface="Berlin Sans FB" panose="020E0602020502020306" pitchFamily="34" charset="0"/>
              </a:rPr>
              <a:t>Scholastic Magazines			Family/Parent Nights/Activities</a:t>
            </a:r>
          </a:p>
          <a:p>
            <a:r>
              <a:rPr lang="en-US" dirty="0" smtClean="0">
                <a:latin typeface="Berlin Sans FB" panose="020E0602020502020306" pitchFamily="34" charset="0"/>
              </a:rPr>
              <a:t>Student Support Staff			Migrant paraprofessional</a:t>
            </a:r>
          </a:p>
          <a:p>
            <a:r>
              <a:rPr lang="en-US" dirty="0" smtClean="0">
                <a:latin typeface="Berlin Sans FB" panose="020E0602020502020306" pitchFamily="34" charset="0"/>
              </a:rPr>
              <a:t>Student instructional supplies			Co-teachers/Inclusion</a:t>
            </a:r>
          </a:p>
          <a:p>
            <a:r>
              <a:rPr lang="en-US" dirty="0" smtClean="0">
                <a:latin typeface="Berlin Sans FB" panose="020E0602020502020306" pitchFamily="34" charset="0"/>
              </a:rPr>
              <a:t>Teacher resources				Telehealth</a:t>
            </a:r>
          </a:p>
          <a:p>
            <a:r>
              <a:rPr lang="en-US" dirty="0" smtClean="0">
                <a:latin typeface="Berlin Sans FB" panose="020E0602020502020306" pitchFamily="34" charset="0"/>
              </a:rPr>
              <a:t>Novels					School Council</a:t>
            </a:r>
          </a:p>
          <a:p>
            <a:r>
              <a:rPr lang="en-US" dirty="0" smtClean="0">
                <a:latin typeface="Berlin Sans FB" panose="020E0602020502020306" pitchFamily="34" charset="0"/>
              </a:rPr>
              <a:t>PL for teachers/staff			Educator’s Handbook	</a:t>
            </a:r>
          </a:p>
          <a:p>
            <a:r>
              <a:rPr lang="en-US" dirty="0" smtClean="0">
                <a:latin typeface="Berlin Sans FB" panose="020E0602020502020306" pitchFamily="34" charset="0"/>
              </a:rPr>
              <a:t>Study Skills Class				PBIS</a:t>
            </a:r>
          </a:p>
          <a:p>
            <a:r>
              <a:rPr lang="en-US" dirty="0" smtClean="0">
                <a:latin typeface="Berlin Sans FB" panose="020E0602020502020306" pitchFamily="34" charset="0"/>
              </a:rPr>
              <a:t>Read 180				After school tutoring</a:t>
            </a:r>
          </a:p>
          <a:p>
            <a:r>
              <a:rPr lang="en-US" dirty="0" smtClean="0">
                <a:latin typeface="Berlin Sans FB" panose="020E0602020502020306" pitchFamily="34" charset="0"/>
              </a:rPr>
              <a:t>Teacher extended day </a:t>
            </a:r>
          </a:p>
          <a:p>
            <a:r>
              <a:rPr lang="en-US" dirty="0" smtClean="0">
                <a:latin typeface="Berlin Sans FB" panose="020E0602020502020306" pitchFamily="34" charset="0"/>
              </a:rPr>
              <a:t>Check and Connect</a:t>
            </a:r>
          </a:p>
          <a:p>
            <a:r>
              <a:rPr lang="en-US" dirty="0" smtClean="0">
                <a:latin typeface="Berlin Sans FB" panose="020E0602020502020306" pitchFamily="34" charset="0"/>
              </a:rPr>
              <a:t>Amazing Shake; RCA Point System</a:t>
            </a:r>
          </a:p>
          <a:p>
            <a:r>
              <a:rPr lang="en-US" dirty="0" err="1" smtClean="0">
                <a:latin typeface="Berlin Sans FB" panose="020E0602020502020306" pitchFamily="34" charset="0"/>
              </a:rPr>
              <a:t>RtI</a:t>
            </a:r>
            <a:r>
              <a:rPr lang="en-US" dirty="0" smtClean="0">
                <a:latin typeface="Berlin Sans FB" panose="020E0602020502020306" pitchFamily="34" charset="0"/>
              </a:rPr>
              <a:t> Interventions</a:t>
            </a:r>
          </a:p>
          <a:p>
            <a:r>
              <a:rPr lang="en-US" dirty="0" smtClean="0">
                <a:latin typeface="Berlin Sans FB" panose="020E0602020502020306" pitchFamily="34" charset="0"/>
              </a:rPr>
              <a:t>Summer School</a:t>
            </a:r>
          </a:p>
          <a:p>
            <a:endParaRPr lang="en-US" dirty="0" smtClean="0"/>
          </a:p>
          <a:p>
            <a:endParaRPr lang="en-US" dirty="0"/>
          </a:p>
        </p:txBody>
      </p:sp>
    </p:spTree>
    <p:extLst>
      <p:ext uri="{BB962C8B-B14F-4D97-AF65-F5344CB8AC3E}">
        <p14:creationId xmlns:p14="http://schemas.microsoft.com/office/powerpoint/2010/main" val="4148470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16</a:t>
            </a:fld>
            <a:endParaRPr lang="en-US"/>
          </a:p>
        </p:txBody>
      </p:sp>
      <p:sp>
        <p:nvSpPr>
          <p:cNvPr id="4" name="Title 3"/>
          <p:cNvSpPr>
            <a:spLocks noGrp="1"/>
          </p:cNvSpPr>
          <p:nvPr>
            <p:ph type="title"/>
          </p:nvPr>
        </p:nvSpPr>
        <p:spPr/>
        <p:txBody>
          <a:bodyPr>
            <a:normAutofit fontScale="90000"/>
          </a:bodyPr>
          <a:lstStyle/>
          <a:p>
            <a:pPr algn="ctr"/>
            <a:r>
              <a:rPr lang="en-US" b="0" dirty="0" smtClean="0">
                <a:effectLst/>
              </a:rPr>
              <a:t>School </a:t>
            </a:r>
            <a:r>
              <a:rPr lang="en-US" b="0" dirty="0">
                <a:effectLst/>
              </a:rPr>
              <a:t>State Report </a:t>
            </a:r>
            <a:r>
              <a:rPr lang="en-US" b="0" dirty="0" smtClean="0">
                <a:effectLst/>
              </a:rPr>
              <a:t>Card</a:t>
            </a:r>
            <a:r>
              <a:rPr lang="en-US" dirty="0"/>
              <a:t/>
            </a:r>
            <a:br>
              <a:rPr lang="en-US" dirty="0"/>
            </a:br>
            <a:endParaRPr lang="en-US" dirty="0"/>
          </a:p>
        </p:txBody>
      </p:sp>
      <p:sp>
        <p:nvSpPr>
          <p:cNvPr id="2" name="TextBox 1"/>
          <p:cNvSpPr txBox="1"/>
          <p:nvPr/>
        </p:nvSpPr>
        <p:spPr>
          <a:xfrm>
            <a:off x="6038774" y="990600"/>
            <a:ext cx="2971800" cy="3108543"/>
          </a:xfrm>
          <a:prstGeom prst="rect">
            <a:avLst/>
          </a:prstGeom>
          <a:noFill/>
          <a:ln w="12700">
            <a:solidFill>
              <a:schemeClr val="tx1"/>
            </a:solidFill>
          </a:ln>
        </p:spPr>
        <p:txBody>
          <a:bodyPr wrap="square" rtlCol="0">
            <a:spAutoFit/>
          </a:bodyPr>
          <a:lstStyle/>
          <a:p>
            <a:endParaRPr lang="en-US" dirty="0" smtClean="0"/>
          </a:p>
          <a:p>
            <a:r>
              <a:rPr lang="en-US" sz="1400" dirty="0" smtClean="0"/>
              <a:t>The link below is for our Georgia </a:t>
            </a:r>
            <a:r>
              <a:rPr lang="en-US" sz="1400" dirty="0"/>
              <a:t>School Grades </a:t>
            </a:r>
            <a:r>
              <a:rPr lang="en-US" sz="1400" dirty="0" smtClean="0"/>
              <a:t>Report.   Below are some snapshots of our last grade </a:t>
            </a:r>
            <a:r>
              <a:rPr lang="en-US" sz="1400" dirty="0"/>
              <a:t>report. </a:t>
            </a:r>
            <a:r>
              <a:rPr lang="en-US" sz="1400" dirty="0" smtClean="0"/>
              <a:t> (</a:t>
            </a:r>
            <a:r>
              <a:rPr lang="en-US" sz="1400" i="1" dirty="0" smtClean="0"/>
              <a:t>This is from 2018-19 which is the last time we were graded.)  </a:t>
            </a:r>
            <a:endParaRPr lang="en-US" sz="1400" i="1" dirty="0"/>
          </a:p>
          <a:p>
            <a:r>
              <a:rPr lang="en-US" dirty="0"/>
              <a:t/>
            </a:r>
            <a:br>
              <a:rPr lang="en-US" dirty="0"/>
            </a:br>
            <a:endParaRPr lang="en-US" dirty="0"/>
          </a:p>
          <a:p>
            <a:r>
              <a:rPr lang="en-US" dirty="0">
                <a:hlinkClick r:id="rId2"/>
              </a:rPr>
              <a:t>https://schoolgrades.georgia.gov/school-search?f[0]=field_district:144</a:t>
            </a:r>
            <a:endParaRPr lang="en-US" dirty="0"/>
          </a:p>
        </p:txBody>
      </p:sp>
      <p:pic>
        <p:nvPicPr>
          <p:cNvPr id="5" name="Picture 4"/>
          <p:cNvPicPr>
            <a:picLocks noChangeAspect="1"/>
          </p:cNvPicPr>
          <p:nvPr/>
        </p:nvPicPr>
        <p:blipFill>
          <a:blip r:embed="rId3"/>
          <a:stretch>
            <a:fillRect/>
          </a:stretch>
        </p:blipFill>
        <p:spPr>
          <a:xfrm>
            <a:off x="152400" y="4243900"/>
            <a:ext cx="4648200" cy="2559928"/>
          </a:xfrm>
          <a:prstGeom prst="rect">
            <a:avLst/>
          </a:prstGeom>
          <a:ln>
            <a:solidFill>
              <a:schemeClr val="bg1">
                <a:lumMod val="50000"/>
              </a:schemeClr>
            </a:solidFill>
          </a:ln>
        </p:spPr>
      </p:pic>
      <p:pic>
        <p:nvPicPr>
          <p:cNvPr id="6" name="Picture 5"/>
          <p:cNvPicPr>
            <a:picLocks noChangeAspect="1"/>
          </p:cNvPicPr>
          <p:nvPr/>
        </p:nvPicPr>
        <p:blipFill>
          <a:blip r:embed="rId4"/>
          <a:stretch>
            <a:fillRect/>
          </a:stretch>
        </p:blipFill>
        <p:spPr>
          <a:xfrm>
            <a:off x="2222620" y="3806445"/>
            <a:ext cx="3644780" cy="995533"/>
          </a:xfrm>
          <a:prstGeom prst="rect">
            <a:avLst/>
          </a:prstGeom>
          <a:ln>
            <a:solidFill>
              <a:schemeClr val="bg1">
                <a:lumMod val="65000"/>
              </a:schemeClr>
            </a:solidFill>
          </a:ln>
        </p:spPr>
      </p:pic>
      <p:pic>
        <p:nvPicPr>
          <p:cNvPr id="7" name="Picture 6"/>
          <p:cNvPicPr>
            <a:picLocks noChangeAspect="1"/>
          </p:cNvPicPr>
          <p:nvPr/>
        </p:nvPicPr>
        <p:blipFill>
          <a:blip r:embed="rId5"/>
          <a:stretch>
            <a:fillRect/>
          </a:stretch>
        </p:blipFill>
        <p:spPr>
          <a:xfrm>
            <a:off x="5193431" y="4500665"/>
            <a:ext cx="3602307" cy="2257561"/>
          </a:xfrm>
          <a:prstGeom prst="rect">
            <a:avLst/>
          </a:prstGeom>
          <a:ln>
            <a:solidFill>
              <a:schemeClr val="bg1">
                <a:lumMod val="65000"/>
              </a:schemeClr>
            </a:solidFill>
          </a:ln>
        </p:spPr>
      </p:pic>
      <p:sp>
        <p:nvSpPr>
          <p:cNvPr id="8" name="TextBox 7"/>
          <p:cNvSpPr txBox="1"/>
          <p:nvPr/>
        </p:nvSpPr>
        <p:spPr>
          <a:xfrm>
            <a:off x="304800" y="843680"/>
            <a:ext cx="5410200" cy="3016210"/>
          </a:xfrm>
          <a:prstGeom prst="rect">
            <a:avLst/>
          </a:prstGeom>
          <a:noFill/>
          <a:ln w="19050">
            <a:solidFill>
              <a:schemeClr val="tx1"/>
            </a:solidFill>
          </a:ln>
        </p:spPr>
        <p:txBody>
          <a:bodyPr wrap="square" rtlCol="0">
            <a:spAutoFit/>
          </a:bodyPr>
          <a:lstStyle/>
          <a:p>
            <a:r>
              <a:rPr lang="en-US" dirty="0">
                <a:solidFill>
                  <a:srgbClr val="FF0000"/>
                </a:solidFill>
              </a:rPr>
              <a:t>IMPORTANT Note regarding 2019-2020 and</a:t>
            </a:r>
          </a:p>
          <a:p>
            <a:r>
              <a:rPr lang="en-US" dirty="0">
                <a:solidFill>
                  <a:srgbClr val="FF0000"/>
                </a:solidFill>
              </a:rPr>
              <a:t>2020-2021 data:</a:t>
            </a:r>
          </a:p>
          <a:p>
            <a:r>
              <a:rPr lang="en-US" sz="1400" dirty="0"/>
              <a:t>For school years 2019-2020 and 2020-2021,</a:t>
            </a:r>
          </a:p>
          <a:p>
            <a:r>
              <a:rPr lang="en-US" sz="1400" dirty="0"/>
              <a:t>various pandemic related issues resulted in a lack</a:t>
            </a:r>
          </a:p>
          <a:p>
            <a:r>
              <a:rPr lang="en-US" sz="1400" dirty="0"/>
              <a:t>of data for most metrics and there was significant</a:t>
            </a:r>
          </a:p>
          <a:p>
            <a:r>
              <a:rPr lang="en-US" sz="1400" dirty="0"/>
              <a:t>variation in student participation rates where data</a:t>
            </a:r>
          </a:p>
          <a:p>
            <a:r>
              <a:rPr lang="en-US" sz="1400" dirty="0"/>
              <a:t>are available. Therefore, it is not advisable to make</a:t>
            </a:r>
          </a:p>
          <a:p>
            <a:r>
              <a:rPr lang="en-US" sz="1400" dirty="0"/>
              <a:t>comparisons between schools and/or districts for</a:t>
            </a:r>
          </a:p>
          <a:p>
            <a:r>
              <a:rPr lang="en-US" sz="1400" dirty="0"/>
              <a:t>these years. Additionally, the </a:t>
            </a:r>
            <a:r>
              <a:rPr lang="en-US" sz="1400" dirty="0" err="1"/>
              <a:t>GaDOE</a:t>
            </a:r>
            <a:r>
              <a:rPr lang="en-US" sz="1400" dirty="0"/>
              <a:t> was unable to</a:t>
            </a:r>
          </a:p>
          <a:p>
            <a:r>
              <a:rPr lang="en-US" sz="1400" dirty="0"/>
              <a:t>calculate a CCRPI for school years 2019-2020 and</a:t>
            </a:r>
          </a:p>
          <a:p>
            <a:r>
              <a:rPr lang="en-US" sz="1400" dirty="0"/>
              <a:t>2020-2021. Since GOSA’s A-F grade is based on</a:t>
            </a:r>
          </a:p>
          <a:p>
            <a:r>
              <a:rPr lang="en-US" sz="1400" dirty="0"/>
              <a:t>the school’s CCRPI calculation, this site will not</a:t>
            </a:r>
          </a:p>
          <a:p>
            <a:r>
              <a:rPr lang="en-US" sz="1400" dirty="0"/>
              <a:t>include a letter grade for the affected years.</a:t>
            </a:r>
          </a:p>
        </p:txBody>
      </p:sp>
    </p:spTree>
    <p:extLst>
      <p:ext uri="{BB962C8B-B14F-4D97-AF65-F5344CB8AC3E}">
        <p14:creationId xmlns:p14="http://schemas.microsoft.com/office/powerpoint/2010/main" val="412154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17</a:t>
            </a:fld>
            <a:endParaRPr lang="en-US"/>
          </a:p>
        </p:txBody>
      </p:sp>
      <p:sp>
        <p:nvSpPr>
          <p:cNvPr id="4" name="Title 3"/>
          <p:cNvSpPr>
            <a:spLocks noGrp="1"/>
          </p:cNvSpPr>
          <p:nvPr>
            <p:ph type="title"/>
          </p:nvPr>
        </p:nvSpPr>
        <p:spPr>
          <a:xfrm>
            <a:off x="533400" y="152400"/>
            <a:ext cx="8153400" cy="808038"/>
          </a:xfrm>
        </p:spPr>
        <p:txBody>
          <a:bodyPr>
            <a:normAutofit fontScale="90000"/>
          </a:bodyPr>
          <a:lstStyle/>
          <a:p>
            <a:r>
              <a:rPr lang="en-US" dirty="0">
                <a:effectLst/>
              </a:rPr>
              <a:t>School’s Curriculum and </a:t>
            </a:r>
            <a:r>
              <a:rPr lang="en-US" dirty="0" smtClean="0">
                <a:effectLst/>
              </a:rPr>
              <a:t>Testing</a:t>
            </a:r>
            <a:endParaRPr lang="en-US" dirty="0"/>
          </a:p>
        </p:txBody>
      </p:sp>
      <p:sp>
        <p:nvSpPr>
          <p:cNvPr id="6" name="Rectangle 5"/>
          <p:cNvSpPr/>
          <p:nvPr/>
        </p:nvSpPr>
        <p:spPr>
          <a:xfrm>
            <a:off x="228600" y="1219200"/>
            <a:ext cx="8266272" cy="646331"/>
          </a:xfrm>
          <a:prstGeom prst="rect">
            <a:avLst/>
          </a:prstGeom>
        </p:spPr>
        <p:txBody>
          <a:bodyPr wrap="square">
            <a:spAutoFit/>
          </a:bodyPr>
          <a:lstStyle/>
          <a:p>
            <a:r>
              <a:rPr lang="en-US" i="1" dirty="0"/>
              <a:t/>
            </a:r>
            <a:br>
              <a:rPr lang="en-US" i="1" dirty="0"/>
            </a:br>
            <a:endParaRPr lang="en-US" i="1" dirty="0"/>
          </a:p>
        </p:txBody>
      </p:sp>
      <p:pic>
        <p:nvPicPr>
          <p:cNvPr id="4100" name="Picture 4" descr="https://lh6.googleusercontent.com/6h4zkp67eRz5XYfGzFhyRNn1ue8_kR0RUJqaKOSLzIvt1AnB4kPEhLIPcp8WosHLzHHG9nXw41bWwIJsDZVHDZ2yHmsnfcoi7VJ9stQJdk3X8TiQiwsgmXLdRsnQkHVnpgOJs8ltK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6566" y="4267200"/>
            <a:ext cx="2503337" cy="135034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28600" y="914400"/>
            <a:ext cx="8266272" cy="6401753"/>
          </a:xfrm>
          <a:prstGeom prst="rect">
            <a:avLst/>
          </a:prstGeom>
        </p:spPr>
        <p:txBody>
          <a:bodyPr wrap="square">
            <a:spAutoFit/>
          </a:bodyPr>
          <a:lstStyle/>
          <a:p>
            <a:pPr algn="ctr"/>
            <a:r>
              <a:rPr lang="en-US" i="1" dirty="0" smtClean="0"/>
              <a:t>*</a:t>
            </a:r>
            <a:r>
              <a:rPr lang="en-US" sz="1600" dirty="0" smtClean="0">
                <a:latin typeface="Comic Sans MS" panose="030F0702030302020204" pitchFamily="66" charset="0"/>
              </a:rPr>
              <a:t>Georgia's </a:t>
            </a:r>
            <a:r>
              <a:rPr lang="en-US" sz="1600" dirty="0">
                <a:latin typeface="Comic Sans MS" panose="030F0702030302020204" pitchFamily="66" charset="0"/>
              </a:rPr>
              <a:t>academic content standards establish high expectations for all students. The Georgia Standards </a:t>
            </a:r>
            <a:r>
              <a:rPr lang="en-US" sz="1600" dirty="0" smtClean="0">
                <a:latin typeface="Comic Sans MS" panose="030F0702030302020204" pitchFamily="66" charset="0"/>
              </a:rPr>
              <a:t>of Excellence identify </a:t>
            </a:r>
            <a:r>
              <a:rPr lang="en-US" sz="1600" dirty="0">
                <a:latin typeface="Comic Sans MS" panose="030F0702030302020204" pitchFamily="66" charset="0"/>
              </a:rPr>
              <a:t>what your child needs to know and be able to do in all content areas by grade levels. The Georgia Standards form the framework of everything taught at school. </a:t>
            </a:r>
            <a:endParaRPr lang="en-US" sz="1600" dirty="0" smtClean="0">
              <a:latin typeface="Comic Sans MS" panose="030F0702030302020204" pitchFamily="66" charset="0"/>
            </a:endParaRPr>
          </a:p>
          <a:p>
            <a:pPr algn="ctr"/>
            <a:r>
              <a:rPr lang="en-US" sz="1600" dirty="0">
                <a:latin typeface="Comic Sans MS" panose="030F0702030302020204" pitchFamily="66" charset="0"/>
                <a:hlinkClick r:id="rId3"/>
              </a:rPr>
              <a:t>https://</a:t>
            </a:r>
            <a:r>
              <a:rPr lang="en-US" sz="1600" dirty="0" smtClean="0">
                <a:latin typeface="Comic Sans MS" panose="030F0702030302020204" pitchFamily="66" charset="0"/>
                <a:hlinkClick r:id="rId3"/>
              </a:rPr>
              <a:t>www.georgiastandards.org/Georgia-Standards</a:t>
            </a:r>
            <a:endParaRPr lang="en-US" sz="1600" dirty="0" smtClean="0">
              <a:latin typeface="Comic Sans MS" panose="030F0702030302020204" pitchFamily="66" charset="0"/>
            </a:endParaRPr>
          </a:p>
          <a:p>
            <a:pPr algn="ctr"/>
            <a:r>
              <a:rPr lang="en-US" sz="1600" dirty="0" smtClean="0">
                <a:latin typeface="Comic Sans MS" panose="030F0702030302020204" pitchFamily="66" charset="0"/>
              </a:rPr>
              <a:t>(New math standards will be implemented during the 23-24 SY.)</a:t>
            </a:r>
            <a:endParaRPr lang="en-US" sz="1600" dirty="0">
              <a:latin typeface="Comic Sans MS" panose="030F0702030302020204" pitchFamily="66" charset="0"/>
            </a:endParaRPr>
          </a:p>
          <a:p>
            <a:endParaRPr lang="en-US" sz="1600" dirty="0" smtClean="0">
              <a:latin typeface="Comic Sans MS" panose="030F0702030302020204" pitchFamily="66" charset="0"/>
            </a:endParaRPr>
          </a:p>
          <a:p>
            <a:pPr algn="ctr"/>
            <a:r>
              <a:rPr lang="en-US" sz="1600" dirty="0" smtClean="0">
                <a:latin typeface="Comic Sans MS" panose="030F0702030302020204" pitchFamily="66" charset="0"/>
              </a:rPr>
              <a:t>*Students at NTMS will take the EOG Ga Milestones Assessment.  ESOL students also take the ACCESS test, and some participate in the the GAA 2.0.  </a:t>
            </a:r>
            <a:endParaRPr lang="en-US" sz="1600" dirty="0">
              <a:latin typeface="Comic Sans MS" panose="030F0702030302020204" pitchFamily="66" charset="0"/>
            </a:endParaRPr>
          </a:p>
          <a:p>
            <a:endParaRPr lang="en-US" sz="1600" dirty="0">
              <a:latin typeface="Comic Sans MS" panose="030F0702030302020204" pitchFamily="66" charset="0"/>
            </a:endParaRPr>
          </a:p>
          <a:p>
            <a:r>
              <a:rPr lang="en-US" sz="1600" dirty="0" smtClean="0">
                <a:latin typeface="Comic Sans MS" panose="030F0702030302020204" pitchFamily="66" charset="0"/>
              </a:rPr>
              <a:t>WIDA ACCESS testing information:</a:t>
            </a:r>
          </a:p>
          <a:p>
            <a:r>
              <a:rPr lang="en-US" sz="1600" dirty="0">
                <a:latin typeface="Comic Sans MS" panose="030F0702030302020204" pitchFamily="66" charset="0"/>
                <a:hlinkClick r:id="rId4"/>
              </a:rPr>
              <a:t>https://</a:t>
            </a:r>
            <a:r>
              <a:rPr lang="en-US" sz="1600" dirty="0" smtClean="0">
                <a:latin typeface="Comic Sans MS" panose="030F0702030302020204" pitchFamily="66" charset="0"/>
                <a:hlinkClick r:id="rId4"/>
              </a:rPr>
              <a:t>www.gadoe.org/Curriculum-Instruction-and-Assessment/Assessment/Pages/ACCESS_for_ELLs_Resources.aspx</a:t>
            </a:r>
            <a:endParaRPr lang="en-US" sz="1600" dirty="0" smtClean="0">
              <a:latin typeface="Comic Sans MS" panose="030F0702030302020204" pitchFamily="66" charset="0"/>
            </a:endParaRPr>
          </a:p>
          <a:p>
            <a:r>
              <a:rPr lang="en-US" sz="1600" dirty="0" smtClean="0">
                <a:latin typeface="Comic Sans MS" panose="030F0702030302020204" pitchFamily="66" charset="0"/>
              </a:rPr>
              <a:t>(This testing window opens </a:t>
            </a:r>
            <a:r>
              <a:rPr lang="en-US" sz="1600" i="1" dirty="0" smtClean="0">
                <a:latin typeface="Comic Sans MS" panose="030F0702030302020204" pitchFamily="66" charset="0"/>
              </a:rPr>
              <a:t>January 11</a:t>
            </a:r>
            <a:r>
              <a:rPr lang="en-US" sz="1600" i="1" baseline="30000" dirty="0" smtClean="0">
                <a:latin typeface="Comic Sans MS" panose="030F0702030302020204" pitchFamily="66" charset="0"/>
              </a:rPr>
              <a:t>th</a:t>
            </a:r>
            <a:r>
              <a:rPr lang="en-US" sz="1600" dirty="0" smtClean="0">
                <a:latin typeface="Comic Sans MS" panose="030F0702030302020204" pitchFamily="66" charset="0"/>
              </a:rPr>
              <a:t>.)</a:t>
            </a:r>
          </a:p>
          <a:p>
            <a:endParaRPr lang="en-US" sz="1600" dirty="0" smtClean="0">
              <a:latin typeface="Comic Sans MS" panose="030F0702030302020204" pitchFamily="66" charset="0"/>
            </a:endParaRPr>
          </a:p>
          <a:p>
            <a:r>
              <a:rPr lang="en-US" sz="1600" dirty="0" smtClean="0">
                <a:latin typeface="Comic Sans MS" panose="030F0702030302020204" pitchFamily="66" charset="0"/>
              </a:rPr>
              <a:t>GAA 2.0 window opens </a:t>
            </a:r>
            <a:r>
              <a:rPr lang="en-US" sz="1600" i="1" dirty="0" smtClean="0">
                <a:latin typeface="Comic Sans MS" panose="030F0702030302020204" pitchFamily="66" charset="0"/>
              </a:rPr>
              <a:t>March 27</a:t>
            </a:r>
            <a:r>
              <a:rPr lang="en-US" sz="1600" i="1" baseline="30000" dirty="0" smtClean="0">
                <a:latin typeface="Comic Sans MS" panose="030F0702030302020204" pitchFamily="66" charset="0"/>
              </a:rPr>
              <a:t>th</a:t>
            </a:r>
            <a:r>
              <a:rPr lang="en-US" sz="1600" dirty="0" smtClean="0">
                <a:latin typeface="Comic Sans MS" panose="030F0702030302020204" pitchFamily="66" charset="0"/>
              </a:rPr>
              <a:t>.</a:t>
            </a:r>
          </a:p>
          <a:p>
            <a:endParaRPr lang="en-US" sz="1600" dirty="0">
              <a:latin typeface="Comic Sans MS" panose="030F0702030302020204" pitchFamily="66" charset="0"/>
            </a:endParaRPr>
          </a:p>
          <a:p>
            <a:r>
              <a:rPr lang="en-US" sz="1600" dirty="0" smtClean="0">
                <a:latin typeface="Comic Sans MS" panose="030F0702030302020204" pitchFamily="66" charset="0"/>
              </a:rPr>
              <a:t>Georgia Milestones Resource Packets:</a:t>
            </a:r>
          </a:p>
          <a:p>
            <a:r>
              <a:rPr lang="en-US" sz="1600" dirty="0" smtClean="0">
                <a:latin typeface="Comic Sans MS" panose="030F0702030302020204" pitchFamily="66" charset="0"/>
                <a:hlinkClick r:id="rId5"/>
              </a:rPr>
              <a:t>https://www.gadoe.org/Curriculum-Instruction-and-Assessment/Assessment/Pages/Georgia-Milestones-End-of-Grade-Assessment-Guides.aspx</a:t>
            </a:r>
            <a:endParaRPr lang="en-US" sz="1600" dirty="0" smtClean="0">
              <a:latin typeface="Comic Sans MS" panose="030F0702030302020204" pitchFamily="66" charset="0"/>
            </a:endParaRPr>
          </a:p>
          <a:p>
            <a:r>
              <a:rPr lang="en-US" i="1" dirty="0" smtClean="0"/>
              <a:t>		    </a:t>
            </a:r>
            <a:r>
              <a:rPr lang="en-US" dirty="0" smtClean="0">
                <a:latin typeface="Comic Sans MS" panose="030F0702030302020204" pitchFamily="66" charset="0"/>
              </a:rPr>
              <a:t>GMAS Testing Dates for this year:  </a:t>
            </a:r>
            <a:r>
              <a:rPr lang="en-US" i="1" dirty="0" smtClean="0">
                <a:latin typeface="Comic Sans MS" panose="030F0702030302020204" pitchFamily="66" charset="0"/>
              </a:rPr>
              <a:t>May 2-11, 2023</a:t>
            </a:r>
          </a:p>
          <a:p>
            <a:endParaRPr lang="en-US" i="1" dirty="0" smtClean="0"/>
          </a:p>
          <a:p>
            <a:r>
              <a:rPr lang="en-US" i="1" dirty="0" smtClean="0"/>
              <a:t/>
            </a:r>
            <a:br>
              <a:rPr lang="en-US" i="1" dirty="0" smtClean="0"/>
            </a:br>
            <a:endParaRPr lang="en-US" i="1" dirty="0"/>
          </a:p>
        </p:txBody>
      </p:sp>
    </p:spTree>
    <p:extLst>
      <p:ext uri="{BB962C8B-B14F-4D97-AF65-F5344CB8AC3E}">
        <p14:creationId xmlns:p14="http://schemas.microsoft.com/office/powerpoint/2010/main" val="346474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18</a:t>
            </a:fld>
            <a:endParaRPr lang="en-US"/>
          </a:p>
        </p:txBody>
      </p:sp>
      <p:sp>
        <p:nvSpPr>
          <p:cNvPr id="4" name="Title 3"/>
          <p:cNvSpPr>
            <a:spLocks noGrp="1"/>
          </p:cNvSpPr>
          <p:nvPr>
            <p:ph type="title"/>
          </p:nvPr>
        </p:nvSpPr>
        <p:spPr/>
        <p:txBody>
          <a:bodyPr>
            <a:normAutofit fontScale="90000"/>
          </a:bodyPr>
          <a:lstStyle/>
          <a:p>
            <a:r>
              <a:rPr lang="en-US" dirty="0" smtClean="0"/>
              <a:t>Student Academic Expectations	</a:t>
            </a:r>
            <a:endParaRPr lang="en-US" dirty="0"/>
          </a:p>
        </p:txBody>
      </p:sp>
      <p:sp>
        <p:nvSpPr>
          <p:cNvPr id="5" name="Content Placeholder 1"/>
          <p:cNvSpPr txBox="1">
            <a:spLocks/>
          </p:cNvSpPr>
          <p:nvPr/>
        </p:nvSpPr>
        <p:spPr>
          <a:xfrm>
            <a:off x="457200" y="1417638"/>
            <a:ext cx="8229600" cy="4742053"/>
          </a:xfrm>
          <a:prstGeom prst="rect">
            <a:avLst/>
          </a:prstGeom>
        </p:spPr>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r>
              <a:rPr lang="en-US" sz="1800" dirty="0" smtClean="0"/>
              <a:t>How do these tests measure my child’s progress?  </a:t>
            </a:r>
            <a:r>
              <a:rPr lang="en-US" sz="1800" i="1" dirty="0" smtClean="0">
                <a:solidFill>
                  <a:srgbClr val="FF0000"/>
                </a:solidFill>
                <a:latin typeface="Century Schoolbook" panose="02040604050505020304" pitchFamily="18" charset="0"/>
              </a:rPr>
              <a:t>The</a:t>
            </a:r>
            <a:r>
              <a:rPr lang="en-US" sz="1800" dirty="0" smtClean="0">
                <a:solidFill>
                  <a:srgbClr val="FF0000"/>
                </a:solidFill>
                <a:latin typeface="Century Schoolbook" panose="02040604050505020304" pitchFamily="18" charset="0"/>
              </a:rPr>
              <a:t> </a:t>
            </a:r>
            <a:r>
              <a:rPr lang="en-US" sz="1800" i="1" dirty="0" smtClean="0">
                <a:solidFill>
                  <a:srgbClr val="FF0000"/>
                </a:solidFill>
                <a:latin typeface="Century Schoolbook" panose="02040604050505020304" pitchFamily="18" charset="0"/>
              </a:rPr>
              <a:t>EOG</a:t>
            </a:r>
            <a:r>
              <a:rPr lang="en-US" sz="1800" dirty="0" smtClean="0">
                <a:solidFill>
                  <a:srgbClr val="FF0000"/>
                </a:solidFill>
                <a:latin typeface="Century Schoolbook" panose="02040604050505020304" pitchFamily="18" charset="0"/>
              </a:rPr>
              <a:t> </a:t>
            </a:r>
            <a:r>
              <a:rPr lang="en-US" sz="1800" i="1" dirty="0" smtClean="0">
                <a:solidFill>
                  <a:srgbClr val="FF0000"/>
                </a:solidFill>
                <a:latin typeface="Century Schoolbook" panose="02040604050505020304" pitchFamily="18" charset="0"/>
              </a:rPr>
              <a:t>GA Milestones measures how well students have learned the knowledge and skills outlined in the state adopted content standards in ELA, Math, Science ,and SS.  ACCESS is a language proficiency test used to measure </a:t>
            </a:r>
            <a:r>
              <a:rPr lang="en-US" sz="1800" i="1" dirty="0" err="1" smtClean="0">
                <a:solidFill>
                  <a:srgbClr val="FF0000"/>
                </a:solidFill>
                <a:latin typeface="Century Schoolbook" panose="02040604050505020304" pitchFamily="18" charset="0"/>
              </a:rPr>
              <a:t>Els</a:t>
            </a:r>
            <a:r>
              <a:rPr lang="en-US" sz="1800" i="1" dirty="0" smtClean="0">
                <a:solidFill>
                  <a:srgbClr val="FF0000"/>
                </a:solidFill>
                <a:latin typeface="Century Schoolbook" panose="02040604050505020304" pitchFamily="18" charset="0"/>
              </a:rPr>
              <a:t>’ social and academic proficiency in English.  The GAA 2.0 enables the demonstration of achievement and progress relative to selected skills that are aligned to the GA curriculum for SWD</a:t>
            </a:r>
            <a:r>
              <a:rPr lang="en-US" sz="1800" dirty="0" smtClean="0">
                <a:solidFill>
                  <a:srgbClr val="FF0000"/>
                </a:solidFill>
                <a:latin typeface="Century Schoolbook" panose="02040604050505020304" pitchFamily="18" charset="0"/>
              </a:rPr>
              <a:t>.</a:t>
            </a:r>
          </a:p>
          <a:p>
            <a:pPr fontAlgn="auto"/>
            <a:r>
              <a:rPr lang="en-US" sz="1800" dirty="0" smtClean="0"/>
              <a:t>What proficiency levels is my child expected to meet?  </a:t>
            </a:r>
            <a:r>
              <a:rPr lang="en-US" sz="1800" i="1" dirty="0" smtClean="0">
                <a:solidFill>
                  <a:srgbClr val="FF0000"/>
                </a:solidFill>
                <a:latin typeface="Century Schoolbook" panose="02040604050505020304" pitchFamily="18" charset="0"/>
              </a:rPr>
              <a:t>For the EOG GA Milestones:  Levels 1-4 (Beginning, Developing, Proficient &amp; Distinguished)</a:t>
            </a:r>
          </a:p>
          <a:p>
            <a:pPr marL="109728" indent="0" fontAlgn="auto">
              <a:buFont typeface="Wingdings 3"/>
              <a:buNone/>
            </a:pPr>
            <a:r>
              <a:rPr lang="en-US" sz="1800" i="1" dirty="0" smtClean="0">
                <a:solidFill>
                  <a:srgbClr val="FF0000"/>
                </a:solidFill>
                <a:latin typeface="Century Schoolbook" panose="02040604050505020304" pitchFamily="18" charset="0"/>
              </a:rPr>
              <a:t>    ACCESS:  Levels1-6 (Entering – Reaching)</a:t>
            </a:r>
          </a:p>
          <a:p>
            <a:pPr marL="109728" indent="0" fontAlgn="auto">
              <a:buFont typeface="Wingdings 3"/>
              <a:buNone/>
            </a:pPr>
            <a:r>
              <a:rPr lang="en-US" sz="1800" i="1" dirty="0" smtClean="0">
                <a:solidFill>
                  <a:srgbClr val="FF0000"/>
                </a:solidFill>
                <a:latin typeface="Century Schoolbook" panose="02040604050505020304" pitchFamily="18" charset="0"/>
              </a:rPr>
              <a:t>    GAA 2.0:  Levels 1-4 (Verbal explanation of each level)</a:t>
            </a:r>
          </a:p>
          <a:p>
            <a:pPr fontAlgn="auto"/>
            <a:r>
              <a:rPr lang="en-US" sz="1800" dirty="0" smtClean="0"/>
              <a:t>How to access previous test performance, standards, and attendance about my child using the </a:t>
            </a:r>
            <a:r>
              <a:rPr lang="en-US" sz="1800" u="sng" dirty="0" smtClean="0">
                <a:hlinkClick r:id="rId2"/>
              </a:rPr>
              <a:t>Statewide Longitudinal Data System (SLDS)</a:t>
            </a:r>
            <a:r>
              <a:rPr lang="en-US" sz="1800" dirty="0" smtClean="0"/>
              <a:t> through the school’s parent portal?  </a:t>
            </a:r>
            <a:r>
              <a:rPr lang="en-US" sz="1800" i="1" dirty="0" smtClean="0">
                <a:solidFill>
                  <a:srgbClr val="FF0000"/>
                </a:solidFill>
                <a:latin typeface="Century Schoolbook" panose="02040604050505020304" pitchFamily="18" charset="0"/>
              </a:rPr>
              <a:t>Login to your </a:t>
            </a:r>
            <a:r>
              <a:rPr lang="en-US" sz="1800" i="1" dirty="0" err="1" smtClean="0">
                <a:solidFill>
                  <a:srgbClr val="FF0000"/>
                </a:solidFill>
                <a:latin typeface="Century Schoolbook" panose="02040604050505020304" pitchFamily="18" charset="0"/>
              </a:rPr>
              <a:t>Powerschool</a:t>
            </a:r>
            <a:r>
              <a:rPr lang="en-US" sz="1800" i="1" dirty="0" smtClean="0">
                <a:solidFill>
                  <a:srgbClr val="FF0000"/>
                </a:solidFill>
                <a:latin typeface="Century Schoolbook" panose="02040604050505020304" pitchFamily="18" charset="0"/>
              </a:rPr>
              <a:t> account and click SLDS Portal button.  You can look at performance/assessment, attendance, etc.  </a:t>
            </a:r>
            <a:endParaRPr lang="en-US" sz="1800" i="1" dirty="0">
              <a:solidFill>
                <a:srgbClr val="FF0000"/>
              </a:solidFill>
              <a:latin typeface="Century Schoolbook" panose="02040604050505020304" pitchFamily="18" charset="0"/>
            </a:endParaRPr>
          </a:p>
        </p:txBody>
      </p:sp>
    </p:spTree>
    <p:extLst>
      <p:ext uri="{BB962C8B-B14F-4D97-AF65-F5344CB8AC3E}">
        <p14:creationId xmlns:p14="http://schemas.microsoft.com/office/powerpoint/2010/main" val="3947910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idx="1"/>
          </p:nvPr>
        </p:nvSpPr>
        <p:spPr>
          <a:xfrm>
            <a:off x="304800" y="1969614"/>
            <a:ext cx="8077200" cy="4559808"/>
          </a:xfrm>
        </p:spPr>
        <p:txBody>
          <a:bodyPr>
            <a:normAutofit fontScale="77500" lnSpcReduction="20000"/>
          </a:bodyPr>
          <a:lstStyle/>
          <a:p>
            <a:pPr>
              <a:buFont typeface="Wingdings" pitchFamily="2" charset="2"/>
              <a:buChar char="v"/>
            </a:pPr>
            <a:r>
              <a:rPr lang="en-US" sz="2800" dirty="0" smtClean="0"/>
              <a:t>In compliance with the requirements of the Every Student Succeeds Act, parents may request professional qualifications of student’s teacher(s) and/or paraprofessional(s).</a:t>
            </a:r>
          </a:p>
          <a:p>
            <a:pPr>
              <a:buFont typeface="Wingdings" pitchFamily="2" charset="2"/>
              <a:buChar char="v"/>
            </a:pPr>
            <a:r>
              <a:rPr lang="en-US" sz="2800" dirty="0" smtClean="0"/>
              <a:t>A copy of notification can be viewed on Tattnall County Schools district page by selecting Departments and Federal Programs from drop down. Copy of notice is located under Parent and Community section.</a:t>
            </a:r>
          </a:p>
          <a:p>
            <a:pPr>
              <a:buFont typeface="Wingdings" pitchFamily="2" charset="2"/>
              <a:buChar char="v"/>
            </a:pPr>
            <a:r>
              <a:rPr lang="en-US" sz="2800" dirty="0"/>
              <a:t>If you wish to request information concerning your child’s teacher(s) and/ or paraprofessional’s qualifications, please contact the principal at your child’s school or </a:t>
            </a:r>
            <a:r>
              <a:rPr lang="en-US" sz="2800" dirty="0" smtClean="0"/>
              <a:t>Mrs. Gwenda Johnson at </a:t>
            </a:r>
            <a:r>
              <a:rPr lang="en-US" sz="2800" dirty="0"/>
              <a:t>the Tattnall County Board of Education (912)-557-4726.</a:t>
            </a:r>
            <a:endParaRPr lang="en-US" sz="2800" dirty="0" smtClean="0"/>
          </a:p>
          <a:p>
            <a:pPr>
              <a:lnSpc>
                <a:spcPct val="90000"/>
              </a:lnSpc>
            </a:pPr>
            <a:endParaRPr lang="en-US" sz="2200" dirty="0" smtClean="0"/>
          </a:p>
          <a:p>
            <a:pPr>
              <a:lnSpc>
                <a:spcPct val="90000"/>
              </a:lnSpc>
              <a:buNone/>
            </a:pPr>
            <a:endParaRPr lang="en-US" sz="3600" dirty="0" smtClean="0"/>
          </a:p>
          <a:p>
            <a:pPr>
              <a:lnSpc>
                <a:spcPct val="90000"/>
              </a:lnSpc>
            </a:pPr>
            <a:endParaRPr lang="en-US" sz="2000" dirty="0" smtClean="0"/>
          </a:p>
        </p:txBody>
      </p:sp>
      <p:sp>
        <p:nvSpPr>
          <p:cNvPr id="24577" name="Rectangle 2"/>
          <p:cNvSpPr>
            <a:spLocks noGrp="1"/>
          </p:cNvSpPr>
          <p:nvPr>
            <p:ph type="title"/>
          </p:nvPr>
        </p:nvSpPr>
        <p:spPr/>
        <p:txBody>
          <a:bodyPr/>
          <a:lstStyle/>
          <a:p>
            <a:pPr algn="l"/>
            <a:r>
              <a:rPr lang="en-US" dirty="0" smtClean="0"/>
              <a:t>Parents’ Right to Know</a:t>
            </a:r>
          </a:p>
        </p:txBody>
      </p:sp>
      <p:pic>
        <p:nvPicPr>
          <p:cNvPr id="24579" name="Picture 4" descr="C:\Users\stoddardd\AppData\Local\Microsoft\Windows\Temporary Internet Files\Content.IE5\4EYQ9DAW\MC900434832[1].png"/>
          <p:cNvPicPr>
            <a:picLocks noChangeAspect="1" noChangeArrowheads="1"/>
          </p:cNvPicPr>
          <p:nvPr/>
        </p:nvPicPr>
        <p:blipFill>
          <a:blip r:embed="rId3" cstate="print"/>
          <a:stretch>
            <a:fillRect/>
          </a:stretch>
        </p:blipFill>
        <p:spPr bwMode="auto">
          <a:xfrm>
            <a:off x="6932772" y="152400"/>
            <a:ext cx="1714500" cy="170083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44381B76-59D4-42A8-B032-11FB1FFAE542}"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idx="1"/>
          </p:nvPr>
        </p:nvSpPr>
        <p:spPr>
          <a:xfrm>
            <a:off x="0" y="1371600"/>
            <a:ext cx="9144000" cy="1981200"/>
          </a:xfrm>
        </p:spPr>
        <p:txBody>
          <a:bodyPr>
            <a:normAutofit fontScale="92500" lnSpcReduction="20000"/>
          </a:bodyPr>
          <a:lstStyle/>
          <a:p>
            <a:pPr algn="ctr">
              <a:lnSpc>
                <a:spcPct val="90000"/>
              </a:lnSpc>
              <a:buNone/>
            </a:pPr>
            <a:r>
              <a:rPr lang="en-US" sz="4000" dirty="0" err="1" smtClean="0">
                <a:latin typeface="Cutie Patootie" panose="02000603000000000000" pitchFamily="2" charset="0"/>
                <a:ea typeface="Cutie Patootie" panose="02000603000000000000" pitchFamily="2" charset="0"/>
              </a:rPr>
              <a:t>Tarsha</a:t>
            </a:r>
            <a:r>
              <a:rPr lang="en-US" sz="4000" dirty="0" smtClean="0">
                <a:latin typeface="Cutie Patootie" panose="02000603000000000000" pitchFamily="2" charset="0"/>
                <a:ea typeface="Cutie Patootie" panose="02000603000000000000" pitchFamily="2" charset="0"/>
              </a:rPr>
              <a:t> Brown, </a:t>
            </a:r>
            <a:r>
              <a:rPr lang="en-US" sz="4000" dirty="0">
                <a:latin typeface="Cutie Patootie" panose="02000603000000000000" pitchFamily="2" charset="0"/>
                <a:ea typeface="Cutie Patootie" panose="02000603000000000000" pitchFamily="2" charset="0"/>
              </a:rPr>
              <a:t>Title I Family Engagement </a:t>
            </a:r>
            <a:r>
              <a:rPr lang="en-US" sz="4000" dirty="0" smtClean="0">
                <a:latin typeface="Cutie Patootie" panose="02000603000000000000" pitchFamily="2" charset="0"/>
                <a:ea typeface="Cutie Patootie" panose="02000603000000000000" pitchFamily="2" charset="0"/>
              </a:rPr>
              <a:t>Coordinator</a:t>
            </a:r>
          </a:p>
          <a:p>
            <a:pPr algn="ctr">
              <a:lnSpc>
                <a:spcPct val="90000"/>
              </a:lnSpc>
              <a:buNone/>
            </a:pPr>
            <a:r>
              <a:rPr lang="en-US" sz="4700" dirty="0" smtClean="0">
                <a:latin typeface="Cutie Patootie" panose="02000603000000000000" pitchFamily="2" charset="0"/>
                <a:ea typeface="Cutie Patootie" panose="02000603000000000000" pitchFamily="2" charset="0"/>
              </a:rPr>
              <a:t>Natalie Parker, NTMS Academic Coach</a:t>
            </a:r>
          </a:p>
          <a:p>
            <a:pPr algn="ctr">
              <a:lnSpc>
                <a:spcPct val="90000"/>
              </a:lnSpc>
              <a:buNone/>
            </a:pPr>
            <a:endParaRPr lang="en-US" sz="3600" dirty="0" smtClean="0"/>
          </a:p>
        </p:txBody>
      </p:sp>
      <p:sp>
        <p:nvSpPr>
          <p:cNvPr id="16385" name="Rectangle 2"/>
          <p:cNvSpPr>
            <a:spLocks noGrp="1"/>
          </p:cNvSpPr>
          <p:nvPr>
            <p:ph type="title"/>
          </p:nvPr>
        </p:nvSpPr>
        <p:spPr>
          <a:xfrm>
            <a:off x="381000" y="381000"/>
            <a:ext cx="8229600" cy="762000"/>
          </a:xfrm>
        </p:spPr>
        <p:txBody>
          <a:bodyPr/>
          <a:lstStyle/>
          <a:p>
            <a:pPr algn="ctr"/>
            <a:r>
              <a:rPr lang="en-US" dirty="0" smtClean="0"/>
              <a:t>Presenters</a:t>
            </a:r>
          </a:p>
        </p:txBody>
      </p:sp>
      <p:pic>
        <p:nvPicPr>
          <p:cNvPr id="3076" name="Picture 4" descr="C:\Users\tbeal\AppData\Local\Microsoft\Windows\Temporary Internet Files\Content.IE5\KBA1H01B\Facilitator%20toolkit[1].jpg"/>
          <p:cNvPicPr>
            <a:picLocks noChangeAspect="1" noChangeArrowheads="1"/>
          </p:cNvPicPr>
          <p:nvPr/>
        </p:nvPicPr>
        <p:blipFill>
          <a:blip r:embed="rId2" cstate="print"/>
          <a:srcRect/>
          <a:stretch>
            <a:fillRect/>
          </a:stretch>
        </p:blipFill>
        <p:spPr bwMode="auto">
          <a:xfrm>
            <a:off x="5029200" y="3733800"/>
            <a:ext cx="3048000" cy="2238212"/>
          </a:xfrm>
          <a:prstGeom prst="rect">
            <a:avLst/>
          </a:prstGeom>
          <a:noFill/>
        </p:spPr>
      </p:pic>
      <p:sp>
        <p:nvSpPr>
          <p:cNvPr id="6" name="Slide Number Placeholder 5"/>
          <p:cNvSpPr>
            <a:spLocks noGrp="1"/>
          </p:cNvSpPr>
          <p:nvPr>
            <p:ph type="sldNum" sz="quarter" idx="12"/>
          </p:nvPr>
        </p:nvSpPr>
        <p:spPr/>
        <p:txBody>
          <a:bodyPr/>
          <a:lstStyle/>
          <a:p>
            <a:pPr>
              <a:defRPr/>
            </a:pPr>
            <a:fld id="{44381B76-59D4-42A8-B032-11FB1FFAE542}"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20</a:t>
            </a:fld>
            <a:endParaRPr lang="en-US"/>
          </a:p>
        </p:txBody>
      </p:sp>
      <p:sp>
        <p:nvSpPr>
          <p:cNvPr id="4" name="Title 3"/>
          <p:cNvSpPr>
            <a:spLocks noGrp="1"/>
          </p:cNvSpPr>
          <p:nvPr>
            <p:ph type="title"/>
          </p:nvPr>
        </p:nvSpPr>
        <p:spPr>
          <a:xfrm>
            <a:off x="425046" y="156558"/>
            <a:ext cx="8229600" cy="562689"/>
          </a:xfrm>
        </p:spPr>
        <p:txBody>
          <a:bodyPr>
            <a:normAutofit fontScale="90000"/>
          </a:bodyPr>
          <a:lstStyle/>
          <a:p>
            <a:r>
              <a:rPr lang="en-US" sz="3200" dirty="0" smtClean="0"/>
              <a:t>Family Engagement Info &amp; Opportunities</a:t>
            </a:r>
            <a:endParaRPr lang="en-US" sz="3200" dirty="0"/>
          </a:p>
        </p:txBody>
      </p:sp>
      <p:sp>
        <p:nvSpPr>
          <p:cNvPr id="9" name="Rectangle 1"/>
          <p:cNvSpPr>
            <a:spLocks noChangeArrowheads="1"/>
          </p:cNvSpPr>
          <p:nvPr/>
        </p:nvSpPr>
        <p:spPr bwMode="auto">
          <a:xfrm>
            <a:off x="417672" y="141684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277027" y="5345894"/>
            <a:ext cx="5101076" cy="584775"/>
          </a:xfrm>
          <a:prstGeom prst="rect">
            <a:avLst/>
          </a:prstGeom>
        </p:spPr>
        <p:txBody>
          <a:bodyPr wrap="none">
            <a:spAutoFit/>
          </a:bodyPr>
          <a:lstStyle/>
          <a:p>
            <a:r>
              <a:rPr lang="en-US" sz="3200" i="1" dirty="0" smtClean="0">
                <a:solidFill>
                  <a:srgbClr val="002060"/>
                </a:solidFill>
                <a:latin typeface="+mj-lt"/>
              </a:rPr>
              <a:t>School’s Responsivenes</a:t>
            </a:r>
            <a:r>
              <a:rPr lang="en-US" sz="3200" dirty="0" smtClean="0">
                <a:solidFill>
                  <a:srgbClr val="002060"/>
                </a:solidFill>
                <a:latin typeface="+mj-lt"/>
              </a:rPr>
              <a:t>s</a:t>
            </a:r>
            <a:endParaRPr lang="en-US" sz="3200" dirty="0">
              <a:solidFill>
                <a:srgbClr val="002060"/>
              </a:solidFill>
              <a:latin typeface="+mj-lt"/>
            </a:endParaRPr>
          </a:p>
        </p:txBody>
      </p:sp>
      <p:pic>
        <p:nvPicPr>
          <p:cNvPr id="13" name="Picture 12" descr="Google Voice - Wikipedi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73729">
            <a:off x="7600810" y="927458"/>
            <a:ext cx="1133970" cy="1312570"/>
          </a:xfrm>
          <a:prstGeom prst="rect">
            <a:avLst/>
          </a:prstGeom>
        </p:spPr>
      </p:pic>
      <p:pic>
        <p:nvPicPr>
          <p:cNvPr id="14" name="Picture 13" descr="Email 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117681">
            <a:off x="5349813" y="3881875"/>
            <a:ext cx="1896984" cy="1792783"/>
          </a:xfrm>
          <a:prstGeom prst="rect">
            <a:avLst/>
          </a:prstGeom>
        </p:spPr>
      </p:pic>
      <p:sp>
        <p:nvSpPr>
          <p:cNvPr id="15" name="TextBox 14"/>
          <p:cNvSpPr txBox="1"/>
          <p:nvPr/>
        </p:nvSpPr>
        <p:spPr>
          <a:xfrm>
            <a:off x="277027" y="668906"/>
            <a:ext cx="4643763" cy="5909310"/>
          </a:xfrm>
          <a:prstGeom prst="rect">
            <a:avLst/>
          </a:prstGeom>
          <a:noFill/>
        </p:spPr>
        <p:txBody>
          <a:bodyPr wrap="square" rtlCol="0">
            <a:spAutoFit/>
          </a:bodyPr>
          <a:lstStyle/>
          <a:p>
            <a:pPr marL="457200" indent="-117475">
              <a:buFont typeface="Arial" panose="020B0604020202020204" pitchFamily="34" charset="0"/>
              <a:buChar char="•"/>
            </a:pPr>
            <a:r>
              <a:rPr lang="en-US" dirty="0" smtClean="0">
                <a:latin typeface="Bell MT" panose="02020503060305020303" pitchFamily="18" charset="0"/>
              </a:rPr>
              <a:t>School Council</a:t>
            </a:r>
          </a:p>
          <a:p>
            <a:pPr marL="457200" indent="-117475">
              <a:buFont typeface="Arial" panose="020B0604020202020204" pitchFamily="34" charset="0"/>
              <a:buChar char="•"/>
            </a:pPr>
            <a:r>
              <a:rPr lang="en-US" dirty="0" smtClean="0">
                <a:latin typeface="Bell MT" panose="02020503060305020303" pitchFamily="18" charset="0"/>
              </a:rPr>
              <a:t>Parent Input Meeting (Spring 2023)</a:t>
            </a:r>
          </a:p>
          <a:p>
            <a:pPr marL="457200" indent="-117475">
              <a:buFont typeface="Arial" panose="020B0604020202020204" pitchFamily="34" charset="0"/>
              <a:buChar char="•"/>
            </a:pPr>
            <a:r>
              <a:rPr lang="en-US" dirty="0" smtClean="0">
                <a:latin typeface="Bell MT" panose="02020503060305020303" pitchFamily="18" charset="0"/>
              </a:rPr>
              <a:t>Annual surveys </a:t>
            </a:r>
          </a:p>
          <a:p>
            <a:pPr marL="457200" indent="-117475">
              <a:buFont typeface="Arial" panose="020B0604020202020204" pitchFamily="34" charset="0"/>
              <a:buChar char="•"/>
            </a:pPr>
            <a:r>
              <a:rPr lang="en-US" dirty="0" smtClean="0">
                <a:latin typeface="Bell MT" panose="02020503060305020303" pitchFamily="18" charset="0"/>
              </a:rPr>
              <a:t>Social Media</a:t>
            </a:r>
          </a:p>
          <a:p>
            <a:pPr marL="457200" indent="-117475">
              <a:buFont typeface="Arial" panose="020B0604020202020204" pitchFamily="34" charset="0"/>
              <a:buChar char="•"/>
            </a:pPr>
            <a:r>
              <a:rPr lang="en-US" dirty="0" smtClean="0">
                <a:latin typeface="Bell MT" panose="02020503060305020303" pitchFamily="18" charset="0"/>
              </a:rPr>
              <a:t>The Journal Sentinel Newspaper</a:t>
            </a:r>
          </a:p>
          <a:p>
            <a:pPr marL="457200" indent="-117475">
              <a:buFont typeface="Arial" panose="020B0604020202020204" pitchFamily="34" charset="0"/>
              <a:buChar char="•"/>
            </a:pPr>
            <a:r>
              <a:rPr lang="en-US" dirty="0" smtClean="0">
                <a:latin typeface="Bell MT" panose="02020503060305020303" pitchFamily="18" charset="0"/>
              </a:rPr>
              <a:t>Parent Portal</a:t>
            </a:r>
          </a:p>
          <a:p>
            <a:pPr marL="457200" indent="-117475">
              <a:buFont typeface="Arial" panose="020B0604020202020204" pitchFamily="34" charset="0"/>
              <a:buChar char="•"/>
            </a:pPr>
            <a:r>
              <a:rPr lang="en-US" dirty="0" smtClean="0">
                <a:latin typeface="Bell MT" panose="02020503060305020303" pitchFamily="18" charset="0"/>
              </a:rPr>
              <a:t>Remind 101</a:t>
            </a:r>
          </a:p>
          <a:p>
            <a:pPr marL="457200" indent="-117475">
              <a:buFont typeface="Arial" panose="020B0604020202020204" pitchFamily="34" charset="0"/>
              <a:buChar char="•"/>
            </a:pPr>
            <a:r>
              <a:rPr lang="en-US" dirty="0" err="1" smtClean="0">
                <a:latin typeface="Bell MT" panose="02020503060305020303" pitchFamily="18" charset="0"/>
              </a:rPr>
              <a:t>Weekley</a:t>
            </a:r>
            <a:r>
              <a:rPr lang="en-US" dirty="0" smtClean="0">
                <a:latin typeface="Bell MT" panose="02020503060305020303" pitchFamily="18" charset="0"/>
              </a:rPr>
              <a:t> Newsletters</a:t>
            </a:r>
          </a:p>
          <a:p>
            <a:pPr marL="457200" indent="-117475">
              <a:buFont typeface="Arial" panose="020B0604020202020204" pitchFamily="34" charset="0"/>
              <a:buChar char="•"/>
            </a:pPr>
            <a:r>
              <a:rPr lang="en-US" dirty="0" smtClean="0">
                <a:latin typeface="Bell MT" panose="02020503060305020303" pitchFamily="18" charset="0"/>
              </a:rPr>
              <a:t>“Parent Institute” monthly flyers</a:t>
            </a:r>
          </a:p>
          <a:p>
            <a:pPr marL="457200" indent="-117475">
              <a:buFont typeface="Arial" panose="020B0604020202020204" pitchFamily="34" charset="0"/>
              <a:buChar char="•"/>
            </a:pPr>
            <a:r>
              <a:rPr lang="en-US" dirty="0" smtClean="0">
                <a:latin typeface="Bell MT" panose="02020503060305020303" pitchFamily="18" charset="0"/>
              </a:rPr>
              <a:t>Athletic Events</a:t>
            </a:r>
          </a:p>
          <a:p>
            <a:pPr marL="457200" indent="-117475">
              <a:buFont typeface="Arial" panose="020B0604020202020204" pitchFamily="34" charset="0"/>
              <a:buChar char="•"/>
            </a:pPr>
            <a:r>
              <a:rPr lang="en-US" dirty="0" smtClean="0">
                <a:latin typeface="Bell MT" panose="02020503060305020303" pitchFamily="18" charset="0"/>
              </a:rPr>
              <a:t>6</a:t>
            </a:r>
            <a:r>
              <a:rPr lang="en-US" baseline="30000" dirty="0" smtClean="0">
                <a:latin typeface="Bell MT" panose="02020503060305020303" pitchFamily="18" charset="0"/>
              </a:rPr>
              <a:t>th</a:t>
            </a:r>
            <a:r>
              <a:rPr lang="en-US" dirty="0" smtClean="0">
                <a:latin typeface="Bell MT" panose="02020503060305020303" pitchFamily="18" charset="0"/>
              </a:rPr>
              <a:t> Grade Orientation</a:t>
            </a:r>
          </a:p>
          <a:p>
            <a:pPr marL="457200" indent="-117475">
              <a:buFont typeface="Arial" panose="020B0604020202020204" pitchFamily="34" charset="0"/>
              <a:buChar char="•"/>
            </a:pPr>
            <a:r>
              <a:rPr lang="en-US" dirty="0" smtClean="0">
                <a:latin typeface="Bell MT" panose="02020503060305020303" pitchFamily="18" charset="0"/>
              </a:rPr>
              <a:t>7</a:t>
            </a:r>
            <a:r>
              <a:rPr lang="en-US" baseline="30000" dirty="0" smtClean="0">
                <a:latin typeface="Bell MT" panose="02020503060305020303" pitchFamily="18" charset="0"/>
              </a:rPr>
              <a:t>th</a:t>
            </a:r>
            <a:r>
              <a:rPr lang="en-US" dirty="0" smtClean="0">
                <a:latin typeface="Bell MT" panose="02020503060305020303" pitchFamily="18" charset="0"/>
              </a:rPr>
              <a:t> and 8</a:t>
            </a:r>
            <a:r>
              <a:rPr lang="en-US" baseline="30000" dirty="0" smtClean="0">
                <a:latin typeface="Bell MT" panose="02020503060305020303" pitchFamily="18" charset="0"/>
              </a:rPr>
              <a:t>th</a:t>
            </a:r>
            <a:r>
              <a:rPr lang="en-US" dirty="0" smtClean="0">
                <a:latin typeface="Bell MT" panose="02020503060305020303" pitchFamily="18" charset="0"/>
              </a:rPr>
              <a:t> Grades Open House</a:t>
            </a:r>
          </a:p>
          <a:p>
            <a:pPr marL="457200" indent="-117475">
              <a:buFont typeface="Arial" panose="020B0604020202020204" pitchFamily="34" charset="0"/>
              <a:buChar char="•"/>
            </a:pPr>
            <a:r>
              <a:rPr lang="en-US" dirty="0" smtClean="0">
                <a:latin typeface="Bell MT" panose="02020503060305020303" pitchFamily="18" charset="0"/>
              </a:rPr>
              <a:t>Grade Nights</a:t>
            </a:r>
          </a:p>
          <a:p>
            <a:pPr marL="457200" indent="-117475">
              <a:buFont typeface="Arial" panose="020B0604020202020204" pitchFamily="34" charset="0"/>
              <a:buChar char="•"/>
            </a:pPr>
            <a:r>
              <a:rPr lang="en-US" dirty="0" smtClean="0">
                <a:latin typeface="Bell MT" panose="02020503060305020303" pitchFamily="18" charset="0"/>
              </a:rPr>
              <a:t>STEM Night/Literacy Night/Data Night</a:t>
            </a:r>
          </a:p>
          <a:p>
            <a:pPr marL="457200" indent="-117475">
              <a:buFont typeface="Arial" panose="020B0604020202020204" pitchFamily="34" charset="0"/>
              <a:buChar char="•"/>
            </a:pPr>
            <a:r>
              <a:rPr lang="en-US" dirty="0" smtClean="0">
                <a:latin typeface="Bell MT" panose="02020503060305020303" pitchFamily="18" charset="0"/>
              </a:rPr>
              <a:t>5</a:t>
            </a:r>
            <a:r>
              <a:rPr lang="en-US" baseline="30000" dirty="0" smtClean="0">
                <a:latin typeface="Bell MT" panose="02020503060305020303" pitchFamily="18" charset="0"/>
              </a:rPr>
              <a:t>th</a:t>
            </a:r>
            <a:r>
              <a:rPr lang="en-US" dirty="0" smtClean="0">
                <a:latin typeface="Bell MT" panose="02020503060305020303" pitchFamily="18" charset="0"/>
              </a:rPr>
              <a:t> Grade Middle School Orientation</a:t>
            </a:r>
          </a:p>
          <a:p>
            <a:pPr marL="457200" indent="-117475">
              <a:buFont typeface="Arial" panose="020B0604020202020204" pitchFamily="34" charset="0"/>
              <a:buChar char="•"/>
            </a:pPr>
            <a:r>
              <a:rPr lang="en-US" dirty="0" smtClean="0">
                <a:latin typeface="Bell MT" panose="02020503060305020303" pitchFamily="18" charset="0"/>
              </a:rPr>
              <a:t>9</a:t>
            </a:r>
            <a:r>
              <a:rPr lang="en-US" baseline="30000" dirty="0" smtClean="0">
                <a:latin typeface="Bell MT" panose="02020503060305020303" pitchFamily="18" charset="0"/>
              </a:rPr>
              <a:t>th</a:t>
            </a:r>
            <a:r>
              <a:rPr lang="en-US" dirty="0" smtClean="0">
                <a:latin typeface="Bell MT" panose="02020503060305020303" pitchFamily="18" charset="0"/>
              </a:rPr>
              <a:t> Grade Information Session/Pre-registration </a:t>
            </a:r>
            <a:r>
              <a:rPr lang="en-US" dirty="0" smtClean="0">
                <a:latin typeface="Bell MT" panose="02020503060305020303" pitchFamily="18" charset="0"/>
              </a:rPr>
              <a:t>Meeting</a:t>
            </a:r>
            <a:endParaRPr lang="en-US" dirty="0">
              <a:latin typeface="Bell MT" panose="02020503060305020303" pitchFamily="18" charset="0"/>
            </a:endParaRPr>
          </a:p>
          <a:p>
            <a:pPr marL="457200" indent="-117475">
              <a:buFont typeface="Arial" panose="020B0604020202020204" pitchFamily="34" charset="0"/>
              <a:buChar char="•"/>
            </a:pPr>
            <a:endParaRPr lang="en-US" dirty="0" smtClean="0">
              <a:latin typeface="Bell MT" panose="02020503060305020303" pitchFamily="18" charset="0"/>
            </a:endParaRPr>
          </a:p>
          <a:p>
            <a:pPr marL="339725"/>
            <a:endParaRPr lang="en-US" dirty="0" smtClean="0">
              <a:latin typeface="Bell MT" panose="02020503060305020303" pitchFamily="18" charset="0"/>
            </a:endParaRPr>
          </a:p>
          <a:p>
            <a:pPr marL="457200" indent="-117475">
              <a:buFont typeface="Arial" panose="020B0604020202020204" pitchFamily="34" charset="0"/>
              <a:buChar char="•"/>
            </a:pPr>
            <a:endParaRPr lang="en-US" dirty="0" smtClean="0">
              <a:latin typeface="Bell MT" panose="02020503060305020303" pitchFamily="18" charset="0"/>
            </a:endParaRPr>
          </a:p>
          <a:p>
            <a:endParaRPr lang="en-US" dirty="0"/>
          </a:p>
        </p:txBody>
      </p:sp>
      <p:sp>
        <p:nvSpPr>
          <p:cNvPr id="16" name="TextBox 15"/>
          <p:cNvSpPr txBox="1"/>
          <p:nvPr/>
        </p:nvSpPr>
        <p:spPr>
          <a:xfrm>
            <a:off x="1752737" y="5783321"/>
            <a:ext cx="7077415" cy="584775"/>
          </a:xfrm>
          <a:prstGeom prst="rect">
            <a:avLst/>
          </a:prstGeom>
          <a:noFill/>
        </p:spPr>
        <p:txBody>
          <a:bodyPr wrap="square" rtlCol="0">
            <a:spAutoFit/>
          </a:bodyPr>
          <a:lstStyle/>
          <a:p>
            <a:r>
              <a:rPr lang="en-US" sz="1600" dirty="0" smtClean="0">
                <a:latin typeface="Are You Freakin' Serious " pitchFamily="2" charset="0"/>
              </a:rPr>
              <a:t>*Contact teachers by email (</a:t>
            </a:r>
            <a:r>
              <a:rPr lang="en-US" sz="1600" dirty="0" smtClean="0">
                <a:latin typeface="Are You Freakin' Serious " pitchFamily="2" charset="0"/>
                <a:hlinkClick r:id="rId4"/>
              </a:rPr>
              <a:t>firstinitiallastname@Tattnall.k12.ga.us</a:t>
            </a:r>
            <a:r>
              <a:rPr lang="en-US" sz="1600" dirty="0" smtClean="0">
                <a:latin typeface="Are You Freakin' Serious " pitchFamily="2" charset="0"/>
              </a:rPr>
              <a:t> or phone (912-557-3993) and teachers will respond within one day of being contacted.  </a:t>
            </a:r>
            <a:endParaRPr lang="en-US" sz="1600" dirty="0">
              <a:latin typeface="Are You Freakin' Serious " pitchFamily="2" charset="0"/>
            </a:endParaRPr>
          </a:p>
        </p:txBody>
      </p:sp>
    </p:spTree>
    <p:extLst>
      <p:ext uri="{BB962C8B-B14F-4D97-AF65-F5344CB8AC3E}">
        <p14:creationId xmlns:p14="http://schemas.microsoft.com/office/powerpoint/2010/main" val="4127371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10600" cy="1143000"/>
          </a:xfrm>
        </p:spPr>
        <p:txBody>
          <a:bodyPr/>
          <a:lstStyle/>
          <a:p>
            <a:pPr algn="ctr"/>
            <a:r>
              <a:rPr lang="en-US" dirty="0" smtClean="0"/>
              <a:t>NTMS</a:t>
            </a:r>
            <a:r>
              <a:rPr lang="en-US" i="1" dirty="0" smtClean="0"/>
              <a:t> </a:t>
            </a:r>
            <a:r>
              <a:rPr lang="en-US" dirty="0" smtClean="0"/>
              <a:t>Contact Information</a:t>
            </a:r>
            <a:endParaRPr lang="en-US" dirty="0"/>
          </a:p>
        </p:txBody>
      </p:sp>
      <p:sp>
        <p:nvSpPr>
          <p:cNvPr id="5" name="Slide Number Placeholder 4"/>
          <p:cNvSpPr>
            <a:spLocks noGrp="1"/>
          </p:cNvSpPr>
          <p:nvPr>
            <p:ph type="sldNum" sz="quarter" idx="12"/>
          </p:nvPr>
        </p:nvSpPr>
        <p:spPr/>
        <p:txBody>
          <a:bodyPr/>
          <a:lstStyle/>
          <a:p>
            <a:pPr>
              <a:defRPr/>
            </a:pPr>
            <a:fld id="{4914383A-3AE8-44F1-BDA8-D40F6B6B38DB}" type="slidenum">
              <a:rPr lang="en-US" smtClean="0"/>
              <a:pPr>
                <a:defRPr/>
              </a:pPr>
              <a:t>21</a:t>
            </a:fld>
            <a:endParaRPr lang="en-US"/>
          </a:p>
        </p:txBody>
      </p:sp>
      <p:sp>
        <p:nvSpPr>
          <p:cNvPr id="6" name="Content Placeholder 2"/>
          <p:cNvSpPr>
            <a:spLocks noGrp="1"/>
          </p:cNvSpPr>
          <p:nvPr>
            <p:ph sz="half" idx="2"/>
          </p:nvPr>
        </p:nvSpPr>
        <p:spPr>
          <a:xfrm>
            <a:off x="914400" y="1376363"/>
            <a:ext cx="7315200" cy="4419600"/>
          </a:xfrm>
        </p:spPr>
        <p:txBody>
          <a:bodyPr>
            <a:normAutofit fontScale="85000" lnSpcReduction="20000"/>
          </a:bodyPr>
          <a:lstStyle/>
          <a:p>
            <a:pPr fontAlgn="base"/>
            <a:r>
              <a:rPr lang="en-US" sz="3600" dirty="0" smtClean="0">
                <a:latin typeface="Library Records" pitchFamily="2" charset="0"/>
              </a:rPr>
              <a:t>Donny Sikes, NTMS Principal</a:t>
            </a:r>
          </a:p>
          <a:p>
            <a:pPr fontAlgn="base"/>
            <a:r>
              <a:rPr lang="en-US" sz="3600" dirty="0" smtClean="0">
                <a:latin typeface="Library Records" pitchFamily="2" charset="0"/>
              </a:rPr>
              <a:t>Beth Kennedy, NTMS Assistant Principal</a:t>
            </a:r>
          </a:p>
          <a:p>
            <a:pPr fontAlgn="base"/>
            <a:r>
              <a:rPr lang="en-US" sz="3600" dirty="0" smtClean="0">
                <a:latin typeface="Library Records" pitchFamily="2" charset="0"/>
              </a:rPr>
              <a:t>Pam Davis, NTMS Counselor</a:t>
            </a:r>
          </a:p>
          <a:p>
            <a:pPr fontAlgn="base"/>
            <a:r>
              <a:rPr lang="en-US" sz="3600" dirty="0" smtClean="0">
                <a:latin typeface="Library Records" pitchFamily="2" charset="0"/>
              </a:rPr>
              <a:t>Natalie Parker, NTMS Academic Coach</a:t>
            </a:r>
          </a:p>
          <a:p>
            <a:pPr fontAlgn="base"/>
            <a:endParaRPr lang="en-US" sz="2400" i="1" dirty="0">
              <a:latin typeface="Bell MT" panose="02020503060305020303" pitchFamily="18" charset="0"/>
            </a:endParaRPr>
          </a:p>
          <a:p>
            <a:pPr marL="109728" indent="0" algn="ctr" fontAlgn="base">
              <a:buNone/>
            </a:pPr>
            <a:r>
              <a:rPr lang="en-US" sz="3000" b="1" dirty="0" smtClean="0">
                <a:latin typeface="Tempus Sans ITC" panose="04020404030D07020202" pitchFamily="82" charset="0"/>
              </a:rPr>
              <a:t>North Tattnall Middle School</a:t>
            </a:r>
          </a:p>
          <a:p>
            <a:pPr marL="109728" indent="0" algn="ctr" fontAlgn="base">
              <a:buNone/>
            </a:pPr>
            <a:r>
              <a:rPr lang="en-US" sz="3000" b="1" dirty="0" smtClean="0">
                <a:latin typeface="Tempus Sans ITC" panose="04020404030D07020202" pitchFamily="82" charset="0"/>
              </a:rPr>
              <a:t>148 West </a:t>
            </a:r>
            <a:r>
              <a:rPr lang="en-US" sz="3000" b="1" dirty="0" err="1" smtClean="0">
                <a:latin typeface="Tempus Sans ITC" panose="04020404030D07020202" pitchFamily="82" charset="0"/>
              </a:rPr>
              <a:t>Brazell</a:t>
            </a:r>
            <a:r>
              <a:rPr lang="en-US" sz="3000" b="1" dirty="0" smtClean="0">
                <a:latin typeface="Tempus Sans ITC" panose="04020404030D07020202" pitchFamily="82" charset="0"/>
              </a:rPr>
              <a:t> Street, Reidsville</a:t>
            </a:r>
          </a:p>
          <a:p>
            <a:pPr marL="109728" indent="0" algn="ctr" fontAlgn="base">
              <a:buNone/>
            </a:pPr>
            <a:r>
              <a:rPr lang="en-US" sz="3000" b="1" dirty="0" smtClean="0">
                <a:latin typeface="Tempus Sans ITC" panose="04020404030D07020202" pitchFamily="82" charset="0"/>
              </a:rPr>
              <a:t>912-557-3993</a:t>
            </a:r>
          </a:p>
          <a:p>
            <a:pPr marL="109728" indent="0" algn="ctr" fontAlgn="base">
              <a:buNone/>
            </a:pPr>
            <a:r>
              <a:rPr lang="en-US" sz="3000" b="1" dirty="0" smtClean="0">
                <a:latin typeface="Tempus Sans ITC" panose="04020404030D07020202" pitchFamily="82" charset="0"/>
              </a:rPr>
              <a:t>912-557-4124 (fax)</a:t>
            </a:r>
          </a:p>
          <a:p>
            <a:pPr marL="109728" indent="0" algn="ctr" fontAlgn="base">
              <a:buNone/>
            </a:pPr>
            <a:r>
              <a:rPr lang="en-US" sz="3000" b="1" dirty="0" smtClean="0">
                <a:latin typeface="Tempus Sans ITC" panose="04020404030D07020202" pitchFamily="82" charset="0"/>
              </a:rPr>
              <a:t>7:20 am – 3:30 pm </a:t>
            </a:r>
            <a:endParaRPr lang="en-US" sz="3000" b="1" dirty="0">
              <a:latin typeface="Tempus Sans ITC" panose="04020404030D07020202" pitchFamily="82"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133599"/>
          </a:xfrm>
        </p:spPr>
        <p:txBody>
          <a:bodyPr>
            <a:normAutofit fontScale="90000"/>
          </a:bodyPr>
          <a:lstStyle/>
          <a:p>
            <a:r>
              <a:rPr lang="en-US" dirty="0" smtClean="0"/>
              <a:t>McKinney-Vento Education for Homeless Children and Youth</a:t>
            </a:r>
            <a:endParaRPr lang="en-US" dirty="0"/>
          </a:p>
        </p:txBody>
      </p:sp>
      <p:sp>
        <p:nvSpPr>
          <p:cNvPr id="3" name="Subtitle 2"/>
          <p:cNvSpPr>
            <a:spLocks noGrp="1"/>
          </p:cNvSpPr>
          <p:nvPr>
            <p:ph type="subTitle" idx="1"/>
          </p:nvPr>
        </p:nvSpPr>
        <p:spPr>
          <a:xfrm>
            <a:off x="1371600" y="3352800"/>
            <a:ext cx="6858000" cy="1219200"/>
          </a:xfrm>
        </p:spPr>
        <p:txBody>
          <a:bodyPr>
            <a:normAutofit/>
          </a:bodyPr>
          <a:lstStyle/>
          <a:p>
            <a:pPr algn="ctr"/>
            <a:r>
              <a:rPr lang="en-US" dirty="0" smtClean="0"/>
              <a:t>Tattnall County Board Of Education</a:t>
            </a:r>
          </a:p>
          <a:p>
            <a:pPr algn="ctr"/>
            <a:r>
              <a:rPr lang="en-US" dirty="0" smtClean="0"/>
              <a:t>2022-2023</a:t>
            </a:r>
          </a:p>
          <a:p>
            <a:endParaRPr lang="en-US" dirty="0"/>
          </a:p>
        </p:txBody>
      </p:sp>
      <p:sp>
        <p:nvSpPr>
          <p:cNvPr id="4" name="Slide Number Placeholder 3"/>
          <p:cNvSpPr>
            <a:spLocks noGrp="1"/>
          </p:cNvSpPr>
          <p:nvPr>
            <p:ph type="sldNum" sz="quarter" idx="12"/>
          </p:nvPr>
        </p:nvSpPr>
        <p:spPr/>
        <p:txBody>
          <a:bodyPr/>
          <a:lstStyle/>
          <a:p>
            <a:pPr>
              <a:defRPr/>
            </a:pPr>
            <a:fld id="{0644FD32-462A-442D-B931-D2486BA8CC83}" type="slidenum">
              <a:rPr lang="en-US" smtClean="0"/>
              <a:pPr>
                <a:defRPr/>
              </a:pPr>
              <a:t>22</a:t>
            </a:fld>
            <a:endParaRPr lang="en-US"/>
          </a:p>
        </p:txBody>
      </p:sp>
    </p:spTree>
    <p:extLst>
      <p:ext uri="{BB962C8B-B14F-4D97-AF65-F5344CB8AC3E}">
        <p14:creationId xmlns:p14="http://schemas.microsoft.com/office/powerpoint/2010/main" val="1269412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McKinney-Vento?</a:t>
            </a:r>
            <a:endParaRPr lang="en-US" dirty="0"/>
          </a:p>
        </p:txBody>
      </p:sp>
      <p:sp>
        <p:nvSpPr>
          <p:cNvPr id="3" name="Content Placeholder 2"/>
          <p:cNvSpPr>
            <a:spLocks noGrp="1"/>
          </p:cNvSpPr>
          <p:nvPr>
            <p:ph idx="1"/>
          </p:nvPr>
        </p:nvSpPr>
        <p:spPr/>
        <p:txBody>
          <a:bodyPr/>
          <a:lstStyle/>
          <a:p>
            <a:r>
              <a:rPr lang="en-US" dirty="0" smtClean="0"/>
              <a:t>The McKinney-Vento Education for Homeless Children and Youth (EHCY) is a program designed to address the problems that homeless children and youth have face in enrolling, attending, and succeeding in school. Under this program, each homeless child and youth has equal access to the same free and appropriate public education, including preschool, as other students.</a:t>
            </a:r>
            <a:endParaRPr lang="en-US" dirty="0"/>
          </a:p>
        </p:txBody>
      </p:sp>
      <p:sp>
        <p:nvSpPr>
          <p:cNvPr id="4" name="Slide Number Placeholder 3"/>
          <p:cNvSpPr>
            <a:spLocks noGrp="1"/>
          </p:cNvSpPr>
          <p:nvPr>
            <p:ph type="sldNum" sz="quarter" idx="12"/>
          </p:nvPr>
        </p:nvSpPr>
        <p:spPr/>
        <p:txBody>
          <a:bodyPr/>
          <a:lstStyle/>
          <a:p>
            <a:pPr>
              <a:defRPr/>
            </a:pPr>
            <a:fld id="{44381B76-59D4-42A8-B032-11FB1FFAE542}" type="slidenum">
              <a:rPr lang="en-US" smtClean="0"/>
              <a:pPr>
                <a:defRPr/>
              </a:pPr>
              <a:t>23</a:t>
            </a:fld>
            <a:endParaRPr lang="en-US"/>
          </a:p>
        </p:txBody>
      </p:sp>
    </p:spTree>
    <p:extLst>
      <p:ext uri="{BB962C8B-B14F-4D97-AF65-F5344CB8AC3E}">
        <p14:creationId xmlns:p14="http://schemas.microsoft.com/office/powerpoint/2010/main" val="1948913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buFont typeface="Wingdings" pitchFamily="2" charset="2"/>
              <a:buChar char="v"/>
            </a:pPr>
            <a:r>
              <a:rPr lang="en-US" dirty="0" smtClean="0"/>
              <a:t>Definition of Homeless Students:</a:t>
            </a:r>
          </a:p>
          <a:p>
            <a:pPr>
              <a:buFont typeface="Wingdings" pitchFamily="2" charset="2"/>
              <a:buChar char="v"/>
            </a:pPr>
            <a:r>
              <a:rPr lang="en-US" dirty="0" smtClean="0"/>
              <a:t>Individuals whose nighttime residence is NOT:</a:t>
            </a:r>
          </a:p>
          <a:p>
            <a:pPr lvl="1">
              <a:buFont typeface="Wingdings" pitchFamily="2" charset="2"/>
              <a:buChar char="§"/>
            </a:pPr>
            <a:r>
              <a:rPr lang="en-US" dirty="0" smtClean="0"/>
              <a:t>Fixed – stationary, permanent, and not subject to change</a:t>
            </a:r>
          </a:p>
          <a:p>
            <a:pPr lvl="1">
              <a:buFont typeface="Wingdings" pitchFamily="2" charset="2"/>
              <a:buChar char="§"/>
            </a:pPr>
            <a:r>
              <a:rPr lang="en-US" dirty="0" smtClean="0"/>
              <a:t>Regular – used on a predictable, routine, or consistent basis</a:t>
            </a:r>
          </a:p>
          <a:p>
            <a:pPr lvl="1">
              <a:buFont typeface="Wingdings" pitchFamily="2" charset="2"/>
              <a:buChar char="§"/>
            </a:pPr>
            <a:r>
              <a:rPr lang="en-US" dirty="0" smtClean="0"/>
              <a:t>Adequate – sufficient for meeting both the physical and psychological needs typically met in the home (42 U.S.C.§11434A(2)(B)(</a:t>
            </a:r>
            <a:r>
              <a:rPr lang="en-US" dirty="0" err="1" smtClean="0"/>
              <a:t>i</a:t>
            </a:r>
            <a:r>
              <a:rPr lang="en-US" dirty="0" smtClean="0"/>
              <a:t>))</a:t>
            </a:r>
            <a:endParaRPr lang="en-US" dirty="0"/>
          </a:p>
        </p:txBody>
      </p:sp>
      <p:sp>
        <p:nvSpPr>
          <p:cNvPr id="2" name="Slide Number Placeholder 1"/>
          <p:cNvSpPr>
            <a:spLocks noGrp="1"/>
          </p:cNvSpPr>
          <p:nvPr>
            <p:ph type="sldNum" sz="quarter" idx="12"/>
          </p:nvPr>
        </p:nvSpPr>
        <p:spPr/>
        <p:txBody>
          <a:bodyPr/>
          <a:lstStyle/>
          <a:p>
            <a:pPr>
              <a:defRPr/>
            </a:pPr>
            <a:fld id="{D08FC58F-DA9F-4257-9740-CC693505F104}" type="slidenum">
              <a:rPr lang="en-US" smtClean="0"/>
              <a:pPr>
                <a:defRPr/>
              </a:pPr>
              <a:t>24</a:t>
            </a:fld>
            <a:endParaRPr lang="en-US"/>
          </a:p>
        </p:txBody>
      </p:sp>
      <p:sp>
        <p:nvSpPr>
          <p:cNvPr id="3" name="Title 2"/>
          <p:cNvSpPr>
            <a:spLocks noGrp="1"/>
          </p:cNvSpPr>
          <p:nvPr>
            <p:ph type="title"/>
          </p:nvPr>
        </p:nvSpPr>
        <p:spPr/>
        <p:txBody>
          <a:bodyPr/>
          <a:lstStyle/>
          <a:p>
            <a:r>
              <a:rPr lang="en-US" dirty="0" smtClean="0"/>
              <a:t>McKinney-Vento Law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1143000"/>
          </a:xfrm>
        </p:spPr>
        <p:txBody>
          <a:bodyPr>
            <a:normAutofit fontScale="90000"/>
          </a:bodyPr>
          <a:lstStyle/>
          <a:p>
            <a:r>
              <a:rPr lang="en-US" dirty="0" smtClean="0"/>
              <a:t>“Homeless” includes children who are:</a:t>
            </a:r>
            <a:endParaRPr lang="en-US" dirty="0"/>
          </a:p>
        </p:txBody>
      </p:sp>
      <p:sp>
        <p:nvSpPr>
          <p:cNvPr id="3" name="Content Placeholder 2"/>
          <p:cNvSpPr>
            <a:spLocks noGrp="1"/>
          </p:cNvSpPr>
          <p:nvPr>
            <p:ph idx="1"/>
          </p:nvPr>
        </p:nvSpPr>
        <p:spPr>
          <a:xfrm>
            <a:off x="457200" y="1481328"/>
            <a:ext cx="8229600" cy="4614672"/>
          </a:xfrm>
        </p:spPr>
        <p:txBody>
          <a:bodyPr>
            <a:normAutofit/>
          </a:bodyPr>
          <a:lstStyle/>
          <a:p>
            <a:pPr>
              <a:buFont typeface="Wingdings" pitchFamily="2" charset="2"/>
              <a:buChar char="v"/>
            </a:pPr>
            <a:r>
              <a:rPr lang="en-US" sz="2800" dirty="0" smtClean="0"/>
              <a:t>Sharing the housing of other persons due to loss of housing, economic hardship, or a similar reason</a:t>
            </a:r>
          </a:p>
          <a:p>
            <a:pPr>
              <a:buFont typeface="Wingdings" pitchFamily="2" charset="2"/>
              <a:buChar char="v"/>
            </a:pPr>
            <a:r>
              <a:rPr lang="en-US" sz="2800" dirty="0" smtClean="0"/>
              <a:t>Living in a motel, hotel, trailer park, or camping ground due to lack of alternative adequate accommodations</a:t>
            </a:r>
          </a:p>
          <a:p>
            <a:pPr>
              <a:buFont typeface="Wingdings" pitchFamily="2" charset="2"/>
              <a:buChar char="v"/>
            </a:pPr>
            <a:r>
              <a:rPr lang="en-US" sz="2800" dirty="0" smtClean="0"/>
              <a:t>Living in an emergency or transitional shelter</a:t>
            </a:r>
          </a:p>
          <a:p>
            <a:pPr>
              <a:buFont typeface="Wingdings" pitchFamily="2" charset="2"/>
              <a:buChar char="v"/>
            </a:pPr>
            <a:r>
              <a:rPr lang="en-US" sz="2800" dirty="0" smtClean="0"/>
              <a:t>Abandoned in hospitals</a:t>
            </a:r>
          </a:p>
          <a:p>
            <a:endParaRPr lang="en-US" dirty="0"/>
          </a:p>
        </p:txBody>
      </p:sp>
      <p:sp>
        <p:nvSpPr>
          <p:cNvPr id="4" name="Slide Number Placeholder 3"/>
          <p:cNvSpPr>
            <a:spLocks noGrp="1"/>
          </p:cNvSpPr>
          <p:nvPr>
            <p:ph type="sldNum" sz="quarter" idx="12"/>
          </p:nvPr>
        </p:nvSpPr>
        <p:spPr/>
        <p:txBody>
          <a:bodyPr/>
          <a:lstStyle/>
          <a:p>
            <a:pPr>
              <a:defRPr/>
            </a:pPr>
            <a:fld id="{44381B76-59D4-42A8-B032-11FB1FFAE542}" type="slidenum">
              <a:rPr lang="en-US" smtClean="0"/>
              <a:pPr>
                <a:defRPr/>
              </a:pPr>
              <a:t>25</a:t>
            </a:fld>
            <a:endParaRPr lang="en-US"/>
          </a:p>
        </p:txBody>
      </p:sp>
    </p:spTree>
    <p:extLst>
      <p:ext uri="{BB962C8B-B14F-4D97-AF65-F5344CB8AC3E}">
        <p14:creationId xmlns:p14="http://schemas.microsoft.com/office/powerpoint/2010/main" val="572183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43000"/>
          </a:xfrm>
        </p:spPr>
        <p:txBody>
          <a:bodyPr>
            <a:normAutofit fontScale="90000"/>
          </a:bodyPr>
          <a:lstStyle/>
          <a:p>
            <a:r>
              <a:rPr lang="en-US" dirty="0" smtClean="0"/>
              <a:t>“Homeless” includes children who are:</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sz="2800" dirty="0" smtClean="0"/>
              <a:t>Living in a public or private place not designed for or ordinarily used as a regular sleeping accommodation</a:t>
            </a:r>
          </a:p>
          <a:p>
            <a:pPr>
              <a:buFont typeface="Wingdings" pitchFamily="2" charset="2"/>
              <a:buChar char="v"/>
            </a:pPr>
            <a:r>
              <a:rPr lang="en-US" sz="2800" dirty="0" smtClean="0"/>
              <a:t>Living in a car, park, public space, abandoned building, substandard housing, bus or train station, or similar setting</a:t>
            </a:r>
          </a:p>
          <a:p>
            <a:pPr>
              <a:buFont typeface="Wingdings" pitchFamily="2" charset="2"/>
              <a:buChar char="v"/>
            </a:pPr>
            <a:r>
              <a:rPr lang="en-US" sz="2800" dirty="0" smtClean="0"/>
              <a:t>Migratory children</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44381B76-59D4-42A8-B032-11FB1FFAE542}" type="slidenum">
              <a:rPr lang="en-US" smtClean="0"/>
              <a:pPr>
                <a:defRPr/>
              </a:pPr>
              <a:t>26</a:t>
            </a:fld>
            <a:endParaRPr lang="en-US"/>
          </a:p>
        </p:txBody>
      </p:sp>
    </p:spTree>
    <p:extLst>
      <p:ext uri="{BB962C8B-B14F-4D97-AF65-F5344CB8AC3E}">
        <p14:creationId xmlns:p14="http://schemas.microsoft.com/office/powerpoint/2010/main" val="455667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b="1" dirty="0" smtClean="0"/>
              <a:t>Unaccompanied Homeless Youth (UHY)</a:t>
            </a:r>
          </a:p>
          <a:p>
            <a:pPr>
              <a:buFont typeface="Wingdings" pitchFamily="2" charset="2"/>
              <a:buChar char="v"/>
            </a:pPr>
            <a:r>
              <a:rPr lang="en-US" sz="2800" dirty="0" smtClean="0"/>
              <a:t>Unaccompanied = not in the physical custody of a parent or guardian</a:t>
            </a:r>
          </a:p>
          <a:p>
            <a:pPr>
              <a:buFont typeface="Wingdings" pitchFamily="2" charset="2"/>
              <a:buChar char="v"/>
            </a:pPr>
            <a:r>
              <a:rPr lang="en-US" sz="2800" dirty="0" smtClean="0"/>
              <a:t>There is a 2-Step Process for determining</a:t>
            </a:r>
          </a:p>
          <a:p>
            <a:pPr>
              <a:buFont typeface="Wingdings" pitchFamily="2" charset="2"/>
              <a:buChar char="v"/>
            </a:pPr>
            <a:r>
              <a:rPr lang="en-US" sz="2800" dirty="0" smtClean="0"/>
              <a:t>Unaccompanied youth have the same rights as other students experiencing homelessness.</a:t>
            </a:r>
            <a:endParaRPr lang="en-US" sz="2800" dirty="0"/>
          </a:p>
        </p:txBody>
      </p:sp>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27</a:t>
            </a:fld>
            <a:endParaRPr lang="en-US"/>
          </a:p>
        </p:txBody>
      </p:sp>
      <p:sp>
        <p:nvSpPr>
          <p:cNvPr id="4" name="Title 3"/>
          <p:cNvSpPr>
            <a:spLocks noGrp="1"/>
          </p:cNvSpPr>
          <p:nvPr>
            <p:ph type="title"/>
          </p:nvPr>
        </p:nvSpPr>
        <p:spPr/>
        <p:txBody>
          <a:bodyPr/>
          <a:lstStyle/>
          <a:p>
            <a:r>
              <a:rPr lang="en-US" dirty="0" smtClean="0"/>
              <a:t>McKinney-Vento Act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7277"/>
            <a:ext cx="8229600" cy="1143000"/>
          </a:xfrm>
        </p:spPr>
        <p:txBody>
          <a:bodyPr>
            <a:normAutofit/>
          </a:bodyPr>
          <a:lstStyle/>
          <a:p>
            <a:r>
              <a:rPr lang="en-US" sz="4000" dirty="0" smtClean="0"/>
              <a:t>How many are there?</a:t>
            </a:r>
            <a:endParaRPr lang="en-US" sz="4000" dirty="0"/>
          </a:p>
        </p:txBody>
      </p:sp>
      <p:sp>
        <p:nvSpPr>
          <p:cNvPr id="3" name="Content Placeholder 2"/>
          <p:cNvSpPr>
            <a:spLocks noGrp="1"/>
          </p:cNvSpPr>
          <p:nvPr>
            <p:ph idx="1"/>
          </p:nvPr>
        </p:nvSpPr>
        <p:spPr>
          <a:xfrm>
            <a:off x="228600" y="914399"/>
            <a:ext cx="8534400" cy="5858669"/>
          </a:xfrm>
        </p:spPr>
        <p:txBody>
          <a:bodyPr>
            <a:normAutofit fontScale="92500" lnSpcReduction="20000"/>
          </a:bodyPr>
          <a:lstStyle/>
          <a:p>
            <a:pPr>
              <a:buFont typeface="Wingdings" pitchFamily="2" charset="2"/>
              <a:buChar char="v"/>
            </a:pPr>
            <a:r>
              <a:rPr lang="en-US" sz="2400" b="1" dirty="0"/>
              <a:t>The number of students experiencing homelessness has decreased:</a:t>
            </a:r>
            <a:r>
              <a:rPr lang="en-US" sz="2400" dirty="0"/>
              <a:t> The number of identified students experiencing homelessness in Georgia increased every year from 2011-12 (34,379) to 2018-19 (40,337); however, the number identified in 2019-2020 has decreased (36,753). There was a 9% percent reduction from 2018-19 to </a:t>
            </a:r>
            <a:r>
              <a:rPr lang="en-US" sz="2400" dirty="0" smtClean="0"/>
              <a:t>2019-20.</a:t>
            </a:r>
          </a:p>
          <a:p>
            <a:pPr>
              <a:buFont typeface="Wingdings" pitchFamily="2" charset="2"/>
              <a:buChar char="v"/>
            </a:pPr>
            <a:r>
              <a:rPr lang="en-US" sz="2400" dirty="0" smtClean="0"/>
              <a:t>In Tattnall County we had the following number of homeless students:</a:t>
            </a:r>
          </a:p>
          <a:p>
            <a:pPr marL="631825" indent="-255588">
              <a:buFont typeface="Wingdings" pitchFamily="2" charset="2"/>
              <a:buChar char="v"/>
            </a:pPr>
            <a:r>
              <a:rPr lang="en-US" sz="2400" dirty="0" smtClean="0"/>
              <a:t>2013-2014 – 39		</a:t>
            </a:r>
          </a:p>
          <a:p>
            <a:pPr marL="631825" indent="-255588">
              <a:buFont typeface="Wingdings" pitchFamily="2" charset="2"/>
              <a:buChar char="v"/>
            </a:pPr>
            <a:r>
              <a:rPr lang="en-US" sz="2400" dirty="0" smtClean="0"/>
              <a:t>2014-2015 – 39</a:t>
            </a:r>
          </a:p>
          <a:p>
            <a:pPr marL="631825" indent="-255588">
              <a:buFont typeface="Wingdings" pitchFamily="2" charset="2"/>
              <a:buChar char="v"/>
            </a:pPr>
            <a:r>
              <a:rPr lang="en-US" sz="2400" dirty="0" smtClean="0"/>
              <a:t>2015-2016 – 37</a:t>
            </a:r>
          </a:p>
          <a:p>
            <a:pPr marL="631825" indent="-255588">
              <a:buFont typeface="Wingdings" pitchFamily="2" charset="2"/>
              <a:buChar char="v"/>
            </a:pPr>
            <a:r>
              <a:rPr lang="en-US" sz="2400" dirty="0" smtClean="0"/>
              <a:t>2016-2017 – 50</a:t>
            </a:r>
          </a:p>
          <a:p>
            <a:pPr marL="631825" indent="-255588">
              <a:buFont typeface="Wingdings" pitchFamily="2" charset="2"/>
              <a:buChar char="v"/>
            </a:pPr>
            <a:r>
              <a:rPr lang="en-US" sz="2400" dirty="0" smtClean="0"/>
              <a:t>2017-2018 – 39</a:t>
            </a:r>
          </a:p>
          <a:p>
            <a:pPr marL="631825" indent="-255588">
              <a:buFont typeface="Wingdings" pitchFamily="2" charset="2"/>
              <a:buChar char="v"/>
            </a:pPr>
            <a:r>
              <a:rPr lang="en-US" sz="2400" dirty="0" smtClean="0"/>
              <a:t>2018-2019 - 34</a:t>
            </a:r>
          </a:p>
          <a:p>
            <a:pPr marL="631825" indent="-255588">
              <a:buFont typeface="Wingdings" pitchFamily="2" charset="2"/>
              <a:buChar char="v"/>
            </a:pPr>
            <a:r>
              <a:rPr lang="en-US" sz="2400" dirty="0" smtClean="0"/>
              <a:t>2019-2020 – 34</a:t>
            </a:r>
          </a:p>
          <a:p>
            <a:pPr marL="631825" indent="-255588">
              <a:buFont typeface="Wingdings" pitchFamily="2" charset="2"/>
              <a:buChar char="v"/>
            </a:pPr>
            <a:r>
              <a:rPr lang="en-US" sz="2400" dirty="0" smtClean="0"/>
              <a:t>2020–2021 – 22</a:t>
            </a:r>
          </a:p>
          <a:p>
            <a:pPr marL="631825" indent="-255588">
              <a:buFont typeface="Wingdings" pitchFamily="2" charset="2"/>
              <a:buChar char="v"/>
            </a:pPr>
            <a:r>
              <a:rPr lang="en-US" sz="2400" dirty="0" smtClean="0"/>
              <a:t>2021-2022 - 18 </a:t>
            </a:r>
          </a:p>
          <a:p>
            <a:pPr>
              <a:buFont typeface="Wingdings" pitchFamily="2" charset="2"/>
              <a:buChar char="v"/>
            </a:pPr>
            <a:endParaRPr lang="en-US" sz="2400" dirty="0" smtClean="0"/>
          </a:p>
        </p:txBody>
      </p:sp>
      <p:sp>
        <p:nvSpPr>
          <p:cNvPr id="4" name="Slide Number Placeholder 3"/>
          <p:cNvSpPr>
            <a:spLocks noGrp="1"/>
          </p:cNvSpPr>
          <p:nvPr>
            <p:ph type="sldNum" sz="quarter" idx="12"/>
          </p:nvPr>
        </p:nvSpPr>
        <p:spPr/>
        <p:txBody>
          <a:bodyPr/>
          <a:lstStyle/>
          <a:p>
            <a:pPr>
              <a:defRPr/>
            </a:pPr>
            <a:fld id="{44381B76-59D4-42A8-B032-11FB1FFAE542}" type="slidenum">
              <a:rPr lang="en-US" smtClean="0"/>
              <a:pPr>
                <a:defRPr/>
              </a:pPr>
              <a:t>28</a:t>
            </a:fld>
            <a:endParaRPr lang="en-US"/>
          </a:p>
        </p:txBody>
      </p:sp>
    </p:spTree>
    <p:extLst>
      <p:ext uri="{BB962C8B-B14F-4D97-AF65-F5344CB8AC3E}">
        <p14:creationId xmlns:p14="http://schemas.microsoft.com/office/powerpoint/2010/main" val="1897134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Signs of Homelessness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t>Lack of continuity in education</a:t>
            </a:r>
          </a:p>
          <a:p>
            <a:pPr>
              <a:buFont typeface="Wingdings" pitchFamily="2" charset="2"/>
              <a:buChar char="v"/>
            </a:pPr>
            <a:r>
              <a:rPr lang="en-US" dirty="0" smtClean="0"/>
              <a:t>Poor health/nutrition</a:t>
            </a:r>
          </a:p>
          <a:p>
            <a:pPr>
              <a:buFont typeface="Wingdings" pitchFamily="2" charset="2"/>
              <a:buChar char="v"/>
            </a:pPr>
            <a:r>
              <a:rPr lang="en-US" dirty="0" smtClean="0"/>
              <a:t>Transportation and attendance problems</a:t>
            </a:r>
          </a:p>
          <a:p>
            <a:pPr>
              <a:buFont typeface="Wingdings" pitchFamily="2" charset="2"/>
              <a:buChar char="v"/>
            </a:pPr>
            <a:r>
              <a:rPr lang="en-US" dirty="0" smtClean="0"/>
              <a:t>Poor hygiene</a:t>
            </a:r>
          </a:p>
          <a:p>
            <a:pPr>
              <a:buFont typeface="Wingdings" pitchFamily="2" charset="2"/>
              <a:buChar char="v"/>
            </a:pPr>
            <a:r>
              <a:rPr lang="en-US" dirty="0" smtClean="0"/>
              <a:t>Lack of personal space after school</a:t>
            </a:r>
          </a:p>
          <a:p>
            <a:pPr>
              <a:buFont typeface="Wingdings" pitchFamily="2" charset="2"/>
              <a:buChar char="v"/>
            </a:pPr>
            <a:r>
              <a:rPr lang="en-US" dirty="0" smtClean="0"/>
              <a:t>Social and behavioral concerns</a:t>
            </a:r>
          </a:p>
          <a:p>
            <a:pPr>
              <a:buFont typeface="Wingdings" pitchFamily="2" charset="2"/>
              <a:buChar char="v"/>
            </a:pPr>
            <a:r>
              <a:rPr lang="en-US" dirty="0" smtClean="0"/>
              <a:t>Reaction/statements by parent, guardian, or child</a:t>
            </a:r>
            <a:endParaRPr lang="en-US" dirty="0"/>
          </a:p>
        </p:txBody>
      </p:sp>
      <p:sp>
        <p:nvSpPr>
          <p:cNvPr id="4" name="Slide Number Placeholder 3"/>
          <p:cNvSpPr>
            <a:spLocks noGrp="1"/>
          </p:cNvSpPr>
          <p:nvPr>
            <p:ph type="sldNum" sz="quarter" idx="12"/>
          </p:nvPr>
        </p:nvSpPr>
        <p:spPr/>
        <p:txBody>
          <a:bodyPr/>
          <a:lstStyle/>
          <a:p>
            <a:pPr>
              <a:defRPr/>
            </a:pPr>
            <a:fld id="{44381B76-59D4-42A8-B032-11FB1FFAE542}" type="slidenum">
              <a:rPr lang="en-US" smtClean="0"/>
              <a:pPr>
                <a:defRPr/>
              </a:pPr>
              <a:t>29</a:t>
            </a:fld>
            <a:endParaRPr lang="en-US"/>
          </a:p>
        </p:txBody>
      </p:sp>
    </p:spTree>
    <p:extLst>
      <p:ext uri="{BB962C8B-B14F-4D97-AF65-F5344CB8AC3E}">
        <p14:creationId xmlns:p14="http://schemas.microsoft.com/office/powerpoint/2010/main" val="287818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4381B76-59D4-42A8-B032-11FB1FFAE542}" type="slidenum">
              <a:rPr lang="en-US" smtClean="0"/>
              <a:pPr>
                <a:defRPr/>
              </a:pPr>
              <a:t>3</a:t>
            </a:fld>
            <a:endParaRPr lang="en-US"/>
          </a:p>
        </p:txBody>
      </p:sp>
      <p:sp>
        <p:nvSpPr>
          <p:cNvPr id="2" name="Title 1"/>
          <p:cNvSpPr>
            <a:spLocks noGrp="1"/>
          </p:cNvSpPr>
          <p:nvPr>
            <p:ph type="title"/>
          </p:nvPr>
        </p:nvSpPr>
        <p:spPr>
          <a:xfrm>
            <a:off x="228600" y="228600"/>
            <a:ext cx="8686800" cy="914401"/>
          </a:xfrm>
        </p:spPr>
        <p:txBody>
          <a:bodyPr>
            <a:normAutofit fontScale="90000"/>
          </a:bodyPr>
          <a:lstStyle/>
          <a:p>
            <a:pPr algn="ctr"/>
            <a:r>
              <a:rPr lang="en-US" sz="4400" dirty="0" smtClean="0">
                <a:solidFill>
                  <a:srgbClr val="FFC000"/>
                </a:solidFill>
                <a:effectLst>
                  <a:outerShdw blurRad="38100" dist="38100" dir="2700000" algn="tl">
                    <a:srgbClr val="000000">
                      <a:alpha val="43137"/>
                    </a:srgbClr>
                  </a:outerShdw>
                </a:effectLst>
              </a:rPr>
              <a:t>Title I Annual Parent Meeting</a:t>
            </a:r>
            <a:br>
              <a:rPr lang="en-US" sz="4400" dirty="0" smtClean="0">
                <a:solidFill>
                  <a:srgbClr val="FFC000"/>
                </a:solidFill>
                <a:effectLst>
                  <a:outerShdw blurRad="38100" dist="38100" dir="2700000" algn="tl">
                    <a:srgbClr val="000000">
                      <a:alpha val="43137"/>
                    </a:srgbClr>
                  </a:outerShdw>
                </a:effectLst>
              </a:rPr>
            </a:br>
            <a:r>
              <a:rPr lang="en-US" sz="4400" dirty="0" smtClean="0">
                <a:solidFill>
                  <a:srgbClr val="FFC000"/>
                </a:solidFill>
                <a:effectLst>
                  <a:outerShdw blurRad="38100" dist="38100" dir="2700000" algn="tl">
                    <a:srgbClr val="000000">
                      <a:alpha val="43137"/>
                    </a:srgbClr>
                  </a:outerShdw>
                </a:effectLst>
              </a:rPr>
              <a:t>Agenda</a:t>
            </a:r>
            <a:endParaRPr lang="en-US" dirty="0"/>
          </a:p>
        </p:txBody>
      </p:sp>
      <p:sp>
        <p:nvSpPr>
          <p:cNvPr id="5" name="TextBox 4"/>
          <p:cNvSpPr txBox="1"/>
          <p:nvPr/>
        </p:nvSpPr>
        <p:spPr>
          <a:xfrm>
            <a:off x="304800" y="1752600"/>
            <a:ext cx="8190072" cy="4524315"/>
          </a:xfrm>
          <a:prstGeom prst="rect">
            <a:avLst/>
          </a:prstGeom>
          <a:noFill/>
        </p:spPr>
        <p:txBody>
          <a:bodyPr wrap="square" rtlCol="0">
            <a:spAutoFit/>
          </a:bodyPr>
          <a:lstStyle/>
          <a:p>
            <a:pPr marL="342900" indent="-342900">
              <a:buFont typeface="Wingdings" panose="05000000000000000000" pitchFamily="2" charset="2"/>
              <a:buChar char="v"/>
            </a:pPr>
            <a:r>
              <a:rPr lang="en-US" sz="2400" dirty="0" smtClean="0">
                <a:latin typeface="Bell MT" panose="02020503060305020303" pitchFamily="18" charset="0"/>
              </a:rPr>
              <a:t>What is a Title I School?</a:t>
            </a:r>
          </a:p>
          <a:p>
            <a:pPr marL="342900" indent="-342900">
              <a:buFont typeface="Wingdings" panose="05000000000000000000" pitchFamily="2" charset="2"/>
              <a:buChar char="v"/>
            </a:pPr>
            <a:r>
              <a:rPr lang="en-US" sz="2400" dirty="0" smtClean="0">
                <a:latin typeface="Bell MT" panose="02020503060305020303" pitchFamily="18" charset="0"/>
              </a:rPr>
              <a:t>How does our district/school spend Title I money? How is Title I Parent and Family Engagement money spent? </a:t>
            </a:r>
          </a:p>
          <a:p>
            <a:pPr marL="342900" indent="-342900">
              <a:buFont typeface="Wingdings" panose="05000000000000000000" pitchFamily="2" charset="2"/>
              <a:buChar char="v"/>
            </a:pPr>
            <a:r>
              <a:rPr lang="en-US" sz="2400" dirty="0">
                <a:latin typeface="Bell MT" panose="02020503060305020303" pitchFamily="18" charset="0"/>
              </a:rPr>
              <a:t>What is required by law for Parent and Family Engagement?</a:t>
            </a:r>
            <a:endParaRPr lang="en-US" sz="2400" dirty="0" smtClean="0">
              <a:latin typeface="Bell MT" panose="02020503060305020303" pitchFamily="18" charset="0"/>
            </a:endParaRPr>
          </a:p>
          <a:p>
            <a:pPr marL="342900" indent="-342900">
              <a:buFont typeface="Wingdings" panose="05000000000000000000" pitchFamily="2" charset="2"/>
              <a:buChar char="v"/>
            </a:pPr>
            <a:r>
              <a:rPr lang="en-US" sz="2400" dirty="0" smtClean="0">
                <a:latin typeface="Bell MT" panose="02020503060305020303" pitchFamily="18" charset="0"/>
              </a:rPr>
              <a:t>What are our school’s Title I School-wide requirements?</a:t>
            </a:r>
          </a:p>
          <a:p>
            <a:pPr marL="342900" indent="-342900">
              <a:buFont typeface="Wingdings" panose="05000000000000000000" pitchFamily="2" charset="2"/>
              <a:buChar char="v"/>
            </a:pPr>
            <a:r>
              <a:rPr lang="en-US" sz="2400" dirty="0" smtClean="0">
                <a:latin typeface="Bell MT" panose="02020503060305020303" pitchFamily="18" charset="0"/>
              </a:rPr>
              <a:t>School-wide Program participation – Past and Present</a:t>
            </a:r>
          </a:p>
          <a:p>
            <a:pPr marL="342900" indent="-3175">
              <a:buFont typeface="Arial" panose="020B0604020202020204" pitchFamily="34" charset="0"/>
              <a:buChar char="•"/>
            </a:pPr>
            <a:r>
              <a:rPr lang="en-US" sz="2400" dirty="0">
                <a:latin typeface="Bell MT" panose="02020503060305020303" pitchFamily="18" charset="0"/>
              </a:rPr>
              <a:t> </a:t>
            </a:r>
            <a:r>
              <a:rPr lang="en-US" sz="2400" dirty="0" smtClean="0">
                <a:latin typeface="Bell MT" panose="02020503060305020303" pitchFamily="18" charset="0"/>
              </a:rPr>
              <a:t>What are our School-wide goals?</a:t>
            </a:r>
          </a:p>
          <a:p>
            <a:pPr marL="342900" indent="-3175">
              <a:buFont typeface="Arial" panose="020B0604020202020204" pitchFamily="34" charset="0"/>
              <a:buChar char="•"/>
            </a:pPr>
            <a:r>
              <a:rPr lang="en-US" sz="2400" dirty="0">
                <a:latin typeface="Bell MT" panose="02020503060305020303" pitchFamily="18" charset="0"/>
              </a:rPr>
              <a:t> </a:t>
            </a:r>
            <a:r>
              <a:rPr lang="en-US" sz="2400" dirty="0" smtClean="0">
                <a:latin typeface="Bell MT" panose="02020503060305020303" pitchFamily="18" charset="0"/>
              </a:rPr>
              <a:t>What programs/supports are in place to help students?</a:t>
            </a:r>
          </a:p>
          <a:p>
            <a:pPr marL="342900" indent="-3175">
              <a:buFont typeface="Arial" panose="020B0604020202020204" pitchFamily="34" charset="0"/>
              <a:buChar char="•"/>
            </a:pPr>
            <a:r>
              <a:rPr lang="en-US" sz="2400" dirty="0">
                <a:latin typeface="Bell MT" panose="02020503060305020303" pitchFamily="18" charset="0"/>
              </a:rPr>
              <a:t> </a:t>
            </a:r>
            <a:r>
              <a:rPr lang="en-US" sz="2400" dirty="0" smtClean="0">
                <a:latin typeface="Bell MT" panose="02020503060305020303" pitchFamily="18" charset="0"/>
              </a:rPr>
              <a:t>What is the state’s grades report for our school?</a:t>
            </a:r>
            <a:endParaRPr lang="en-US" sz="2400" dirty="0">
              <a:latin typeface="Bell MT" panose="02020503060305020303" pitchFamily="18" charset="0"/>
            </a:endParaRPr>
          </a:p>
          <a:p>
            <a:pPr marL="342900" indent="-342900">
              <a:buFont typeface="Wingdings" panose="05000000000000000000" pitchFamily="2" charset="2"/>
              <a:buChar char="v"/>
            </a:pPr>
            <a:r>
              <a:rPr lang="en-US" sz="2400" dirty="0">
                <a:latin typeface="Bell MT" panose="02020503060305020303" pitchFamily="18" charset="0"/>
              </a:rPr>
              <a:t>What curriculum does our school </a:t>
            </a:r>
            <a:r>
              <a:rPr lang="en-US" sz="2400" dirty="0" smtClean="0">
                <a:latin typeface="Bell MT" panose="02020503060305020303" pitchFamily="18" charset="0"/>
              </a:rPr>
              <a:t>use?</a:t>
            </a:r>
          </a:p>
          <a:p>
            <a:pPr marL="342900" indent="-342900">
              <a:buFont typeface="Wingdings" panose="05000000000000000000" pitchFamily="2" charset="2"/>
              <a:buChar char="v"/>
            </a:pPr>
            <a:r>
              <a:rPr lang="en-US" sz="2400" dirty="0" smtClean="0">
                <a:latin typeface="Bell MT" panose="02020503060305020303" pitchFamily="18" charset="0"/>
              </a:rPr>
              <a:t>What </a:t>
            </a:r>
            <a:r>
              <a:rPr lang="en-US" sz="2400" dirty="0">
                <a:latin typeface="Bell MT" panose="02020503060305020303" pitchFamily="18" charset="0"/>
              </a:rPr>
              <a:t>tests will my child be </a:t>
            </a:r>
            <a:r>
              <a:rPr lang="en-US" sz="2400" dirty="0" smtClean="0">
                <a:latin typeface="Bell MT" panose="02020503060305020303" pitchFamily="18" charset="0"/>
              </a:rPr>
              <a:t>taking?</a:t>
            </a:r>
            <a:endParaRPr lang="en-US" sz="2400" dirty="0">
              <a:latin typeface="Bell MT" panose="02020503060305020303" pitchFamily="18" charset="0"/>
            </a:endParaRPr>
          </a:p>
          <a:p>
            <a:pPr marL="342900" indent="-342900">
              <a:buFont typeface="Wingdings" panose="05000000000000000000" pitchFamily="2" charset="2"/>
              <a:buChar char="v"/>
            </a:pPr>
            <a:endParaRPr lang="en-US" sz="2400" dirty="0" smtClean="0">
              <a:latin typeface="Bell MT" panose="02020503060305020303"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 I contact for help?</a:t>
            </a:r>
            <a:endParaRPr lang="en-US" dirty="0"/>
          </a:p>
        </p:txBody>
      </p:sp>
      <p:sp>
        <p:nvSpPr>
          <p:cNvPr id="3" name="Content Placeholder 2"/>
          <p:cNvSpPr>
            <a:spLocks noGrp="1"/>
          </p:cNvSpPr>
          <p:nvPr>
            <p:ph idx="1"/>
          </p:nvPr>
        </p:nvSpPr>
        <p:spPr>
          <a:xfrm>
            <a:off x="152400" y="1481328"/>
            <a:ext cx="8534400" cy="4525963"/>
          </a:xfrm>
        </p:spPr>
        <p:txBody>
          <a:bodyPr>
            <a:normAutofit/>
          </a:bodyPr>
          <a:lstStyle/>
          <a:p>
            <a:pPr>
              <a:buFont typeface="Wingdings" pitchFamily="2" charset="2"/>
              <a:buChar char="v"/>
            </a:pPr>
            <a:r>
              <a:rPr lang="en-US" sz="2600" dirty="0" smtClean="0"/>
              <a:t>The local Homeless Liaison is Dr. </a:t>
            </a:r>
            <a:r>
              <a:rPr lang="en-US" sz="2600" dirty="0" err="1" smtClean="0"/>
              <a:t>Tisha</a:t>
            </a:r>
            <a:r>
              <a:rPr lang="en-US" sz="2600" dirty="0" smtClean="0"/>
              <a:t> Holland.  You can contact her at any time with questions or concerns.</a:t>
            </a:r>
          </a:p>
          <a:p>
            <a:pPr marL="0" indent="0">
              <a:buNone/>
            </a:pPr>
            <a:r>
              <a:rPr lang="en-US" sz="2600" dirty="0"/>
              <a:t>	</a:t>
            </a:r>
            <a:r>
              <a:rPr lang="en-US" sz="2600" dirty="0" smtClean="0"/>
              <a:t>(912) 557-4726</a:t>
            </a:r>
          </a:p>
          <a:p>
            <a:pPr marL="0" indent="0">
              <a:buNone/>
            </a:pPr>
            <a:r>
              <a:rPr lang="en-US" sz="2600" dirty="0"/>
              <a:t>	</a:t>
            </a:r>
            <a:r>
              <a:rPr lang="en-US" sz="2600" dirty="0" smtClean="0"/>
              <a:t>tholland@tattnall.k12.ga.us</a:t>
            </a:r>
          </a:p>
          <a:p>
            <a:pPr marL="0" indent="0">
              <a:buNone/>
            </a:pPr>
            <a:r>
              <a:rPr lang="en-US" sz="2600" dirty="0"/>
              <a:t>	</a:t>
            </a:r>
            <a:r>
              <a:rPr lang="en-US" sz="2600" dirty="0" smtClean="0"/>
              <a:t>146 West Brazell St. Reidsville, </a:t>
            </a:r>
            <a:r>
              <a:rPr lang="en-US" sz="2600" dirty="0" err="1" smtClean="0"/>
              <a:t>Ga</a:t>
            </a:r>
            <a:r>
              <a:rPr lang="en-US" sz="2600" dirty="0" smtClean="0"/>
              <a:t> </a:t>
            </a:r>
          </a:p>
          <a:p>
            <a:pPr marL="0" indent="0">
              <a:buNone/>
            </a:pPr>
            <a:r>
              <a:rPr lang="en-US" sz="2600" dirty="0" smtClean="0"/>
              <a:t>	(Board of Education)</a:t>
            </a:r>
            <a:endParaRPr lang="en-US" sz="2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1636" y="5105400"/>
            <a:ext cx="2857500" cy="1447800"/>
          </a:xfrm>
          <a:prstGeom prst="rect">
            <a:avLst/>
          </a:prstGeom>
        </p:spPr>
      </p:pic>
      <p:sp>
        <p:nvSpPr>
          <p:cNvPr id="5" name="Slide Number Placeholder 4"/>
          <p:cNvSpPr>
            <a:spLocks noGrp="1"/>
          </p:cNvSpPr>
          <p:nvPr>
            <p:ph type="sldNum" sz="quarter" idx="12"/>
          </p:nvPr>
        </p:nvSpPr>
        <p:spPr/>
        <p:txBody>
          <a:bodyPr/>
          <a:lstStyle/>
          <a:p>
            <a:pPr>
              <a:defRPr/>
            </a:pPr>
            <a:fld id="{44381B76-59D4-42A8-B032-11FB1FFAE542}" type="slidenum">
              <a:rPr lang="en-US" smtClean="0"/>
              <a:pPr>
                <a:defRPr/>
              </a:pPr>
              <a:t>30</a:t>
            </a:fld>
            <a:endParaRPr lang="en-US"/>
          </a:p>
        </p:txBody>
      </p:sp>
    </p:spTree>
    <p:extLst>
      <p:ext uri="{BB962C8B-B14F-4D97-AF65-F5344CB8AC3E}">
        <p14:creationId xmlns:p14="http://schemas.microsoft.com/office/powerpoint/2010/main" val="22462548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304800" y="1646238"/>
            <a:ext cx="8305800" cy="2540066"/>
          </a:xfrm>
        </p:spPr>
        <p:txBody>
          <a:bodyPr>
            <a:normAutofit fontScale="85000" lnSpcReduction="20000"/>
          </a:bodyPr>
          <a:lstStyle/>
          <a:p>
            <a:pPr fontAlgn="base"/>
            <a:r>
              <a:rPr lang="en-US" dirty="0"/>
              <a:t>Please complete the survey at the following </a:t>
            </a:r>
            <a:r>
              <a:rPr lang="en-US" dirty="0" smtClean="0"/>
              <a:t>link or use the QR Code.</a:t>
            </a:r>
            <a:endParaRPr lang="en-US" dirty="0"/>
          </a:p>
          <a:p>
            <a:pPr fontAlgn="base"/>
            <a:r>
              <a:rPr lang="en-US" dirty="0"/>
              <a:t>The results of this survey will be utilized to help in the development of the Title I </a:t>
            </a:r>
            <a:r>
              <a:rPr lang="en-US" dirty="0" smtClean="0"/>
              <a:t>School-Level </a:t>
            </a:r>
            <a:r>
              <a:rPr lang="en-US" dirty="0"/>
              <a:t>Parent and Family Engagement Plan and future parent and family engagement activities and events. </a:t>
            </a:r>
          </a:p>
          <a:p>
            <a:pPr fontAlgn="base"/>
            <a:r>
              <a:rPr lang="en-US" dirty="0"/>
              <a:t>If you have a question or suggestions, please contact </a:t>
            </a:r>
            <a:r>
              <a:rPr lang="en-US" dirty="0" smtClean="0"/>
              <a:t>your child’s school at the number previously provided. </a:t>
            </a:r>
            <a:endParaRPr lang="en-US" dirty="0"/>
          </a:p>
        </p:txBody>
      </p:sp>
      <p:sp>
        <p:nvSpPr>
          <p:cNvPr id="31745" name="Title 1"/>
          <p:cNvSpPr>
            <a:spLocks noGrp="1"/>
          </p:cNvSpPr>
          <p:nvPr>
            <p:ph type="title"/>
          </p:nvPr>
        </p:nvSpPr>
        <p:spPr>
          <a:xfrm>
            <a:off x="2057400" y="274638"/>
            <a:ext cx="6629400" cy="1096962"/>
          </a:xfrm>
        </p:spPr>
        <p:txBody>
          <a:bodyPr/>
          <a:lstStyle/>
          <a:p>
            <a:pPr algn="ctr" eaLnBrk="1" hangingPunct="1"/>
            <a:r>
              <a:rPr lang="en-US" dirty="0" smtClean="0"/>
              <a:t>Questions/Evaluations</a:t>
            </a:r>
          </a:p>
        </p:txBody>
      </p:sp>
      <p:pic>
        <p:nvPicPr>
          <p:cNvPr id="31747" name="Picture 4" descr="C:\Users\stoddardd\AppData\Local\Microsoft\Windows\Temporary Internet Files\Content.IE5\5GHSKU1I\MC900434695[1].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152400" y="152400"/>
            <a:ext cx="1914525" cy="1371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44381B76-59D4-42A8-B032-11FB1FFAE542}" type="slidenum">
              <a:rPr lang="en-US" smtClean="0"/>
              <a:pPr>
                <a:defRPr/>
              </a:pPr>
              <a:t>31</a:t>
            </a:fld>
            <a:endParaRPr lang="en-US"/>
          </a:p>
        </p:txBody>
      </p:sp>
      <p:sp>
        <p:nvSpPr>
          <p:cNvPr id="2" name="Rectangle 1"/>
          <p:cNvSpPr/>
          <p:nvPr/>
        </p:nvSpPr>
        <p:spPr>
          <a:xfrm>
            <a:off x="657904" y="5548317"/>
            <a:ext cx="8229600" cy="2554545"/>
          </a:xfrm>
          <a:prstGeom prst="rect">
            <a:avLst/>
          </a:prstGeom>
        </p:spPr>
        <p:txBody>
          <a:bodyPr wrap="square">
            <a:spAutoFit/>
          </a:bodyPr>
          <a:lstStyle/>
          <a:p>
            <a:pPr algn="ctr">
              <a:spcBef>
                <a:spcPts val="0"/>
              </a:spcBef>
              <a:spcAft>
                <a:spcPts val="0"/>
              </a:spcAft>
            </a:pPr>
            <a:r>
              <a:rPr lang="en-US" sz="4000" b="1" dirty="0">
                <a:solidFill>
                  <a:srgbClr val="00296D"/>
                </a:solidFill>
                <a:latin typeface="Lucida Sans" panose="020B0602030504020204" pitchFamily="34" charset="0"/>
              </a:rPr>
              <a:t>THANK YOU FOR YOUR SUPPORT </a:t>
            </a:r>
            <a:endParaRPr lang="en-US" sz="4000" dirty="0"/>
          </a:p>
          <a:p>
            <a:r>
              <a:rPr lang="en-US" sz="4000" dirty="0"/>
              <a:t/>
            </a:r>
            <a:br>
              <a:rPr lang="en-US" sz="4000" dirty="0"/>
            </a:br>
            <a:endParaRPr lang="en-US" sz="4000" dirty="0"/>
          </a:p>
        </p:txBody>
      </p:sp>
      <p:sp>
        <p:nvSpPr>
          <p:cNvPr id="7" name="Rectangle 6"/>
          <p:cNvSpPr/>
          <p:nvPr/>
        </p:nvSpPr>
        <p:spPr>
          <a:xfrm>
            <a:off x="318247" y="4145435"/>
            <a:ext cx="6172200" cy="1569660"/>
          </a:xfrm>
          <a:prstGeom prst="rect">
            <a:avLst/>
          </a:prstGeom>
        </p:spPr>
        <p:txBody>
          <a:bodyPr wrap="square">
            <a:spAutoFit/>
          </a:bodyPr>
          <a:lstStyle/>
          <a:p>
            <a:r>
              <a:rPr lang="en-US" sz="2400" dirty="0">
                <a:hlinkClick r:id="rId4"/>
              </a:rPr>
              <a:t>https://</a:t>
            </a:r>
            <a:r>
              <a:rPr lang="en-US" sz="2400" dirty="0" smtClean="0">
                <a:hlinkClick r:id="rId4"/>
              </a:rPr>
              <a:t>docs.google.com/forms/d/e/1FAIpQLSc0VvU9282uE6NCal3kmxHktfGX0LXuRF0zOuHBi7UTzmb8pA/viewform?usp=sf_link</a:t>
            </a:r>
            <a:endParaRPr lang="en-US" sz="2400" dirty="0" smtClean="0"/>
          </a:p>
          <a:p>
            <a:endParaRPr lang="en-US" sz="2400" dirty="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01435" y="4038600"/>
            <a:ext cx="1609165" cy="1609165"/>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371600"/>
            <a:ext cx="3657600" cy="5029200"/>
          </a:xfrm>
        </p:spPr>
        <p:txBody>
          <a:bodyPr>
            <a:normAutofit lnSpcReduction="10000"/>
          </a:bodyPr>
          <a:lstStyle/>
          <a:p>
            <a:pPr>
              <a:buNone/>
            </a:pPr>
            <a:r>
              <a:rPr lang="en-US" sz="2200" dirty="0" smtClean="0"/>
              <a:t>Address:</a:t>
            </a:r>
          </a:p>
          <a:p>
            <a:pPr>
              <a:buNone/>
            </a:pPr>
            <a:r>
              <a:rPr lang="en-US" sz="2200" dirty="0" smtClean="0"/>
              <a:t>146 West </a:t>
            </a:r>
            <a:r>
              <a:rPr lang="en-US" sz="2200" dirty="0" err="1" smtClean="0"/>
              <a:t>Brazell</a:t>
            </a:r>
            <a:r>
              <a:rPr lang="en-US" sz="2200" dirty="0" smtClean="0"/>
              <a:t> St.</a:t>
            </a:r>
          </a:p>
          <a:p>
            <a:pPr>
              <a:buNone/>
            </a:pPr>
            <a:r>
              <a:rPr lang="en-US" sz="2200" dirty="0" smtClean="0"/>
              <a:t>Reidsville, GA   30453</a:t>
            </a:r>
          </a:p>
          <a:p>
            <a:pPr>
              <a:buNone/>
            </a:pPr>
            <a:endParaRPr lang="en-US" sz="2200" dirty="0" smtClean="0"/>
          </a:p>
          <a:p>
            <a:pPr>
              <a:buNone/>
            </a:pPr>
            <a:r>
              <a:rPr lang="en-US" sz="2200" dirty="0" smtClean="0"/>
              <a:t>557-4726</a:t>
            </a:r>
          </a:p>
          <a:p>
            <a:pPr>
              <a:buNone/>
            </a:pPr>
            <a:r>
              <a:rPr lang="en-US" sz="2200" dirty="0" smtClean="0"/>
              <a:t>557-3036 (fax)</a:t>
            </a:r>
          </a:p>
          <a:p>
            <a:pPr>
              <a:buNone/>
            </a:pPr>
            <a:endParaRPr lang="en-US" sz="2200" dirty="0" smtClean="0"/>
          </a:p>
          <a:p>
            <a:pPr>
              <a:buNone/>
            </a:pPr>
            <a:r>
              <a:rPr lang="en-US" sz="2200" dirty="0" smtClean="0"/>
              <a:t>Central Office Hours: </a:t>
            </a:r>
            <a:br>
              <a:rPr lang="en-US" sz="2200" dirty="0" smtClean="0"/>
            </a:br>
            <a:r>
              <a:rPr lang="en-US" sz="2200" dirty="0" smtClean="0"/>
              <a:t>Monday - Thursday (8:00-4:30)</a:t>
            </a:r>
            <a:br>
              <a:rPr lang="en-US" sz="2200" dirty="0" smtClean="0"/>
            </a:br>
            <a:r>
              <a:rPr lang="en-US" sz="2200" dirty="0" smtClean="0"/>
              <a:t>Friday</a:t>
            </a:r>
          </a:p>
          <a:p>
            <a:pPr marL="365125" indent="33338">
              <a:buNone/>
            </a:pPr>
            <a:r>
              <a:rPr lang="en-US" sz="2200" dirty="0" smtClean="0"/>
              <a:t>(8:00-4:00)</a:t>
            </a:r>
          </a:p>
        </p:txBody>
      </p:sp>
      <p:sp>
        <p:nvSpPr>
          <p:cNvPr id="8" name="Content Placeholder 2"/>
          <p:cNvSpPr>
            <a:spLocks noGrp="1"/>
          </p:cNvSpPr>
          <p:nvPr>
            <p:ph sz="half" idx="2"/>
          </p:nvPr>
        </p:nvSpPr>
        <p:spPr>
          <a:xfrm>
            <a:off x="3962400" y="1676400"/>
            <a:ext cx="4953000" cy="3276600"/>
          </a:xfrm>
        </p:spPr>
        <p:txBody>
          <a:bodyPr>
            <a:normAutofit lnSpcReduction="10000"/>
          </a:bodyPr>
          <a:lstStyle/>
          <a:p>
            <a:r>
              <a:rPr lang="en-US" sz="2200" dirty="0" smtClean="0"/>
              <a:t>Dr. Gina Williams,</a:t>
            </a:r>
          </a:p>
          <a:p>
            <a:pPr>
              <a:buNone/>
            </a:pPr>
            <a:r>
              <a:rPr lang="en-US" sz="2200" dirty="0" smtClean="0"/>
              <a:t>	Superintendent</a:t>
            </a:r>
          </a:p>
          <a:p>
            <a:pPr>
              <a:buNone/>
            </a:pPr>
            <a:r>
              <a:rPr lang="en-US" sz="2200" dirty="0" smtClean="0"/>
              <a:t>    </a:t>
            </a:r>
            <a:r>
              <a:rPr lang="en-US" sz="2200" dirty="0" smtClean="0">
                <a:hlinkClick r:id="rId2"/>
              </a:rPr>
              <a:t>gwilliams@tattnall.k12.ga.us</a:t>
            </a:r>
            <a:endParaRPr lang="en-US" sz="2200" dirty="0" smtClean="0"/>
          </a:p>
          <a:p>
            <a:r>
              <a:rPr lang="en-US" sz="2200" dirty="0" smtClean="0"/>
              <a:t>Dr. Carla Waters,</a:t>
            </a:r>
          </a:p>
          <a:p>
            <a:pPr>
              <a:buNone/>
            </a:pPr>
            <a:r>
              <a:rPr lang="en-US" sz="2200" dirty="0" smtClean="0"/>
              <a:t> 	</a:t>
            </a:r>
            <a:r>
              <a:rPr lang="en-US" sz="2200" smtClean="0"/>
              <a:t>Assistant Superintendent</a:t>
            </a:r>
            <a:endParaRPr lang="en-US" sz="2200" dirty="0" smtClean="0"/>
          </a:p>
          <a:p>
            <a:pPr>
              <a:buNone/>
            </a:pPr>
            <a:r>
              <a:rPr lang="en-US" sz="2200" dirty="0" smtClean="0"/>
              <a:t>	</a:t>
            </a:r>
            <a:r>
              <a:rPr lang="en-US" sz="2200" dirty="0" smtClean="0">
                <a:hlinkClick r:id="rId3"/>
              </a:rPr>
              <a:t>cwaters@tattnall.k12.ga.us</a:t>
            </a:r>
            <a:r>
              <a:rPr lang="en-US" sz="2200" dirty="0" smtClean="0"/>
              <a:t> </a:t>
            </a:r>
          </a:p>
          <a:p>
            <a:r>
              <a:rPr lang="en-US" sz="2200" dirty="0" smtClean="0"/>
              <a:t>Dr. </a:t>
            </a:r>
            <a:r>
              <a:rPr lang="en-US" sz="2200" dirty="0" err="1" smtClean="0"/>
              <a:t>Tisha</a:t>
            </a:r>
            <a:r>
              <a:rPr lang="en-US" sz="2200" dirty="0" smtClean="0"/>
              <a:t> Holland, </a:t>
            </a:r>
          </a:p>
          <a:p>
            <a:pPr>
              <a:buNone/>
            </a:pPr>
            <a:r>
              <a:rPr lang="en-US" sz="2200" dirty="0" smtClean="0"/>
              <a:t>	Federal Programs Director</a:t>
            </a:r>
          </a:p>
          <a:p>
            <a:pPr>
              <a:buNone/>
            </a:pPr>
            <a:r>
              <a:rPr lang="en-US" sz="2200" dirty="0" smtClean="0"/>
              <a:t>	</a:t>
            </a:r>
            <a:r>
              <a:rPr lang="en-US" sz="2200" dirty="0" smtClean="0">
                <a:hlinkClick r:id="rId4"/>
              </a:rPr>
              <a:t>tholland@tattnall.k12.ga.us</a:t>
            </a:r>
            <a:r>
              <a:rPr lang="en-US" sz="2200" dirty="0" smtClean="0"/>
              <a:t> </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Tattnall BOE Contact Information</a:t>
            </a:r>
            <a:endParaRPr lang="en-US" dirty="0"/>
          </a:p>
        </p:txBody>
      </p:sp>
      <p:pic>
        <p:nvPicPr>
          <p:cNvPr id="5" name="Picture 4" descr="C:\Users\stoddardd\AppData\Local\Microsoft\Windows\Temporary Internet Files\Content.IE5\4EYQ9DAW\MC900441400[1].png"/>
          <p:cNvPicPr>
            <a:picLocks noChangeAspect="1" noChangeArrowheads="1"/>
          </p:cNvPicPr>
          <p:nvPr/>
        </p:nvPicPr>
        <p:blipFill>
          <a:blip r:embed="rId5" cstate="print"/>
          <a:srcRect/>
          <a:stretch>
            <a:fillRect/>
          </a:stretch>
        </p:blipFill>
        <p:spPr bwMode="auto">
          <a:xfrm>
            <a:off x="5029200" y="5029200"/>
            <a:ext cx="2743200" cy="1828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4914383A-3AE8-44F1-BDA8-D40F6B6B38DB}"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786448711"/>
              </p:ext>
            </p:extLst>
          </p:nvPr>
        </p:nvGraphicFramePr>
        <p:xfrm>
          <a:off x="304800" y="304800"/>
          <a:ext cx="8534400" cy="5410200"/>
        </p:xfrm>
        <a:graphic>
          <a:graphicData uri="http://schemas.openxmlformats.org/drawingml/2006/table">
            <a:tbl>
              <a:tblPr firstRow="1" bandRow="1">
                <a:tableStyleId>{5C22544A-7EE6-4342-B048-85BDC9FD1C3A}</a:tableStyleId>
              </a:tblPr>
              <a:tblGrid>
                <a:gridCol w="4626124">
                  <a:extLst>
                    <a:ext uri="{9D8B030D-6E8A-4147-A177-3AD203B41FA5}">
                      <a16:colId xmlns:a16="http://schemas.microsoft.com/office/drawing/2014/main" val="20000"/>
                    </a:ext>
                  </a:extLst>
                </a:gridCol>
                <a:gridCol w="3908276">
                  <a:extLst>
                    <a:ext uri="{9D8B030D-6E8A-4147-A177-3AD203B41FA5}">
                      <a16:colId xmlns:a16="http://schemas.microsoft.com/office/drawing/2014/main" val="20001"/>
                    </a:ext>
                  </a:extLst>
                </a:gridCol>
              </a:tblGrid>
              <a:tr h="516169">
                <a:tc>
                  <a:txBody>
                    <a:bodyPr/>
                    <a:lstStyle/>
                    <a:p>
                      <a:r>
                        <a:rPr lang="en-US" b="0" dirty="0" smtClean="0">
                          <a:solidFill>
                            <a:schemeClr val="tx1"/>
                          </a:solidFill>
                        </a:rPr>
                        <a:t>Tattnall County Schools</a:t>
                      </a:r>
                      <a:endParaRPr lang="en-US" b="0" dirty="0">
                        <a:solidFill>
                          <a:schemeClr val="tx1"/>
                        </a:solidFill>
                      </a:endParaRPr>
                    </a:p>
                  </a:txBody>
                  <a:tcPr>
                    <a:solidFill>
                      <a:schemeClr val="bg1">
                        <a:lumMod val="85000"/>
                      </a:schemeClr>
                    </a:solidFill>
                  </a:tcPr>
                </a:tc>
                <a:tc>
                  <a:txBody>
                    <a:bodyPr/>
                    <a:lstStyle/>
                    <a:p>
                      <a:r>
                        <a:rPr lang="en-US" b="0" dirty="0" smtClean="0">
                          <a:hlinkClick r:id="rId2"/>
                        </a:rPr>
                        <a:t>www.tattnallschools.org</a:t>
                      </a:r>
                      <a:endParaRPr lang="en-US" b="0" dirty="0"/>
                    </a:p>
                  </a:txBody>
                  <a:tcPr>
                    <a:solidFill>
                      <a:schemeClr val="bg1">
                        <a:lumMod val="85000"/>
                      </a:schemeClr>
                    </a:solidFill>
                  </a:tcPr>
                </a:tc>
                <a:extLst>
                  <a:ext uri="{0D108BD9-81ED-4DB2-BD59-A6C34878D82A}">
                    <a16:rowId xmlns:a16="http://schemas.microsoft.com/office/drawing/2014/main" val="10000"/>
                  </a:ext>
                </a:extLst>
              </a:tr>
              <a:tr h="1290422">
                <a:tc>
                  <a:txBody>
                    <a:bodyPr/>
                    <a:lstStyle/>
                    <a:p>
                      <a:r>
                        <a:rPr lang="en-US" baseline="0" dirty="0" smtClean="0"/>
                        <a:t>North Tattnall Elementary School </a:t>
                      </a:r>
                    </a:p>
                    <a:p>
                      <a:r>
                        <a:rPr lang="en-US" baseline="0" dirty="0" smtClean="0"/>
                        <a:t>South Tattnall Elementary School</a:t>
                      </a:r>
                    </a:p>
                  </a:txBody>
                  <a:tcPr>
                    <a:solidFill>
                      <a:schemeClr val="bg1">
                        <a:lumMod val="85000"/>
                      </a:schemeClr>
                    </a:solidFill>
                  </a:tcPr>
                </a:tc>
                <a:tc>
                  <a:txBody>
                    <a:bodyPr/>
                    <a:lstStyle/>
                    <a:p>
                      <a:r>
                        <a:rPr kumimoji="0" lang="en-US" b="0" kern="1200" dirty="0" smtClean="0">
                          <a:solidFill>
                            <a:schemeClr val="dk1"/>
                          </a:solidFill>
                          <a:latin typeface="+mn-lt"/>
                          <a:ea typeface="+mn-ea"/>
                          <a:cs typeface="+mn-cs"/>
                          <a:hlinkClick r:id="rId3"/>
                        </a:rPr>
                        <a:t>https://ntes.tattnallschools.org</a:t>
                      </a:r>
                      <a:endParaRPr kumimoji="0" lang="en-US" b="0" kern="1200" dirty="0" smtClean="0">
                        <a:solidFill>
                          <a:schemeClr val="dk1"/>
                        </a:solidFill>
                        <a:latin typeface="+mn-lt"/>
                        <a:ea typeface="+mn-ea"/>
                        <a:cs typeface="+mn-cs"/>
                      </a:endParaRPr>
                    </a:p>
                    <a:p>
                      <a:r>
                        <a:rPr kumimoji="0" lang="en-US" b="0" kern="1200" dirty="0" smtClean="0">
                          <a:solidFill>
                            <a:schemeClr val="dk1"/>
                          </a:solidFill>
                          <a:latin typeface="+mn-lt"/>
                          <a:ea typeface="+mn-ea"/>
                          <a:cs typeface="+mn-cs"/>
                          <a:hlinkClick r:id="rId4"/>
                        </a:rPr>
                        <a:t>http://stes.tattnallschools.org</a:t>
                      </a:r>
                      <a:endParaRPr kumimoji="0" lang="en-US" b="0" kern="1200" dirty="0" smtClean="0">
                        <a:solidFill>
                          <a:schemeClr val="dk1"/>
                        </a:solidFill>
                        <a:latin typeface="+mn-lt"/>
                        <a:ea typeface="+mn-ea"/>
                        <a:cs typeface="+mn-cs"/>
                      </a:endParaRPr>
                    </a:p>
                    <a:p>
                      <a:endParaRPr kumimoji="0" lang="en-US" b="0" kern="1200" dirty="0" smtClean="0">
                        <a:solidFill>
                          <a:schemeClr val="dk1"/>
                        </a:solidFill>
                        <a:latin typeface="+mn-lt"/>
                        <a:ea typeface="+mn-ea"/>
                        <a:cs typeface="+mn-cs"/>
                      </a:endParaRPr>
                    </a:p>
                  </a:txBody>
                  <a:tcPr>
                    <a:solidFill>
                      <a:schemeClr val="bg1">
                        <a:lumMod val="85000"/>
                      </a:schemeClr>
                    </a:solidFill>
                  </a:tcPr>
                </a:tc>
                <a:extLst>
                  <a:ext uri="{0D108BD9-81ED-4DB2-BD59-A6C34878D82A}">
                    <a16:rowId xmlns:a16="http://schemas.microsoft.com/office/drawing/2014/main" val="10001"/>
                  </a:ext>
                </a:extLst>
              </a:tr>
              <a:tr h="903295">
                <a:tc>
                  <a:txBody>
                    <a:bodyPr/>
                    <a:lstStyle/>
                    <a:p>
                      <a:r>
                        <a:rPr lang="en-US" dirty="0" smtClean="0"/>
                        <a:t>North Tattnall Middle School</a:t>
                      </a:r>
                    </a:p>
                    <a:p>
                      <a:r>
                        <a:rPr lang="en-US" dirty="0" smtClean="0"/>
                        <a:t>South Tattnall Middle School</a:t>
                      </a:r>
                      <a:endParaRPr lang="en-US" dirty="0"/>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kern="1200" dirty="0" smtClean="0">
                          <a:solidFill>
                            <a:schemeClr val="dk1"/>
                          </a:solidFill>
                          <a:latin typeface="+mn-lt"/>
                          <a:ea typeface="+mn-ea"/>
                          <a:cs typeface="+mn-cs"/>
                          <a:hlinkClick r:id="rId5"/>
                        </a:rPr>
                        <a:t>ntms.tattnallschools.org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kern="1200" dirty="0" smtClean="0">
                          <a:solidFill>
                            <a:schemeClr val="dk1"/>
                          </a:solidFill>
                          <a:latin typeface="+mn-lt"/>
                          <a:ea typeface="+mn-ea"/>
                          <a:cs typeface="+mn-cs"/>
                          <a:hlinkClick r:id="rId5"/>
                        </a:rPr>
                        <a:t>stms.tattnallschools.org</a:t>
                      </a:r>
                      <a:endParaRPr lang="en-US" b="0" dirty="0" smtClean="0"/>
                    </a:p>
                  </a:txBody>
                  <a:tcPr>
                    <a:solidFill>
                      <a:schemeClr val="bg1">
                        <a:lumMod val="85000"/>
                      </a:schemeClr>
                    </a:solidFill>
                  </a:tcPr>
                </a:tc>
                <a:extLst>
                  <a:ext uri="{0D108BD9-81ED-4DB2-BD59-A6C34878D82A}">
                    <a16:rowId xmlns:a16="http://schemas.microsoft.com/office/drawing/2014/main" val="2472595281"/>
                  </a:ext>
                </a:extLst>
              </a:tr>
              <a:tr h="633275">
                <a:tc>
                  <a:txBody>
                    <a:bodyPr/>
                    <a:lstStyle/>
                    <a:p>
                      <a:r>
                        <a:rPr lang="en-US" dirty="0" smtClean="0"/>
                        <a:t>Tattnall County</a:t>
                      </a:r>
                      <a:r>
                        <a:rPr lang="en-US" baseline="0" dirty="0" smtClean="0"/>
                        <a:t> High School</a:t>
                      </a:r>
                      <a:endParaRPr lang="en-US" dirty="0"/>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kern="1200" dirty="0" smtClean="0">
                          <a:solidFill>
                            <a:schemeClr val="dk1"/>
                          </a:solidFill>
                          <a:latin typeface="+mn-lt"/>
                          <a:ea typeface="+mn-ea"/>
                          <a:cs typeface="+mn-cs"/>
                          <a:hlinkClick r:id="rId5"/>
                        </a:rPr>
                        <a:t>tchs.tattnallschools.org</a:t>
                      </a:r>
                      <a:endParaRPr lang="en-US" b="0" dirty="0"/>
                    </a:p>
                  </a:txBody>
                  <a:tcPr>
                    <a:solidFill>
                      <a:schemeClr val="bg1">
                        <a:lumMod val="85000"/>
                      </a:schemeClr>
                    </a:solidFill>
                  </a:tcPr>
                </a:tc>
                <a:extLst>
                  <a:ext uri="{0D108BD9-81ED-4DB2-BD59-A6C34878D82A}">
                    <a16:rowId xmlns:a16="http://schemas.microsoft.com/office/drawing/2014/main" val="325684234"/>
                  </a:ext>
                </a:extLst>
              </a:tr>
              <a:tr h="638359">
                <a:tc>
                  <a:txBody>
                    <a:bodyPr/>
                    <a:lstStyle/>
                    <a:p>
                      <a:r>
                        <a:rPr lang="en-US" dirty="0" smtClean="0"/>
                        <a:t>Georgia Department of Education</a:t>
                      </a:r>
                      <a:endParaRPr lang="en-US" dirty="0"/>
                    </a:p>
                  </a:txBody>
                  <a:tcPr>
                    <a:solidFill>
                      <a:schemeClr val="bg1">
                        <a:lumMod val="85000"/>
                      </a:schemeClr>
                    </a:solidFill>
                  </a:tcPr>
                </a:tc>
                <a:tc>
                  <a:txBody>
                    <a:bodyPr/>
                    <a:lstStyle/>
                    <a:p>
                      <a:r>
                        <a:rPr lang="en-US" b="0" dirty="0" smtClean="0">
                          <a:hlinkClick r:id="rId6"/>
                        </a:rPr>
                        <a:t>www.gadoe.org</a:t>
                      </a:r>
                      <a:r>
                        <a:rPr lang="en-US" b="0" dirty="0" smtClean="0"/>
                        <a:t> </a:t>
                      </a:r>
                      <a:endParaRPr lang="en-US" b="0" dirty="0"/>
                    </a:p>
                  </a:txBody>
                  <a:tcPr>
                    <a:solidFill>
                      <a:schemeClr val="bg1">
                        <a:lumMod val="85000"/>
                      </a:schemeClr>
                    </a:solidFill>
                  </a:tcPr>
                </a:tc>
                <a:extLst>
                  <a:ext uri="{0D108BD9-81ED-4DB2-BD59-A6C34878D82A}">
                    <a16:rowId xmlns:a16="http://schemas.microsoft.com/office/drawing/2014/main" val="10002"/>
                  </a:ext>
                </a:extLst>
              </a:tr>
              <a:tr h="714340">
                <a:tc>
                  <a:txBody>
                    <a:bodyPr/>
                    <a:lstStyle/>
                    <a:p>
                      <a:r>
                        <a:rPr lang="en-US" dirty="0" smtClean="0"/>
                        <a:t>U.S.</a:t>
                      </a:r>
                      <a:r>
                        <a:rPr lang="en-US" baseline="0" dirty="0" smtClean="0"/>
                        <a:t> Department of Education</a:t>
                      </a:r>
                      <a:endParaRPr lang="en-US" dirty="0"/>
                    </a:p>
                  </a:txBody>
                  <a:tcPr>
                    <a:solidFill>
                      <a:schemeClr val="bg1">
                        <a:lumMod val="85000"/>
                      </a:schemeClr>
                    </a:solidFill>
                  </a:tcPr>
                </a:tc>
                <a:tc>
                  <a:txBody>
                    <a:bodyPr/>
                    <a:lstStyle/>
                    <a:p>
                      <a:r>
                        <a:rPr lang="en-US" b="0" dirty="0" smtClean="0">
                          <a:hlinkClick r:id="rId7"/>
                        </a:rPr>
                        <a:t>www.ed.gov</a:t>
                      </a:r>
                      <a:r>
                        <a:rPr lang="en-US" b="0" dirty="0" smtClean="0"/>
                        <a:t> </a:t>
                      </a:r>
                      <a:endParaRPr lang="en-US" b="0" dirty="0"/>
                    </a:p>
                  </a:txBody>
                  <a:tcPr>
                    <a:solidFill>
                      <a:schemeClr val="bg1">
                        <a:lumMod val="85000"/>
                      </a:schemeClr>
                    </a:solidFill>
                  </a:tcPr>
                </a:tc>
                <a:extLst>
                  <a:ext uri="{0D108BD9-81ED-4DB2-BD59-A6C34878D82A}">
                    <a16:rowId xmlns:a16="http://schemas.microsoft.com/office/drawing/2014/main" val="10003"/>
                  </a:ext>
                </a:extLst>
              </a:tr>
              <a:tr h="714340">
                <a:tc>
                  <a:txBody>
                    <a:bodyPr/>
                    <a:lstStyle/>
                    <a:p>
                      <a:r>
                        <a:rPr lang="en-US" dirty="0" smtClean="0"/>
                        <a:t>Georgia Standards</a:t>
                      </a:r>
                      <a:endParaRPr lang="en-US" dirty="0"/>
                    </a:p>
                  </a:txBody>
                  <a:tcPr>
                    <a:solidFill>
                      <a:schemeClr val="bg1">
                        <a:lumMod val="85000"/>
                      </a:schemeClr>
                    </a:solidFill>
                  </a:tcPr>
                </a:tc>
                <a:tc>
                  <a:txBody>
                    <a:bodyPr/>
                    <a:lstStyle/>
                    <a:p>
                      <a:r>
                        <a:rPr lang="en-US" b="0" dirty="0" smtClean="0">
                          <a:hlinkClick r:id="rId8"/>
                        </a:rPr>
                        <a:t>www.georgia</a:t>
                      </a:r>
                      <a:r>
                        <a:rPr lang="en-US" b="0" baseline="0" dirty="0" smtClean="0">
                          <a:hlinkClick r:id="rId8"/>
                        </a:rPr>
                        <a:t>standards.org</a:t>
                      </a:r>
                      <a:r>
                        <a:rPr lang="en-US" b="0" baseline="0" dirty="0" smtClean="0"/>
                        <a:t> </a:t>
                      </a:r>
                      <a:endParaRPr lang="en-US" b="0" dirty="0"/>
                    </a:p>
                  </a:txBody>
                  <a:tcPr>
                    <a:solidFill>
                      <a:schemeClr val="bg1">
                        <a:lumMod val="85000"/>
                      </a:schemeClr>
                    </a:solidFill>
                  </a:tcPr>
                </a:tc>
                <a:extLst>
                  <a:ext uri="{0D108BD9-81ED-4DB2-BD59-A6C34878D82A}">
                    <a16:rowId xmlns:a16="http://schemas.microsoft.com/office/drawing/2014/main" val="10004"/>
                  </a:ext>
                </a:extLst>
              </a:tr>
            </a:tbl>
          </a:graphicData>
        </a:graphic>
      </p:graphicFrame>
      <p:sp>
        <p:nvSpPr>
          <p:cNvPr id="6" name="Slide Number Placeholder 5"/>
          <p:cNvSpPr>
            <a:spLocks noGrp="1"/>
          </p:cNvSpPr>
          <p:nvPr>
            <p:ph type="sldNum" sz="quarter" idx="12"/>
          </p:nvPr>
        </p:nvSpPr>
        <p:spPr/>
        <p:txBody>
          <a:bodyPr/>
          <a:lstStyle/>
          <a:p>
            <a:pPr>
              <a:defRPr/>
            </a:pPr>
            <a:fld id="{44381B76-59D4-42A8-B032-11FB1FFAE542}"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34</a:t>
            </a:fld>
            <a:endParaRPr lang="en-US"/>
          </a:p>
        </p:txBody>
      </p:sp>
      <p:sp>
        <p:nvSpPr>
          <p:cNvPr id="4" name="Title 3"/>
          <p:cNvSpPr>
            <a:spLocks noGrp="1"/>
          </p:cNvSpPr>
          <p:nvPr>
            <p:ph type="title"/>
          </p:nvPr>
        </p:nvSpPr>
        <p:spPr>
          <a:xfrm>
            <a:off x="1905000" y="381000"/>
            <a:ext cx="5334000" cy="1143000"/>
          </a:xfrm>
        </p:spPr>
        <p:txBody>
          <a:bodyPr/>
          <a:lstStyle/>
          <a:p>
            <a:r>
              <a:rPr lang="en-US" i="1" dirty="0" smtClean="0">
                <a:solidFill>
                  <a:srgbClr val="FFC000"/>
                </a:solidFill>
              </a:rPr>
              <a:t>“Whatever It Takes”</a:t>
            </a:r>
            <a:endParaRPr lang="en-US" i="1" dirty="0">
              <a:solidFill>
                <a:srgbClr val="FFC000"/>
              </a:solidFill>
            </a:endParaRPr>
          </a:p>
        </p:txBody>
      </p:sp>
      <p:sp>
        <p:nvSpPr>
          <p:cNvPr id="5" name="Content Placeholder 4"/>
          <p:cNvSpPr>
            <a:spLocks noGrp="1"/>
          </p:cNvSpPr>
          <p:nvPr>
            <p:ph idx="1"/>
          </p:nvPr>
        </p:nvSpPr>
        <p:spPr>
          <a:xfrm>
            <a:off x="157696" y="3276600"/>
            <a:ext cx="8458200" cy="2438400"/>
          </a:xfrm>
        </p:spPr>
        <p:txBody>
          <a:bodyPr>
            <a:normAutofit/>
          </a:bodyPr>
          <a:lstStyle/>
          <a:p>
            <a:pPr marL="109728" indent="0" algn="ctr">
              <a:buNone/>
            </a:pPr>
            <a:r>
              <a:rPr lang="en-US" dirty="0"/>
              <a:t>The Tattnall County School District is committed to doing whatever it takes to ensure a quality education that affirms ALL students' value and worth and will lead to high school graduation and productive citizenship. </a:t>
            </a:r>
          </a:p>
        </p:txBody>
      </p:sp>
      <p:pic>
        <p:nvPicPr>
          <p:cNvPr id="6" name="Picture 2" descr="TC for HOPE transcrip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2746" y="1371600"/>
            <a:ext cx="1668100" cy="1650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532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39725" indent="-339725">
              <a:buClrTx/>
              <a:buFont typeface="Wingdings" panose="05000000000000000000" pitchFamily="2" charset="2"/>
              <a:buChar char="v"/>
            </a:pPr>
            <a:r>
              <a:rPr lang="en-US" dirty="0" smtClean="0">
                <a:latin typeface="Bell MT" panose="02020503060305020303" pitchFamily="18" charset="0"/>
              </a:rPr>
              <a:t>Does </a:t>
            </a:r>
            <a:r>
              <a:rPr lang="en-US" dirty="0">
                <a:latin typeface="Bell MT" panose="02020503060305020303" pitchFamily="18" charset="0"/>
              </a:rPr>
              <a:t>my child’s teacher meet professional </a:t>
            </a:r>
            <a:r>
              <a:rPr lang="en-US" dirty="0" smtClean="0">
                <a:latin typeface="Bell MT" panose="02020503060305020303" pitchFamily="18" charset="0"/>
              </a:rPr>
              <a:t>qualifications and </a:t>
            </a:r>
            <a:r>
              <a:rPr lang="en-US" dirty="0">
                <a:latin typeface="Bell MT" panose="02020503060305020303" pitchFamily="18" charset="0"/>
              </a:rPr>
              <a:t>a parent’s right to </a:t>
            </a:r>
            <a:r>
              <a:rPr lang="en-US" dirty="0" smtClean="0">
                <a:latin typeface="Bell MT" panose="02020503060305020303" pitchFamily="18" charset="0"/>
              </a:rPr>
              <a:t>know?</a:t>
            </a:r>
          </a:p>
          <a:p>
            <a:pPr marL="339725" indent="-339725">
              <a:buClrTx/>
              <a:buFont typeface="Wingdings" panose="05000000000000000000" pitchFamily="2" charset="2"/>
              <a:buChar char="v"/>
            </a:pPr>
            <a:r>
              <a:rPr lang="en-US" dirty="0" smtClean="0">
                <a:latin typeface="Bell MT" panose="02020503060305020303" pitchFamily="18" charset="0"/>
              </a:rPr>
              <a:t>What </a:t>
            </a:r>
            <a:r>
              <a:rPr lang="en-US" dirty="0">
                <a:latin typeface="Bell MT" panose="02020503060305020303" pitchFamily="18" charset="0"/>
              </a:rPr>
              <a:t>opportunities does the school provide for family engagement</a:t>
            </a:r>
            <a:r>
              <a:rPr lang="en-US" dirty="0" smtClean="0">
                <a:latin typeface="Bell MT" panose="02020503060305020303" pitchFamily="18" charset="0"/>
              </a:rPr>
              <a:t>?</a:t>
            </a:r>
          </a:p>
          <a:p>
            <a:pPr marL="339725" indent="-339725">
              <a:buClrTx/>
              <a:buFont typeface="Wingdings" panose="05000000000000000000" pitchFamily="2" charset="2"/>
              <a:buChar char="v"/>
            </a:pPr>
            <a:r>
              <a:rPr lang="en-US" dirty="0" smtClean="0">
                <a:latin typeface="Bell MT" panose="02020503060305020303" pitchFamily="18" charset="0"/>
              </a:rPr>
              <a:t>How </a:t>
            </a:r>
            <a:r>
              <a:rPr lang="en-US" dirty="0">
                <a:latin typeface="Bell MT" panose="02020503060305020303" pitchFamily="18" charset="0"/>
              </a:rPr>
              <a:t>responsive will the school be to my questions when staff is contacted</a:t>
            </a:r>
            <a:r>
              <a:rPr lang="en-US" dirty="0" smtClean="0">
                <a:latin typeface="Bell MT" panose="02020503060305020303" pitchFamily="18" charset="0"/>
              </a:rPr>
              <a:t>?</a:t>
            </a:r>
          </a:p>
          <a:p>
            <a:pPr marL="339725" indent="-339725">
              <a:buClrTx/>
              <a:buFont typeface="Wingdings" panose="05000000000000000000" pitchFamily="2" charset="2"/>
              <a:buChar char="v"/>
            </a:pPr>
            <a:r>
              <a:rPr lang="en-US" dirty="0" smtClean="0">
                <a:latin typeface="Bell MT" panose="02020503060305020303" pitchFamily="18" charset="0"/>
              </a:rPr>
              <a:t>McKinney-Vento Education for Homeless Children and Youth</a:t>
            </a:r>
          </a:p>
          <a:p>
            <a:pPr marL="339725" indent="-339725">
              <a:buClrTx/>
              <a:buFont typeface="Wingdings" panose="05000000000000000000" pitchFamily="2" charset="2"/>
              <a:buChar char="v"/>
            </a:pPr>
            <a:r>
              <a:rPr lang="en-US" dirty="0" smtClean="0">
                <a:latin typeface="Bell MT" panose="02020503060305020303" pitchFamily="18" charset="0"/>
              </a:rPr>
              <a:t>Closing </a:t>
            </a:r>
            <a:r>
              <a:rPr lang="en-US" dirty="0">
                <a:latin typeface="Bell MT" panose="02020503060305020303" pitchFamily="18" charset="0"/>
              </a:rPr>
              <a:t>and </a:t>
            </a:r>
            <a:r>
              <a:rPr lang="en-US" dirty="0" smtClean="0">
                <a:latin typeface="Bell MT" panose="02020503060305020303" pitchFamily="18" charset="0"/>
              </a:rPr>
              <a:t>evaluations</a:t>
            </a:r>
            <a:endParaRPr lang="en-US" dirty="0"/>
          </a:p>
          <a:p>
            <a:pPr marL="339725" indent="-339725">
              <a:buClrTx/>
              <a:buFont typeface="Wingdings" panose="05000000000000000000" pitchFamily="2" charset="2"/>
              <a:buChar char="v"/>
            </a:pPr>
            <a:r>
              <a:rPr lang="en-US" dirty="0" smtClean="0">
                <a:latin typeface="Bell MT" panose="02020503060305020303" pitchFamily="18" charset="0"/>
              </a:rPr>
              <a:t>BOE Contact Information</a:t>
            </a:r>
          </a:p>
        </p:txBody>
      </p:sp>
      <p:sp>
        <p:nvSpPr>
          <p:cNvPr id="3" name="Slide Number Placeholder 2"/>
          <p:cNvSpPr>
            <a:spLocks noGrp="1"/>
          </p:cNvSpPr>
          <p:nvPr>
            <p:ph type="sldNum" sz="quarter" idx="12"/>
          </p:nvPr>
        </p:nvSpPr>
        <p:spPr/>
        <p:txBody>
          <a:bodyPr/>
          <a:lstStyle/>
          <a:p>
            <a:pPr>
              <a:defRPr/>
            </a:pPr>
            <a:fld id="{44381B76-59D4-42A8-B032-11FB1FFAE542}" type="slidenum">
              <a:rPr lang="en-US" smtClean="0"/>
              <a:pPr>
                <a:defRPr/>
              </a:pPr>
              <a:t>4</a:t>
            </a:fld>
            <a:endParaRPr lang="en-US"/>
          </a:p>
        </p:txBody>
      </p:sp>
      <p:sp>
        <p:nvSpPr>
          <p:cNvPr id="4" name="Title 3"/>
          <p:cNvSpPr>
            <a:spLocks noGrp="1"/>
          </p:cNvSpPr>
          <p:nvPr>
            <p:ph type="title"/>
          </p:nvPr>
        </p:nvSpPr>
        <p:spPr/>
        <p:txBody>
          <a:bodyPr>
            <a:normAutofit fontScale="90000"/>
          </a:bodyPr>
          <a:lstStyle/>
          <a:p>
            <a:pPr algn="ctr"/>
            <a:r>
              <a:rPr lang="en-US" sz="4000" dirty="0">
                <a:solidFill>
                  <a:srgbClr val="FFC000"/>
                </a:solidFill>
                <a:effectLst>
                  <a:outerShdw blurRad="38100" dist="38100" dir="2700000" algn="tl">
                    <a:srgbClr val="000000">
                      <a:alpha val="43137"/>
                    </a:srgbClr>
                  </a:outerShdw>
                </a:effectLst>
              </a:rPr>
              <a:t>Title I Annual Parent Meeting</a:t>
            </a:r>
            <a:br>
              <a:rPr lang="en-US" sz="4000" dirty="0">
                <a:solidFill>
                  <a:srgbClr val="FFC000"/>
                </a:solidFill>
                <a:effectLst>
                  <a:outerShdw blurRad="38100" dist="38100" dir="2700000" algn="tl">
                    <a:srgbClr val="000000">
                      <a:alpha val="43137"/>
                    </a:srgbClr>
                  </a:outerShdw>
                </a:effectLst>
              </a:rPr>
            </a:br>
            <a:r>
              <a:rPr lang="en-US" sz="4000" dirty="0" smtClean="0">
                <a:solidFill>
                  <a:srgbClr val="FFC000"/>
                </a:solidFill>
                <a:effectLst>
                  <a:outerShdw blurRad="38100" dist="38100" dir="2700000" algn="tl">
                    <a:srgbClr val="000000">
                      <a:alpha val="43137"/>
                    </a:srgbClr>
                  </a:outerShdw>
                </a:effectLst>
              </a:rPr>
              <a:t>Agenda continued….</a:t>
            </a:r>
            <a:endParaRPr lang="en-US" dirty="0"/>
          </a:p>
        </p:txBody>
      </p:sp>
    </p:spTree>
    <p:extLst>
      <p:ext uri="{BB962C8B-B14F-4D97-AF65-F5344CB8AC3E}">
        <p14:creationId xmlns:p14="http://schemas.microsoft.com/office/powerpoint/2010/main" val="3463348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0644FD32-462A-442D-B931-D2486BA8CC83}" type="slidenum">
              <a:rPr lang="en-US" smtClean="0"/>
              <a:pPr>
                <a:defRPr/>
              </a:pPr>
              <a:t>5</a:t>
            </a:fld>
            <a:endParaRPr lang="en-US"/>
          </a:p>
        </p:txBody>
      </p:sp>
      <p:sp>
        <p:nvSpPr>
          <p:cNvPr id="17409" name="Title 1"/>
          <p:cNvSpPr>
            <a:spLocks noGrp="1"/>
          </p:cNvSpPr>
          <p:nvPr>
            <p:ph type="ctrTitle" idx="4294967295"/>
          </p:nvPr>
        </p:nvSpPr>
        <p:spPr>
          <a:xfrm>
            <a:off x="0" y="0"/>
            <a:ext cx="8305800" cy="990600"/>
          </a:xfrm>
        </p:spPr>
        <p:txBody>
          <a:bodyPr>
            <a:normAutofit/>
          </a:bodyPr>
          <a:lstStyle/>
          <a:p>
            <a:pPr algn="ctr" eaLnBrk="1" hangingPunct="1"/>
            <a:r>
              <a:rPr lang="en-US" sz="4000" dirty="0" smtClean="0"/>
              <a:t>What is a Title I school?</a:t>
            </a:r>
          </a:p>
        </p:txBody>
      </p:sp>
      <p:sp>
        <p:nvSpPr>
          <p:cNvPr id="17410" name="Subtitle 2"/>
          <p:cNvSpPr>
            <a:spLocks noGrp="1"/>
          </p:cNvSpPr>
          <p:nvPr>
            <p:ph type="subTitle" idx="4294967295"/>
          </p:nvPr>
        </p:nvSpPr>
        <p:spPr>
          <a:xfrm>
            <a:off x="152400" y="990600"/>
            <a:ext cx="8839200" cy="4343400"/>
          </a:xfrm>
        </p:spPr>
        <p:txBody>
          <a:bodyPr>
            <a:normAutofit/>
          </a:bodyPr>
          <a:lstStyle/>
          <a:p>
            <a:pPr algn="l" eaLnBrk="1" hangingPunct="1">
              <a:buFont typeface="Wingdings" pitchFamily="2" charset="2"/>
              <a:buChar char="v"/>
            </a:pPr>
            <a:r>
              <a:rPr lang="en-US" sz="2000" dirty="0" smtClean="0">
                <a:solidFill>
                  <a:schemeClr val="tx1"/>
                </a:solidFill>
              </a:rPr>
              <a:t>  Title I </a:t>
            </a:r>
            <a:r>
              <a:rPr lang="en-US" sz="2200" dirty="0" smtClean="0">
                <a:solidFill>
                  <a:schemeClr val="tx1"/>
                </a:solidFill>
              </a:rPr>
              <a:t>is the largest federally funded program for   </a:t>
            </a:r>
          </a:p>
          <a:p>
            <a:pPr algn="l" eaLnBrk="1" hangingPunct="1">
              <a:buNone/>
            </a:pPr>
            <a:r>
              <a:rPr lang="en-US" sz="2200" dirty="0" smtClean="0"/>
              <a:t>     </a:t>
            </a:r>
            <a:r>
              <a:rPr lang="en-US" sz="2200" dirty="0" smtClean="0">
                <a:solidFill>
                  <a:schemeClr val="tx1"/>
                </a:solidFill>
              </a:rPr>
              <a:t>elementary, middle, and high schools.</a:t>
            </a:r>
          </a:p>
          <a:p>
            <a:pPr algn="l" eaLnBrk="1" hangingPunct="1">
              <a:buFont typeface="Wingdings" pitchFamily="2" charset="2"/>
              <a:buChar char="v"/>
            </a:pPr>
            <a:r>
              <a:rPr lang="en-US" sz="2200" dirty="0" smtClean="0">
                <a:solidFill>
                  <a:schemeClr val="tx1"/>
                </a:solidFill>
              </a:rPr>
              <a:t>  The U.S. Department of Education provides each state   </a:t>
            </a:r>
          </a:p>
          <a:p>
            <a:pPr algn="l" eaLnBrk="1" hangingPunct="1">
              <a:buNone/>
            </a:pPr>
            <a:r>
              <a:rPr lang="en-US" sz="2200" dirty="0" smtClean="0"/>
              <a:t>     </a:t>
            </a:r>
            <a:r>
              <a:rPr lang="en-US" sz="2200" dirty="0" smtClean="0">
                <a:solidFill>
                  <a:schemeClr val="tx1"/>
                </a:solidFill>
              </a:rPr>
              <a:t>with an allocation based on census poverty data.</a:t>
            </a:r>
          </a:p>
          <a:p>
            <a:pPr algn="l" eaLnBrk="1" hangingPunct="1">
              <a:buFont typeface="Wingdings" pitchFamily="2" charset="2"/>
              <a:buChar char="v"/>
            </a:pPr>
            <a:r>
              <a:rPr lang="en-US" sz="2200" dirty="0" smtClean="0">
                <a:solidFill>
                  <a:schemeClr val="tx1"/>
                </a:solidFill>
              </a:rPr>
              <a:t>  The focus of the Title I program is on helping all students  </a:t>
            </a:r>
          </a:p>
          <a:p>
            <a:pPr algn="l" eaLnBrk="1" hangingPunct="1">
              <a:buNone/>
            </a:pPr>
            <a:r>
              <a:rPr lang="en-US" sz="2200" dirty="0" smtClean="0"/>
              <a:t>     </a:t>
            </a:r>
            <a:r>
              <a:rPr lang="en-US" sz="2200" dirty="0" smtClean="0">
                <a:solidFill>
                  <a:schemeClr val="tx1"/>
                </a:solidFill>
              </a:rPr>
              <a:t>meet the same high standards expected of all children.  </a:t>
            </a:r>
          </a:p>
          <a:p>
            <a:pPr algn="l" eaLnBrk="1" hangingPunct="1">
              <a:buFont typeface="Wingdings" pitchFamily="2" charset="2"/>
              <a:buChar char="v"/>
            </a:pPr>
            <a:r>
              <a:rPr lang="en-US" sz="2200" dirty="0" smtClean="0">
                <a:solidFill>
                  <a:schemeClr val="tx1"/>
                </a:solidFill>
              </a:rPr>
              <a:t>  For more information visit Georgia Department of  </a:t>
            </a:r>
          </a:p>
          <a:p>
            <a:pPr algn="l" eaLnBrk="1" hangingPunct="1">
              <a:buNone/>
            </a:pPr>
            <a:r>
              <a:rPr lang="en-US" sz="2200" dirty="0" smtClean="0"/>
              <a:t>     </a:t>
            </a:r>
            <a:r>
              <a:rPr lang="en-US" sz="2200" dirty="0" smtClean="0">
                <a:solidFill>
                  <a:schemeClr val="tx1"/>
                </a:solidFill>
              </a:rPr>
              <a:t>Education website at </a:t>
            </a:r>
            <a:r>
              <a:rPr lang="en-US" sz="2200" dirty="0" smtClean="0">
                <a:solidFill>
                  <a:schemeClr val="tx1"/>
                </a:solidFill>
                <a:hlinkClick r:id="rId2"/>
              </a:rPr>
              <a:t>www.gadoe.org</a:t>
            </a:r>
            <a:r>
              <a:rPr lang="en-US" sz="2200" dirty="0" smtClean="0">
                <a:solidFill>
                  <a:schemeClr val="tx1"/>
                </a:solidFill>
              </a:rPr>
              <a:t>.</a:t>
            </a:r>
          </a:p>
          <a:p>
            <a:pPr>
              <a:buFont typeface="Wingdings" pitchFamily="2" charset="2"/>
              <a:buChar char="v"/>
            </a:pPr>
            <a:r>
              <a:rPr lang="en-US" sz="2200" dirty="0" smtClean="0"/>
              <a:t>  All of Tattnall County’s schools are Title I schools. </a:t>
            </a:r>
            <a:endParaRPr lang="en-US" sz="2200" dirty="0" smtClean="0">
              <a:solidFill>
                <a:schemeClr val="tx1"/>
              </a:solidFill>
            </a:endParaRPr>
          </a:p>
        </p:txBody>
      </p:sp>
      <p:pic>
        <p:nvPicPr>
          <p:cNvPr id="17411" name="Picture 4" descr="C:\Users\stoddardd\AppData\Local\Microsoft\Windows\Temporary Internet Files\Content.IE5\5GHSKU1I\MP900448575[1].jpg"/>
          <p:cNvPicPr>
            <a:picLocks noChangeAspect="1" noChangeArrowheads="1"/>
          </p:cNvPicPr>
          <p:nvPr/>
        </p:nvPicPr>
        <p:blipFill>
          <a:blip r:embed="rId3" cstate="print"/>
          <a:stretch>
            <a:fillRect/>
          </a:stretch>
        </p:blipFill>
        <p:spPr bwMode="auto">
          <a:xfrm>
            <a:off x="5105400" y="4630125"/>
            <a:ext cx="2971800" cy="19874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228600" y="1668464"/>
            <a:ext cx="8775700" cy="4852988"/>
          </a:xfrm>
        </p:spPr>
        <p:txBody>
          <a:bodyPr>
            <a:normAutofit lnSpcReduction="10000"/>
          </a:bodyPr>
          <a:lstStyle/>
          <a:p>
            <a:pPr eaLnBrk="1" hangingPunct="1">
              <a:lnSpc>
                <a:spcPct val="80000"/>
              </a:lnSpc>
              <a:buFont typeface="Wingdings" pitchFamily="2" charset="2"/>
              <a:buChar char="v"/>
            </a:pPr>
            <a:r>
              <a:rPr lang="en-US" sz="2400" dirty="0" smtClean="0"/>
              <a:t>Title I funds may only be used to supplement, not supplant existing services.</a:t>
            </a:r>
          </a:p>
          <a:p>
            <a:pPr eaLnBrk="1" hangingPunct="1">
              <a:lnSpc>
                <a:spcPct val="80000"/>
              </a:lnSpc>
              <a:buNone/>
            </a:pPr>
            <a:endParaRPr lang="en-US" sz="2400" dirty="0" smtClean="0"/>
          </a:p>
          <a:p>
            <a:pPr eaLnBrk="1" hangingPunct="1">
              <a:buFont typeface="Wingdings" pitchFamily="2" charset="2"/>
              <a:buChar char="v"/>
            </a:pPr>
            <a:r>
              <a:rPr lang="en-US" sz="2400" dirty="0" smtClean="0"/>
              <a:t>Our district/school utilizes the 1% of our Title I funds for parent engagement</a:t>
            </a:r>
            <a:r>
              <a:rPr lang="en-US" sz="2400" dirty="0"/>
              <a:t> </a:t>
            </a:r>
            <a:r>
              <a:rPr lang="en-US" sz="2400" dirty="0" smtClean="0"/>
              <a:t>– this pays for our student handbooks, agendas, parent communication, parent and family engagement activities, and other parent resources.</a:t>
            </a:r>
          </a:p>
          <a:p>
            <a:pPr marL="109728" indent="0" eaLnBrk="1" hangingPunct="1">
              <a:buNone/>
            </a:pPr>
            <a:endParaRPr lang="en-US" sz="2400" dirty="0" smtClean="0"/>
          </a:p>
          <a:p>
            <a:pPr eaLnBrk="1" hangingPunct="1">
              <a:lnSpc>
                <a:spcPct val="80000"/>
              </a:lnSpc>
              <a:buFont typeface="Wingdings" pitchFamily="2" charset="2"/>
              <a:buChar char="v"/>
            </a:pPr>
            <a:r>
              <a:rPr lang="en-US" sz="2400" dirty="0" smtClean="0"/>
              <a:t>Title I meeting supplies.</a:t>
            </a:r>
          </a:p>
          <a:p>
            <a:pPr eaLnBrk="1" hangingPunct="1">
              <a:lnSpc>
                <a:spcPct val="80000"/>
              </a:lnSpc>
              <a:buNone/>
            </a:pPr>
            <a:endParaRPr lang="en-US" sz="2400" dirty="0" smtClean="0"/>
          </a:p>
          <a:p>
            <a:pPr eaLnBrk="1" hangingPunct="1">
              <a:lnSpc>
                <a:spcPct val="80000"/>
              </a:lnSpc>
              <a:buFont typeface="Wingdings" pitchFamily="2" charset="2"/>
              <a:buChar char="v"/>
            </a:pPr>
            <a:r>
              <a:rPr lang="en-US" sz="2400" dirty="0" smtClean="0"/>
              <a:t>If you have any questions about the Title I budget for the county, please contact Dr. </a:t>
            </a:r>
            <a:r>
              <a:rPr lang="en-US" sz="2400" dirty="0" err="1" smtClean="0"/>
              <a:t>Tisha</a:t>
            </a:r>
            <a:r>
              <a:rPr lang="en-US" sz="2400" dirty="0" smtClean="0"/>
              <a:t> Holland at 557-4726.</a:t>
            </a:r>
            <a:r>
              <a:rPr lang="en-US" sz="2800" dirty="0" smtClean="0"/>
              <a:t>  </a:t>
            </a:r>
          </a:p>
          <a:p>
            <a:pPr marL="0" indent="0" eaLnBrk="1" hangingPunct="1">
              <a:lnSpc>
                <a:spcPct val="80000"/>
              </a:lnSpc>
              <a:buNone/>
            </a:pPr>
            <a:endParaRPr lang="en-US" sz="2800" dirty="0" smtClean="0"/>
          </a:p>
        </p:txBody>
      </p:sp>
      <p:sp>
        <p:nvSpPr>
          <p:cNvPr id="20481" name="Title 1"/>
          <p:cNvSpPr>
            <a:spLocks noGrp="1"/>
          </p:cNvSpPr>
          <p:nvPr>
            <p:ph type="title"/>
          </p:nvPr>
        </p:nvSpPr>
        <p:spPr>
          <a:xfrm>
            <a:off x="381000" y="228600"/>
            <a:ext cx="6400800" cy="914400"/>
          </a:xfrm>
        </p:spPr>
        <p:txBody>
          <a:bodyPr>
            <a:normAutofit fontScale="90000"/>
          </a:bodyPr>
          <a:lstStyle/>
          <a:p>
            <a:pPr eaLnBrk="1" hangingPunct="1"/>
            <a:r>
              <a:rPr lang="en-US" i="1" dirty="0" smtClean="0"/>
              <a:t/>
            </a:r>
            <a:br>
              <a:rPr lang="en-US" i="1" dirty="0" smtClean="0"/>
            </a:br>
            <a:r>
              <a:rPr lang="en-US" dirty="0" smtClean="0"/>
              <a:t>Title I money</a:t>
            </a:r>
            <a:br>
              <a:rPr lang="en-US" dirty="0" smtClean="0"/>
            </a:br>
            <a:endParaRPr lang="en-US" dirty="0" smtClean="0"/>
          </a:p>
        </p:txBody>
      </p:sp>
      <p:pic>
        <p:nvPicPr>
          <p:cNvPr id="5" name="Picture 2" descr="C:\Users\stoddardd\AppData\Local\Microsoft\Windows\Temporary Internet Files\Content.IE5\O5YSTUA2\MC900441529[1].wmf"/>
          <p:cNvPicPr>
            <a:picLocks noChangeAspect="1" noChangeArrowheads="1"/>
          </p:cNvPicPr>
          <p:nvPr/>
        </p:nvPicPr>
        <p:blipFill>
          <a:blip r:embed="rId3" cstate="print"/>
          <a:srcRect/>
          <a:stretch>
            <a:fillRect/>
          </a:stretch>
        </p:blipFill>
        <p:spPr bwMode="auto">
          <a:xfrm>
            <a:off x="7162800" y="23813"/>
            <a:ext cx="1841500" cy="164465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44381B76-59D4-42A8-B032-11FB1FFAE54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915400" cy="3048000"/>
          </a:xfrm>
        </p:spPr>
        <p:txBody>
          <a:bodyPr>
            <a:normAutofit lnSpcReduction="10000"/>
          </a:bodyPr>
          <a:lstStyle/>
          <a:p>
            <a:pPr>
              <a:lnSpc>
                <a:spcPct val="110000"/>
              </a:lnSpc>
              <a:buFont typeface="Wingdings" pitchFamily="2" charset="2"/>
              <a:buChar char="v"/>
            </a:pPr>
            <a:r>
              <a:rPr lang="en-US" sz="2000" dirty="0" smtClean="0"/>
              <a:t>District Parent and Family Engagement Policy</a:t>
            </a:r>
          </a:p>
          <a:p>
            <a:pPr marL="603250" indent="-342900">
              <a:buFont typeface="Wingdings" panose="05000000000000000000" pitchFamily="2" charset="2"/>
              <a:buChar char="Ø"/>
            </a:pPr>
            <a:r>
              <a:rPr lang="en-US" sz="1900" dirty="0" smtClean="0">
                <a:latin typeface="Bell MT" panose="02020503060305020303" pitchFamily="18" charset="0"/>
              </a:rPr>
              <a:t>(Available at www.tattnallschools.org under Departments tab then select Federal Programs from drop down.)</a:t>
            </a:r>
          </a:p>
          <a:p>
            <a:pPr>
              <a:lnSpc>
                <a:spcPct val="150000"/>
              </a:lnSpc>
              <a:buFont typeface="Wingdings" pitchFamily="2" charset="2"/>
              <a:buChar char="v"/>
            </a:pPr>
            <a:r>
              <a:rPr lang="en-US" sz="2000" dirty="0" smtClean="0"/>
              <a:t>School Parent and Family Engagement Policy</a:t>
            </a:r>
          </a:p>
          <a:p>
            <a:pPr>
              <a:lnSpc>
                <a:spcPct val="150000"/>
              </a:lnSpc>
              <a:buFont typeface="Wingdings" pitchFamily="2" charset="2"/>
              <a:buChar char="v"/>
            </a:pPr>
            <a:r>
              <a:rPr lang="en-US" sz="2000" dirty="0" smtClean="0"/>
              <a:t>School-Parent Compact</a:t>
            </a:r>
          </a:p>
          <a:p>
            <a:pPr>
              <a:lnSpc>
                <a:spcPct val="150000"/>
              </a:lnSpc>
              <a:buFont typeface="Wingdings" pitchFamily="2" charset="2"/>
              <a:buChar char="v"/>
            </a:pPr>
            <a:r>
              <a:rPr lang="en-US" sz="2000" dirty="0" smtClean="0"/>
              <a:t>Annual Title I Parent Meeting </a:t>
            </a:r>
            <a:r>
              <a:rPr lang="en-US" sz="1400" dirty="0" smtClean="0"/>
              <a:t>(prior to November 1</a:t>
            </a:r>
            <a:r>
              <a:rPr lang="en-US" sz="1400" baseline="30000" dirty="0" smtClean="0"/>
              <a:t>st</a:t>
            </a:r>
            <a:r>
              <a:rPr lang="en-US" sz="1400" dirty="0" smtClean="0"/>
              <a:t>) </a:t>
            </a:r>
          </a:p>
          <a:p>
            <a:pPr>
              <a:lnSpc>
                <a:spcPct val="150000"/>
              </a:lnSpc>
              <a:buFont typeface="Wingdings" pitchFamily="2" charset="2"/>
              <a:buChar char="v"/>
            </a:pPr>
            <a:r>
              <a:rPr lang="en-US" sz="2000" dirty="0" smtClean="0"/>
              <a:t>Annual Evaluation</a:t>
            </a:r>
          </a:p>
          <a:p>
            <a:pPr>
              <a:lnSpc>
                <a:spcPct val="150000"/>
              </a:lnSpc>
            </a:pPr>
            <a:endParaRPr lang="en-US" sz="2000" dirty="0" smtClean="0"/>
          </a:p>
        </p:txBody>
      </p:sp>
      <p:sp>
        <p:nvSpPr>
          <p:cNvPr id="2" name="Title 1"/>
          <p:cNvSpPr>
            <a:spLocks noGrp="1"/>
          </p:cNvSpPr>
          <p:nvPr>
            <p:ph type="title"/>
          </p:nvPr>
        </p:nvSpPr>
        <p:spPr/>
        <p:txBody>
          <a:bodyPr>
            <a:noAutofit/>
          </a:bodyPr>
          <a:lstStyle/>
          <a:p>
            <a:pPr algn="r"/>
            <a:r>
              <a:rPr lang="en-US" sz="3500" dirty="0" smtClean="0"/>
              <a:t>Title I Parent and Family</a:t>
            </a:r>
            <a:br>
              <a:rPr lang="en-US" sz="3500" dirty="0" smtClean="0"/>
            </a:br>
            <a:r>
              <a:rPr lang="en-US" sz="3500" dirty="0" smtClean="0"/>
              <a:t>Engagement Requirements</a:t>
            </a:r>
            <a:endParaRPr lang="en-US" sz="3500" dirty="0"/>
          </a:p>
        </p:txBody>
      </p:sp>
      <p:pic>
        <p:nvPicPr>
          <p:cNvPr id="4" name="Picture 2" descr="C:\Users\stoddardd\AppData\Local\Microsoft\Windows\Temporary Internet Files\Content.IE5\O5YSTUA2\MP900439284[1].jpg"/>
          <p:cNvPicPr>
            <a:picLocks noChangeAspect="1" noChangeArrowheads="1"/>
          </p:cNvPicPr>
          <p:nvPr/>
        </p:nvPicPr>
        <p:blipFill>
          <a:blip r:embed="rId3" cstate="print"/>
          <a:srcRect/>
          <a:stretch>
            <a:fillRect/>
          </a:stretch>
        </p:blipFill>
        <p:spPr bwMode="auto">
          <a:xfrm>
            <a:off x="228600" y="304800"/>
            <a:ext cx="2457450" cy="914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44381B76-59D4-42A8-B032-11FB1FFAE542}" type="slidenum">
              <a:rPr lang="en-US" smtClean="0"/>
              <a:pPr>
                <a:defRPr/>
              </a:pPr>
              <a:t>7</a:t>
            </a:fld>
            <a:endParaRPr lang="en-US"/>
          </a:p>
        </p:txBody>
      </p:sp>
      <p:sp>
        <p:nvSpPr>
          <p:cNvPr id="6" name="Rectangle 5"/>
          <p:cNvSpPr/>
          <p:nvPr/>
        </p:nvSpPr>
        <p:spPr>
          <a:xfrm>
            <a:off x="762000" y="4953000"/>
            <a:ext cx="7620000" cy="923330"/>
          </a:xfrm>
          <a:prstGeom prst="rect">
            <a:avLst/>
          </a:prstGeom>
        </p:spPr>
        <p:txBody>
          <a:bodyPr wrap="square">
            <a:spAutoFit/>
          </a:bodyPr>
          <a:lstStyle/>
          <a:p>
            <a:pPr algn="ctr"/>
            <a:r>
              <a:rPr lang="en-US" b="1" i="1" dirty="0" smtClean="0">
                <a:latin typeface="+mn-lt"/>
              </a:rPr>
              <a:t>While the ESSA has many requirements, there is a strong focus throughout the law on parent and family engagement notification and involvement…..</a:t>
            </a:r>
            <a:endParaRPr lang="en-US" b="1" i="1"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08FC58F-DA9F-4257-9740-CC693505F104}" type="slidenum">
              <a:rPr lang="en-US" smtClean="0"/>
              <a:pPr>
                <a:defRPr/>
              </a:pPr>
              <a:t>8</a:t>
            </a:fld>
            <a:endParaRPr lang="en-US"/>
          </a:p>
        </p:txBody>
      </p:sp>
      <p:sp>
        <p:nvSpPr>
          <p:cNvPr id="3" name="Rectangle 2"/>
          <p:cNvSpPr/>
          <p:nvPr/>
        </p:nvSpPr>
        <p:spPr>
          <a:xfrm>
            <a:off x="533400" y="1600200"/>
            <a:ext cx="8229600" cy="4524315"/>
          </a:xfrm>
          <a:prstGeom prst="rect">
            <a:avLst/>
          </a:prstGeom>
        </p:spPr>
        <p:txBody>
          <a:bodyPr wrap="square">
            <a:spAutoFit/>
          </a:bodyPr>
          <a:lstStyle/>
          <a:p>
            <a:r>
              <a:rPr lang="en-US" sz="2400" dirty="0" smtClean="0">
                <a:latin typeface="+mn-lt"/>
                <a:ea typeface="Tahoma" pitchFamily="34" charset="0"/>
                <a:cs typeface="Tahoma" pitchFamily="34" charset="0"/>
              </a:rPr>
              <a:t>Each Local Educational Agency (LEA) that receives Title I funds must jointly develop, and agree on with, and distribute to parents and family members of children receiving services a written parent and family engagement policy. The LEA parent and family engagement policy outlines how the district will implement programs, activities, and procedures for the engagement of parents in Title I programs. The policy will establish the district’s expectations for parent and family engagement and how the district will carry out the parent and family engagement requirements. </a:t>
            </a:r>
            <a:endParaRPr lang="en-US" sz="2400" dirty="0">
              <a:latin typeface="+mn-lt"/>
              <a:ea typeface="Tahoma" pitchFamily="34" charset="0"/>
              <a:cs typeface="Tahoma" pitchFamily="34" charset="0"/>
            </a:endParaRPr>
          </a:p>
        </p:txBody>
      </p:sp>
      <p:sp>
        <p:nvSpPr>
          <p:cNvPr id="4" name="Title 2"/>
          <p:cNvSpPr txBox="1">
            <a:spLocks/>
          </p:cNvSpPr>
          <p:nvPr/>
        </p:nvSpPr>
        <p:spPr>
          <a:xfrm>
            <a:off x="304800" y="228600"/>
            <a:ext cx="8534400" cy="1219200"/>
          </a:xfrm>
          <a:prstGeom prst="rect">
            <a:avLst/>
          </a:prstGeom>
        </p:spPr>
        <p:style>
          <a:lnRef idx="2">
            <a:schemeClr val="accent1"/>
          </a:lnRef>
          <a:fillRef idx="1">
            <a:schemeClr val="lt1"/>
          </a:fillRef>
          <a:effectRef idx="0">
            <a:schemeClr val="accent1"/>
          </a:effectRef>
          <a:fontRef idx="minor">
            <a:schemeClr val="dk1"/>
          </a:fontRef>
        </p:style>
        <p:txBody>
          <a:bodyPr/>
          <a:lstStyle/>
          <a:p>
            <a:pPr lvl="0" algn="ctr" fontAlgn="auto">
              <a:spcAft>
                <a:spcPts val="0"/>
              </a:spcAft>
              <a:defRPr/>
            </a:pPr>
            <a:r>
              <a:rPr kumimoji="0" lang="en-US" sz="3200" b="1" i="1" u="none" strike="noStrike" kern="1200" cap="none" spc="0" normalizeH="0" baseline="0" noProof="0" dirty="0" smtClean="0">
                <a:ln>
                  <a:noFill/>
                </a:ln>
                <a:solidFill>
                  <a:schemeClr val="tx2"/>
                </a:solidFill>
                <a:uLnTx/>
                <a:uFillTx/>
                <a:latin typeface="+mj-lt"/>
                <a:ea typeface="+mj-ea"/>
                <a:cs typeface="+mj-cs"/>
              </a:rPr>
              <a:t>LEA Parent and Family Engagement Policy ESSA Section 1116 (a) (2)</a:t>
            </a:r>
            <a:endParaRPr kumimoji="0" lang="en-US" sz="3200" b="1" i="1" u="none" strike="noStrike" kern="1200" cap="none" spc="0" normalizeH="0" baseline="0" noProof="0" dirty="0">
              <a:ln>
                <a:noFill/>
              </a:ln>
              <a:solidFill>
                <a:schemeClr val="tx2"/>
              </a:solidFill>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08FC58F-DA9F-4257-9740-CC693505F104}" type="slidenum">
              <a:rPr lang="en-US" smtClean="0"/>
              <a:pPr>
                <a:defRPr/>
              </a:pPr>
              <a:t>9</a:t>
            </a:fld>
            <a:endParaRPr lang="en-US"/>
          </a:p>
        </p:txBody>
      </p:sp>
      <p:sp>
        <p:nvSpPr>
          <p:cNvPr id="3" name="Rectangle 2"/>
          <p:cNvSpPr/>
          <p:nvPr/>
        </p:nvSpPr>
        <p:spPr>
          <a:xfrm>
            <a:off x="533400" y="1752600"/>
            <a:ext cx="8001000" cy="4154984"/>
          </a:xfrm>
          <a:prstGeom prst="rect">
            <a:avLst/>
          </a:prstGeom>
        </p:spPr>
        <p:txBody>
          <a:bodyPr wrap="square">
            <a:spAutoFit/>
          </a:bodyPr>
          <a:lstStyle/>
          <a:p>
            <a:r>
              <a:rPr lang="en-US" sz="2400" dirty="0" smtClean="0">
                <a:latin typeface="+mn-lt"/>
              </a:rPr>
              <a:t>Each school that receives Title I funds must jointly develop, agree on with, and distribute to parents and family members of children receiving services a written parent and family engagement policy. The school parent and family engagement policy describes how the school will carry out the parent and family engagement requirements to ensure effective engagement of parents and to support a partnership among the school, parents, and the community to improve student academic achievement.</a:t>
            </a:r>
            <a:r>
              <a:rPr lang="en-US" sz="2400" dirty="0" smtClean="0"/>
              <a:t> </a:t>
            </a:r>
            <a:endParaRPr lang="en-US" sz="2400" dirty="0">
              <a:latin typeface="+mn-lt"/>
              <a:ea typeface="Tahoma" pitchFamily="34" charset="0"/>
              <a:cs typeface="Tahoma" pitchFamily="34" charset="0"/>
            </a:endParaRPr>
          </a:p>
        </p:txBody>
      </p:sp>
      <p:sp>
        <p:nvSpPr>
          <p:cNvPr id="4" name="Title 2"/>
          <p:cNvSpPr txBox="1">
            <a:spLocks/>
          </p:cNvSpPr>
          <p:nvPr/>
        </p:nvSpPr>
        <p:spPr>
          <a:xfrm>
            <a:off x="152400" y="274638"/>
            <a:ext cx="8860632" cy="1096962"/>
          </a:xfrm>
          <a:prstGeom prst="rect">
            <a:avLst/>
          </a:prstGeom>
        </p:spPr>
        <p:style>
          <a:lnRef idx="2">
            <a:schemeClr val="accent1"/>
          </a:lnRef>
          <a:fillRef idx="1">
            <a:schemeClr val="lt1"/>
          </a:fillRef>
          <a:effectRef idx="0">
            <a:schemeClr val="accent1"/>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1" i="1" u="none" strike="noStrike" kern="1200" cap="none" spc="0" normalizeH="0" baseline="0" noProof="0" dirty="0" smtClean="0">
                <a:ln>
                  <a:noFill/>
                </a:ln>
                <a:solidFill>
                  <a:schemeClr val="tx2"/>
                </a:solidFill>
                <a:uLnTx/>
                <a:uFillTx/>
                <a:latin typeface="+mj-lt"/>
                <a:ea typeface="+mj-ea"/>
                <a:cs typeface="+mj-cs"/>
              </a:rPr>
              <a:t>School Parent and Family Engagement</a:t>
            </a:r>
            <a:r>
              <a:rPr kumimoji="0" lang="en-US" sz="3000" b="1" i="1" u="none" strike="noStrike" kern="1200" cap="none" spc="0" normalizeH="0" noProof="0" dirty="0" smtClean="0">
                <a:ln>
                  <a:noFill/>
                </a:ln>
                <a:solidFill>
                  <a:schemeClr val="tx2"/>
                </a:solidFill>
                <a:uLnTx/>
                <a:uFillTx/>
                <a:latin typeface="+mj-lt"/>
                <a:ea typeface="+mj-ea"/>
                <a:cs typeface="+mj-cs"/>
              </a:rPr>
              <a:t> </a:t>
            </a:r>
            <a:r>
              <a:rPr kumimoji="0" lang="en-US" sz="3000" b="1" i="1" u="none" strike="noStrike" kern="1200" cap="none" spc="0" normalizeH="0" baseline="0" noProof="0" dirty="0" smtClean="0">
                <a:ln>
                  <a:noFill/>
                </a:ln>
                <a:solidFill>
                  <a:schemeClr val="tx2"/>
                </a:solidFill>
                <a:uLnTx/>
                <a:uFillTx/>
                <a:latin typeface="+mj-lt"/>
                <a:ea typeface="+mj-ea"/>
                <a:cs typeface="+mj-cs"/>
              </a:rPr>
              <a:t>Policy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b="1" i="1" dirty="0" smtClean="0">
                <a:solidFill>
                  <a:schemeClr val="tx2"/>
                </a:solidFill>
                <a:latin typeface="+mj-lt"/>
                <a:ea typeface="+mj-ea"/>
                <a:cs typeface="+mj-cs"/>
              </a:rPr>
              <a:t>ESSA Section 1116 (b) and (c)</a:t>
            </a:r>
            <a:endParaRPr kumimoji="0" lang="en-US" sz="3000" b="1" i="1" u="none" strike="noStrike" kern="1200" cap="none" spc="0" normalizeH="0" baseline="0" noProof="0" dirty="0">
              <a:ln>
                <a:noFill/>
              </a:ln>
              <a:solidFill>
                <a:schemeClr val="tx2"/>
              </a:solidFill>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6600</TotalTime>
  <Words>3052</Words>
  <Application>Microsoft Office PowerPoint</Application>
  <PresentationFormat>On-screen Show (4:3)</PresentationFormat>
  <Paragraphs>333</Paragraphs>
  <Slides>34</Slides>
  <Notes>11</Notes>
  <HiddenSlides>0</HiddenSlides>
  <MMClips>0</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34</vt:i4>
      </vt:variant>
    </vt:vector>
  </HeadingPairs>
  <TitlesOfParts>
    <vt:vector size="55" baseType="lpstr">
      <vt:lpstr>Are You Freakin' Serious </vt:lpstr>
      <vt:lpstr>Arial</vt:lpstr>
      <vt:lpstr>Bell MT</vt:lpstr>
      <vt:lpstr>Berlin Sans FB</vt:lpstr>
      <vt:lpstr>Calibri</vt:lpstr>
      <vt:lpstr>Century Gothic</vt:lpstr>
      <vt:lpstr>Century Schoolbook</vt:lpstr>
      <vt:lpstr>Comic Sans MS</vt:lpstr>
      <vt:lpstr>Cutie Patootie</vt:lpstr>
      <vt:lpstr>Garamond</vt:lpstr>
      <vt:lpstr>Library Records</vt:lpstr>
      <vt:lpstr>Lucida Sans</vt:lpstr>
      <vt:lpstr>Lucida Sans Unicode</vt:lpstr>
      <vt:lpstr>Tahoma</vt:lpstr>
      <vt:lpstr>Tempus Sans ITC</vt:lpstr>
      <vt:lpstr>Times New Roman</vt:lpstr>
      <vt:lpstr>Verdana</vt:lpstr>
      <vt:lpstr>Wingdings</vt:lpstr>
      <vt:lpstr>Wingdings 2</vt:lpstr>
      <vt:lpstr>Wingdings 3</vt:lpstr>
      <vt:lpstr>Concourse</vt:lpstr>
      <vt:lpstr>  Tattnall County Schools Annual Title I Parent Meeting 2022 – 2023   </vt:lpstr>
      <vt:lpstr>Presenters</vt:lpstr>
      <vt:lpstr>Title I Annual Parent Meeting Agenda</vt:lpstr>
      <vt:lpstr>Title I Annual Parent Meeting Agenda continued….</vt:lpstr>
      <vt:lpstr>What is a Title I school?</vt:lpstr>
      <vt:lpstr> Title I money </vt:lpstr>
      <vt:lpstr>Title I Parent and Family Engagement Requirements</vt:lpstr>
      <vt:lpstr>PowerPoint Presentation</vt:lpstr>
      <vt:lpstr>PowerPoint Presentation</vt:lpstr>
      <vt:lpstr>PowerPoint Presentation</vt:lpstr>
      <vt:lpstr>Annual Title I Parent Meeting ESSA Section 1116 (c) (1)</vt:lpstr>
      <vt:lpstr>Annual Evaluation ESSA Section 1116 (a) (2) (D) &amp; (E)</vt:lpstr>
      <vt:lpstr>Title I Schoolwide Program requirements &amp; participation</vt:lpstr>
      <vt:lpstr>School-wide Goals</vt:lpstr>
      <vt:lpstr>School-wide programs/supports</vt:lpstr>
      <vt:lpstr>School State Report Card </vt:lpstr>
      <vt:lpstr>School’s Curriculum and Testing</vt:lpstr>
      <vt:lpstr>Student Academic Expectations </vt:lpstr>
      <vt:lpstr>Parents’ Right to Know</vt:lpstr>
      <vt:lpstr>Family Engagement Info &amp; Opportunities</vt:lpstr>
      <vt:lpstr>NTMS Contact Information</vt:lpstr>
      <vt:lpstr>McKinney-Vento Education for Homeless Children and Youth</vt:lpstr>
      <vt:lpstr>What is McKinney-Vento?</vt:lpstr>
      <vt:lpstr>McKinney-Vento Law </vt:lpstr>
      <vt:lpstr>“Homeless” includes children who are:</vt:lpstr>
      <vt:lpstr>“Homeless” includes children who are:</vt:lpstr>
      <vt:lpstr>McKinney-Vento Act</vt:lpstr>
      <vt:lpstr>How many are there?</vt:lpstr>
      <vt:lpstr>Common Signs of Homelessness</vt:lpstr>
      <vt:lpstr>Who do I contact for help?</vt:lpstr>
      <vt:lpstr>Questions/Evaluations</vt:lpstr>
      <vt:lpstr>Tattnall BOE Contact Information</vt:lpstr>
      <vt:lpstr>PowerPoint Presentation</vt:lpstr>
      <vt:lpstr>“Whatever It Takes”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Title I Meeting</dc:title>
  <dc:creator>stoddardd</dc:creator>
  <cp:lastModifiedBy>Marilyn Shehee</cp:lastModifiedBy>
  <cp:revision>461</cp:revision>
  <cp:lastPrinted>2022-10-18T18:34:13Z</cp:lastPrinted>
  <dcterms:created xsi:type="dcterms:W3CDTF">2011-08-29T14:35:57Z</dcterms:created>
  <dcterms:modified xsi:type="dcterms:W3CDTF">2022-10-31T14:34:21Z</dcterms:modified>
</cp:coreProperties>
</file>