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71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324" r:id="rId32"/>
    <p:sldId id="323" r:id="rId33"/>
    <p:sldId id="288" r:id="rId34"/>
    <p:sldId id="289" r:id="rId35"/>
    <p:sldId id="290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25" r:id="rId47"/>
    <p:sldId id="326" r:id="rId48"/>
    <p:sldId id="305" r:id="rId49"/>
    <p:sldId id="306" r:id="rId50"/>
    <p:sldId id="307" r:id="rId51"/>
    <p:sldId id="308" r:id="rId52"/>
    <p:sldId id="309" r:id="rId53"/>
    <p:sldId id="310" r:id="rId54"/>
    <p:sldId id="312" r:id="rId55"/>
    <p:sldId id="314" r:id="rId56"/>
    <p:sldId id="315" r:id="rId57"/>
    <p:sldId id="316" r:id="rId58"/>
    <p:sldId id="317" r:id="rId59"/>
    <p:sldId id="319" r:id="rId60"/>
    <p:sldId id="321" r:id="rId61"/>
    <p:sldId id="322" r:id="rId62"/>
  </p:sldIdLst>
  <p:sldSz cx="10058400" cy="7772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>
      <p:cViewPr varScale="1">
        <p:scale>
          <a:sx n="60" d="100"/>
          <a:sy n="60" d="100"/>
        </p:scale>
        <p:origin x="47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531" cy="503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643" y="0"/>
            <a:ext cx="3368531" cy="503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F40ED-9567-4AFE-984E-8350906A7F55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5071"/>
            <a:ext cx="3368531" cy="5033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643" y="9555071"/>
            <a:ext cx="3368531" cy="5033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7198E-8DFE-4233-A616-459E694E5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27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57200" y="457200"/>
            <a:ext cx="9144000" cy="5135880"/>
          </a:xfrm>
          <a:custGeom>
            <a:avLst/>
            <a:gdLst/>
            <a:ahLst/>
            <a:cxnLst/>
            <a:rect l="l" t="t" r="r" b="b"/>
            <a:pathLst>
              <a:path w="9144000" h="5135880">
                <a:moveTo>
                  <a:pt x="0" y="0"/>
                </a:moveTo>
                <a:lnTo>
                  <a:pt x="0" y="5135880"/>
                </a:lnTo>
                <a:lnTo>
                  <a:pt x="9144000" y="513587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45720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4">
                <a:moveTo>
                  <a:pt x="0" y="0"/>
                </a:moveTo>
                <a:lnTo>
                  <a:pt x="0" y="1434084"/>
                </a:lnTo>
                <a:lnTo>
                  <a:pt x="9144000" y="1434083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6875" y="2130806"/>
            <a:ext cx="608330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66875" y="2619247"/>
            <a:ext cx="7230745" cy="40995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10" Type="http://schemas.openxmlformats.org/officeDocument/2006/relationships/image" Target="../media/image109.png"/><Relationship Id="rId4" Type="http://schemas.openxmlformats.org/officeDocument/2006/relationships/image" Target="../media/image103.jpg"/><Relationship Id="rId9" Type="http://schemas.openxmlformats.org/officeDocument/2006/relationships/image" Target="../media/image10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117.jpg"/><Relationship Id="rId7" Type="http://schemas.openxmlformats.org/officeDocument/2006/relationships/image" Target="../media/image121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HBGpZ5EwYzXPvPX_eRLocVMlV00PkJ7N/view?usp=sharing_eil&amp;ts=5e308683" TargetMode="Externa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2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57200" y="2133600"/>
            <a:ext cx="9144000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609600" y="457200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/>
                </a:solidFill>
              </a:rPr>
              <a:t>Welcome to </a:t>
            </a:r>
          </a:p>
          <a:p>
            <a:pPr algn="ctr"/>
            <a:r>
              <a:rPr lang="en-US" sz="4000" b="1" dirty="0" smtClean="0">
                <a:solidFill>
                  <a:schemeClr val="accent6"/>
                </a:solidFill>
              </a:rPr>
              <a:t>Shelton High School</a:t>
            </a:r>
            <a:endParaRPr lang="en-US" sz="60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9276" y="934974"/>
            <a:ext cx="5075682" cy="627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4519" y="1991360"/>
            <a:ext cx="4415155" cy="518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470" indent="-319405">
              <a:lnSpc>
                <a:spcPts val="2375"/>
              </a:lnSpc>
              <a:spcBef>
                <a:spcPts val="100"/>
              </a:spcBef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dirty="0">
                <a:latin typeface="Times New Roman"/>
                <a:cs typeface="Times New Roman"/>
              </a:rPr>
              <a:t>Principal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Assistant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Principals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Certified</a:t>
            </a:r>
            <a:r>
              <a:rPr sz="2200" b="1" spc="-50" dirty="0">
                <a:latin typeface="Times New Roman"/>
                <a:cs typeface="Times New Roman"/>
              </a:rPr>
              <a:t> </a:t>
            </a:r>
            <a:r>
              <a:rPr sz="2200" b="1" spc="-25" dirty="0">
                <a:latin typeface="Times New Roman"/>
                <a:cs typeface="Times New Roman"/>
              </a:rPr>
              <a:t>Teachers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Curriculum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Leaders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Athletic Director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dirty="0">
                <a:latin typeface="Times New Roman"/>
                <a:cs typeface="Times New Roman"/>
              </a:rPr>
              <a:t>Library/Media</a:t>
            </a:r>
            <a:r>
              <a:rPr sz="2200" b="1" spc="-3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Specialists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School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Counselors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dirty="0">
                <a:latin typeface="Times New Roman"/>
                <a:cs typeface="Times New Roman"/>
              </a:rPr>
              <a:t>Advanced Placement</a:t>
            </a:r>
            <a:r>
              <a:rPr sz="2200" b="1" spc="-9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Coordinator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dirty="0">
                <a:latin typeface="Times New Roman"/>
                <a:cs typeface="Times New Roman"/>
              </a:rPr>
              <a:t>School</a:t>
            </a:r>
            <a:r>
              <a:rPr sz="2200" b="1" spc="-1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Psychologists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Speech/Language</a:t>
            </a:r>
            <a:r>
              <a:rPr sz="2200" b="1" spc="-3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Pathologists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dirty="0">
                <a:latin typeface="Times New Roman"/>
                <a:cs typeface="Times New Roman"/>
              </a:rPr>
              <a:t>Social</a:t>
            </a:r>
            <a:r>
              <a:rPr sz="2200" b="1" spc="-55" dirty="0">
                <a:latin typeface="Times New Roman"/>
                <a:cs typeface="Times New Roman"/>
              </a:rPr>
              <a:t> </a:t>
            </a:r>
            <a:r>
              <a:rPr sz="2200" b="1" spc="-20" dirty="0">
                <a:latin typeface="Times New Roman"/>
                <a:cs typeface="Times New Roman"/>
              </a:rPr>
              <a:t>Workers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  <a:tab pos="201739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Instructional	</a:t>
            </a:r>
            <a:r>
              <a:rPr sz="2200" b="1" spc="-35" dirty="0">
                <a:latin typeface="Times New Roman"/>
                <a:cs typeface="Times New Roman"/>
              </a:rPr>
              <a:t>Tutors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Paraprofessionals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Reading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Times New Roman"/>
                <a:cs typeface="Times New Roman"/>
              </a:rPr>
              <a:t>Consultant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dirty="0">
                <a:latin typeface="Times New Roman"/>
                <a:cs typeface="Times New Roman"/>
              </a:rPr>
              <a:t>Job</a:t>
            </a:r>
            <a:r>
              <a:rPr sz="2200" b="1" spc="-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Coaches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Security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Guards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School </a:t>
            </a:r>
            <a:r>
              <a:rPr sz="2200" b="1" spc="-10" dirty="0">
                <a:latin typeface="Times New Roman"/>
                <a:cs typeface="Times New Roman"/>
              </a:rPr>
              <a:t>Resource</a:t>
            </a:r>
            <a:r>
              <a:rPr sz="2200" b="1" spc="-3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Officer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110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dirty="0">
                <a:latin typeface="Times New Roman"/>
                <a:cs typeface="Times New Roman"/>
              </a:rPr>
              <a:t>Nurses</a:t>
            </a:r>
            <a:endParaRPr sz="2200">
              <a:latin typeface="Times New Roman"/>
              <a:cs typeface="Times New Roman"/>
            </a:endParaRPr>
          </a:p>
          <a:p>
            <a:pPr marL="331470" indent="-319405">
              <a:lnSpc>
                <a:spcPts val="2375"/>
              </a:lnSpc>
              <a:buClr>
                <a:srgbClr val="FF6500"/>
              </a:buClr>
              <a:buSzPct val="79545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2200" b="1" spc="-5" dirty="0">
                <a:latin typeface="Times New Roman"/>
                <a:cs typeface="Times New Roman"/>
              </a:rPr>
              <a:t>Secretaries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18609" y="5100828"/>
            <a:ext cx="3033522" cy="2125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18609" y="1989582"/>
            <a:ext cx="3033522" cy="1940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17030" y="3733800"/>
            <a:ext cx="2884170" cy="19415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9" y="984503"/>
            <a:ext cx="8496300" cy="5783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2200" y="1977644"/>
            <a:ext cx="7844155" cy="2659380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331470" indent="-319405">
              <a:lnSpc>
                <a:spcPct val="100000"/>
              </a:lnSpc>
              <a:spcBef>
                <a:spcPts val="1250"/>
              </a:spcBef>
              <a:buFont typeface="Wingdings"/>
              <a:buChar char=""/>
              <a:tabLst>
                <a:tab pos="332105" algn="l"/>
                <a:tab pos="1550670" algn="l"/>
              </a:tabLst>
            </a:pPr>
            <a:r>
              <a:rPr sz="4800" b="1" dirty="0">
                <a:solidFill>
                  <a:srgbClr val="FF6500"/>
                </a:solidFill>
                <a:latin typeface="Times New Roman"/>
                <a:cs typeface="Times New Roman"/>
              </a:rPr>
              <a:t>25.4	</a:t>
            </a:r>
            <a:r>
              <a:rPr sz="4800" b="1" spc="-15" dirty="0">
                <a:latin typeface="Times New Roman"/>
                <a:cs typeface="Times New Roman"/>
              </a:rPr>
              <a:t>credits</a:t>
            </a:r>
            <a:r>
              <a:rPr sz="4800" b="1" spc="-10" dirty="0">
                <a:latin typeface="Times New Roman"/>
                <a:cs typeface="Times New Roman"/>
              </a:rPr>
              <a:t> </a:t>
            </a:r>
            <a:r>
              <a:rPr sz="4800" b="1" spc="-25" dirty="0">
                <a:latin typeface="Times New Roman"/>
                <a:cs typeface="Times New Roman"/>
              </a:rPr>
              <a:t>required</a:t>
            </a:r>
            <a:endParaRPr sz="4800">
              <a:latin typeface="Times New Roman"/>
              <a:cs typeface="Times New Roman"/>
            </a:endParaRPr>
          </a:p>
          <a:p>
            <a:pPr marL="989330">
              <a:lnSpc>
                <a:spcPct val="100000"/>
              </a:lnSpc>
              <a:spcBef>
                <a:spcPts val="1150"/>
              </a:spcBef>
            </a:pPr>
            <a:r>
              <a:rPr sz="4800" b="1" dirty="0">
                <a:latin typeface="Times New Roman"/>
                <a:cs typeface="Times New Roman"/>
              </a:rPr>
              <a:t>Full </a:t>
            </a:r>
            <a:r>
              <a:rPr sz="4800" b="1" spc="-5" dirty="0">
                <a:latin typeface="Times New Roman"/>
                <a:cs typeface="Times New Roman"/>
              </a:rPr>
              <a:t>year </a:t>
            </a:r>
            <a:r>
              <a:rPr sz="4800" b="1" dirty="0">
                <a:latin typeface="Times New Roman"/>
                <a:cs typeface="Times New Roman"/>
              </a:rPr>
              <a:t>course = 1</a:t>
            </a:r>
            <a:r>
              <a:rPr sz="4800" b="1" spc="-160" dirty="0">
                <a:latin typeface="Times New Roman"/>
                <a:cs typeface="Times New Roman"/>
              </a:rPr>
              <a:t> </a:t>
            </a:r>
            <a:r>
              <a:rPr sz="4800" b="1" spc="-20" dirty="0">
                <a:latin typeface="Times New Roman"/>
                <a:cs typeface="Times New Roman"/>
              </a:rPr>
              <a:t>credit</a:t>
            </a:r>
            <a:endParaRPr sz="4800">
              <a:latin typeface="Times New Roman"/>
              <a:cs typeface="Times New Roman"/>
            </a:endParaRPr>
          </a:p>
          <a:p>
            <a:pPr marL="836930">
              <a:lnSpc>
                <a:spcPct val="100000"/>
              </a:lnSpc>
              <a:spcBef>
                <a:spcPts val="1155"/>
              </a:spcBef>
            </a:pPr>
            <a:r>
              <a:rPr sz="4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</a:t>
            </a:r>
            <a:r>
              <a:rPr sz="4800" b="1" spc="-5" dirty="0">
                <a:latin typeface="Times New Roman"/>
                <a:cs typeface="Times New Roman"/>
              </a:rPr>
              <a:t>1/2 year </a:t>
            </a:r>
            <a:r>
              <a:rPr sz="4800" b="1" dirty="0">
                <a:latin typeface="Times New Roman"/>
                <a:cs typeface="Times New Roman"/>
              </a:rPr>
              <a:t>course = </a:t>
            </a:r>
            <a:r>
              <a:rPr sz="4800" b="1" spc="-5" dirty="0">
                <a:latin typeface="Times New Roman"/>
                <a:cs typeface="Times New Roman"/>
              </a:rPr>
              <a:t>.5</a:t>
            </a:r>
            <a:r>
              <a:rPr sz="4800" b="1" spc="-165" dirty="0">
                <a:latin typeface="Times New Roman"/>
                <a:cs typeface="Times New Roman"/>
              </a:rPr>
              <a:t> </a:t>
            </a:r>
            <a:r>
              <a:rPr sz="4800" b="1" spc="-20" dirty="0">
                <a:latin typeface="Times New Roman"/>
                <a:cs typeface="Times New Roman"/>
              </a:rPr>
              <a:t>credit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56382" y="4729733"/>
            <a:ext cx="3946397" cy="2574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60095" y="1899920"/>
            <a:ext cx="2023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none" dirty="0"/>
              <a:t>9.0</a:t>
            </a:r>
            <a:r>
              <a:rPr sz="3600" u="none" spc="-65" dirty="0"/>
              <a:t> </a:t>
            </a:r>
            <a:r>
              <a:rPr sz="3600" u="none" spc="-15" dirty="0"/>
              <a:t>credits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228600" y="1899920"/>
            <a:ext cx="9296400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Humanities</a:t>
            </a:r>
            <a:endParaRPr sz="3600" dirty="0">
              <a:latin typeface="Times New Roman"/>
              <a:cs typeface="Times New Roman"/>
            </a:endParaRPr>
          </a:p>
          <a:p>
            <a:pPr marL="788670" lvl="1" indent="-319405">
              <a:buClr>
                <a:srgbClr val="F07E09"/>
              </a:buClr>
              <a:buSzPct val="79166"/>
              <a:buFont typeface="Wingdings"/>
              <a:buChar char=""/>
              <a:tabLst>
                <a:tab pos="332105" algn="l"/>
              </a:tabLst>
            </a:pPr>
            <a:r>
              <a:rPr sz="3600" b="1" dirty="0" smtClean="0">
                <a:latin typeface="Times New Roman"/>
                <a:cs typeface="Times New Roman"/>
              </a:rPr>
              <a:t>English</a:t>
            </a:r>
            <a:r>
              <a:rPr lang="en-US" sz="3600" b="1" dirty="0" smtClean="0">
                <a:latin typeface="Times New Roman"/>
                <a:cs typeface="Times New Roman"/>
              </a:rPr>
              <a:t> – 4 credits</a:t>
            </a:r>
          </a:p>
          <a:p>
            <a:pPr marL="788670" lvl="1" indent="-319405">
              <a:buClr>
                <a:srgbClr val="F07E09"/>
              </a:buClr>
              <a:buSzPct val="79166"/>
              <a:buFont typeface="Wingdings"/>
              <a:buChar char=""/>
              <a:tabLst>
                <a:tab pos="332105" algn="l"/>
              </a:tabLst>
            </a:pPr>
            <a:r>
              <a:rPr lang="en-US" sz="3600" b="1" dirty="0" smtClean="0">
                <a:latin typeface="Times New Roman"/>
                <a:cs typeface="Times New Roman"/>
              </a:rPr>
              <a:t>History – 3 credits</a:t>
            </a:r>
          </a:p>
          <a:p>
            <a:pPr marL="12065">
              <a:lnSpc>
                <a:spcPct val="100000"/>
              </a:lnSpc>
              <a:buClr>
                <a:srgbClr val="F07E09"/>
              </a:buClr>
              <a:buSzPct val="79166"/>
              <a:tabLst>
                <a:tab pos="332105" algn="l"/>
              </a:tabLst>
            </a:pPr>
            <a:r>
              <a:rPr lang="en-US" sz="3600" b="1" dirty="0">
                <a:latin typeface="Times New Roman"/>
                <a:cs typeface="Times New Roman"/>
              </a:rPr>
              <a:t> </a:t>
            </a:r>
            <a:endParaRPr lang="en-US" dirty="0" smtClean="0">
              <a:latin typeface="Times New Roman"/>
              <a:cs typeface="Times New Roman"/>
            </a:endParaRPr>
          </a:p>
          <a:p>
            <a:pPr marL="12065">
              <a:lnSpc>
                <a:spcPct val="100000"/>
              </a:lnSpc>
              <a:buClr>
                <a:srgbClr val="F07E09"/>
              </a:buClr>
              <a:buSzPct val="79166"/>
              <a:tabLst>
                <a:tab pos="332105" algn="l"/>
              </a:tabLst>
            </a:pP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800" y="3545840"/>
            <a:ext cx="78867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470" indent="-319405" algn="just">
              <a:lnSpc>
                <a:spcPct val="100000"/>
              </a:lnSpc>
              <a:buClr>
                <a:srgbClr val="F07E09"/>
              </a:buClr>
              <a:buSzPct val="79166"/>
              <a:buFont typeface="Wingdings"/>
              <a:buChar char=""/>
              <a:tabLst>
                <a:tab pos="332105" algn="l"/>
              </a:tabLst>
            </a:pPr>
            <a:r>
              <a:rPr lang="en-US" sz="3600" b="1" dirty="0" smtClean="0">
                <a:latin typeface="Times New Roman"/>
                <a:cs typeface="Times New Roman"/>
              </a:rPr>
              <a:t>The</a:t>
            </a:r>
            <a:r>
              <a:rPr sz="3600" b="1" spc="-210" dirty="0" smtClean="0">
                <a:latin typeface="Times New Roman"/>
                <a:cs typeface="Times New Roman"/>
              </a:rPr>
              <a:t> </a:t>
            </a:r>
            <a:r>
              <a:rPr sz="3600" b="1" spc="-5" dirty="0" smtClean="0">
                <a:latin typeface="Times New Roman"/>
                <a:cs typeface="Times New Roman"/>
              </a:rPr>
              <a:t>Arts</a:t>
            </a:r>
            <a:r>
              <a:rPr lang="en-US" sz="3600" b="1" spc="-5" dirty="0" smtClean="0">
                <a:latin typeface="Times New Roman"/>
                <a:cs typeface="Times New Roman"/>
              </a:rPr>
              <a:t> - .5 credit            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82804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/>
                </a:solidFill>
              </a:rPr>
              <a:t>Current Graduation Requirements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947" y="3429000"/>
            <a:ext cx="1981200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35" y="4112662"/>
            <a:ext cx="2150165" cy="2869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660" y="4682733"/>
            <a:ext cx="2020316" cy="26937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37108" y="2052319"/>
            <a:ext cx="213423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800" u="none" spc="-5" dirty="0"/>
              <a:t>9.0</a:t>
            </a:r>
            <a:r>
              <a:rPr sz="3800" u="none" spc="-60" dirty="0"/>
              <a:t> </a:t>
            </a:r>
            <a:r>
              <a:rPr sz="3800" u="none" spc="-15" dirty="0"/>
              <a:t>credits</a:t>
            </a:r>
            <a:endParaRPr sz="3800" dirty="0"/>
          </a:p>
        </p:txBody>
      </p:sp>
      <p:sp>
        <p:nvSpPr>
          <p:cNvPr id="4" name="object 4"/>
          <p:cNvSpPr txBox="1"/>
          <p:nvPr/>
        </p:nvSpPr>
        <p:spPr>
          <a:xfrm>
            <a:off x="712723" y="1747214"/>
            <a:ext cx="1871980" cy="1793239"/>
          </a:xfrm>
          <a:prstGeom prst="rect">
            <a:avLst/>
          </a:prstGeom>
        </p:spPr>
        <p:txBody>
          <a:bodyPr vert="horz" wrap="square" lIns="0" tIns="317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0"/>
              </a:spcBef>
            </a:pPr>
            <a:r>
              <a:rPr sz="38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STEM</a:t>
            </a:r>
            <a:endParaRPr sz="38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spcBef>
                <a:spcPts val="2400"/>
              </a:spcBef>
              <a:buClr>
                <a:srgbClr val="F07E09"/>
              </a:buClr>
              <a:buSzPct val="80263"/>
              <a:buFont typeface="Wingdings"/>
              <a:buChar char=""/>
              <a:tabLst>
                <a:tab pos="332105" algn="l"/>
              </a:tabLst>
            </a:pPr>
            <a:r>
              <a:rPr sz="3800" b="1" spc="-10" dirty="0">
                <a:latin typeface="Times New Roman"/>
                <a:cs typeface="Times New Roman"/>
              </a:rPr>
              <a:t>Science</a:t>
            </a:r>
            <a:endParaRPr sz="38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722" y="4086375"/>
            <a:ext cx="6221478" cy="23974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1470" indent="-319405">
              <a:lnSpc>
                <a:spcPct val="100000"/>
              </a:lnSpc>
              <a:spcBef>
                <a:spcPts val="95"/>
              </a:spcBef>
              <a:buClr>
                <a:srgbClr val="F07E09"/>
              </a:buClr>
              <a:buSzPct val="80263"/>
              <a:buFont typeface="Wingdings"/>
              <a:buChar char=""/>
              <a:tabLst>
                <a:tab pos="332105" algn="l"/>
              </a:tabLst>
            </a:pPr>
            <a:r>
              <a:rPr sz="3800" b="1" spc="-5" dirty="0" smtClean="0">
                <a:latin typeface="Times New Roman"/>
                <a:cs typeface="Times New Roman"/>
              </a:rPr>
              <a:t>Mathematics</a:t>
            </a:r>
            <a:r>
              <a:rPr lang="en-US" sz="3800" b="1" spc="-5" dirty="0" smtClean="0">
                <a:latin typeface="Times New Roman"/>
                <a:cs typeface="Times New Roman"/>
              </a:rPr>
              <a:t> </a:t>
            </a:r>
            <a:r>
              <a:rPr lang="en-US" sz="3200" b="1" spc="-5" dirty="0" smtClean="0">
                <a:latin typeface="Times New Roman"/>
                <a:cs typeface="Times New Roman"/>
              </a:rPr>
              <a:t>3.0 credits</a:t>
            </a: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07E09"/>
              </a:buClr>
              <a:buFont typeface="Wingdings"/>
              <a:buChar char=""/>
            </a:pPr>
            <a:endParaRPr sz="4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07E09"/>
              </a:buClr>
              <a:buFont typeface="Wingdings"/>
              <a:buChar char=""/>
            </a:pPr>
            <a:endParaRPr sz="37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263"/>
              <a:buFont typeface="Wingdings"/>
              <a:buChar char=""/>
              <a:tabLst>
                <a:tab pos="332105" algn="l"/>
              </a:tabLst>
            </a:pPr>
            <a:r>
              <a:rPr sz="3800" b="1" spc="-40" dirty="0">
                <a:latin typeface="Times New Roman"/>
                <a:cs typeface="Times New Roman"/>
              </a:rPr>
              <a:t>Technical</a:t>
            </a:r>
            <a:r>
              <a:rPr sz="3800" b="1" spc="-55" dirty="0">
                <a:latin typeface="Times New Roman"/>
                <a:cs typeface="Times New Roman"/>
              </a:rPr>
              <a:t> </a:t>
            </a:r>
            <a:r>
              <a:rPr sz="3800" b="1" spc="-5" dirty="0" smtClean="0">
                <a:latin typeface="Times New Roman"/>
                <a:cs typeface="Times New Roman"/>
              </a:rPr>
              <a:t>Education</a:t>
            </a:r>
            <a:r>
              <a:rPr lang="en-US" sz="3800" b="1" spc="-5" dirty="0" smtClean="0">
                <a:latin typeface="Times New Roman"/>
                <a:cs typeface="Times New Roman"/>
              </a:rPr>
              <a:t> </a:t>
            </a:r>
            <a:r>
              <a:rPr lang="en-US" sz="3200" b="1" spc="-5" dirty="0" smtClean="0">
                <a:latin typeface="Times New Roman"/>
                <a:cs typeface="Times New Roman"/>
              </a:rPr>
              <a:t>.5 credit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93362" y="2052002"/>
            <a:ext cx="3295650" cy="197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4999" y="3580667"/>
            <a:ext cx="2564313" cy="2105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39000" y="4866604"/>
            <a:ext cx="2687573" cy="2628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153982" y="716546"/>
            <a:ext cx="8220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/>
                </a:solidFill>
              </a:rPr>
              <a:t>Current Graduation Requirements</a:t>
            </a:r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4200" y="2934336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3.0 credits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2723" y="1997455"/>
            <a:ext cx="5972175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470" indent="-319405">
              <a:lnSpc>
                <a:spcPts val="4105"/>
              </a:lnSpc>
              <a:spcBef>
                <a:spcPts val="100"/>
              </a:spcBef>
              <a:buClr>
                <a:srgbClr val="F07E09"/>
              </a:buClr>
              <a:buSzPct val="79166"/>
              <a:buFont typeface="Wingdings"/>
              <a:buChar char=""/>
              <a:tabLst>
                <a:tab pos="332105" algn="l"/>
              </a:tabLst>
            </a:pPr>
            <a:r>
              <a:rPr sz="3600" b="1" spc="-40" dirty="0">
                <a:latin typeface="Times New Roman"/>
                <a:cs typeface="Times New Roman"/>
              </a:rPr>
              <a:t>World</a:t>
            </a:r>
            <a:r>
              <a:rPr sz="3600" b="1" spc="-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Languages</a:t>
            </a:r>
            <a:endParaRPr sz="3600" dirty="0">
              <a:latin typeface="Times New Roman"/>
              <a:cs typeface="Times New Roman"/>
            </a:endParaRPr>
          </a:p>
          <a:p>
            <a:pPr marL="331470" indent="-319405">
              <a:lnSpc>
                <a:spcPts val="3890"/>
              </a:lnSpc>
              <a:buClr>
                <a:srgbClr val="F07E09"/>
              </a:buClr>
              <a:buSzPct val="79166"/>
              <a:buFont typeface="Wingdings"/>
              <a:buChar char=""/>
              <a:tabLst>
                <a:tab pos="332105" algn="l"/>
              </a:tabLst>
            </a:pPr>
            <a:r>
              <a:rPr sz="3600" b="1" dirty="0">
                <a:latin typeface="Times New Roman"/>
                <a:cs typeface="Times New Roman"/>
              </a:rPr>
              <a:t>Physical</a:t>
            </a:r>
            <a:r>
              <a:rPr sz="3600" b="1" spc="-20" dirty="0">
                <a:latin typeface="Times New Roman"/>
                <a:cs typeface="Times New Roman"/>
              </a:rPr>
              <a:t> </a:t>
            </a:r>
            <a:r>
              <a:rPr sz="3600" b="1" spc="-15" dirty="0">
                <a:latin typeface="Times New Roman"/>
                <a:cs typeface="Times New Roman"/>
              </a:rPr>
              <a:t>Education/Wellness</a:t>
            </a:r>
            <a:endParaRPr sz="3600" dirty="0">
              <a:latin typeface="Times New Roman"/>
              <a:cs typeface="Times New Roman"/>
            </a:endParaRPr>
          </a:p>
          <a:p>
            <a:pPr marL="331470" indent="-319405">
              <a:lnSpc>
                <a:spcPts val="3890"/>
              </a:lnSpc>
              <a:buClr>
                <a:srgbClr val="F07E09"/>
              </a:buClr>
              <a:buSzPct val="79166"/>
              <a:buFont typeface="Wingdings"/>
              <a:buChar char=""/>
              <a:tabLst>
                <a:tab pos="332105" algn="l"/>
              </a:tabLst>
            </a:pPr>
            <a:r>
              <a:rPr sz="3600" b="1" dirty="0">
                <a:latin typeface="Times New Roman"/>
                <a:cs typeface="Times New Roman"/>
              </a:rPr>
              <a:t>Health and </a:t>
            </a:r>
            <a:r>
              <a:rPr sz="3600" b="1" spc="-5" dirty="0">
                <a:latin typeface="Times New Roman"/>
                <a:cs typeface="Times New Roman"/>
              </a:rPr>
              <a:t>Safety</a:t>
            </a:r>
            <a:r>
              <a:rPr sz="3600" b="1" spc="-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Education</a:t>
            </a:r>
            <a:endParaRPr sz="3600" dirty="0">
              <a:latin typeface="Times New Roman"/>
              <a:cs typeface="Times New Roman"/>
            </a:endParaRPr>
          </a:p>
          <a:p>
            <a:pPr marL="331470" indent="-319405">
              <a:lnSpc>
                <a:spcPts val="3890"/>
              </a:lnSpc>
              <a:buClr>
                <a:srgbClr val="F07E09"/>
              </a:buClr>
              <a:buSzPct val="79166"/>
              <a:buFont typeface="Wingdings"/>
              <a:buChar char=""/>
              <a:tabLst>
                <a:tab pos="332105" algn="l"/>
              </a:tabLst>
            </a:pPr>
            <a:r>
              <a:rPr lang="en-US" sz="3600" b="1" spc="-15" dirty="0" smtClean="0">
                <a:latin typeface="Times New Roman"/>
                <a:cs typeface="Times New Roman"/>
              </a:rPr>
              <a:t>Mastery-Based Assessment</a:t>
            </a:r>
            <a:endParaRPr sz="3600" dirty="0">
              <a:latin typeface="Times New Roman"/>
              <a:cs typeface="Times New Roman"/>
            </a:endParaRPr>
          </a:p>
          <a:p>
            <a:pPr marL="331470" indent="-319405">
              <a:lnSpc>
                <a:spcPts val="4105"/>
              </a:lnSpc>
              <a:buClr>
                <a:srgbClr val="F07E09"/>
              </a:buClr>
              <a:buSzPct val="79166"/>
              <a:buFont typeface="Wingdings"/>
              <a:buChar char=""/>
              <a:tabLst>
                <a:tab pos="332105" algn="l"/>
              </a:tabLst>
            </a:pPr>
            <a:r>
              <a:rPr sz="3600" b="1" spc="-5" dirty="0">
                <a:latin typeface="Times New Roman"/>
                <a:cs typeface="Times New Roman"/>
              </a:rPr>
              <a:t>Electives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4432" y="1997455"/>
            <a:ext cx="2022475" cy="25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ts val="4105"/>
              </a:lnSpc>
              <a:spcBef>
                <a:spcPts val="100"/>
              </a:spcBef>
            </a:pPr>
            <a:r>
              <a:rPr sz="3600" b="1" dirty="0">
                <a:latin typeface="Times New Roman"/>
                <a:cs typeface="Times New Roman"/>
              </a:rPr>
              <a:t>1.0</a:t>
            </a:r>
            <a:r>
              <a:rPr sz="3600" b="1" spc="-100" dirty="0">
                <a:latin typeface="Times New Roman"/>
                <a:cs typeface="Times New Roman"/>
              </a:rPr>
              <a:t> </a:t>
            </a:r>
            <a:r>
              <a:rPr sz="3600" b="1" spc="-15" dirty="0">
                <a:latin typeface="Times New Roman"/>
                <a:cs typeface="Times New Roman"/>
              </a:rPr>
              <a:t>credit</a:t>
            </a:r>
            <a:endParaRPr sz="3600">
              <a:latin typeface="Times New Roman"/>
              <a:cs typeface="Times New Roman"/>
            </a:endParaRPr>
          </a:p>
          <a:p>
            <a:pPr marL="13970">
              <a:lnSpc>
                <a:spcPts val="3890"/>
              </a:lnSpc>
            </a:pPr>
            <a:r>
              <a:rPr sz="3600" b="1" dirty="0">
                <a:latin typeface="Times New Roman"/>
                <a:cs typeface="Times New Roman"/>
              </a:rPr>
              <a:t>1.0</a:t>
            </a:r>
            <a:r>
              <a:rPr sz="3600" b="1" spc="-100" dirty="0">
                <a:latin typeface="Times New Roman"/>
                <a:cs typeface="Times New Roman"/>
              </a:rPr>
              <a:t> </a:t>
            </a:r>
            <a:r>
              <a:rPr sz="3600" b="1" spc="-15" dirty="0">
                <a:latin typeface="Times New Roman"/>
                <a:cs typeface="Times New Roman"/>
              </a:rPr>
              <a:t>credit</a:t>
            </a:r>
            <a:endParaRPr sz="3600">
              <a:latin typeface="Times New Roman"/>
              <a:cs typeface="Times New Roman"/>
            </a:endParaRPr>
          </a:p>
          <a:p>
            <a:pPr marL="12700">
              <a:lnSpc>
                <a:spcPts val="3890"/>
              </a:lnSpc>
            </a:pPr>
            <a:r>
              <a:rPr sz="3600" b="1" dirty="0">
                <a:latin typeface="Times New Roman"/>
                <a:cs typeface="Times New Roman"/>
              </a:rPr>
              <a:t>1.0</a:t>
            </a:r>
            <a:r>
              <a:rPr sz="3600" b="1" spc="-100" dirty="0">
                <a:latin typeface="Times New Roman"/>
                <a:cs typeface="Times New Roman"/>
              </a:rPr>
              <a:t> </a:t>
            </a:r>
            <a:r>
              <a:rPr sz="3600" b="1" spc="-15" dirty="0">
                <a:latin typeface="Times New Roman"/>
                <a:cs typeface="Times New Roman"/>
              </a:rPr>
              <a:t>credit</a:t>
            </a:r>
            <a:endParaRPr sz="3600">
              <a:latin typeface="Times New Roman"/>
              <a:cs typeface="Times New Roman"/>
            </a:endParaRPr>
          </a:p>
          <a:p>
            <a:pPr marL="13335">
              <a:lnSpc>
                <a:spcPts val="3890"/>
              </a:lnSpc>
            </a:pPr>
            <a:r>
              <a:rPr sz="3600" b="1" dirty="0">
                <a:latin typeface="Times New Roman"/>
                <a:cs typeface="Times New Roman"/>
              </a:rPr>
              <a:t>1.0</a:t>
            </a:r>
            <a:r>
              <a:rPr sz="3600" b="1" spc="-100" dirty="0">
                <a:latin typeface="Times New Roman"/>
                <a:cs typeface="Times New Roman"/>
              </a:rPr>
              <a:t> </a:t>
            </a:r>
            <a:r>
              <a:rPr sz="3600" b="1" spc="-15" dirty="0">
                <a:latin typeface="Times New Roman"/>
                <a:cs typeface="Times New Roman"/>
              </a:rPr>
              <a:t>credit</a:t>
            </a:r>
            <a:endParaRPr sz="3600">
              <a:latin typeface="Times New Roman"/>
              <a:cs typeface="Times New Roman"/>
            </a:endParaRPr>
          </a:p>
          <a:p>
            <a:pPr marL="12700">
              <a:lnSpc>
                <a:spcPts val="4105"/>
              </a:lnSpc>
            </a:pPr>
            <a:r>
              <a:rPr sz="3600" b="1" spc="-5" dirty="0">
                <a:latin typeface="Times New Roman"/>
                <a:cs typeface="Times New Roman"/>
              </a:rPr>
              <a:t>3.0</a:t>
            </a:r>
            <a:r>
              <a:rPr sz="3600" b="1" spc="-80" dirty="0">
                <a:latin typeface="Times New Roman"/>
                <a:cs typeface="Times New Roman"/>
              </a:rPr>
              <a:t> </a:t>
            </a:r>
            <a:r>
              <a:rPr sz="3600" b="1" spc="-15" dirty="0">
                <a:latin typeface="Times New Roman"/>
                <a:cs typeface="Times New Roman"/>
              </a:rPr>
              <a:t>credits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723" y="4419600"/>
            <a:ext cx="8304184" cy="160883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32105" marR="5080" indent="-332105">
              <a:lnSpc>
                <a:spcPts val="3890"/>
              </a:lnSpc>
              <a:spcBef>
                <a:spcPts val="585"/>
              </a:spcBef>
              <a:buClr>
                <a:srgbClr val="F07E09"/>
              </a:buClr>
              <a:buSzPct val="79166"/>
              <a:buFont typeface="Wingdings"/>
              <a:buChar char=""/>
              <a:tabLst>
                <a:tab pos="332105" algn="l"/>
                <a:tab pos="3550285" algn="l"/>
                <a:tab pos="6292215" algn="l"/>
              </a:tabLst>
            </a:pPr>
            <a:r>
              <a:rPr sz="3600" b="1" spc="-5" dirty="0">
                <a:latin typeface="Times New Roman"/>
                <a:cs typeface="Times New Roman"/>
              </a:rPr>
              <a:t>Community Service	</a:t>
            </a:r>
            <a:r>
              <a:rPr lang="en-US" sz="3600" b="1" spc="-5" dirty="0" smtClean="0">
                <a:latin typeface="Times New Roman"/>
                <a:cs typeface="Times New Roman"/>
              </a:rPr>
              <a:t>  </a:t>
            </a:r>
            <a:r>
              <a:rPr sz="3600" b="1" dirty="0" smtClean="0">
                <a:latin typeface="Times New Roman"/>
                <a:cs typeface="Times New Roman"/>
              </a:rPr>
              <a:t>.</a:t>
            </a:r>
            <a:r>
              <a:rPr sz="3600" b="1" dirty="0">
                <a:latin typeface="Times New Roman"/>
                <a:cs typeface="Times New Roman"/>
              </a:rPr>
              <a:t>4</a:t>
            </a:r>
            <a:r>
              <a:rPr sz="3600" b="1" spc="-95" dirty="0">
                <a:latin typeface="Times New Roman"/>
                <a:cs typeface="Times New Roman"/>
              </a:rPr>
              <a:t> </a:t>
            </a:r>
            <a:r>
              <a:rPr sz="3600" b="1" spc="-15" dirty="0">
                <a:latin typeface="Times New Roman"/>
                <a:cs typeface="Times New Roman"/>
              </a:rPr>
              <a:t>credit  </a:t>
            </a:r>
            <a:r>
              <a:rPr sz="3600" b="1" dirty="0">
                <a:latin typeface="Times New Roman"/>
                <a:cs typeface="Times New Roman"/>
              </a:rPr>
              <a:t>(including .1 </a:t>
            </a:r>
            <a:r>
              <a:rPr sz="3600" b="1" spc="-15" dirty="0">
                <a:latin typeface="Times New Roman"/>
                <a:cs typeface="Times New Roman"/>
              </a:rPr>
              <a:t>credit </a:t>
            </a:r>
            <a:r>
              <a:rPr sz="3600" b="1" dirty="0">
                <a:latin typeface="Times New Roman"/>
                <a:cs typeface="Times New Roman"/>
              </a:rPr>
              <a:t>for 10 </a:t>
            </a:r>
            <a:r>
              <a:rPr sz="3600" b="1" spc="-5" dirty="0">
                <a:latin typeface="Times New Roman"/>
                <a:cs typeface="Times New Roman"/>
              </a:rPr>
              <a:t>hours </a:t>
            </a:r>
            <a:r>
              <a:rPr sz="3600" b="1" dirty="0">
                <a:latin typeface="Times New Roman"/>
                <a:cs typeface="Times New Roman"/>
              </a:rPr>
              <a:t>of  </a:t>
            </a:r>
            <a:r>
              <a:rPr sz="3600" b="1" spc="-5" dirty="0">
                <a:latin typeface="Times New Roman"/>
                <a:cs typeface="Times New Roman"/>
              </a:rPr>
              <a:t>service</a:t>
            </a:r>
            <a:r>
              <a:rPr sz="3600" b="1" spc="1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each	</a:t>
            </a:r>
            <a:r>
              <a:rPr sz="3600" b="1" spc="-5" dirty="0">
                <a:latin typeface="Times New Roman"/>
                <a:cs typeface="Times New Roman"/>
              </a:rPr>
              <a:t>year)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2739" y="6441440"/>
            <a:ext cx="39897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70" dirty="0">
                <a:solidFill>
                  <a:srgbClr val="FF6500"/>
                </a:solidFill>
                <a:latin typeface="Times New Roman"/>
                <a:cs typeface="Times New Roman"/>
              </a:rPr>
              <a:t>Total </a:t>
            </a:r>
            <a:r>
              <a:rPr sz="3600" b="1" dirty="0">
                <a:solidFill>
                  <a:srgbClr val="FF6500"/>
                </a:solidFill>
                <a:latin typeface="Times New Roman"/>
                <a:cs typeface="Times New Roman"/>
              </a:rPr>
              <a:t>for</a:t>
            </a:r>
            <a:r>
              <a:rPr sz="3600" b="1" spc="-8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FF6500"/>
                </a:solidFill>
                <a:latin typeface="Times New Roman"/>
                <a:cs typeface="Times New Roman"/>
              </a:rPr>
              <a:t>graduation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94973" y="6441440"/>
            <a:ext cx="22523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6500"/>
                </a:solidFill>
                <a:latin typeface="Times New Roman"/>
                <a:cs typeface="Times New Roman"/>
              </a:rPr>
              <a:t>25.4</a:t>
            </a:r>
            <a:r>
              <a:rPr sz="3600" b="1" spc="-8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600" b="1" spc="-15" dirty="0">
                <a:solidFill>
                  <a:srgbClr val="FF6500"/>
                </a:solidFill>
                <a:latin typeface="Times New Roman"/>
                <a:cs typeface="Times New Roman"/>
              </a:rPr>
              <a:t>credits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1" y="838200"/>
            <a:ext cx="8839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/>
                </a:solidFill>
              </a:rPr>
              <a:t>Current Graduation Requirements</a:t>
            </a:r>
            <a:endParaRPr lang="en-US" sz="40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8998" y="1969262"/>
            <a:ext cx="8695055" cy="48596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95"/>
              </a:spcBef>
              <a:tabLst>
                <a:tab pos="4063365" algn="l"/>
              </a:tabLst>
            </a:pP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Community</a:t>
            </a:r>
            <a:r>
              <a:rPr sz="3200" b="1" u="heavy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Service</a:t>
            </a:r>
            <a:r>
              <a:rPr sz="3200" b="1" spc="-10" dirty="0">
                <a:latin typeface="Times New Roman"/>
                <a:cs typeface="Times New Roman"/>
              </a:rPr>
              <a:t>	</a:t>
            </a:r>
            <a:r>
              <a:rPr sz="3200" b="1" spc="-5" dirty="0">
                <a:latin typeface="Times New Roman"/>
                <a:cs typeface="Times New Roman"/>
              </a:rPr>
              <a:t>10 hours = .1 </a:t>
            </a:r>
            <a:r>
              <a:rPr sz="3200" b="1" spc="-15" dirty="0">
                <a:latin typeface="Times New Roman"/>
                <a:cs typeface="Times New Roman"/>
              </a:rPr>
              <a:t>credit</a:t>
            </a:r>
            <a:endParaRPr sz="3200" dirty="0">
              <a:latin typeface="Times New Roman"/>
              <a:cs typeface="Times New Roman"/>
            </a:endParaRPr>
          </a:p>
          <a:p>
            <a:pPr marL="331470" marR="301625" indent="-319405">
              <a:lnSpc>
                <a:spcPts val="3460"/>
              </a:lnSpc>
              <a:spcBef>
                <a:spcPts val="240"/>
              </a:spcBef>
              <a:buClr>
                <a:srgbClr val="F07E09"/>
              </a:buClr>
              <a:buFont typeface="Wingdings"/>
              <a:buChar char=""/>
              <a:tabLst>
                <a:tab pos="332105" algn="l"/>
              </a:tabLst>
            </a:pPr>
            <a:r>
              <a:rPr sz="3200" b="1" spc="-10" dirty="0">
                <a:latin typeface="Times New Roman"/>
                <a:cs typeface="Times New Roman"/>
              </a:rPr>
              <a:t>Students </a:t>
            </a:r>
            <a:r>
              <a:rPr sz="3200" b="1" spc="-5" dirty="0">
                <a:latin typeface="Times New Roman"/>
                <a:cs typeface="Times New Roman"/>
              </a:rPr>
              <a:t>will be </a:t>
            </a:r>
            <a:r>
              <a:rPr sz="3200" b="1" spc="-20" dirty="0">
                <a:latin typeface="Times New Roman"/>
                <a:cs typeface="Times New Roman"/>
              </a:rPr>
              <a:t>required </a:t>
            </a:r>
            <a:r>
              <a:rPr sz="3200" b="1" spc="-5" dirty="0">
                <a:latin typeface="Times New Roman"/>
                <a:cs typeface="Times New Roman"/>
              </a:rPr>
              <a:t>to complete 10 </a:t>
            </a:r>
            <a:r>
              <a:rPr sz="3200" b="1" spc="-10" dirty="0">
                <a:latin typeface="Times New Roman"/>
                <a:cs typeface="Times New Roman"/>
              </a:rPr>
              <a:t>hours  </a:t>
            </a:r>
            <a:r>
              <a:rPr sz="3200" b="1" spc="-5" dirty="0">
                <a:latin typeface="Times New Roman"/>
                <a:cs typeface="Times New Roman"/>
              </a:rPr>
              <a:t>of community </a:t>
            </a:r>
            <a:r>
              <a:rPr sz="3200" b="1" spc="-10" dirty="0">
                <a:latin typeface="Times New Roman"/>
                <a:cs typeface="Times New Roman"/>
              </a:rPr>
              <a:t>service </a:t>
            </a:r>
            <a:r>
              <a:rPr sz="3200" b="1" spc="-5" dirty="0">
                <a:latin typeface="Times New Roman"/>
                <a:cs typeface="Times New Roman"/>
              </a:rPr>
              <a:t>per </a:t>
            </a:r>
            <a:r>
              <a:rPr sz="3200" b="1" spc="-60" dirty="0">
                <a:latin typeface="Times New Roman"/>
                <a:cs typeface="Times New Roman"/>
              </a:rPr>
              <a:t>year, </a:t>
            </a:r>
            <a:r>
              <a:rPr sz="3200" b="1" spc="-5" dirty="0">
                <a:latin typeface="Times New Roman"/>
                <a:cs typeface="Times New Roman"/>
              </a:rPr>
              <a:t>a total of</a:t>
            </a:r>
            <a:r>
              <a:rPr sz="3200" b="1" spc="70" dirty="0">
                <a:latin typeface="Times New Roman"/>
                <a:cs typeface="Times New Roman"/>
              </a:rPr>
              <a:t> </a:t>
            </a:r>
            <a:r>
              <a:rPr sz="3200" b="1" spc="-5" dirty="0" smtClean="0">
                <a:latin typeface="Times New Roman"/>
                <a:cs typeface="Times New Roman"/>
              </a:rPr>
              <a:t>40</a:t>
            </a:r>
            <a:r>
              <a:rPr lang="en-US" sz="3200" b="1" spc="-5" dirty="0" smtClean="0">
                <a:latin typeface="Times New Roman"/>
                <a:cs typeface="Times New Roman"/>
              </a:rPr>
              <a:t> hours for .4 credits.</a:t>
            </a: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465320" algn="l"/>
              </a:tabLst>
            </a:pPr>
            <a:endParaRPr lang="en-US" sz="3200" b="1" u="heavy" spc="-10" dirty="0" smtClean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465320" algn="l"/>
              </a:tabLst>
            </a:pPr>
            <a:r>
              <a:rPr lang="en-US" sz="3200" b="1" u="heavy" spc="-10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Mastery-Based Assessment</a:t>
            </a:r>
            <a:r>
              <a:rPr lang="en-US" sz="3200" b="1" spc="-10" dirty="0">
                <a:latin typeface="Times New Roman"/>
                <a:cs typeface="Times New Roman"/>
              </a:rPr>
              <a:t> </a:t>
            </a:r>
            <a:r>
              <a:rPr sz="3200" b="1" spc="-5" dirty="0" smtClean="0">
                <a:latin typeface="Times New Roman"/>
                <a:cs typeface="Times New Roman"/>
              </a:rPr>
              <a:t>1</a:t>
            </a:r>
            <a:r>
              <a:rPr sz="3200" b="1" dirty="0" smtClean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Times New Roman"/>
                <a:cs typeface="Times New Roman"/>
              </a:rPr>
              <a:t>credit</a:t>
            </a:r>
            <a:endParaRPr sz="3200" dirty="0">
              <a:latin typeface="Times New Roman"/>
              <a:cs typeface="Times New Roman"/>
            </a:endParaRPr>
          </a:p>
          <a:p>
            <a:pPr marL="331470" marR="5080" indent="-319405">
              <a:lnSpc>
                <a:spcPct val="100000"/>
              </a:lnSpc>
              <a:buClr>
                <a:srgbClr val="F07E09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3200" b="1" spc="-5" dirty="0" smtClean="0">
                <a:latin typeface="Times New Roman"/>
                <a:cs typeface="Times New Roman"/>
              </a:rPr>
              <a:t>Through the Capstone experience, students demonstrate proficiency in milestones of the Shelton Public Schools Vision of a Graduate.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73645" y="3275076"/>
            <a:ext cx="2361438" cy="1679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966024" y="838200"/>
            <a:ext cx="8177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Graduation </a:t>
            </a:r>
            <a:r>
              <a:rPr lang="en-US" sz="4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endParaRPr lang="en-US" sz="4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6391" y="2002850"/>
            <a:ext cx="4593113" cy="3454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07207" y="457200"/>
            <a:ext cx="2471927" cy="2202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67550" y="5194554"/>
            <a:ext cx="2533650" cy="2120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06056" y="2659380"/>
            <a:ext cx="2295144" cy="25351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39134" y="5426202"/>
            <a:ext cx="3323844" cy="1888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" y="464057"/>
            <a:ext cx="2350007" cy="4962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82256" y="457200"/>
            <a:ext cx="2218944" cy="22021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47132" y="457199"/>
            <a:ext cx="2144267" cy="14706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67705" y="4038600"/>
            <a:ext cx="2042922" cy="13891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200" y="5410200"/>
            <a:ext cx="3281934" cy="1905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04160" y="2634233"/>
            <a:ext cx="1619250" cy="12123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2689" y="523494"/>
            <a:ext cx="5154929" cy="1289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1200" y="1949449"/>
            <a:ext cx="8713470" cy="5146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609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Times New Roman"/>
                <a:cs typeface="Times New Roman"/>
              </a:rPr>
              <a:t>*Acting </a:t>
            </a:r>
            <a:r>
              <a:rPr sz="2800" b="1" spc="-5" dirty="0">
                <a:latin typeface="Times New Roman"/>
                <a:cs typeface="Times New Roman"/>
              </a:rPr>
              <a:t>I, </a:t>
            </a:r>
            <a:r>
              <a:rPr sz="2800" b="1" dirty="0">
                <a:latin typeface="Times New Roman"/>
                <a:cs typeface="Times New Roman"/>
              </a:rPr>
              <a:t>*Acting </a:t>
            </a:r>
            <a:r>
              <a:rPr sz="2800" b="1" spc="-5" dirty="0">
                <a:latin typeface="Times New Roman"/>
                <a:cs typeface="Times New Roman"/>
              </a:rPr>
              <a:t>II, AP </a:t>
            </a:r>
            <a:r>
              <a:rPr sz="2800" b="1" dirty="0">
                <a:latin typeface="Times New Roman"/>
                <a:cs typeface="Times New Roman"/>
              </a:rPr>
              <a:t>English Language and  Composition, </a:t>
            </a:r>
            <a:r>
              <a:rPr sz="2800" b="1" spc="-5" dirty="0">
                <a:latin typeface="Times New Roman"/>
                <a:cs typeface="Times New Roman"/>
              </a:rPr>
              <a:t>AP </a:t>
            </a:r>
            <a:r>
              <a:rPr sz="2800" b="1" dirty="0">
                <a:latin typeface="Times New Roman"/>
                <a:cs typeface="Times New Roman"/>
              </a:rPr>
              <a:t>English </a:t>
            </a:r>
            <a:r>
              <a:rPr sz="2800" b="1" spc="-10" dirty="0">
                <a:latin typeface="Times New Roman"/>
                <a:cs typeface="Times New Roman"/>
              </a:rPr>
              <a:t>Literature </a:t>
            </a:r>
            <a:r>
              <a:rPr sz="2800" b="1" dirty="0">
                <a:latin typeface="Times New Roman"/>
                <a:cs typeface="Times New Roman"/>
              </a:rPr>
              <a:t>and</a:t>
            </a:r>
            <a:r>
              <a:rPr sz="2800" b="1" spc="-36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Composition,</a:t>
            </a:r>
            <a:endParaRPr sz="28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*Classical </a:t>
            </a:r>
            <a:r>
              <a:rPr sz="2800" b="1" spc="-15" dirty="0">
                <a:solidFill>
                  <a:srgbClr val="FF6500"/>
                </a:solidFill>
                <a:latin typeface="Times New Roman"/>
                <a:cs typeface="Times New Roman"/>
              </a:rPr>
              <a:t>Mythology, </a:t>
            </a:r>
            <a:r>
              <a:rPr sz="28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*Creative Writing 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I, </a:t>
            </a:r>
            <a:r>
              <a:rPr sz="2800" b="1" spc="-10" dirty="0">
                <a:latin typeface="Times New Roman"/>
                <a:cs typeface="Times New Roman"/>
              </a:rPr>
              <a:t>*Creative  Writing </a:t>
            </a:r>
            <a:r>
              <a:rPr sz="2800" b="1" spc="-5" dirty="0">
                <a:latin typeface="Times New Roman"/>
                <a:cs typeface="Times New Roman"/>
              </a:rPr>
              <a:t>II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, 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*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Detective </a:t>
            </a:r>
            <a:r>
              <a:rPr sz="2800" b="1" spc="-30" dirty="0">
                <a:solidFill>
                  <a:srgbClr val="FF6500"/>
                </a:solidFill>
                <a:latin typeface="Times New Roman"/>
                <a:cs typeface="Times New Roman"/>
              </a:rPr>
              <a:t>Story,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English I, </a:t>
            </a:r>
            <a:r>
              <a:rPr sz="2800" b="1" dirty="0">
                <a:latin typeface="Times New Roman"/>
                <a:cs typeface="Times New Roman"/>
              </a:rPr>
              <a:t>English II,  English III, English </a:t>
            </a:r>
            <a:r>
              <a:rPr sz="2800" b="1" spc="-125" dirty="0">
                <a:latin typeface="Times New Roman"/>
                <a:cs typeface="Times New Roman"/>
              </a:rPr>
              <a:t>IV, 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English for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Speakers 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of Other  Languages, </a:t>
            </a:r>
            <a:r>
              <a:rPr sz="2800" b="1" dirty="0">
                <a:latin typeface="Times New Roman"/>
                <a:cs typeface="Times New Roman"/>
              </a:rPr>
              <a:t>*Fiction and Film, 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Humanities 1,</a:t>
            </a:r>
            <a:r>
              <a:rPr sz="2800" b="1" spc="-12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*Imaginary  </a:t>
            </a:r>
            <a:r>
              <a:rPr sz="2800" b="1" spc="-25" dirty="0">
                <a:latin typeface="Times New Roman"/>
                <a:cs typeface="Times New Roman"/>
              </a:rPr>
              <a:t>Worlds, </a:t>
            </a:r>
            <a:r>
              <a:rPr sz="2800" b="1" spc="-5" dirty="0">
                <a:latin typeface="Times New Roman"/>
                <a:cs typeface="Times New Roman"/>
              </a:rPr>
              <a:t>*Introduction </a:t>
            </a:r>
            <a:r>
              <a:rPr sz="2800" b="1" dirty="0">
                <a:latin typeface="Times New Roman"/>
                <a:cs typeface="Times New Roman"/>
              </a:rPr>
              <a:t>to </a:t>
            </a:r>
            <a:r>
              <a:rPr sz="2800" b="1" spc="-10" dirty="0">
                <a:latin typeface="Times New Roman"/>
                <a:cs typeface="Times New Roman"/>
              </a:rPr>
              <a:t>Theatre, </a:t>
            </a:r>
            <a:r>
              <a:rPr sz="2800" b="1" dirty="0">
                <a:latin typeface="Times New Roman"/>
                <a:cs typeface="Times New Roman"/>
              </a:rPr>
              <a:t>Journalism </a:t>
            </a:r>
            <a:r>
              <a:rPr sz="2800" b="1" spc="-5" dirty="0">
                <a:latin typeface="Times New Roman"/>
                <a:cs typeface="Times New Roman"/>
              </a:rPr>
              <a:t>I,  </a:t>
            </a:r>
            <a:r>
              <a:rPr sz="2800" b="1" dirty="0">
                <a:latin typeface="Times New Roman"/>
                <a:cs typeface="Times New Roman"/>
              </a:rPr>
              <a:t>Journalism </a:t>
            </a:r>
            <a:r>
              <a:rPr sz="2800" b="1" spc="-5" dirty="0">
                <a:latin typeface="Times New Roman"/>
                <a:cs typeface="Times New Roman"/>
              </a:rPr>
              <a:t>II, </a:t>
            </a:r>
            <a:r>
              <a:rPr sz="2800" b="1" dirty="0">
                <a:latin typeface="Times New Roman"/>
                <a:cs typeface="Times New Roman"/>
              </a:rPr>
              <a:t>Journalism </a:t>
            </a:r>
            <a:r>
              <a:rPr sz="2800" b="1" spc="-5" dirty="0">
                <a:latin typeface="Times New Roman"/>
                <a:cs typeface="Times New Roman"/>
              </a:rPr>
              <a:t>III, </a:t>
            </a:r>
            <a:r>
              <a:rPr sz="2800" b="1" dirty="0">
                <a:latin typeface="Times New Roman"/>
                <a:cs typeface="Times New Roman"/>
              </a:rPr>
              <a:t>*Playwriting, 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*Reading 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Strategies, </a:t>
            </a:r>
            <a:r>
              <a:rPr sz="2800" b="1" spc="-55" dirty="0">
                <a:latin typeface="Times New Roman"/>
                <a:cs typeface="Times New Roman"/>
              </a:rPr>
              <a:t>*SAT </a:t>
            </a:r>
            <a:r>
              <a:rPr sz="2800" b="1" spc="-10" dirty="0">
                <a:latin typeface="Times New Roman"/>
                <a:cs typeface="Times New Roman"/>
              </a:rPr>
              <a:t>Preparation, </a:t>
            </a:r>
            <a:r>
              <a:rPr sz="2800" b="1" dirty="0" smtClean="0">
                <a:latin typeface="Times New Roman"/>
                <a:cs typeface="Times New Roman"/>
              </a:rPr>
              <a:t>*</a:t>
            </a:r>
            <a:r>
              <a:rPr sz="2800" b="1" dirty="0">
                <a:latin typeface="Times New Roman"/>
                <a:cs typeface="Times New Roman"/>
              </a:rPr>
              <a:t>Speech &amp; </a:t>
            </a:r>
            <a:r>
              <a:rPr sz="2800" b="1" spc="-5" dirty="0">
                <a:latin typeface="Times New Roman"/>
                <a:cs typeface="Times New Roman"/>
              </a:rPr>
              <a:t>Communication, UCONN Seminar </a:t>
            </a:r>
            <a:r>
              <a:rPr sz="2800" b="1" dirty="0">
                <a:latin typeface="Times New Roman"/>
                <a:cs typeface="Times New Roman"/>
              </a:rPr>
              <a:t>in  </a:t>
            </a:r>
            <a:r>
              <a:rPr sz="2800" b="1" spc="-5" dirty="0">
                <a:latin typeface="Times New Roman"/>
                <a:cs typeface="Times New Roman"/>
              </a:rPr>
              <a:t>Academic </a:t>
            </a:r>
            <a:r>
              <a:rPr sz="2800" b="1" spc="-10" dirty="0">
                <a:latin typeface="Times New Roman"/>
                <a:cs typeface="Times New Roman"/>
              </a:rPr>
              <a:t>Writing, </a:t>
            </a:r>
            <a:r>
              <a:rPr sz="2800" b="1" spc="-30" dirty="0">
                <a:solidFill>
                  <a:srgbClr val="FF6500"/>
                </a:solidFill>
                <a:latin typeface="Times New Roman"/>
                <a:cs typeface="Times New Roman"/>
              </a:rPr>
              <a:t>*World </a:t>
            </a:r>
            <a:r>
              <a:rPr sz="2800" b="1" spc="-15" dirty="0">
                <a:solidFill>
                  <a:srgbClr val="FF6500"/>
                </a:solidFill>
                <a:latin typeface="Times New Roman"/>
                <a:cs typeface="Times New Roman"/>
              </a:rPr>
              <a:t>Mythology,</a:t>
            </a:r>
            <a:r>
              <a:rPr sz="2800" b="1" spc="-18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185" dirty="0" smtClean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800" b="1" spc="-40" dirty="0" smtClean="0">
                <a:latin typeface="Times New Roman"/>
                <a:cs typeface="Times New Roman"/>
              </a:rPr>
              <a:t>Yearbook  </a:t>
            </a:r>
            <a:r>
              <a:rPr sz="2800" b="1" dirty="0">
                <a:latin typeface="Times New Roman"/>
                <a:cs typeface="Times New Roman"/>
              </a:rPr>
              <a:t>Journalism, </a:t>
            </a:r>
            <a:r>
              <a:rPr sz="2800" b="1" spc="-40" dirty="0">
                <a:latin typeface="Times New Roman"/>
                <a:cs typeface="Times New Roman"/>
              </a:rPr>
              <a:t>Yearbook </a:t>
            </a:r>
            <a:r>
              <a:rPr sz="2800" b="1" dirty="0">
                <a:latin typeface="Times New Roman"/>
                <a:cs typeface="Times New Roman"/>
              </a:rPr>
              <a:t>Journalism</a:t>
            </a:r>
            <a:r>
              <a:rPr sz="2800" b="1" spc="-114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II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4227" y="614933"/>
            <a:ext cx="6721602" cy="1284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6251" y="2005838"/>
            <a:ext cx="8437880" cy="5441233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0"/>
              </a:spcBef>
            </a:pPr>
            <a:r>
              <a:rPr sz="3200" b="1" spc="-5" dirty="0">
                <a:latin typeface="Times New Roman"/>
                <a:cs typeface="Times New Roman"/>
              </a:rPr>
              <a:t>AP</a:t>
            </a:r>
            <a:r>
              <a:rPr sz="3200" b="1" spc="-17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European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Times New Roman"/>
                <a:cs typeface="Times New Roman"/>
              </a:rPr>
              <a:t>History,</a:t>
            </a:r>
            <a:r>
              <a:rPr sz="3200" b="1" spc="-17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AP</a:t>
            </a:r>
            <a:r>
              <a:rPr sz="3200" b="1" spc="-180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Times New Roman"/>
                <a:cs typeface="Times New Roman"/>
              </a:rPr>
              <a:t>Psychology,</a:t>
            </a:r>
            <a:r>
              <a:rPr sz="3200" b="1" spc="-18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AP</a:t>
            </a:r>
            <a:r>
              <a:rPr sz="3200" b="1" spc="-17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United  </a:t>
            </a:r>
            <a:r>
              <a:rPr sz="3200" b="1" spc="-5" dirty="0">
                <a:latin typeface="Times New Roman"/>
                <a:cs typeface="Times New Roman"/>
              </a:rPr>
              <a:t>States Government &amp; Politics, AP </a:t>
            </a:r>
            <a:r>
              <a:rPr sz="3200" b="1" spc="-10" dirty="0">
                <a:latin typeface="Times New Roman"/>
                <a:cs typeface="Times New Roman"/>
              </a:rPr>
              <a:t>United States  </a:t>
            </a:r>
            <a:r>
              <a:rPr sz="3200" b="1" spc="-25" dirty="0">
                <a:latin typeface="Times New Roman"/>
                <a:cs typeface="Times New Roman"/>
              </a:rPr>
              <a:t>History, </a:t>
            </a:r>
            <a:r>
              <a:rPr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AP </a:t>
            </a:r>
            <a:r>
              <a:rPr sz="3200" b="1" spc="-40" dirty="0">
                <a:solidFill>
                  <a:srgbClr val="FF6500"/>
                </a:solidFill>
                <a:latin typeface="Times New Roman"/>
                <a:cs typeface="Times New Roman"/>
              </a:rPr>
              <a:t>World </a:t>
            </a:r>
            <a:r>
              <a:rPr sz="3200" b="1" spc="-25" dirty="0">
                <a:solidFill>
                  <a:srgbClr val="FF6500"/>
                </a:solidFill>
                <a:latin typeface="Times New Roman"/>
                <a:cs typeface="Times New Roman"/>
              </a:rPr>
              <a:t>History, </a:t>
            </a:r>
            <a:r>
              <a:rPr sz="3200" b="1" spc="-5" dirty="0">
                <a:latin typeface="Times New Roman"/>
                <a:cs typeface="Times New Roman"/>
              </a:rPr>
              <a:t>*</a:t>
            </a:r>
            <a:r>
              <a:rPr sz="3200" b="1" spc="-33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Civics,</a:t>
            </a:r>
            <a:endParaRPr sz="3200" dirty="0">
              <a:latin typeface="Times New Roman"/>
              <a:cs typeface="Times New Roman"/>
            </a:endParaRPr>
          </a:p>
          <a:p>
            <a:pPr marL="12700">
              <a:lnSpc>
                <a:spcPts val="3204"/>
              </a:lnSpc>
            </a:pPr>
            <a:r>
              <a:rPr sz="3200" b="1" spc="-5" dirty="0">
                <a:latin typeface="Times New Roman"/>
                <a:cs typeface="Times New Roman"/>
              </a:rPr>
              <a:t>*Connecticut </a:t>
            </a:r>
            <a:r>
              <a:rPr sz="3200" b="1" spc="-25" dirty="0">
                <a:latin typeface="Times New Roman"/>
                <a:cs typeface="Times New Roman"/>
              </a:rPr>
              <a:t>History, </a:t>
            </a:r>
            <a:r>
              <a:rPr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*Cultural</a:t>
            </a:r>
            <a:r>
              <a:rPr sz="3200" b="1" spc="-14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FF6500"/>
                </a:solidFill>
                <a:latin typeface="Times New Roman"/>
                <a:cs typeface="Times New Roman"/>
              </a:rPr>
              <a:t>Anthropology,</a:t>
            </a:r>
            <a:endParaRPr sz="3200" dirty="0">
              <a:latin typeface="Times New Roman"/>
              <a:cs typeface="Times New Roman"/>
            </a:endParaRPr>
          </a:p>
          <a:p>
            <a:pPr marL="12700" marR="213360">
              <a:lnSpc>
                <a:spcPts val="3460"/>
              </a:lnSpc>
              <a:spcBef>
                <a:spcPts val="240"/>
              </a:spcBef>
            </a:pPr>
            <a:r>
              <a:rPr sz="3200" b="1" spc="-10" dirty="0">
                <a:latin typeface="Times New Roman"/>
                <a:cs typeface="Times New Roman"/>
              </a:rPr>
              <a:t>*Current </a:t>
            </a:r>
            <a:r>
              <a:rPr sz="3200" b="1" spc="-40" dirty="0">
                <a:latin typeface="Times New Roman"/>
                <a:cs typeface="Times New Roman"/>
              </a:rPr>
              <a:t>World </a:t>
            </a:r>
            <a:r>
              <a:rPr sz="3200" b="1" spc="-5" dirty="0">
                <a:latin typeface="Times New Roman"/>
                <a:cs typeface="Times New Roman"/>
              </a:rPr>
              <a:t>Events, </a:t>
            </a:r>
            <a:r>
              <a:rPr sz="3200" b="1" spc="-10" dirty="0">
                <a:latin typeface="Times New Roman"/>
                <a:cs typeface="Times New Roman"/>
              </a:rPr>
              <a:t>*Forensic </a:t>
            </a:r>
            <a:r>
              <a:rPr sz="3200" b="1" spc="-5" dirty="0">
                <a:latin typeface="Times New Roman"/>
                <a:cs typeface="Times New Roman"/>
              </a:rPr>
              <a:t>and Legal  </a:t>
            </a:r>
            <a:r>
              <a:rPr sz="3200" b="1" spc="-20" dirty="0">
                <a:latin typeface="Times New Roman"/>
                <a:cs typeface="Times New Roman"/>
              </a:rPr>
              <a:t>Psychology, </a:t>
            </a:r>
            <a:r>
              <a:rPr sz="3200" b="1" spc="-20" dirty="0">
                <a:solidFill>
                  <a:srgbClr val="FF6500"/>
                </a:solidFill>
                <a:latin typeface="Times New Roman"/>
                <a:cs typeface="Times New Roman"/>
              </a:rPr>
              <a:t>*Geography, </a:t>
            </a:r>
            <a:r>
              <a:rPr sz="3200" b="1" spc="-5" dirty="0">
                <a:latin typeface="Times New Roman"/>
                <a:cs typeface="Times New Roman"/>
              </a:rPr>
              <a:t>*History </a:t>
            </a:r>
            <a:r>
              <a:rPr sz="3200" b="1" spc="-15" dirty="0">
                <a:latin typeface="Times New Roman"/>
                <a:cs typeface="Times New Roman"/>
              </a:rPr>
              <a:t>Through  </a:t>
            </a:r>
            <a:r>
              <a:rPr sz="3200" b="1" spc="-5" dirty="0">
                <a:latin typeface="Times New Roman"/>
                <a:cs typeface="Times New Roman"/>
              </a:rPr>
              <a:t>Film, </a:t>
            </a:r>
            <a:r>
              <a:rPr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Humanities </a:t>
            </a:r>
            <a:r>
              <a:rPr sz="32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1</a:t>
            </a:r>
            <a:r>
              <a:rPr sz="3200" b="1" spc="-10" dirty="0">
                <a:latin typeface="Times New Roman"/>
                <a:cs typeface="Times New Roman"/>
              </a:rPr>
              <a:t>, </a:t>
            </a:r>
            <a:r>
              <a:rPr sz="3200" b="1" spc="-5" dirty="0">
                <a:latin typeface="Times New Roman"/>
                <a:cs typeface="Times New Roman"/>
              </a:rPr>
              <a:t>*Modern </a:t>
            </a:r>
            <a:r>
              <a:rPr sz="3200" b="1" spc="-15" dirty="0">
                <a:latin typeface="Times New Roman"/>
                <a:cs typeface="Times New Roman"/>
              </a:rPr>
              <a:t>Culture Through  </a:t>
            </a:r>
            <a:r>
              <a:rPr sz="3200" b="1" spc="-5" dirty="0">
                <a:latin typeface="Times New Roman"/>
                <a:cs typeface="Times New Roman"/>
              </a:rPr>
              <a:t>Hip Hop, </a:t>
            </a:r>
            <a:r>
              <a:rPr lang="en-US" sz="3200" b="1" spc="-5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Modern World History</a:t>
            </a:r>
            <a:r>
              <a:rPr lang="en-US" sz="3200" b="1" spc="-5" dirty="0" smtClean="0">
                <a:latin typeface="Times New Roman"/>
                <a:cs typeface="Times New Roman"/>
              </a:rPr>
              <a:t>, </a:t>
            </a:r>
            <a:r>
              <a:rPr sz="3200" b="1" spc="-20" dirty="0" smtClean="0">
                <a:latin typeface="Times New Roman"/>
                <a:cs typeface="Times New Roman"/>
              </a:rPr>
              <a:t>*Psychology</a:t>
            </a:r>
            <a:r>
              <a:rPr sz="3200" b="1" spc="-20" dirty="0">
                <a:latin typeface="Times New Roman"/>
                <a:cs typeface="Times New Roman"/>
              </a:rPr>
              <a:t>, *Sociology, </a:t>
            </a:r>
            <a:r>
              <a:rPr sz="3200" b="1" spc="-5" dirty="0">
                <a:latin typeface="Times New Roman"/>
                <a:cs typeface="Times New Roman"/>
              </a:rPr>
              <a:t>*UCONN  Principles of Macroeconomics, *UCONN  Principles of Microeconomics, </a:t>
            </a:r>
            <a:r>
              <a:rPr sz="3200" b="1" spc="-10" dirty="0">
                <a:latin typeface="Times New Roman"/>
                <a:cs typeface="Times New Roman"/>
              </a:rPr>
              <a:t>United States  </a:t>
            </a:r>
            <a:r>
              <a:rPr sz="3200" b="1" spc="-5" dirty="0">
                <a:latin typeface="Times New Roman"/>
                <a:cs typeface="Times New Roman"/>
              </a:rPr>
              <a:t>History I, *United States History II, </a:t>
            </a:r>
            <a:r>
              <a:rPr sz="3200" b="1" spc="-90" dirty="0" smtClean="0">
                <a:latin typeface="Times New Roman"/>
                <a:cs typeface="Times New Roman"/>
              </a:rPr>
              <a:t>*</a:t>
            </a:r>
            <a:r>
              <a:rPr sz="3200" b="1" spc="-90" dirty="0">
                <a:latin typeface="Times New Roman"/>
                <a:cs typeface="Times New Roman"/>
              </a:rPr>
              <a:t>You </a:t>
            </a:r>
            <a:r>
              <a:rPr sz="3200" b="1" spc="-5" dirty="0">
                <a:latin typeface="Times New Roman"/>
                <a:cs typeface="Times New Roman"/>
              </a:rPr>
              <a:t>and the</a:t>
            </a:r>
            <a:r>
              <a:rPr sz="3200" b="1" spc="15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Law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0498" y="544067"/>
            <a:ext cx="5299709" cy="1223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3975" y="1850390"/>
            <a:ext cx="4314825" cy="5161541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745"/>
              </a:spcBef>
            </a:pPr>
            <a:r>
              <a:rPr sz="2700" b="1" dirty="0">
                <a:latin typeface="Times New Roman"/>
                <a:cs typeface="Times New Roman"/>
              </a:rPr>
              <a:t>*Advanced 2D </a:t>
            </a:r>
            <a:r>
              <a:rPr sz="2700" b="1" spc="-5" dirty="0">
                <a:latin typeface="Times New Roman"/>
                <a:cs typeface="Times New Roman"/>
              </a:rPr>
              <a:t>Art  </a:t>
            </a:r>
            <a:r>
              <a:rPr sz="2700" b="1" spc="-25" dirty="0">
                <a:latin typeface="Times New Roman"/>
                <a:cs typeface="Times New Roman"/>
              </a:rPr>
              <a:t>Techniques, </a:t>
            </a:r>
            <a:r>
              <a:rPr sz="2700" b="1" spc="-5" dirty="0">
                <a:latin typeface="Times New Roman"/>
                <a:cs typeface="Times New Roman"/>
              </a:rPr>
              <a:t>*Advanced  </a:t>
            </a:r>
            <a:r>
              <a:rPr sz="2700" b="1" dirty="0">
                <a:latin typeface="Times New Roman"/>
                <a:cs typeface="Times New Roman"/>
              </a:rPr>
              <a:t>Painting, *Advanced</a:t>
            </a:r>
            <a:r>
              <a:rPr sz="2700" b="1" spc="-90" dirty="0">
                <a:latin typeface="Times New Roman"/>
                <a:cs typeface="Times New Roman"/>
              </a:rPr>
              <a:t> </a:t>
            </a:r>
            <a:r>
              <a:rPr sz="2700" b="1" spc="-20" dirty="0">
                <a:latin typeface="Times New Roman"/>
                <a:cs typeface="Times New Roman"/>
              </a:rPr>
              <a:t>Pottery,  </a:t>
            </a:r>
            <a:r>
              <a:rPr sz="2700" b="1" spc="-5" dirty="0">
                <a:latin typeface="Times New Roman"/>
                <a:cs typeface="Times New Roman"/>
              </a:rPr>
              <a:t>AP Studio Art: </a:t>
            </a:r>
            <a:r>
              <a:rPr sz="2700" b="1" dirty="0">
                <a:latin typeface="Times New Roman"/>
                <a:cs typeface="Times New Roman"/>
              </a:rPr>
              <a:t>2D</a:t>
            </a:r>
            <a:r>
              <a:rPr sz="2700" b="1" spc="-330" dirty="0">
                <a:latin typeface="Times New Roman"/>
                <a:cs typeface="Times New Roman"/>
              </a:rPr>
              <a:t> </a:t>
            </a:r>
            <a:r>
              <a:rPr sz="2700" b="1" spc="-5" dirty="0">
                <a:latin typeface="Times New Roman"/>
                <a:cs typeface="Times New Roman"/>
              </a:rPr>
              <a:t>Design,</a:t>
            </a:r>
            <a:endParaRPr sz="2700" dirty="0">
              <a:latin typeface="Times New Roman"/>
              <a:cs typeface="Times New Roman"/>
            </a:endParaRPr>
          </a:p>
          <a:p>
            <a:pPr marL="12700" marR="104139">
              <a:lnSpc>
                <a:spcPct val="80000"/>
              </a:lnSpc>
            </a:pPr>
            <a:r>
              <a:rPr sz="2700" b="1" dirty="0">
                <a:solidFill>
                  <a:srgbClr val="FF6500"/>
                </a:solidFill>
                <a:latin typeface="Times New Roman"/>
                <a:cs typeface="Times New Roman"/>
              </a:rPr>
              <a:t>*Art Foundations, </a:t>
            </a:r>
            <a:r>
              <a:rPr sz="2700" b="1" dirty="0">
                <a:latin typeface="Times New Roman"/>
                <a:cs typeface="Times New Roman"/>
              </a:rPr>
              <a:t>*Art  </a:t>
            </a:r>
            <a:r>
              <a:rPr sz="2700" b="1" spc="-10" dirty="0">
                <a:latin typeface="Times New Roman"/>
                <a:cs typeface="Times New Roman"/>
              </a:rPr>
              <a:t>Through </a:t>
            </a:r>
            <a:r>
              <a:rPr sz="2700" b="1" dirty="0">
                <a:latin typeface="Times New Roman"/>
                <a:cs typeface="Times New Roman"/>
              </a:rPr>
              <a:t>the </a:t>
            </a:r>
            <a:r>
              <a:rPr sz="2700" b="1" spc="-5" dirty="0">
                <a:latin typeface="Times New Roman"/>
                <a:cs typeface="Times New Roman"/>
              </a:rPr>
              <a:t>Ages, </a:t>
            </a:r>
            <a:r>
              <a:rPr sz="2700" b="1" dirty="0">
                <a:solidFill>
                  <a:srgbClr val="FF6500"/>
                </a:solidFill>
                <a:latin typeface="Times New Roman"/>
                <a:cs typeface="Times New Roman"/>
              </a:rPr>
              <a:t>*Artist's  </a:t>
            </a:r>
            <a:r>
              <a:rPr sz="27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Studio, </a:t>
            </a:r>
            <a:r>
              <a:rPr sz="2700" b="1" dirty="0">
                <a:solidFill>
                  <a:srgbClr val="FF6500"/>
                </a:solidFill>
                <a:latin typeface="Times New Roman"/>
                <a:cs typeface="Times New Roman"/>
              </a:rPr>
              <a:t>*Biological</a:t>
            </a:r>
            <a:r>
              <a:rPr sz="2700" b="1" spc="-9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Drawing,</a:t>
            </a:r>
            <a:endParaRPr sz="2700" dirty="0">
              <a:latin typeface="Times New Roman"/>
              <a:cs typeface="Times New Roman"/>
            </a:endParaRPr>
          </a:p>
          <a:p>
            <a:pPr marL="12700">
              <a:lnSpc>
                <a:spcPts val="2270"/>
              </a:lnSpc>
            </a:pPr>
            <a:r>
              <a:rPr sz="2700" b="1" dirty="0">
                <a:latin typeface="Times New Roman"/>
                <a:cs typeface="Times New Roman"/>
              </a:rPr>
              <a:t>*Ceramic</a:t>
            </a:r>
            <a:r>
              <a:rPr sz="2700" b="1" spc="-100" dirty="0">
                <a:latin typeface="Times New Roman"/>
                <a:cs typeface="Times New Roman"/>
              </a:rPr>
              <a:t> </a:t>
            </a:r>
            <a:r>
              <a:rPr sz="2700" b="1" dirty="0">
                <a:latin typeface="Times New Roman"/>
                <a:cs typeface="Times New Roman"/>
              </a:rPr>
              <a:t>Handbuilding,</a:t>
            </a:r>
            <a:endParaRPr sz="2700" dirty="0">
              <a:latin typeface="Times New Roman"/>
              <a:cs typeface="Times New Roman"/>
            </a:endParaRPr>
          </a:p>
          <a:p>
            <a:pPr marL="12700" marR="493395">
              <a:lnSpc>
                <a:spcPct val="80000"/>
              </a:lnSpc>
              <a:spcBef>
                <a:spcPts val="325"/>
              </a:spcBef>
            </a:pPr>
            <a:r>
              <a:rPr sz="2700" b="1" dirty="0" smtClean="0">
                <a:latin typeface="Times New Roman"/>
                <a:cs typeface="Times New Roman"/>
              </a:rPr>
              <a:t>*</a:t>
            </a:r>
            <a:r>
              <a:rPr sz="2700" b="1" dirty="0">
                <a:latin typeface="Times New Roman"/>
                <a:cs typeface="Times New Roman"/>
              </a:rPr>
              <a:t>Designing</a:t>
            </a:r>
            <a:r>
              <a:rPr sz="2700" b="1" spc="-95" dirty="0">
                <a:latin typeface="Times New Roman"/>
                <a:cs typeface="Times New Roman"/>
              </a:rPr>
              <a:t> </a:t>
            </a:r>
            <a:r>
              <a:rPr sz="2700" b="1" spc="-5" dirty="0">
                <a:latin typeface="Times New Roman"/>
                <a:cs typeface="Times New Roman"/>
              </a:rPr>
              <a:t>Spaces</a:t>
            </a:r>
            <a:endParaRPr sz="2700" dirty="0">
              <a:latin typeface="Times New Roman"/>
              <a:cs typeface="Times New Roman"/>
            </a:endParaRPr>
          </a:p>
          <a:p>
            <a:pPr marL="12700">
              <a:lnSpc>
                <a:spcPts val="2915"/>
              </a:lnSpc>
            </a:pPr>
            <a:r>
              <a:rPr sz="2700" b="1" spc="-10" dirty="0">
                <a:latin typeface="Times New Roman"/>
                <a:cs typeface="Times New Roman"/>
              </a:rPr>
              <a:t>*Designer’s</a:t>
            </a:r>
            <a:r>
              <a:rPr sz="2700" b="1" spc="-55" dirty="0">
                <a:latin typeface="Times New Roman"/>
                <a:cs typeface="Times New Roman"/>
              </a:rPr>
              <a:t> </a:t>
            </a:r>
            <a:r>
              <a:rPr sz="2700" b="1" spc="-20" dirty="0">
                <a:latin typeface="Times New Roman"/>
                <a:cs typeface="Times New Roman"/>
              </a:rPr>
              <a:t>Workshop,</a:t>
            </a:r>
            <a:endParaRPr sz="2700" dirty="0">
              <a:latin typeface="Times New Roman"/>
              <a:cs typeface="Times New Roman"/>
            </a:endParaRPr>
          </a:p>
          <a:p>
            <a:pPr marL="12700" marR="131445">
              <a:lnSpc>
                <a:spcPct val="80000"/>
              </a:lnSpc>
              <a:spcBef>
                <a:spcPts val="325"/>
              </a:spcBef>
            </a:pPr>
            <a:r>
              <a:rPr sz="2700" b="1" dirty="0">
                <a:latin typeface="Times New Roman"/>
                <a:cs typeface="Times New Roman"/>
              </a:rPr>
              <a:t>*Drawing, </a:t>
            </a:r>
            <a:r>
              <a:rPr sz="2700" b="1" dirty="0">
                <a:solidFill>
                  <a:srgbClr val="FF6500"/>
                </a:solidFill>
                <a:latin typeface="Times New Roman"/>
                <a:cs typeface="Times New Roman"/>
              </a:rPr>
              <a:t>Fine </a:t>
            </a:r>
            <a:r>
              <a:rPr sz="27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Art  </a:t>
            </a:r>
            <a:r>
              <a:rPr sz="2700" b="1" spc="-15" dirty="0">
                <a:solidFill>
                  <a:srgbClr val="FF6500"/>
                </a:solidFill>
                <a:latin typeface="Times New Roman"/>
                <a:cs typeface="Times New Roman"/>
              </a:rPr>
              <a:t>Photography, </a:t>
            </a:r>
            <a:r>
              <a:rPr sz="2700" b="1" dirty="0">
                <a:latin typeface="Times New Roman"/>
                <a:cs typeface="Times New Roman"/>
              </a:rPr>
              <a:t>HCC</a:t>
            </a:r>
            <a:r>
              <a:rPr sz="2700" b="1" spc="-65" dirty="0">
                <a:latin typeface="Times New Roman"/>
                <a:cs typeface="Times New Roman"/>
              </a:rPr>
              <a:t> </a:t>
            </a:r>
            <a:r>
              <a:rPr sz="2700" b="1" spc="-5" dirty="0">
                <a:latin typeface="Times New Roman"/>
                <a:cs typeface="Times New Roman"/>
              </a:rPr>
              <a:t>Ceramic  </a:t>
            </a:r>
            <a:r>
              <a:rPr sz="2700" b="1" dirty="0">
                <a:latin typeface="Times New Roman"/>
                <a:cs typeface="Times New Roman"/>
              </a:rPr>
              <a:t>Handbuilding, HCC  </a:t>
            </a:r>
            <a:r>
              <a:rPr sz="2700" b="1" spc="-5" dirty="0">
                <a:latin typeface="Times New Roman"/>
                <a:cs typeface="Times New Roman"/>
              </a:rPr>
              <a:t>Drawing,</a:t>
            </a:r>
            <a:r>
              <a:rPr sz="2700" b="1" spc="-10" dirty="0"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FF6500"/>
                </a:solidFill>
                <a:latin typeface="Times New Roman"/>
                <a:cs typeface="Times New Roman"/>
              </a:rPr>
              <a:t>*Illustration,</a:t>
            </a:r>
            <a:endParaRPr sz="2700" dirty="0">
              <a:latin typeface="Times New Roman"/>
              <a:cs typeface="Times New Roman"/>
            </a:endParaRPr>
          </a:p>
          <a:p>
            <a:pPr marL="12700">
              <a:lnSpc>
                <a:spcPts val="2590"/>
              </a:lnSpc>
            </a:pPr>
            <a:r>
              <a:rPr sz="2700" b="1" spc="-5" dirty="0">
                <a:latin typeface="Times New Roman"/>
                <a:cs typeface="Times New Roman"/>
              </a:rPr>
              <a:t>*Painting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78980" y="5359908"/>
            <a:ext cx="2522220" cy="1892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14209" y="1913381"/>
            <a:ext cx="2586989" cy="1941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56276" y="3507485"/>
            <a:ext cx="2510027" cy="1950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6614" y="610362"/>
            <a:ext cx="4871465" cy="1277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00760" y="1941068"/>
            <a:ext cx="4412615" cy="5414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965"/>
              </a:lnSpc>
              <a:spcBef>
                <a:spcPts val="95"/>
              </a:spcBef>
            </a:pP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Band, </a:t>
            </a:r>
            <a:r>
              <a:rPr sz="26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Concert</a:t>
            </a:r>
            <a:r>
              <a:rPr sz="2600" b="1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600" b="1" spc="-45" dirty="0">
                <a:solidFill>
                  <a:srgbClr val="FF6500"/>
                </a:solidFill>
                <a:latin typeface="Times New Roman"/>
                <a:cs typeface="Times New Roman"/>
              </a:rPr>
              <a:t>Choir,</a:t>
            </a:r>
            <a:endParaRPr sz="2600">
              <a:latin typeface="Times New Roman"/>
              <a:cs typeface="Times New Roman"/>
            </a:endParaRPr>
          </a:p>
          <a:p>
            <a:pPr marL="12700" marR="101600">
              <a:lnSpc>
                <a:spcPts val="2810"/>
              </a:lnSpc>
              <a:spcBef>
                <a:spcPts val="195"/>
              </a:spcBef>
            </a:pP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*Introduction to Piano  Keyboarding, *Fundamentals  of Music, *History of Jazz and  Rock, *Music </a:t>
            </a:r>
            <a:r>
              <a:rPr sz="26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Appreciation</a:t>
            </a:r>
            <a:r>
              <a:rPr sz="2600" b="1" spc="-14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6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I,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ts val="2605"/>
              </a:lnSpc>
            </a:pP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*Music </a:t>
            </a:r>
            <a:r>
              <a:rPr sz="26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Appreciation</a:t>
            </a:r>
            <a:r>
              <a:rPr sz="2600" b="1" spc="-14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II,</a:t>
            </a:r>
            <a:endParaRPr sz="2600">
              <a:latin typeface="Times New Roman"/>
              <a:cs typeface="Times New Roman"/>
            </a:endParaRPr>
          </a:p>
          <a:p>
            <a:pPr marL="12700" marR="436245">
              <a:lnSpc>
                <a:spcPts val="2810"/>
              </a:lnSpc>
              <a:spcBef>
                <a:spcPts val="200"/>
              </a:spcBef>
            </a:pP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*Music </a:t>
            </a:r>
            <a:r>
              <a:rPr sz="2600" b="1" spc="-40" dirty="0">
                <a:solidFill>
                  <a:srgbClr val="FF6500"/>
                </a:solidFill>
                <a:latin typeface="Times New Roman"/>
                <a:cs typeface="Times New Roman"/>
              </a:rPr>
              <a:t>Technology, </a:t>
            </a: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Music  Theory I, </a:t>
            </a:r>
            <a:r>
              <a:rPr sz="2600" b="1" spc="-5" dirty="0">
                <a:latin typeface="Times New Roman"/>
                <a:cs typeface="Times New Roman"/>
              </a:rPr>
              <a:t>*Music Theory</a:t>
            </a:r>
            <a:r>
              <a:rPr sz="2600" b="1" spc="-50" dirty="0">
                <a:latin typeface="Times New Roman"/>
                <a:cs typeface="Times New Roman"/>
              </a:rPr>
              <a:t> </a:t>
            </a:r>
            <a:r>
              <a:rPr sz="2600" b="1" spc="-10" dirty="0">
                <a:latin typeface="Times New Roman"/>
                <a:cs typeface="Times New Roman"/>
              </a:rPr>
              <a:t>II,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ts val="2610"/>
              </a:lnSpc>
            </a:pP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*Piano Keyboarding II, </a:t>
            </a:r>
            <a:r>
              <a:rPr sz="2600" b="1" spc="-5" dirty="0">
                <a:latin typeface="Times New Roman"/>
                <a:cs typeface="Times New Roman"/>
              </a:rPr>
              <a:t>*Piano</a:t>
            </a:r>
            <a:endParaRPr sz="2600">
              <a:latin typeface="Times New Roman"/>
              <a:cs typeface="Times New Roman"/>
            </a:endParaRPr>
          </a:p>
          <a:p>
            <a:pPr marL="12700" marR="363220">
              <a:lnSpc>
                <a:spcPts val="2810"/>
              </a:lnSpc>
              <a:spcBef>
                <a:spcPts val="195"/>
              </a:spcBef>
            </a:pPr>
            <a:r>
              <a:rPr sz="2600" b="1" spc="-5" dirty="0">
                <a:latin typeface="Times New Roman"/>
                <a:cs typeface="Times New Roman"/>
              </a:rPr>
              <a:t>Keyboarding III, </a:t>
            </a:r>
            <a:r>
              <a:rPr sz="26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String  </a:t>
            </a: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Ensemble, </a:t>
            </a:r>
            <a:r>
              <a:rPr sz="2600" b="1" spc="-5" dirty="0">
                <a:latin typeface="Times New Roman"/>
                <a:cs typeface="Times New Roman"/>
              </a:rPr>
              <a:t>UCONN  Fundamentals of Music with  Music Theory I, *UCONN  Music </a:t>
            </a:r>
            <a:r>
              <a:rPr sz="2600" b="1" spc="-10" dirty="0">
                <a:latin typeface="Times New Roman"/>
                <a:cs typeface="Times New Roman"/>
              </a:rPr>
              <a:t>Appreciation</a:t>
            </a:r>
            <a:r>
              <a:rPr sz="2600" b="1" spc="-140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latin typeface="Times New Roman"/>
                <a:cs typeface="Times New Roman"/>
              </a:rPr>
              <a:t>1001,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ts val="2760"/>
              </a:lnSpc>
            </a:pP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*Ukulele 1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80709" y="4577333"/>
            <a:ext cx="3920490" cy="27378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80709" y="1913382"/>
            <a:ext cx="3920490" cy="24284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69614" y="2979420"/>
            <a:ext cx="3026664" cy="8404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08676" y="3883152"/>
            <a:ext cx="1897379" cy="1309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457199"/>
            <a:ext cx="3054857" cy="2442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45935" y="457199"/>
            <a:ext cx="3255264" cy="2356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06056" y="2813304"/>
            <a:ext cx="2295144" cy="2363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12058" y="5177027"/>
            <a:ext cx="3288791" cy="21366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" y="2899410"/>
            <a:ext cx="2902457" cy="23538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91484" y="457200"/>
            <a:ext cx="2854451" cy="23561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59658" y="3886200"/>
            <a:ext cx="2061972" cy="13053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200" y="5188458"/>
            <a:ext cx="3060954" cy="21252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75704" y="5177028"/>
            <a:ext cx="2825496" cy="21381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3733" y="577595"/>
            <a:ext cx="5104638" cy="127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400" y="1979930"/>
            <a:ext cx="8734425" cy="52450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764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*Agricultural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Systems </a:t>
            </a:r>
            <a:r>
              <a:rPr sz="2800" b="1" spc="-15" dirty="0">
                <a:solidFill>
                  <a:srgbClr val="FF6500"/>
                </a:solidFill>
                <a:latin typeface="Times New Roman"/>
                <a:cs typeface="Times New Roman"/>
              </a:rPr>
              <a:t>from 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Global to Local, </a:t>
            </a:r>
            <a:r>
              <a:rPr sz="2800" b="1" dirty="0">
                <a:latin typeface="Times New Roman"/>
                <a:cs typeface="Times New Roman"/>
              </a:rPr>
              <a:t>Anatomy  and </a:t>
            </a:r>
            <a:r>
              <a:rPr sz="2800" b="1" dirty="0" smtClean="0">
                <a:latin typeface="Times New Roman"/>
                <a:cs typeface="Times New Roman"/>
              </a:rPr>
              <a:t>Physiology,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AP </a:t>
            </a:r>
            <a:r>
              <a:rPr sz="2800" b="1" spc="-25" dirty="0">
                <a:solidFill>
                  <a:srgbClr val="FF6500"/>
                </a:solidFill>
                <a:latin typeface="Times New Roman"/>
                <a:cs typeface="Times New Roman"/>
              </a:rPr>
              <a:t>Biology</a:t>
            </a:r>
            <a:r>
              <a:rPr sz="2800" b="1" spc="-25" dirty="0">
                <a:latin typeface="Times New Roman"/>
                <a:cs typeface="Times New Roman"/>
              </a:rPr>
              <a:t>, </a:t>
            </a:r>
            <a:r>
              <a:rPr sz="2800" b="1" spc="-5" dirty="0">
                <a:latin typeface="Times New Roman"/>
                <a:cs typeface="Times New Roman"/>
              </a:rPr>
              <a:t>AP </a:t>
            </a:r>
            <a:r>
              <a:rPr sz="2800" b="1" spc="-20" dirty="0">
                <a:latin typeface="Times New Roman"/>
                <a:cs typeface="Times New Roman"/>
              </a:rPr>
              <a:t>Chemistry, </a:t>
            </a:r>
            <a:r>
              <a:rPr sz="2800" b="1" spc="-5" dirty="0">
                <a:latin typeface="Times New Roman"/>
                <a:cs typeface="Times New Roman"/>
              </a:rPr>
              <a:t>AP  </a:t>
            </a:r>
            <a:r>
              <a:rPr sz="2800" b="1" spc="-10" dirty="0">
                <a:latin typeface="Times New Roman"/>
                <a:cs typeface="Times New Roman"/>
              </a:rPr>
              <a:t>Environmental</a:t>
            </a:r>
            <a:r>
              <a:rPr sz="2800" b="1" spc="-2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Science,</a:t>
            </a:r>
            <a:r>
              <a:rPr sz="2800" b="1" spc="-16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AP</a:t>
            </a:r>
            <a:r>
              <a:rPr sz="2800" b="1" spc="-16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Physics</a:t>
            </a:r>
            <a:r>
              <a:rPr sz="2800" b="1" spc="-2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1</a:t>
            </a:r>
            <a:r>
              <a:rPr sz="2800" b="1" spc="-16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Algebra-Based</a:t>
            </a:r>
            <a:r>
              <a:rPr sz="2800" b="1" dirty="0">
                <a:latin typeface="Times New Roman"/>
                <a:cs typeface="Times New Roman"/>
              </a:rPr>
              <a:t>,</a:t>
            </a:r>
            <a:r>
              <a:rPr sz="2800" b="1" spc="-17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AP  </a:t>
            </a:r>
            <a:r>
              <a:rPr sz="2800" b="1" dirty="0">
                <a:latin typeface="Times New Roman"/>
                <a:cs typeface="Times New Roman"/>
              </a:rPr>
              <a:t>Physics 2 </a:t>
            </a:r>
            <a:r>
              <a:rPr sz="2800" b="1" spc="-5" dirty="0">
                <a:latin typeface="Times New Roman"/>
                <a:cs typeface="Times New Roman"/>
              </a:rPr>
              <a:t>Algebra-Based,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Applied </a:t>
            </a:r>
            <a:r>
              <a:rPr sz="28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Research, </a:t>
            </a:r>
            <a:r>
              <a:rPr sz="2800" b="1" dirty="0" smtClean="0">
                <a:solidFill>
                  <a:srgbClr val="FF6500"/>
                </a:solidFill>
                <a:latin typeface="Times New Roman"/>
                <a:cs typeface="Times New Roman"/>
              </a:rPr>
              <a:t>Biology</a:t>
            </a:r>
            <a:r>
              <a:rPr sz="2800" b="1" dirty="0" smtClean="0">
                <a:latin typeface="Times New Roman"/>
                <a:cs typeface="Times New Roman"/>
              </a:rPr>
              <a:t>, </a:t>
            </a:r>
            <a:r>
              <a:rPr sz="2800" b="1" spc="-25" dirty="0">
                <a:solidFill>
                  <a:srgbClr val="FF6500"/>
                </a:solidFill>
                <a:latin typeface="Times New Roman"/>
                <a:cs typeface="Times New Roman"/>
              </a:rPr>
              <a:t>*Aviation, </a:t>
            </a:r>
            <a:r>
              <a:rPr sz="2800" b="1" dirty="0">
                <a:latin typeface="Times New Roman"/>
                <a:cs typeface="Times New Roman"/>
              </a:rPr>
              <a:t>Biology </a:t>
            </a:r>
            <a:r>
              <a:rPr sz="2800" b="1" spc="-5" dirty="0">
                <a:latin typeface="Times New Roman"/>
                <a:cs typeface="Times New Roman"/>
              </a:rPr>
              <a:t>II, Chemistry </a:t>
            </a:r>
            <a:r>
              <a:rPr sz="2800" b="1" spc="-5" dirty="0" smtClean="0">
                <a:latin typeface="Times New Roman"/>
                <a:cs typeface="Times New Roman"/>
              </a:rPr>
              <a:t>I,  </a:t>
            </a:r>
            <a:r>
              <a:rPr lang="en-US" sz="2800" b="1" spc="-5" dirty="0" smtClean="0">
                <a:latin typeface="Times New Roman"/>
                <a:cs typeface="Times New Roman"/>
              </a:rPr>
              <a:t>Conceptual Biology, </a:t>
            </a:r>
            <a:r>
              <a:rPr sz="2800" b="1" spc="-5" dirty="0" smtClean="0">
                <a:latin typeface="Times New Roman"/>
                <a:cs typeface="Times New Roman"/>
              </a:rPr>
              <a:t>Conceptual Chemistry, </a:t>
            </a:r>
            <a:r>
              <a:rPr sz="2800" b="1" spc="-5" dirty="0">
                <a:latin typeface="Times New Roman"/>
                <a:cs typeface="Times New Roman"/>
              </a:rPr>
              <a:t>Conceptual </a:t>
            </a:r>
            <a:r>
              <a:rPr sz="2800" b="1" dirty="0">
                <a:latin typeface="Times New Roman"/>
                <a:cs typeface="Times New Roman"/>
              </a:rPr>
              <a:t>Physics</a:t>
            </a:r>
            <a:r>
              <a:rPr sz="2800" b="1" spc="-55" dirty="0">
                <a:latin typeface="Times New Roman"/>
                <a:cs typeface="Times New Roman"/>
              </a:rPr>
              <a:t> </a:t>
            </a:r>
            <a:r>
              <a:rPr sz="2800" b="1" dirty="0" smtClean="0">
                <a:latin typeface="Times New Roman"/>
                <a:cs typeface="Times New Roman"/>
              </a:rPr>
              <a:t>I,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sz="2800" b="1" dirty="0" smtClean="0">
                <a:latin typeface="Times New Roman"/>
                <a:cs typeface="Times New Roman"/>
              </a:rPr>
              <a:t>*</a:t>
            </a:r>
            <a:r>
              <a:rPr sz="2800" b="1" dirty="0">
                <a:latin typeface="Times New Roman"/>
                <a:cs typeface="Times New Roman"/>
              </a:rPr>
              <a:t>Dynamic Earth, 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*Engineering </a:t>
            </a:r>
            <a:r>
              <a:rPr sz="28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Through</a:t>
            </a:r>
            <a:r>
              <a:rPr sz="2800" b="1" spc="-10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Nature</a:t>
            </a:r>
            <a:r>
              <a:rPr sz="2800" b="1" spc="-10" dirty="0" smtClean="0">
                <a:latin typeface="Times New Roman"/>
                <a:cs typeface="Times New Roman"/>
              </a:rPr>
              <a:t>,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sz="2800" b="1" spc="-5" dirty="0" smtClean="0">
                <a:latin typeface="Times New Roman"/>
                <a:cs typeface="Times New Roman"/>
              </a:rPr>
              <a:t>*</a:t>
            </a:r>
            <a:r>
              <a:rPr sz="2800" b="1" spc="-5" dirty="0">
                <a:latin typeface="Times New Roman"/>
                <a:cs typeface="Times New Roman"/>
              </a:rPr>
              <a:t>Environmental </a:t>
            </a:r>
            <a:r>
              <a:rPr sz="2800" b="1" dirty="0">
                <a:latin typeface="Times New Roman"/>
                <a:cs typeface="Times New Roman"/>
              </a:rPr>
              <a:t>Science</a:t>
            </a:r>
            <a:r>
              <a:rPr sz="2800" b="1" dirty="0">
                <a:solidFill>
                  <a:srgbClr val="FF6500"/>
                </a:solidFill>
                <a:latin typeface="Times New Roman"/>
                <a:cs typeface="Times New Roman"/>
              </a:rPr>
              <a:t>,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Environmental</a:t>
            </a:r>
            <a:r>
              <a:rPr sz="2800" b="1" spc="-7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800" b="1" dirty="0" smtClean="0">
                <a:solidFill>
                  <a:srgbClr val="FF6500"/>
                </a:solidFill>
                <a:latin typeface="Times New Roman"/>
                <a:cs typeface="Times New Roman"/>
              </a:rPr>
              <a:t>Science</a:t>
            </a:r>
            <a:r>
              <a:rPr sz="2800" b="1" dirty="0" smtClean="0">
                <a:latin typeface="Times New Roman"/>
                <a:cs typeface="Times New Roman"/>
              </a:rPr>
              <a:t>,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sz="2800" b="1" spc="-10" dirty="0" smtClean="0">
                <a:latin typeface="Times New Roman"/>
                <a:cs typeface="Times New Roman"/>
              </a:rPr>
              <a:t>*</a:t>
            </a:r>
            <a:r>
              <a:rPr sz="2800" b="1" spc="-10" dirty="0">
                <a:latin typeface="Times New Roman"/>
                <a:cs typeface="Times New Roman"/>
              </a:rPr>
              <a:t>Forensic </a:t>
            </a:r>
            <a:r>
              <a:rPr sz="2800" b="1" spc="-5" dirty="0">
                <a:latin typeface="Times New Roman"/>
                <a:cs typeface="Times New Roman"/>
              </a:rPr>
              <a:t>Science, </a:t>
            </a:r>
            <a:r>
              <a:rPr sz="2800" b="1" spc="-10" dirty="0">
                <a:latin typeface="Times New Roman"/>
                <a:cs typeface="Times New Roman"/>
              </a:rPr>
              <a:t>Forensic </a:t>
            </a:r>
            <a:r>
              <a:rPr sz="2800" b="1" spc="-5" dirty="0" smtClean="0">
                <a:latin typeface="Times New Roman"/>
                <a:cs typeface="Times New Roman"/>
              </a:rPr>
              <a:t>Science, </a:t>
            </a:r>
            <a:r>
              <a:rPr sz="2800" b="1" spc="-5" dirty="0">
                <a:latin typeface="Times New Roman"/>
                <a:cs typeface="Times New Roman"/>
              </a:rPr>
              <a:t>Fundamentals </a:t>
            </a:r>
            <a:r>
              <a:rPr sz="2800" b="1" spc="-5" dirty="0" smtClean="0">
                <a:latin typeface="Times New Roman"/>
                <a:cs typeface="Times New Roman"/>
              </a:rPr>
              <a:t>of </a:t>
            </a:r>
            <a:r>
              <a:rPr sz="2800" b="1" dirty="0">
                <a:latin typeface="Times New Roman"/>
                <a:cs typeface="Times New Roman"/>
              </a:rPr>
              <a:t>Health </a:t>
            </a:r>
            <a:r>
              <a:rPr sz="2800" b="1" spc="-5" dirty="0" smtClean="0">
                <a:latin typeface="Times New Roman"/>
                <a:cs typeface="Times New Roman"/>
              </a:rPr>
              <a:t>Science, </a:t>
            </a:r>
            <a:r>
              <a:rPr sz="2800" b="1" dirty="0">
                <a:latin typeface="Times New Roman"/>
                <a:cs typeface="Times New Roman"/>
              </a:rPr>
              <a:t>*Genetics, </a:t>
            </a:r>
            <a:r>
              <a:rPr sz="2800" b="1" spc="-20" dirty="0">
                <a:solidFill>
                  <a:srgbClr val="FF6500"/>
                </a:solidFill>
                <a:latin typeface="Times New Roman"/>
                <a:cs typeface="Times New Roman"/>
              </a:rPr>
              <a:t>*Herpetology</a:t>
            </a:r>
            <a:r>
              <a:rPr sz="2800" b="1" spc="-20" dirty="0">
                <a:latin typeface="Times New Roman"/>
                <a:cs typeface="Times New Roman"/>
              </a:rPr>
              <a:t>,</a:t>
            </a:r>
            <a:r>
              <a:rPr sz="2800" b="1" spc="-2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*Human </a:t>
            </a:r>
            <a:r>
              <a:rPr sz="2800" b="1" spc="-35" dirty="0" smtClean="0">
                <a:latin typeface="Times New Roman"/>
                <a:cs typeface="Times New Roman"/>
              </a:rPr>
              <a:t>Body</a:t>
            </a:r>
            <a:r>
              <a:rPr sz="2800" b="1" spc="-35" dirty="0">
                <a:latin typeface="Times New Roman"/>
                <a:cs typeface="Times New Roman"/>
              </a:rPr>
              <a:t>, </a:t>
            </a:r>
            <a:r>
              <a:rPr sz="2800" b="1" spc="-5" dirty="0">
                <a:latin typeface="Times New Roman"/>
                <a:cs typeface="Times New Roman"/>
              </a:rPr>
              <a:t>*Marine Science, Physics </a:t>
            </a:r>
            <a:r>
              <a:rPr sz="2800" b="1" dirty="0" smtClean="0">
                <a:latin typeface="Times New Roman"/>
                <a:cs typeface="Times New Roman"/>
              </a:rPr>
              <a:t>I, </a:t>
            </a:r>
            <a:r>
              <a:rPr sz="2800" b="1" spc="-5" dirty="0">
                <a:latin typeface="Times New Roman"/>
                <a:cs typeface="Times New Roman"/>
              </a:rPr>
              <a:t>*Space </a:t>
            </a:r>
            <a:r>
              <a:rPr sz="2800" b="1" spc="-10" dirty="0">
                <a:latin typeface="Times New Roman"/>
                <a:cs typeface="Times New Roman"/>
              </a:rPr>
              <a:t>Frontiers, </a:t>
            </a:r>
            <a:r>
              <a:rPr lang="en-US" sz="28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STEM </a:t>
            </a:r>
            <a:r>
              <a:rPr lang="en-US" sz="2800" b="1" spc="-5" dirty="0" smtClean="0">
                <a:solidFill>
                  <a:srgbClr val="FF6500"/>
                </a:solidFill>
                <a:latin typeface="Times New Roman"/>
                <a:cs typeface="Times New Roman"/>
              </a:rPr>
              <a:t>1</a:t>
            </a:r>
            <a:r>
              <a:rPr lang="en-US" sz="2800" b="1" spc="-5" dirty="0" smtClean="0">
                <a:latin typeface="Times New Roman"/>
                <a:cs typeface="Times New Roman"/>
              </a:rPr>
              <a:t>,</a:t>
            </a:r>
            <a:r>
              <a:rPr lang="en-US" sz="2800" b="1" spc="-5" dirty="0" smtClean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</a:p>
          <a:p>
            <a:pPr marL="12700" marR="167640">
              <a:lnSpc>
                <a:spcPct val="100000"/>
              </a:lnSpc>
              <a:spcBef>
                <a:spcPts val="100"/>
              </a:spcBef>
            </a:pPr>
            <a:r>
              <a:rPr sz="2800" b="1" spc="-5" dirty="0" smtClean="0">
                <a:latin typeface="Times New Roman"/>
                <a:cs typeface="Times New Roman"/>
              </a:rPr>
              <a:t>UB </a:t>
            </a:r>
            <a:r>
              <a:rPr sz="2800" b="1" spc="-20" dirty="0">
                <a:latin typeface="Times New Roman"/>
                <a:cs typeface="Times New Roman"/>
              </a:rPr>
              <a:t>Chemistry, </a:t>
            </a:r>
            <a:r>
              <a:rPr lang="en-US" sz="2800" b="1" spc="-5" dirty="0">
                <a:latin typeface="Times New Roman"/>
                <a:cs typeface="Times New Roman"/>
              </a:rPr>
              <a:t>U</a:t>
            </a:r>
            <a:r>
              <a:rPr sz="2800" b="1" spc="-5" dirty="0" smtClean="0">
                <a:latin typeface="Times New Roman"/>
                <a:cs typeface="Times New Roman"/>
              </a:rPr>
              <a:t>B </a:t>
            </a:r>
            <a:r>
              <a:rPr sz="2800" b="1" dirty="0">
                <a:latin typeface="Times New Roman"/>
                <a:cs typeface="Times New Roman"/>
              </a:rPr>
              <a:t>Physics, </a:t>
            </a:r>
            <a:r>
              <a:rPr sz="2800" b="1" spc="-5" dirty="0">
                <a:latin typeface="Times New Roman"/>
                <a:cs typeface="Times New Roman"/>
              </a:rPr>
              <a:t>UCONN</a:t>
            </a:r>
            <a:r>
              <a:rPr sz="2800" b="1" spc="-17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Physics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7383" y="635507"/>
            <a:ext cx="7798307" cy="1223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5727" y="2183383"/>
            <a:ext cx="7658100" cy="50125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17725">
              <a:lnSpc>
                <a:spcPts val="3754"/>
              </a:lnSpc>
              <a:spcBef>
                <a:spcPts val="95"/>
              </a:spcBef>
            </a:pPr>
            <a:r>
              <a:rPr sz="3200" b="1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Technology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Education:</a:t>
            </a:r>
            <a:endParaRPr sz="3200" dirty="0">
              <a:latin typeface="Times New Roman"/>
              <a:cs typeface="Times New Roman"/>
            </a:endParaRPr>
          </a:p>
          <a:p>
            <a:pPr marL="286385" marR="5080" indent="-274320">
              <a:lnSpc>
                <a:spcPct val="80000"/>
              </a:lnSpc>
              <a:spcBef>
                <a:spcPts val="685"/>
              </a:spcBef>
            </a:pPr>
            <a:r>
              <a:rPr sz="3200" b="1" spc="-15" dirty="0">
                <a:latin typeface="Times New Roman"/>
                <a:cs typeface="Times New Roman"/>
              </a:rPr>
              <a:t>*Architecture, </a:t>
            </a:r>
            <a:r>
              <a:rPr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*CAD (Computer Aided  </a:t>
            </a:r>
            <a:r>
              <a:rPr sz="32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Design), </a:t>
            </a:r>
            <a:r>
              <a:rPr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*Construction, </a:t>
            </a:r>
            <a:r>
              <a:rPr lang="en-US" sz="3200" b="1" spc="-5" dirty="0" smtClean="0">
                <a:latin typeface="Times New Roman"/>
                <a:cs typeface="Times New Roman"/>
              </a:rPr>
              <a:t>Construction II, </a:t>
            </a:r>
            <a:r>
              <a:rPr sz="3200" b="1" spc="-5" dirty="0" smtClean="0">
                <a:latin typeface="Times New Roman"/>
                <a:cs typeface="Times New Roman"/>
              </a:rPr>
              <a:t>*Digital </a:t>
            </a:r>
            <a:r>
              <a:rPr sz="3200" b="1" spc="-5" dirty="0">
                <a:latin typeface="Times New Roman"/>
                <a:cs typeface="Times New Roman"/>
              </a:rPr>
              <a:t>Art</a:t>
            </a:r>
            <a:r>
              <a:rPr sz="3200" b="1" spc="-90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Using  </a:t>
            </a:r>
            <a:r>
              <a:rPr sz="3200" b="1" spc="-5" dirty="0">
                <a:latin typeface="Times New Roman"/>
                <a:cs typeface="Times New Roman"/>
              </a:rPr>
              <a:t>Photoshop, </a:t>
            </a:r>
            <a:r>
              <a:rPr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Engineering and </a:t>
            </a:r>
            <a:r>
              <a:rPr sz="32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STEM  Careers, </a:t>
            </a:r>
            <a:r>
              <a:rPr sz="3200" b="1" spc="-5" dirty="0">
                <a:latin typeface="Times New Roman"/>
                <a:cs typeface="Times New Roman"/>
              </a:rPr>
              <a:t>Gael News, </a:t>
            </a:r>
            <a:r>
              <a:rPr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Graphic Arts, </a:t>
            </a:r>
            <a:r>
              <a:rPr sz="3200" b="1" spc="-10" dirty="0" smtClean="0">
                <a:solidFill>
                  <a:srgbClr val="FF6500"/>
                </a:solidFill>
                <a:latin typeface="Times New Roman"/>
                <a:cs typeface="Times New Roman"/>
              </a:rPr>
              <a:t>*Manufacturing</a:t>
            </a:r>
            <a:r>
              <a:rPr lang="en-US" sz="3200" b="1" spc="-10" dirty="0" smtClean="0">
                <a:solidFill>
                  <a:srgbClr val="FF6500"/>
                </a:solidFill>
                <a:latin typeface="Times New Roman"/>
                <a:cs typeface="Times New Roman"/>
              </a:rPr>
              <a:t> I</a:t>
            </a:r>
            <a:r>
              <a:rPr sz="3200" b="1" spc="-10" dirty="0" smtClean="0">
                <a:solidFill>
                  <a:srgbClr val="FF6500"/>
                </a:solidFill>
                <a:latin typeface="Times New Roman"/>
                <a:cs typeface="Times New Roman"/>
              </a:rPr>
              <a:t>,</a:t>
            </a:r>
            <a:r>
              <a:rPr lang="en-US" sz="3200" b="1" spc="-10" dirty="0" smtClean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lang="en-US" sz="3200" b="1" spc="-10" dirty="0" smtClean="0">
                <a:latin typeface="Times New Roman"/>
                <a:cs typeface="Times New Roman"/>
              </a:rPr>
              <a:t>*Manufacturing II</a:t>
            </a:r>
            <a:r>
              <a:rPr lang="en-US" sz="3200" dirty="0" smtClean="0">
                <a:latin typeface="Times New Roman"/>
                <a:cs typeface="Times New Roman"/>
              </a:rPr>
              <a:t>, </a:t>
            </a:r>
            <a:r>
              <a:rPr sz="3200" b="1" spc="-5" dirty="0" smtClean="0">
                <a:latin typeface="Times New Roman"/>
                <a:cs typeface="Times New Roman"/>
              </a:rPr>
              <a:t>*Robotics</a:t>
            </a:r>
            <a:r>
              <a:rPr sz="3200" b="1" spc="-5" dirty="0">
                <a:latin typeface="Times New Roman"/>
                <a:cs typeface="Times New Roman"/>
              </a:rPr>
              <a:t>, </a:t>
            </a:r>
            <a:endParaRPr lang="en-US" sz="3200" b="1" spc="-5" dirty="0" smtClean="0">
              <a:latin typeface="Times New Roman"/>
              <a:cs typeface="Times New Roman"/>
            </a:endParaRPr>
          </a:p>
          <a:p>
            <a:pPr marL="286385" marR="5080" indent="-274320">
              <a:lnSpc>
                <a:spcPct val="80000"/>
              </a:lnSpc>
              <a:spcBef>
                <a:spcPts val="685"/>
              </a:spcBef>
            </a:pPr>
            <a:r>
              <a:rPr lang="en-US"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lang="en-US" sz="3200" b="1" spc="-5" dirty="0" smtClean="0">
                <a:solidFill>
                  <a:srgbClr val="FF6500"/>
                </a:solidFill>
                <a:latin typeface="Times New Roman"/>
                <a:cs typeface="Times New Roman"/>
              </a:rPr>
              <a:t>  </a:t>
            </a:r>
            <a:r>
              <a:rPr sz="3200" b="1" spc="-25" dirty="0" smtClean="0">
                <a:solidFill>
                  <a:srgbClr val="FF6500"/>
                </a:solidFill>
                <a:latin typeface="Times New Roman"/>
                <a:cs typeface="Times New Roman"/>
              </a:rPr>
              <a:t>*</a:t>
            </a:r>
            <a:r>
              <a:rPr sz="3200" b="1" spc="-25" dirty="0">
                <a:solidFill>
                  <a:srgbClr val="FF6500"/>
                </a:solidFill>
                <a:latin typeface="Times New Roman"/>
                <a:cs typeface="Times New Roman"/>
              </a:rPr>
              <a:t>Video </a:t>
            </a:r>
            <a:r>
              <a:rPr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Game Design I, </a:t>
            </a:r>
            <a:r>
              <a:rPr sz="3200" b="1" spc="-25" dirty="0">
                <a:solidFill>
                  <a:srgbClr val="FF6500"/>
                </a:solidFill>
                <a:latin typeface="Times New Roman"/>
                <a:cs typeface="Times New Roman"/>
              </a:rPr>
              <a:t>*Video </a:t>
            </a:r>
            <a:r>
              <a:rPr sz="3200" b="1" spc="-5" dirty="0" smtClean="0">
                <a:solidFill>
                  <a:srgbClr val="FF6500"/>
                </a:solidFill>
                <a:latin typeface="Times New Roman"/>
                <a:cs typeface="Times New Roman"/>
              </a:rPr>
              <a:t>Game </a:t>
            </a:r>
            <a:r>
              <a:rPr sz="32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Design </a:t>
            </a:r>
            <a:r>
              <a:rPr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II, </a:t>
            </a:r>
            <a:r>
              <a:rPr sz="3200" b="1" spc="-30" dirty="0">
                <a:latin typeface="Times New Roman"/>
                <a:cs typeface="Times New Roman"/>
              </a:rPr>
              <a:t>Video </a:t>
            </a:r>
            <a:r>
              <a:rPr sz="3200" b="1" spc="-5" dirty="0">
                <a:latin typeface="Times New Roman"/>
                <a:cs typeface="Times New Roman"/>
              </a:rPr>
              <a:t>Game </a:t>
            </a:r>
            <a:r>
              <a:rPr sz="3200" b="1" spc="-10" dirty="0">
                <a:latin typeface="Times New Roman"/>
                <a:cs typeface="Times New Roman"/>
              </a:rPr>
              <a:t>Design</a:t>
            </a:r>
            <a:r>
              <a:rPr sz="3200" b="1" spc="1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III,</a:t>
            </a:r>
            <a:endParaRPr sz="3200" dirty="0">
              <a:latin typeface="Times New Roman"/>
              <a:cs typeface="Times New Roman"/>
            </a:endParaRPr>
          </a:p>
          <a:p>
            <a:pPr marL="286385" marR="1375410">
              <a:lnSpc>
                <a:spcPct val="80000"/>
              </a:lnSpc>
            </a:pPr>
            <a:r>
              <a:rPr sz="3200" b="1" spc="-25" dirty="0">
                <a:solidFill>
                  <a:srgbClr val="FF6500"/>
                </a:solidFill>
                <a:latin typeface="Times New Roman"/>
                <a:cs typeface="Times New Roman"/>
              </a:rPr>
              <a:t>*Video </a:t>
            </a:r>
            <a:r>
              <a:rPr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and </a:t>
            </a:r>
            <a:r>
              <a:rPr sz="3200" b="1" spc="-20" dirty="0">
                <a:solidFill>
                  <a:srgbClr val="FF6500"/>
                </a:solidFill>
                <a:latin typeface="Times New Roman"/>
                <a:cs typeface="Times New Roman"/>
              </a:rPr>
              <a:t>Photography, </a:t>
            </a:r>
            <a:r>
              <a:rPr sz="3200" b="1" spc="-10" dirty="0" smtClean="0">
                <a:latin typeface="Times New Roman"/>
                <a:cs typeface="Times New Roman"/>
              </a:rPr>
              <a:t>UCONN  </a:t>
            </a:r>
            <a:r>
              <a:rPr sz="3200" b="1" spc="-5" dirty="0">
                <a:latin typeface="Times New Roman"/>
                <a:cs typeface="Times New Roman"/>
              </a:rPr>
              <a:t>Engineering, </a:t>
            </a:r>
            <a:r>
              <a:rPr sz="3200" b="1" spc="-30" dirty="0" smtClean="0">
                <a:solidFill>
                  <a:srgbClr val="FF6500"/>
                </a:solidFill>
                <a:latin typeface="Times New Roman"/>
                <a:cs typeface="Times New Roman"/>
              </a:rPr>
              <a:t>Video</a:t>
            </a:r>
            <a:r>
              <a:rPr lang="en-US" sz="3200" b="1" spc="-5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 smtClean="0">
                <a:solidFill>
                  <a:srgbClr val="FF6500"/>
                </a:solidFill>
                <a:latin typeface="Times New Roman"/>
                <a:cs typeface="Times New Roman"/>
              </a:rPr>
              <a:t>Production</a:t>
            </a:r>
            <a:r>
              <a:rPr lang="en-US" sz="3200" b="1" spc="-10" dirty="0" smtClean="0">
                <a:solidFill>
                  <a:srgbClr val="FF6500"/>
                </a:solidFill>
                <a:latin typeface="Times New Roman"/>
                <a:cs typeface="Times New Roman"/>
              </a:rPr>
              <a:t>, </a:t>
            </a:r>
            <a:r>
              <a:rPr lang="en-US" sz="3200" b="1" spc="-10" dirty="0" smtClean="0">
                <a:latin typeface="Times New Roman"/>
                <a:cs typeface="Times New Roman"/>
              </a:rPr>
              <a:t>UB Video Production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2610" y="527304"/>
            <a:ext cx="6438899" cy="1289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6000" y="2054606"/>
            <a:ext cx="8053705" cy="490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b="1" spc="-10" dirty="0">
                <a:latin typeface="Times New Roman"/>
                <a:cs typeface="Times New Roman"/>
              </a:rPr>
              <a:t>Advanced College </a:t>
            </a:r>
            <a:r>
              <a:rPr sz="3200" b="1" spc="-5" dirty="0">
                <a:latin typeface="Times New Roman"/>
                <a:cs typeface="Times New Roman"/>
              </a:rPr>
              <a:t>Algebra, </a:t>
            </a:r>
            <a:r>
              <a:rPr sz="3200" b="1" spc="-1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Algebra </a:t>
            </a:r>
            <a:r>
              <a:rPr sz="3200" b="1" spc="-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I,</a:t>
            </a:r>
            <a:r>
              <a:rPr sz="3200" b="1" spc="-41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Algebra  II, </a:t>
            </a:r>
            <a:r>
              <a:rPr sz="3200" b="1" spc="-5" dirty="0">
                <a:latin typeface="Times New Roman"/>
                <a:cs typeface="Times New Roman"/>
              </a:rPr>
              <a:t>AP </a:t>
            </a:r>
            <a:r>
              <a:rPr sz="3200" b="1" spc="-10" dirty="0">
                <a:latin typeface="Times New Roman"/>
                <a:cs typeface="Times New Roman"/>
              </a:rPr>
              <a:t>Calculus </a:t>
            </a:r>
            <a:r>
              <a:rPr sz="3200" b="1" spc="-5" dirty="0">
                <a:latin typeface="Times New Roman"/>
                <a:cs typeface="Times New Roman"/>
              </a:rPr>
              <a:t>AB, AP </a:t>
            </a:r>
            <a:r>
              <a:rPr sz="3200" b="1" spc="-10" dirty="0">
                <a:latin typeface="Times New Roman"/>
                <a:cs typeface="Times New Roman"/>
              </a:rPr>
              <a:t>Calculus </a:t>
            </a:r>
            <a:r>
              <a:rPr sz="3200" b="1" spc="-5" dirty="0">
                <a:latin typeface="Times New Roman"/>
                <a:cs typeface="Times New Roman"/>
              </a:rPr>
              <a:t>BC, </a:t>
            </a:r>
            <a:r>
              <a:rPr sz="3200" b="1" spc="-10" dirty="0">
                <a:latin typeface="Times New Roman"/>
                <a:cs typeface="Times New Roman"/>
              </a:rPr>
              <a:t>AP  </a:t>
            </a:r>
            <a:r>
              <a:rPr sz="3200" b="1" spc="-5" dirty="0">
                <a:latin typeface="Times New Roman"/>
                <a:cs typeface="Times New Roman"/>
              </a:rPr>
              <a:t>Computer </a:t>
            </a:r>
            <a:r>
              <a:rPr sz="3200" b="1" spc="-10" dirty="0">
                <a:latin typeface="Times New Roman"/>
                <a:cs typeface="Times New Roman"/>
              </a:rPr>
              <a:t>Science, </a:t>
            </a:r>
            <a:r>
              <a:rPr sz="3200" b="1" spc="-5" dirty="0">
                <a:latin typeface="Times New Roman"/>
                <a:cs typeface="Times New Roman"/>
              </a:rPr>
              <a:t>AP Computer </a:t>
            </a:r>
            <a:r>
              <a:rPr sz="3200" b="1" spc="-10" dirty="0">
                <a:latin typeface="Times New Roman"/>
                <a:cs typeface="Times New Roman"/>
              </a:rPr>
              <a:t>Science  </a:t>
            </a:r>
            <a:r>
              <a:rPr sz="3200" b="1" spc="-5" dirty="0">
                <a:latin typeface="Times New Roman"/>
                <a:cs typeface="Times New Roman"/>
              </a:rPr>
              <a:t>Principles, AP </a:t>
            </a:r>
            <a:r>
              <a:rPr sz="3200" b="1" spc="-10" dirty="0">
                <a:latin typeface="Times New Roman"/>
                <a:cs typeface="Times New Roman"/>
              </a:rPr>
              <a:t>Statistics, Calculus, </a:t>
            </a:r>
            <a:r>
              <a:rPr sz="3200" b="1" spc="-25" dirty="0">
                <a:latin typeface="Times New Roman"/>
                <a:cs typeface="Times New Roman"/>
              </a:rPr>
              <a:t>Geometry,  </a:t>
            </a:r>
            <a:r>
              <a:rPr sz="3200" b="1" spc="-10" dirty="0">
                <a:latin typeface="Times New Roman"/>
                <a:cs typeface="Times New Roman"/>
              </a:rPr>
              <a:t>College </a:t>
            </a:r>
            <a:r>
              <a:rPr sz="3200" b="1" spc="-5" dirty="0">
                <a:latin typeface="Times New Roman"/>
                <a:cs typeface="Times New Roman"/>
              </a:rPr>
              <a:t>Algebra, </a:t>
            </a:r>
            <a:r>
              <a:rPr sz="3200" b="1" spc="-1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Integrated </a:t>
            </a:r>
            <a:r>
              <a:rPr sz="3200" b="1" spc="-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Math, </a:t>
            </a:r>
            <a:r>
              <a:rPr sz="3200" b="1" spc="-1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*Math  Strategies </a:t>
            </a:r>
            <a:r>
              <a:rPr sz="3200" b="1" spc="-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for </a:t>
            </a:r>
            <a:r>
              <a:rPr sz="3200" b="1" spc="-1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Success</a:t>
            </a:r>
            <a:r>
              <a:rPr sz="3200" b="1" spc="-10" dirty="0">
                <a:latin typeface="Times New Roman"/>
                <a:cs typeface="Times New Roman"/>
              </a:rPr>
              <a:t>, </a:t>
            </a:r>
            <a:r>
              <a:rPr sz="3200" b="1" spc="-5" dirty="0">
                <a:latin typeface="Times New Roman"/>
                <a:cs typeface="Times New Roman"/>
              </a:rPr>
              <a:t>Math with Business  </a:t>
            </a:r>
            <a:r>
              <a:rPr sz="3200" b="1" spc="-10" dirty="0">
                <a:latin typeface="Times New Roman"/>
                <a:cs typeface="Times New Roman"/>
              </a:rPr>
              <a:t>Applications, Precalculus, Probability </a:t>
            </a:r>
            <a:r>
              <a:rPr sz="3200" b="1" spc="-5" dirty="0">
                <a:latin typeface="Times New Roman"/>
                <a:cs typeface="Times New Roman"/>
              </a:rPr>
              <a:t>and  </a:t>
            </a:r>
            <a:r>
              <a:rPr sz="3200" b="1" spc="-10" dirty="0">
                <a:latin typeface="Times New Roman"/>
                <a:cs typeface="Times New Roman"/>
              </a:rPr>
              <a:t>Statistics, </a:t>
            </a:r>
            <a:r>
              <a:rPr sz="3200" b="1" spc="-1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Programming </a:t>
            </a:r>
            <a:r>
              <a:rPr sz="3200" b="1" spc="-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I,</a:t>
            </a:r>
            <a:r>
              <a:rPr sz="32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200" b="1" spc="-65" dirty="0">
                <a:latin typeface="Times New Roman"/>
                <a:cs typeface="Times New Roman"/>
              </a:rPr>
              <a:t>*SAT </a:t>
            </a:r>
            <a:r>
              <a:rPr sz="3200" b="1" spc="-20" dirty="0">
                <a:latin typeface="Times New Roman"/>
                <a:cs typeface="Times New Roman"/>
              </a:rPr>
              <a:t>Prep</a:t>
            </a:r>
            <a:r>
              <a:rPr sz="3200" b="1" spc="8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Math,</a:t>
            </a:r>
            <a:endParaRPr sz="3200" dirty="0">
              <a:latin typeface="Times New Roman"/>
              <a:cs typeface="Times New Roman"/>
            </a:endParaRPr>
          </a:p>
          <a:p>
            <a:pPr marL="12700" marR="932815">
              <a:lnSpc>
                <a:spcPct val="100000"/>
              </a:lnSpc>
            </a:pPr>
            <a:r>
              <a:rPr sz="3200" b="1" spc="-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*Sports and </a:t>
            </a:r>
            <a:r>
              <a:rPr sz="3200" b="1" spc="-1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Statistics, STEM </a:t>
            </a:r>
            <a:r>
              <a:rPr sz="3200" b="1" spc="-5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1, </a:t>
            </a:r>
            <a:r>
              <a:rPr sz="3200" b="1" spc="-10" dirty="0">
                <a:latin typeface="Times New Roman"/>
                <a:cs typeface="Times New Roman"/>
              </a:rPr>
              <a:t>UCONN  Calculus, 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3144" y="585977"/>
            <a:ext cx="7220711" cy="1235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0051" y="1975358"/>
            <a:ext cx="7198359" cy="441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ts val="3670"/>
              </a:lnSpc>
              <a:spcBef>
                <a:spcPts val="100"/>
              </a:spcBef>
              <a:buClr>
                <a:srgbClr val="FF6500"/>
              </a:buClr>
              <a:buSzPct val="79166"/>
              <a:buFont typeface="Wingdings"/>
              <a:buChar char=""/>
              <a:tabLst>
                <a:tab pos="287020" algn="l"/>
              </a:tabLst>
            </a:pPr>
            <a:r>
              <a:rPr sz="3600" b="1" spc="-5" dirty="0">
                <a:latin typeface="Times New Roman"/>
                <a:cs typeface="Times New Roman"/>
              </a:rPr>
              <a:t>AP Spanish </a:t>
            </a:r>
            <a:r>
              <a:rPr sz="3600" b="1" dirty="0">
                <a:latin typeface="Times New Roman"/>
                <a:cs typeface="Times New Roman"/>
              </a:rPr>
              <a:t>Language, </a:t>
            </a:r>
            <a:r>
              <a:rPr sz="3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Spanish</a:t>
            </a:r>
            <a:r>
              <a:rPr sz="3600" b="1" spc="-27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I,</a:t>
            </a:r>
            <a:endParaRPr sz="3600" dirty="0">
              <a:latin typeface="Times New Roman"/>
              <a:cs typeface="Times New Roman"/>
            </a:endParaRPr>
          </a:p>
          <a:p>
            <a:pPr marL="287020">
              <a:lnSpc>
                <a:spcPts val="3025"/>
              </a:lnSpc>
            </a:pPr>
            <a:r>
              <a:rPr sz="3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Spanish </a:t>
            </a:r>
            <a:r>
              <a:rPr sz="3600" b="1" dirty="0">
                <a:solidFill>
                  <a:srgbClr val="FF6500"/>
                </a:solidFill>
                <a:latin typeface="Times New Roman"/>
                <a:cs typeface="Times New Roman"/>
              </a:rPr>
              <a:t>II</a:t>
            </a:r>
            <a:r>
              <a:rPr sz="3600" b="1" dirty="0">
                <a:latin typeface="Times New Roman"/>
                <a:cs typeface="Times New Roman"/>
              </a:rPr>
              <a:t>, </a:t>
            </a:r>
            <a:r>
              <a:rPr sz="3600" b="1" spc="-5" dirty="0">
                <a:latin typeface="Times New Roman"/>
                <a:cs typeface="Times New Roman"/>
              </a:rPr>
              <a:t>Spanish III, Spanish</a:t>
            </a:r>
            <a:r>
              <a:rPr sz="3600" b="1" spc="-95" dirty="0">
                <a:latin typeface="Times New Roman"/>
                <a:cs typeface="Times New Roman"/>
              </a:rPr>
              <a:t> </a:t>
            </a:r>
            <a:r>
              <a:rPr sz="3600" b="1" spc="-160" dirty="0">
                <a:latin typeface="Times New Roman"/>
                <a:cs typeface="Times New Roman"/>
              </a:rPr>
              <a:t>IV,</a:t>
            </a:r>
            <a:endParaRPr sz="3600" dirty="0">
              <a:latin typeface="Times New Roman"/>
              <a:cs typeface="Times New Roman"/>
            </a:endParaRPr>
          </a:p>
          <a:p>
            <a:pPr marL="287020">
              <a:lnSpc>
                <a:spcPts val="3025"/>
              </a:lnSpc>
            </a:pPr>
            <a:r>
              <a:rPr sz="3600" b="1" spc="-5" dirty="0">
                <a:latin typeface="Times New Roman"/>
                <a:cs typeface="Times New Roman"/>
              </a:rPr>
              <a:t>UCONN Intermediate</a:t>
            </a:r>
            <a:r>
              <a:rPr sz="3600" b="1" spc="-2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Spanish</a:t>
            </a:r>
            <a:endParaRPr sz="3600" dirty="0">
              <a:latin typeface="Times New Roman"/>
              <a:cs typeface="Times New Roman"/>
            </a:endParaRPr>
          </a:p>
          <a:p>
            <a:pPr marL="287020" marR="845819">
              <a:lnSpc>
                <a:spcPct val="70000"/>
              </a:lnSpc>
              <a:spcBef>
                <a:spcPts val="645"/>
              </a:spcBef>
            </a:pPr>
            <a:r>
              <a:rPr sz="3600" b="1" spc="-5" dirty="0">
                <a:latin typeface="Times New Roman"/>
                <a:cs typeface="Times New Roman"/>
              </a:rPr>
              <a:t>Composition, UCONN Spanish  </a:t>
            </a:r>
            <a:r>
              <a:rPr sz="3600" b="1" spc="-5" dirty="0" smtClean="0">
                <a:latin typeface="Times New Roman"/>
                <a:cs typeface="Times New Roman"/>
              </a:rPr>
              <a:t>Conversation</a:t>
            </a:r>
            <a:endParaRPr sz="3600" dirty="0">
              <a:latin typeface="Times New Roman"/>
              <a:cs typeface="Times New Roman"/>
            </a:endParaRPr>
          </a:p>
          <a:p>
            <a:pPr marL="287020" marR="1038860" indent="-287020">
              <a:lnSpc>
                <a:spcPct val="70000"/>
              </a:lnSpc>
              <a:spcBef>
                <a:spcPts val="3025"/>
              </a:spcBef>
              <a:buSzPct val="79166"/>
              <a:buFont typeface="Wingdings"/>
              <a:buChar char=""/>
              <a:tabLst>
                <a:tab pos="287020" algn="l"/>
              </a:tabLst>
            </a:pPr>
            <a:r>
              <a:rPr sz="3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Italian </a:t>
            </a:r>
            <a:r>
              <a:rPr sz="3600" b="1" dirty="0">
                <a:solidFill>
                  <a:srgbClr val="FF6500"/>
                </a:solidFill>
                <a:latin typeface="Times New Roman"/>
                <a:cs typeface="Times New Roman"/>
              </a:rPr>
              <a:t>I</a:t>
            </a:r>
            <a:r>
              <a:rPr sz="3600" b="1" dirty="0">
                <a:latin typeface="Times New Roman"/>
                <a:cs typeface="Times New Roman"/>
              </a:rPr>
              <a:t>, </a:t>
            </a:r>
            <a:r>
              <a:rPr sz="3600" b="1" spc="-5" dirty="0">
                <a:latin typeface="Times New Roman"/>
                <a:cs typeface="Times New Roman"/>
              </a:rPr>
              <a:t>Italian II, Italian III,  Italian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IV</a:t>
            </a:r>
            <a:endParaRPr sz="3600" dirty="0">
              <a:latin typeface="Times New Roman"/>
              <a:cs typeface="Times New Roman"/>
            </a:endParaRPr>
          </a:p>
          <a:p>
            <a:pPr marL="287020" marR="755015" indent="-287020">
              <a:lnSpc>
                <a:spcPct val="70000"/>
              </a:lnSpc>
              <a:spcBef>
                <a:spcPts val="3025"/>
              </a:spcBef>
              <a:buSzPct val="79166"/>
              <a:buFont typeface="Wingdings"/>
              <a:buChar char=""/>
              <a:tabLst>
                <a:tab pos="287020" algn="l"/>
              </a:tabLst>
            </a:pPr>
            <a:r>
              <a:rPr sz="3600" b="1" spc="-15" dirty="0">
                <a:solidFill>
                  <a:srgbClr val="FF6500"/>
                </a:solidFill>
                <a:latin typeface="Times New Roman"/>
                <a:cs typeface="Times New Roman"/>
              </a:rPr>
              <a:t>French </a:t>
            </a:r>
            <a:r>
              <a:rPr sz="3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I, </a:t>
            </a:r>
            <a:r>
              <a:rPr sz="3600" b="1" spc="-15" dirty="0">
                <a:solidFill>
                  <a:srgbClr val="FF6500"/>
                </a:solidFill>
                <a:latin typeface="Times New Roman"/>
                <a:cs typeface="Times New Roman"/>
              </a:rPr>
              <a:t>French </a:t>
            </a:r>
            <a:r>
              <a:rPr sz="3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II</a:t>
            </a:r>
            <a:r>
              <a:rPr sz="3600" b="1" spc="-5" dirty="0">
                <a:latin typeface="Times New Roman"/>
                <a:cs typeface="Times New Roman"/>
              </a:rPr>
              <a:t>, </a:t>
            </a:r>
            <a:r>
              <a:rPr sz="3600" b="1" spc="-15" dirty="0">
                <a:latin typeface="Times New Roman"/>
                <a:cs typeface="Times New Roman"/>
              </a:rPr>
              <a:t>French </a:t>
            </a:r>
            <a:r>
              <a:rPr sz="3600" b="1" spc="-5" dirty="0">
                <a:latin typeface="Times New Roman"/>
                <a:cs typeface="Times New Roman"/>
              </a:rPr>
              <a:t>III,  AP</a:t>
            </a:r>
            <a:r>
              <a:rPr sz="3600" b="1" spc="-204" dirty="0">
                <a:latin typeface="Times New Roman"/>
                <a:cs typeface="Times New Roman"/>
              </a:rPr>
              <a:t> </a:t>
            </a:r>
            <a:r>
              <a:rPr sz="3600" b="1" spc="-15" dirty="0">
                <a:latin typeface="Times New Roman"/>
                <a:cs typeface="Times New Roman"/>
              </a:rPr>
              <a:t>French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74230" y="3204210"/>
            <a:ext cx="2401823" cy="320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63217" y="527304"/>
            <a:ext cx="7274052" cy="1289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22345" y="2168905"/>
            <a:ext cx="4039870" cy="1452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90"/>
              </a:lnSpc>
              <a:spcBef>
                <a:spcPts val="100"/>
              </a:spcBef>
            </a:pPr>
            <a:r>
              <a:rPr sz="36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*Physical</a:t>
            </a:r>
            <a:r>
              <a:rPr sz="3600" b="1" i="1" spc="-1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6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Education</a:t>
            </a:r>
            <a:endParaRPr sz="3600" dirty="0">
              <a:latin typeface="Times New Roman"/>
              <a:cs typeface="Times New Roman"/>
            </a:endParaRPr>
          </a:p>
          <a:p>
            <a:pPr marL="12700">
              <a:lnSpc>
                <a:spcPts val="3454"/>
              </a:lnSpc>
            </a:pPr>
            <a:r>
              <a:rPr sz="3600" b="1" i="1" dirty="0">
                <a:latin typeface="Times New Roman"/>
                <a:cs typeface="Times New Roman"/>
              </a:rPr>
              <a:t>*PE </a:t>
            </a:r>
            <a:r>
              <a:rPr sz="3600" b="1" i="1" spc="-5" dirty="0">
                <a:latin typeface="Times New Roman"/>
                <a:cs typeface="Times New Roman"/>
              </a:rPr>
              <a:t>Sport</a:t>
            </a:r>
            <a:r>
              <a:rPr sz="3600" b="1" i="1" spc="-90" dirty="0">
                <a:latin typeface="Times New Roman"/>
                <a:cs typeface="Times New Roman"/>
              </a:rPr>
              <a:t> </a:t>
            </a:r>
            <a:r>
              <a:rPr sz="3600" b="1" i="1" dirty="0">
                <a:latin typeface="Times New Roman"/>
                <a:cs typeface="Times New Roman"/>
              </a:rPr>
              <a:t>Education</a:t>
            </a:r>
            <a:endParaRPr sz="3600" dirty="0">
              <a:latin typeface="Times New Roman"/>
              <a:cs typeface="Times New Roman"/>
            </a:endParaRPr>
          </a:p>
          <a:p>
            <a:pPr marL="12700">
              <a:lnSpc>
                <a:spcPts val="3890"/>
              </a:lnSpc>
            </a:pPr>
            <a:r>
              <a:rPr sz="3600" b="1" i="1" dirty="0">
                <a:latin typeface="Times New Roman"/>
                <a:cs typeface="Times New Roman"/>
              </a:rPr>
              <a:t>*PE </a:t>
            </a:r>
            <a:r>
              <a:rPr sz="3600" b="1" i="1" spc="-5" dirty="0">
                <a:latin typeface="Times New Roman"/>
                <a:cs typeface="Times New Roman"/>
              </a:rPr>
              <a:t>Fitness for</a:t>
            </a:r>
            <a:r>
              <a:rPr sz="3600" b="1" i="1" spc="-30" dirty="0">
                <a:latin typeface="Times New Roman"/>
                <a:cs typeface="Times New Roman"/>
              </a:rPr>
              <a:t> </a:t>
            </a:r>
            <a:r>
              <a:rPr sz="3600" b="1" i="1" dirty="0">
                <a:latin typeface="Times New Roman"/>
                <a:cs typeface="Times New Roman"/>
              </a:rPr>
              <a:t>Life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4113276"/>
            <a:ext cx="4552950" cy="3201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05400" y="4113276"/>
            <a:ext cx="4495799" cy="3201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5410" y="540258"/>
            <a:ext cx="7303769" cy="12885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37179" y="1790192"/>
            <a:ext cx="5309870" cy="335476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36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*Current </a:t>
            </a:r>
            <a:r>
              <a:rPr sz="3600" b="1" i="1" dirty="0">
                <a:solidFill>
                  <a:srgbClr val="FF6500"/>
                </a:solidFill>
                <a:latin typeface="Times New Roman"/>
                <a:cs typeface="Times New Roman"/>
              </a:rPr>
              <a:t>Health</a:t>
            </a:r>
            <a:r>
              <a:rPr sz="3600" b="1" i="1" spc="-2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600" b="1" i="1" spc="-10" dirty="0">
                <a:solidFill>
                  <a:srgbClr val="FF6500"/>
                </a:solidFill>
                <a:latin typeface="Times New Roman"/>
                <a:cs typeface="Times New Roman"/>
              </a:rPr>
              <a:t>Issues</a:t>
            </a:r>
            <a:endParaRPr sz="3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600" b="1" i="1" spc="-5" dirty="0">
                <a:latin typeface="Times New Roman"/>
                <a:cs typeface="Times New Roman"/>
              </a:rPr>
              <a:t>*Nutrition for</a:t>
            </a:r>
            <a:r>
              <a:rPr sz="3600" b="1" i="1" spc="-25" dirty="0">
                <a:latin typeface="Times New Roman"/>
                <a:cs typeface="Times New Roman"/>
              </a:rPr>
              <a:t> </a:t>
            </a:r>
            <a:r>
              <a:rPr sz="3600" b="1" i="1" dirty="0" smtClean="0">
                <a:latin typeface="Times New Roman"/>
                <a:cs typeface="Times New Roman"/>
              </a:rPr>
              <a:t>Health</a:t>
            </a:r>
            <a:endParaRPr lang="en-US" sz="3600" b="1" i="1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lang="en-US" sz="3600" b="1" i="1" dirty="0" smtClean="0">
                <a:latin typeface="Times New Roman"/>
                <a:cs typeface="Times New Roman"/>
              </a:rPr>
              <a:t>*Personal Health &amp; Fitness</a:t>
            </a:r>
            <a:endParaRPr sz="3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6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*Standard </a:t>
            </a:r>
            <a:r>
              <a:rPr sz="3600" b="1" i="1" dirty="0">
                <a:solidFill>
                  <a:srgbClr val="FF6500"/>
                </a:solidFill>
                <a:latin typeface="Times New Roman"/>
                <a:cs typeface="Times New Roman"/>
              </a:rPr>
              <a:t>CPR/First</a:t>
            </a:r>
            <a:r>
              <a:rPr sz="3600" b="1" i="1" spc="-16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FF6500"/>
                </a:solidFill>
                <a:latin typeface="Times New Roman"/>
                <a:cs typeface="Times New Roman"/>
              </a:rPr>
              <a:t>Aid</a:t>
            </a:r>
            <a:endParaRPr sz="3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600" b="1" i="1" spc="-5" dirty="0">
                <a:latin typeface="Times New Roman"/>
                <a:cs typeface="Times New Roman"/>
              </a:rPr>
              <a:t>*Strength </a:t>
            </a:r>
            <a:r>
              <a:rPr sz="3600" b="1" i="1" dirty="0">
                <a:latin typeface="Times New Roman"/>
                <a:cs typeface="Times New Roman"/>
              </a:rPr>
              <a:t>and</a:t>
            </a:r>
            <a:r>
              <a:rPr sz="3600" b="1" i="1" spc="-70" dirty="0">
                <a:latin typeface="Times New Roman"/>
                <a:cs typeface="Times New Roman"/>
              </a:rPr>
              <a:t> </a:t>
            </a:r>
            <a:r>
              <a:rPr sz="3600" b="1" i="1" dirty="0">
                <a:latin typeface="Times New Roman"/>
                <a:cs typeface="Times New Roman"/>
              </a:rPr>
              <a:t>Conditioning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52600" y="5141644"/>
            <a:ext cx="6772655" cy="2285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7383" y="635507"/>
            <a:ext cx="7798307" cy="1223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1001" y="1980692"/>
            <a:ext cx="8745220" cy="54572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600" b="1" u="heavy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Business</a:t>
            </a:r>
            <a:r>
              <a:rPr lang="en-US" sz="2600" b="1" u="heavy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2600" b="1" u="heavy" spc="-5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Adminstration</a:t>
            </a:r>
            <a:r>
              <a:rPr lang="en-US" sz="2600" b="1" u="heavy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&amp; </a:t>
            </a:r>
            <a:r>
              <a:rPr lang="en-US" sz="2600" b="1" u="heavy" spc="-5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Managment</a:t>
            </a:r>
            <a:r>
              <a:rPr lang="en-US" sz="2600" b="1" u="heavy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, Marketing &amp; </a:t>
            </a:r>
            <a:r>
              <a:rPr sz="2600" b="1" u="heavy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Finance</a:t>
            </a:r>
            <a:r>
              <a:rPr sz="26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sz="2600" b="1" spc="-5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*Accounting I, </a:t>
            </a:r>
            <a:r>
              <a:rPr sz="2600" b="1" spc="-5" dirty="0">
                <a:latin typeface="Times New Roman"/>
                <a:cs typeface="Times New Roman"/>
              </a:rPr>
              <a:t>Advanced Accounting  II, * Business </a:t>
            </a:r>
            <a:r>
              <a:rPr sz="2600" b="1" spc="-40" dirty="0">
                <a:latin typeface="Times New Roman"/>
                <a:cs typeface="Times New Roman"/>
              </a:rPr>
              <a:t>Law, </a:t>
            </a:r>
            <a:r>
              <a:rPr sz="2600" b="1" spc="-5" dirty="0">
                <a:latin typeface="Times New Roman"/>
                <a:cs typeface="Times New Roman"/>
              </a:rPr>
              <a:t>*Business Management, </a:t>
            </a: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*Computer  Applications I, *Computer Applications II, </a:t>
            </a:r>
            <a:r>
              <a:rPr sz="2600" b="1" spc="-5" dirty="0">
                <a:latin typeface="Times New Roman"/>
                <a:cs typeface="Times New Roman"/>
              </a:rPr>
              <a:t>Cooperative</a:t>
            </a:r>
            <a:r>
              <a:rPr sz="2600" b="1" spc="-100" dirty="0">
                <a:latin typeface="Times New Roman"/>
                <a:cs typeface="Times New Roman"/>
              </a:rPr>
              <a:t> </a:t>
            </a:r>
            <a:r>
              <a:rPr sz="2600" b="1" spc="-40" dirty="0">
                <a:latin typeface="Times New Roman"/>
                <a:cs typeface="Times New Roman"/>
              </a:rPr>
              <a:t>Work  </a:t>
            </a:r>
            <a:r>
              <a:rPr sz="2600" b="1" spc="-5" dirty="0">
                <a:latin typeface="Times New Roman"/>
                <a:cs typeface="Times New Roman"/>
              </a:rPr>
              <a:t>Experience, *Economics, </a:t>
            </a:r>
            <a:r>
              <a:rPr sz="26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*Entrepreneurship, </a:t>
            </a: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*Gaels Mean  Business, *Global Business Studies, </a:t>
            </a:r>
            <a:r>
              <a:rPr sz="2600" b="1" spc="-5" dirty="0">
                <a:latin typeface="Times New Roman"/>
                <a:cs typeface="Times New Roman"/>
              </a:rPr>
              <a:t>HCC Financial  Accounting H, HCC Marketing H, * </a:t>
            </a: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*Investing and the Stock  Market, </a:t>
            </a:r>
            <a:r>
              <a:rPr sz="2600" b="1" spc="-5" dirty="0">
                <a:latin typeface="Times New Roman"/>
                <a:cs typeface="Times New Roman"/>
              </a:rPr>
              <a:t>Marketing I, </a:t>
            </a: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*Marketing Style, </a:t>
            </a:r>
            <a:r>
              <a:rPr sz="2600" b="1" spc="-5" dirty="0">
                <a:latin typeface="Times New Roman"/>
                <a:cs typeface="Times New Roman"/>
              </a:rPr>
              <a:t>*Money  Management, </a:t>
            </a: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*Sports and Entertainment Marketing, </a:t>
            </a:r>
            <a:r>
              <a:rPr sz="2600" b="1" spc="-5" dirty="0">
                <a:latin typeface="Times New Roman"/>
                <a:cs typeface="Times New Roman"/>
              </a:rPr>
              <a:t>*UB  </a:t>
            </a:r>
            <a:r>
              <a:rPr sz="2600" b="1" spc="-10" dirty="0">
                <a:latin typeface="Times New Roman"/>
                <a:cs typeface="Times New Roman"/>
              </a:rPr>
              <a:t>Entrepreneurship, </a:t>
            </a:r>
            <a:r>
              <a:rPr sz="2600" b="1" spc="-5" dirty="0">
                <a:latin typeface="Times New Roman"/>
                <a:cs typeface="Times New Roman"/>
              </a:rPr>
              <a:t>*UCONN</a:t>
            </a:r>
            <a:r>
              <a:rPr sz="2600" b="1" spc="10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latin typeface="Times New Roman"/>
                <a:cs typeface="Times New Roman"/>
              </a:rPr>
              <a:t>Economics</a:t>
            </a: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lang="en-US" sz="2600" b="1" u="heavy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Culinary Arts:  Hospitality Studies</a:t>
            </a:r>
            <a:r>
              <a:rPr sz="2600" b="1" u="heavy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sz="2600" b="1" spc="-5" dirty="0" smtClean="0">
                <a:latin typeface="Times New Roman"/>
                <a:cs typeface="Times New Roman"/>
              </a:rPr>
              <a:t> </a:t>
            </a:r>
            <a:r>
              <a:rPr sz="2600" b="1" spc="-5" dirty="0">
                <a:latin typeface="Times New Roman"/>
                <a:cs typeface="Times New Roman"/>
              </a:rPr>
              <a:t>*Baking and Pastry</a:t>
            </a:r>
            <a:r>
              <a:rPr sz="2600" b="1" spc="-125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latin typeface="Times New Roman"/>
                <a:cs typeface="Times New Roman"/>
              </a:rPr>
              <a:t>Arts,</a:t>
            </a: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600" b="1" spc="-5" dirty="0">
                <a:latin typeface="Times New Roman"/>
                <a:cs typeface="Times New Roman"/>
              </a:rPr>
              <a:t>*Culinary Arts I, *Culinary Arts II, </a:t>
            </a:r>
            <a:r>
              <a:rPr sz="2600" spc="-5" dirty="0">
                <a:solidFill>
                  <a:srgbClr val="FF6500"/>
                </a:solidFill>
                <a:latin typeface="Times New Roman"/>
                <a:cs typeface="Times New Roman"/>
              </a:rPr>
              <a:t>*</a:t>
            </a: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Foods and Nutrition</a:t>
            </a:r>
            <a:r>
              <a:rPr sz="2600" b="1" spc="-204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I,</a:t>
            </a: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*Foods and Nutrition II, </a:t>
            </a:r>
            <a:r>
              <a:rPr sz="2600" b="1" spc="-5" dirty="0">
                <a:latin typeface="Times New Roman"/>
                <a:cs typeface="Times New Roman"/>
              </a:rPr>
              <a:t>*Regional and Ethnic</a:t>
            </a:r>
            <a:r>
              <a:rPr sz="2600" b="1" spc="90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latin typeface="Times New Roman"/>
                <a:cs typeface="Times New Roman"/>
              </a:rPr>
              <a:t>Cuisine</a:t>
            </a:r>
            <a:endParaRPr sz="2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3539" y="947166"/>
            <a:ext cx="6825995" cy="557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3851" y="1879346"/>
            <a:ext cx="8594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68645" algn="l"/>
              </a:tabLst>
            </a:pPr>
            <a:r>
              <a:rPr sz="2400" u="none" spc="-5" dirty="0"/>
              <a:t>Shelton </a:t>
            </a:r>
            <a:r>
              <a:rPr sz="2400" u="none" dirty="0"/>
              <a:t>High </a:t>
            </a:r>
            <a:r>
              <a:rPr sz="2400" u="none" spc="-5" dirty="0"/>
              <a:t>School offers </a:t>
            </a:r>
            <a:r>
              <a:rPr sz="2400" u="none" dirty="0"/>
              <a:t>a</a:t>
            </a:r>
            <a:r>
              <a:rPr sz="2400" u="none" spc="10" dirty="0"/>
              <a:t> </a:t>
            </a:r>
            <a:r>
              <a:rPr sz="2400" u="none" dirty="0"/>
              <a:t>continuum</a:t>
            </a:r>
            <a:r>
              <a:rPr sz="2400" u="none" spc="20" dirty="0"/>
              <a:t> </a:t>
            </a:r>
            <a:r>
              <a:rPr sz="2400" u="none" dirty="0"/>
              <a:t>of	</a:t>
            </a:r>
            <a:r>
              <a:rPr sz="2400" u="none" spc="-5" dirty="0"/>
              <a:t>Special Education</a:t>
            </a:r>
            <a:r>
              <a:rPr sz="2400" u="none" spc="-85" dirty="0"/>
              <a:t> </a:t>
            </a:r>
            <a:r>
              <a:rPr sz="2400" u="none" dirty="0"/>
              <a:t>and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593851" y="2135378"/>
            <a:ext cx="8692515" cy="1927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50"/>
              </a:lnSpc>
              <a:spcBef>
                <a:spcPts val="100"/>
              </a:spcBef>
              <a:tabLst>
                <a:tab pos="6209665" algn="l"/>
              </a:tabLst>
            </a:pPr>
            <a:r>
              <a:rPr sz="2400" b="1" spc="-10" dirty="0">
                <a:latin typeface="Times New Roman"/>
                <a:cs typeface="Times New Roman"/>
              </a:rPr>
              <a:t>related </a:t>
            </a:r>
            <a:r>
              <a:rPr sz="2400" b="1" spc="-5" dirty="0">
                <a:latin typeface="Times New Roman"/>
                <a:cs typeface="Times New Roman"/>
              </a:rPr>
              <a:t>services to meet the </a:t>
            </a:r>
            <a:r>
              <a:rPr sz="2400" b="1" dirty="0">
                <a:latin typeface="Times New Roman"/>
                <a:cs typeface="Times New Roman"/>
              </a:rPr>
              <a:t>individual</a:t>
            </a:r>
            <a:r>
              <a:rPr sz="2400" b="1" spc="3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needs</a:t>
            </a:r>
            <a:r>
              <a:rPr sz="2400" b="1" spc="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of	</a:t>
            </a:r>
            <a:r>
              <a:rPr sz="2400" b="1" dirty="0">
                <a:latin typeface="Times New Roman"/>
                <a:cs typeface="Times New Roman"/>
              </a:rPr>
              <a:t>identified</a:t>
            </a:r>
            <a:r>
              <a:rPr sz="2400" b="1" spc="-6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students.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014"/>
              </a:lnSpc>
            </a:pPr>
            <a:r>
              <a:rPr sz="2400" b="1" spc="-5" dirty="0">
                <a:latin typeface="Times New Roman"/>
                <a:cs typeface="Times New Roman"/>
              </a:rPr>
              <a:t>In accordance with the Individuals </a:t>
            </a:r>
            <a:r>
              <a:rPr sz="2400" b="1" dirty="0">
                <a:latin typeface="Times New Roman"/>
                <a:cs typeface="Times New Roman"/>
              </a:rPr>
              <a:t>with </a:t>
            </a:r>
            <a:r>
              <a:rPr sz="2400" b="1" spc="-5" dirty="0">
                <a:latin typeface="Times New Roman"/>
                <a:cs typeface="Times New Roman"/>
              </a:rPr>
              <a:t>Disabilities Education</a:t>
            </a:r>
            <a:r>
              <a:rPr sz="2400" b="1" spc="-14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Act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014"/>
              </a:lnSpc>
            </a:pPr>
            <a:r>
              <a:rPr sz="2400" b="1" dirty="0">
                <a:latin typeface="Times New Roman"/>
                <a:cs typeface="Times New Roman"/>
              </a:rPr>
              <a:t>(IDEA), </a:t>
            </a:r>
            <a:r>
              <a:rPr sz="2400" b="1" spc="-5" dirty="0">
                <a:latin typeface="Times New Roman"/>
                <a:cs typeface="Times New Roman"/>
              </a:rPr>
              <a:t>students </a:t>
            </a:r>
            <a:r>
              <a:rPr sz="2400" b="1" spc="-10" dirty="0">
                <a:latin typeface="Times New Roman"/>
                <a:cs typeface="Times New Roman"/>
              </a:rPr>
              <a:t>receive </a:t>
            </a:r>
            <a:r>
              <a:rPr sz="2400" b="1" dirty="0">
                <a:latin typeface="Times New Roman"/>
                <a:cs typeface="Times New Roman"/>
              </a:rPr>
              <a:t>their instruction in the Least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Restrictive</a:t>
            </a:r>
            <a:endParaRPr sz="2400">
              <a:latin typeface="Times New Roman"/>
              <a:cs typeface="Times New Roman"/>
            </a:endParaRPr>
          </a:p>
          <a:p>
            <a:pPr marL="12700" marR="68580">
              <a:lnSpc>
                <a:spcPct val="70000"/>
              </a:lnSpc>
              <a:spcBef>
                <a:spcPts val="430"/>
              </a:spcBef>
              <a:tabLst>
                <a:tab pos="1962150" algn="l"/>
              </a:tabLst>
            </a:pPr>
            <a:r>
              <a:rPr sz="2400" b="1" spc="-10" dirty="0">
                <a:latin typeface="Times New Roman"/>
                <a:cs typeface="Times New Roman"/>
              </a:rPr>
              <a:t>Environment.	</a:t>
            </a:r>
            <a:r>
              <a:rPr sz="2400" b="1" spc="-5" dirty="0">
                <a:latin typeface="Times New Roman"/>
                <a:cs typeface="Times New Roman"/>
              </a:rPr>
              <a:t>Recommendation to all Special Education </a:t>
            </a:r>
            <a:r>
              <a:rPr sz="2400" b="1" dirty="0">
                <a:latin typeface="Times New Roman"/>
                <a:cs typeface="Times New Roman"/>
              </a:rPr>
              <a:t>classes </a:t>
            </a:r>
            <a:r>
              <a:rPr sz="2400" b="1" spc="5" dirty="0">
                <a:latin typeface="Times New Roman"/>
                <a:cs typeface="Times New Roman"/>
              </a:rPr>
              <a:t>is  </a:t>
            </a:r>
            <a:r>
              <a:rPr sz="2400" b="1" spc="-5" dirty="0">
                <a:latin typeface="Times New Roman"/>
                <a:cs typeface="Times New Roman"/>
              </a:rPr>
              <a:t>made via the </a:t>
            </a:r>
            <a:r>
              <a:rPr sz="2400" b="1" dirty="0">
                <a:latin typeface="Times New Roman"/>
                <a:cs typeface="Times New Roman"/>
              </a:rPr>
              <a:t>Planning </a:t>
            </a:r>
            <a:r>
              <a:rPr sz="2400" b="1" spc="-5" dirty="0">
                <a:latin typeface="Times New Roman"/>
                <a:cs typeface="Times New Roman"/>
              </a:rPr>
              <a:t>and </a:t>
            </a:r>
            <a:r>
              <a:rPr sz="2400" b="1" dirty="0">
                <a:latin typeface="Times New Roman"/>
                <a:cs typeface="Times New Roman"/>
              </a:rPr>
              <a:t>Placement </a:t>
            </a:r>
            <a:r>
              <a:rPr sz="2400" b="1" spc="-60" dirty="0">
                <a:latin typeface="Times New Roman"/>
                <a:cs typeface="Times New Roman"/>
              </a:rPr>
              <a:t>Team </a:t>
            </a:r>
            <a:r>
              <a:rPr sz="2400" b="1" spc="-5" dirty="0">
                <a:latin typeface="Times New Roman"/>
                <a:cs typeface="Times New Roman"/>
              </a:rPr>
              <a:t>(PPT)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process.</a:t>
            </a:r>
            <a:endParaRPr sz="2400">
              <a:latin typeface="Times New Roman"/>
              <a:cs typeface="Times New Roman"/>
            </a:endParaRPr>
          </a:p>
          <a:p>
            <a:pPr marL="1247775" indent="-457834">
              <a:lnSpc>
                <a:spcPct val="100000"/>
              </a:lnSpc>
              <a:spcBef>
                <a:spcPts val="910"/>
              </a:spcBef>
              <a:buClr>
                <a:srgbClr val="FF6500"/>
              </a:buClr>
              <a:buFont typeface="Wingdings"/>
              <a:buChar char=""/>
              <a:tabLst>
                <a:tab pos="1247775" algn="l"/>
                <a:tab pos="1248410" algn="l"/>
              </a:tabLst>
            </a:pPr>
            <a:r>
              <a:rPr sz="2600" b="1" i="1" spc="-5" dirty="0">
                <a:latin typeface="Times New Roman"/>
                <a:cs typeface="Times New Roman"/>
              </a:rPr>
              <a:t>This plan could</a:t>
            </a:r>
            <a:r>
              <a:rPr sz="2600" b="1" i="1" spc="20" dirty="0">
                <a:latin typeface="Times New Roman"/>
                <a:cs typeface="Times New Roman"/>
              </a:rPr>
              <a:t> </a:t>
            </a:r>
            <a:r>
              <a:rPr sz="2600" b="1" i="1" spc="-5" dirty="0">
                <a:latin typeface="Times New Roman"/>
                <a:cs typeface="Times New Roman"/>
              </a:rPr>
              <a:t>include: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1853" y="3918442"/>
            <a:ext cx="5096510" cy="3234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9450" indent="-457834">
              <a:lnSpc>
                <a:spcPts val="2650"/>
              </a:lnSpc>
              <a:spcBef>
                <a:spcPts val="95"/>
              </a:spcBef>
              <a:buClr>
                <a:srgbClr val="FF6500"/>
              </a:buClr>
              <a:buFont typeface="Arial"/>
              <a:buChar char="•"/>
              <a:tabLst>
                <a:tab pos="678815" algn="l"/>
                <a:tab pos="679450" algn="l"/>
              </a:tabLst>
            </a:pPr>
            <a:r>
              <a:rPr sz="2600" b="1" i="1" spc="-5" dirty="0">
                <a:latin typeface="Times New Roman"/>
                <a:cs typeface="Times New Roman"/>
              </a:rPr>
              <a:t>Collaborative</a:t>
            </a:r>
            <a:r>
              <a:rPr sz="2600" b="1" i="1" spc="5" dirty="0">
                <a:latin typeface="Times New Roman"/>
                <a:cs typeface="Times New Roman"/>
              </a:rPr>
              <a:t> </a:t>
            </a:r>
            <a:r>
              <a:rPr sz="2600" b="1" i="1" spc="-5" dirty="0">
                <a:latin typeface="Times New Roman"/>
                <a:cs typeface="Times New Roman"/>
              </a:rPr>
              <a:t>Classes</a:t>
            </a:r>
            <a:endParaRPr sz="2600">
              <a:latin typeface="Times New Roman"/>
              <a:cs typeface="Times New Roman"/>
            </a:endParaRPr>
          </a:p>
          <a:p>
            <a:pPr marL="679450" indent="-457834">
              <a:lnSpc>
                <a:spcPts val="2185"/>
              </a:lnSpc>
              <a:buClr>
                <a:srgbClr val="FF6500"/>
              </a:buClr>
              <a:buFont typeface="Arial"/>
              <a:buChar char="•"/>
              <a:tabLst>
                <a:tab pos="678815" algn="l"/>
                <a:tab pos="679450" algn="l"/>
              </a:tabLst>
            </a:pPr>
            <a:r>
              <a:rPr sz="2600" b="1" i="1" spc="-5" dirty="0">
                <a:latin typeface="Times New Roman"/>
                <a:cs typeface="Times New Roman"/>
              </a:rPr>
              <a:t>Adjusted</a:t>
            </a:r>
            <a:r>
              <a:rPr sz="2600" b="1" i="1" spc="5" dirty="0">
                <a:latin typeface="Times New Roman"/>
                <a:cs typeface="Times New Roman"/>
              </a:rPr>
              <a:t> </a:t>
            </a:r>
            <a:r>
              <a:rPr sz="2600" b="1" i="1" spc="-5" dirty="0">
                <a:latin typeface="Times New Roman"/>
                <a:cs typeface="Times New Roman"/>
              </a:rPr>
              <a:t>Curriculum</a:t>
            </a:r>
            <a:endParaRPr sz="2600">
              <a:latin typeface="Times New Roman"/>
              <a:cs typeface="Times New Roman"/>
            </a:endParaRPr>
          </a:p>
          <a:p>
            <a:pPr marL="679450" indent="-457834">
              <a:lnSpc>
                <a:spcPts val="2185"/>
              </a:lnSpc>
              <a:buClr>
                <a:srgbClr val="FF6500"/>
              </a:buClr>
              <a:buFont typeface="Arial"/>
              <a:buChar char="•"/>
              <a:tabLst>
                <a:tab pos="678815" algn="l"/>
                <a:tab pos="679450" algn="l"/>
              </a:tabLst>
            </a:pPr>
            <a:r>
              <a:rPr sz="2600" b="1" i="1" spc="-5" dirty="0">
                <a:latin typeface="Times New Roman"/>
                <a:cs typeface="Times New Roman"/>
              </a:rPr>
              <a:t>Behavior Therapeutic</a:t>
            </a:r>
            <a:r>
              <a:rPr sz="2600" b="1" i="1" spc="15" dirty="0">
                <a:latin typeface="Times New Roman"/>
                <a:cs typeface="Times New Roman"/>
              </a:rPr>
              <a:t> </a:t>
            </a:r>
            <a:r>
              <a:rPr sz="2600" b="1" i="1" spc="-5" dirty="0">
                <a:latin typeface="Times New Roman"/>
                <a:cs typeface="Times New Roman"/>
              </a:rPr>
              <a:t>Classes</a:t>
            </a:r>
            <a:endParaRPr sz="2600">
              <a:latin typeface="Times New Roman"/>
              <a:cs typeface="Times New Roman"/>
            </a:endParaRPr>
          </a:p>
          <a:p>
            <a:pPr marL="679450" indent="-457834">
              <a:lnSpc>
                <a:spcPts val="2650"/>
              </a:lnSpc>
              <a:buClr>
                <a:srgbClr val="FF6500"/>
              </a:buClr>
              <a:buFont typeface="Arial"/>
              <a:buChar char="•"/>
              <a:tabLst>
                <a:tab pos="678815" algn="l"/>
                <a:tab pos="679450" algn="l"/>
              </a:tabLst>
            </a:pPr>
            <a:r>
              <a:rPr sz="2600" b="1" i="1" spc="-5" dirty="0">
                <a:latin typeface="Times New Roman"/>
                <a:cs typeface="Times New Roman"/>
              </a:rPr>
              <a:t>Life Skill</a:t>
            </a:r>
            <a:r>
              <a:rPr sz="2600" b="1" i="1" spc="15" dirty="0">
                <a:latin typeface="Times New Roman"/>
                <a:cs typeface="Times New Roman"/>
              </a:rPr>
              <a:t> </a:t>
            </a:r>
            <a:r>
              <a:rPr sz="2600" b="1" i="1" spc="-10" dirty="0">
                <a:latin typeface="Times New Roman"/>
                <a:cs typeface="Times New Roman"/>
              </a:rPr>
              <a:t>Classes</a:t>
            </a:r>
            <a:endParaRPr sz="2600">
              <a:latin typeface="Times New Roman"/>
              <a:cs typeface="Times New Roman"/>
            </a:endParaRPr>
          </a:p>
          <a:p>
            <a:pPr marL="469900" indent="-457200">
              <a:lnSpc>
                <a:spcPts val="2965"/>
              </a:lnSpc>
              <a:spcBef>
                <a:spcPts val="1250"/>
              </a:spcBef>
              <a:buClr>
                <a:srgbClr val="FF6500"/>
              </a:buClr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600" b="1" i="1" spc="-5" dirty="0">
                <a:latin typeface="Times New Roman"/>
                <a:cs typeface="Times New Roman"/>
              </a:rPr>
              <a:t>Additional services could</a:t>
            </a:r>
            <a:r>
              <a:rPr sz="2600" b="1" i="1" spc="40" dirty="0">
                <a:latin typeface="Times New Roman"/>
                <a:cs typeface="Times New Roman"/>
              </a:rPr>
              <a:t> </a:t>
            </a:r>
            <a:r>
              <a:rPr sz="2600" b="1" i="1" spc="-5" dirty="0">
                <a:latin typeface="Times New Roman"/>
                <a:cs typeface="Times New Roman"/>
              </a:rPr>
              <a:t>include:</a:t>
            </a:r>
            <a:endParaRPr sz="2600">
              <a:latin typeface="Times New Roman"/>
              <a:cs typeface="Times New Roman"/>
            </a:endParaRPr>
          </a:p>
          <a:p>
            <a:pPr marL="779780" lvl="1" indent="-457834">
              <a:lnSpc>
                <a:spcPts val="2810"/>
              </a:lnSpc>
              <a:buClr>
                <a:srgbClr val="FF6500"/>
              </a:buClr>
              <a:buFont typeface="Arial"/>
              <a:buChar char="•"/>
              <a:tabLst>
                <a:tab pos="779780" algn="l"/>
                <a:tab pos="780415" algn="l"/>
              </a:tabLst>
            </a:pPr>
            <a:r>
              <a:rPr sz="2600" b="1" i="1" spc="-5" dirty="0">
                <a:latin typeface="Times New Roman"/>
                <a:cs typeface="Times New Roman"/>
              </a:rPr>
              <a:t>Physical</a:t>
            </a:r>
            <a:r>
              <a:rPr sz="2600" b="1" i="1" spc="5" dirty="0">
                <a:latin typeface="Times New Roman"/>
                <a:cs typeface="Times New Roman"/>
              </a:rPr>
              <a:t> </a:t>
            </a:r>
            <a:r>
              <a:rPr sz="2600" b="1" i="1" spc="-5" dirty="0">
                <a:latin typeface="Times New Roman"/>
                <a:cs typeface="Times New Roman"/>
              </a:rPr>
              <a:t>Therapy</a:t>
            </a:r>
            <a:endParaRPr sz="2600">
              <a:latin typeface="Times New Roman"/>
              <a:cs typeface="Times New Roman"/>
            </a:endParaRPr>
          </a:p>
          <a:p>
            <a:pPr marL="779780" lvl="1" indent="-457834">
              <a:lnSpc>
                <a:spcPts val="2810"/>
              </a:lnSpc>
              <a:buClr>
                <a:srgbClr val="FF6500"/>
              </a:buClr>
              <a:buFont typeface="Arial"/>
              <a:buChar char="•"/>
              <a:tabLst>
                <a:tab pos="779780" algn="l"/>
                <a:tab pos="780415" algn="l"/>
              </a:tabLst>
            </a:pPr>
            <a:r>
              <a:rPr sz="2600" b="1" i="1" spc="-5" dirty="0">
                <a:latin typeface="Times New Roman"/>
                <a:cs typeface="Times New Roman"/>
              </a:rPr>
              <a:t>Occupational</a:t>
            </a:r>
            <a:r>
              <a:rPr sz="2600" b="1" i="1" spc="5" dirty="0">
                <a:latin typeface="Times New Roman"/>
                <a:cs typeface="Times New Roman"/>
              </a:rPr>
              <a:t> </a:t>
            </a:r>
            <a:r>
              <a:rPr sz="2600" b="1" i="1" spc="-5" dirty="0">
                <a:latin typeface="Times New Roman"/>
                <a:cs typeface="Times New Roman"/>
              </a:rPr>
              <a:t>Therapy</a:t>
            </a:r>
            <a:endParaRPr sz="2600">
              <a:latin typeface="Times New Roman"/>
              <a:cs typeface="Times New Roman"/>
            </a:endParaRPr>
          </a:p>
          <a:p>
            <a:pPr marL="779780" lvl="1" indent="-457834">
              <a:lnSpc>
                <a:spcPts val="2810"/>
              </a:lnSpc>
              <a:buClr>
                <a:srgbClr val="FF6500"/>
              </a:buClr>
              <a:buFont typeface="Arial"/>
              <a:buChar char="•"/>
              <a:tabLst>
                <a:tab pos="779780" algn="l"/>
                <a:tab pos="780415" algn="l"/>
              </a:tabLst>
            </a:pPr>
            <a:r>
              <a:rPr sz="2600" b="1" i="1" spc="-5" dirty="0">
                <a:latin typeface="Times New Roman"/>
                <a:cs typeface="Times New Roman"/>
              </a:rPr>
              <a:t>Speech and Language</a:t>
            </a:r>
            <a:r>
              <a:rPr sz="2600" b="1" i="1" dirty="0">
                <a:latin typeface="Times New Roman"/>
                <a:cs typeface="Times New Roman"/>
              </a:rPr>
              <a:t> </a:t>
            </a:r>
            <a:r>
              <a:rPr sz="2600" b="1" i="1" spc="-5" dirty="0">
                <a:latin typeface="Times New Roman"/>
                <a:cs typeface="Times New Roman"/>
              </a:rPr>
              <a:t>Therapy</a:t>
            </a:r>
            <a:endParaRPr sz="2600">
              <a:latin typeface="Times New Roman"/>
              <a:cs typeface="Times New Roman"/>
            </a:endParaRPr>
          </a:p>
          <a:p>
            <a:pPr marL="779780" lvl="1" indent="-457834">
              <a:lnSpc>
                <a:spcPts val="2965"/>
              </a:lnSpc>
              <a:buClr>
                <a:srgbClr val="FF6500"/>
              </a:buClr>
              <a:buFont typeface="Arial"/>
              <a:buChar char="•"/>
              <a:tabLst>
                <a:tab pos="779780" algn="l"/>
                <a:tab pos="780415" algn="l"/>
              </a:tabLst>
            </a:pPr>
            <a:r>
              <a:rPr sz="2600" b="1" i="1" spc="-5" dirty="0">
                <a:latin typeface="Times New Roman"/>
                <a:cs typeface="Times New Roman"/>
              </a:rPr>
              <a:t>Counseling</a:t>
            </a:r>
            <a:r>
              <a:rPr sz="2600" b="1" i="1" spc="10" dirty="0">
                <a:latin typeface="Times New Roman"/>
                <a:cs typeface="Times New Roman"/>
              </a:rPr>
              <a:t> </a:t>
            </a:r>
            <a:r>
              <a:rPr sz="2600" b="1" i="1" spc="-5" dirty="0">
                <a:latin typeface="Times New Roman"/>
                <a:cs typeface="Times New Roman"/>
              </a:rPr>
              <a:t>Services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988" y="502158"/>
            <a:ext cx="7357871" cy="13769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32046" y="2142997"/>
            <a:ext cx="4106545" cy="441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470" marR="5080" indent="-319405">
              <a:lnSpc>
                <a:spcPct val="100000"/>
              </a:lnSpc>
              <a:spcBef>
                <a:spcPts val="100"/>
              </a:spcBef>
              <a:buClr>
                <a:srgbClr val="F07E09"/>
              </a:buClr>
              <a:buSzPct val="80208"/>
              <a:buFont typeface="Wingdings 2"/>
              <a:buChar char=""/>
              <a:tabLst>
                <a:tab pos="332105" algn="l"/>
              </a:tabLst>
            </a:pPr>
            <a:r>
              <a:rPr sz="4800" b="1" spc="-5" dirty="0">
                <a:latin typeface="Times New Roman"/>
                <a:cs typeface="Times New Roman"/>
              </a:rPr>
              <a:t>Who we </a:t>
            </a:r>
            <a:r>
              <a:rPr sz="4800" b="1" spc="-30" dirty="0">
                <a:latin typeface="Times New Roman"/>
                <a:cs typeface="Times New Roman"/>
              </a:rPr>
              <a:t>are</a:t>
            </a:r>
            <a:r>
              <a:rPr sz="4800" b="1" spc="-100" dirty="0">
                <a:latin typeface="Times New Roman"/>
                <a:cs typeface="Times New Roman"/>
              </a:rPr>
              <a:t> </a:t>
            </a:r>
            <a:r>
              <a:rPr sz="4800" b="1" spc="-5" dirty="0">
                <a:latin typeface="Times New Roman"/>
                <a:cs typeface="Times New Roman"/>
              </a:rPr>
              <a:t>at  SHS</a:t>
            </a:r>
            <a:endParaRPr sz="4800">
              <a:latin typeface="Times New Roman"/>
              <a:cs typeface="Times New Roman"/>
            </a:endParaRPr>
          </a:p>
          <a:p>
            <a:pPr marL="331470" marR="43180" indent="-319405">
              <a:lnSpc>
                <a:spcPct val="100000"/>
              </a:lnSpc>
              <a:buClr>
                <a:srgbClr val="F07E09"/>
              </a:buClr>
              <a:buSzPct val="80208"/>
              <a:buFont typeface="Wingdings 2"/>
              <a:buChar char=""/>
              <a:tabLst>
                <a:tab pos="332105" algn="l"/>
              </a:tabLst>
            </a:pPr>
            <a:r>
              <a:rPr sz="4800" b="1" spc="-5" dirty="0">
                <a:latin typeface="Times New Roman"/>
                <a:cs typeface="Times New Roman"/>
              </a:rPr>
              <a:t>What we</a:t>
            </a:r>
            <a:r>
              <a:rPr sz="4800" b="1" spc="-95" dirty="0">
                <a:latin typeface="Times New Roman"/>
                <a:cs typeface="Times New Roman"/>
              </a:rPr>
              <a:t> </a:t>
            </a:r>
            <a:r>
              <a:rPr sz="4800" b="1" spc="-5" dirty="0">
                <a:latin typeface="Times New Roman"/>
                <a:cs typeface="Times New Roman"/>
              </a:rPr>
              <a:t>offer  </a:t>
            </a:r>
            <a:r>
              <a:rPr sz="4800" b="1" dirty="0">
                <a:latin typeface="Times New Roman"/>
                <a:cs typeface="Times New Roman"/>
              </a:rPr>
              <a:t>at</a:t>
            </a:r>
            <a:r>
              <a:rPr sz="4800" b="1" spc="-10" dirty="0">
                <a:latin typeface="Times New Roman"/>
                <a:cs typeface="Times New Roman"/>
              </a:rPr>
              <a:t> </a:t>
            </a:r>
            <a:r>
              <a:rPr sz="4800" b="1" spc="-5" dirty="0">
                <a:latin typeface="Times New Roman"/>
                <a:cs typeface="Times New Roman"/>
              </a:rPr>
              <a:t>SHS</a:t>
            </a:r>
            <a:endParaRPr sz="4800">
              <a:latin typeface="Times New Roman"/>
              <a:cs typeface="Times New Roman"/>
            </a:endParaRPr>
          </a:p>
          <a:p>
            <a:pPr marL="331470" marR="43180" indent="-319405">
              <a:lnSpc>
                <a:spcPct val="100000"/>
              </a:lnSpc>
              <a:buClr>
                <a:srgbClr val="F07E09"/>
              </a:buClr>
              <a:buSzPct val="80208"/>
              <a:buFont typeface="Wingdings 2"/>
              <a:buChar char=""/>
              <a:tabLst>
                <a:tab pos="332105" algn="l"/>
              </a:tabLst>
            </a:pPr>
            <a:r>
              <a:rPr sz="4800" b="1" spc="-5" dirty="0">
                <a:latin typeface="Times New Roman"/>
                <a:cs typeface="Times New Roman"/>
              </a:rPr>
              <a:t>What we</a:t>
            </a:r>
            <a:r>
              <a:rPr sz="4800" b="1" spc="-95" dirty="0">
                <a:latin typeface="Times New Roman"/>
                <a:cs typeface="Times New Roman"/>
              </a:rPr>
              <a:t> </a:t>
            </a:r>
            <a:r>
              <a:rPr sz="4800" b="1" spc="-5" dirty="0">
                <a:latin typeface="Times New Roman"/>
                <a:cs typeface="Times New Roman"/>
              </a:rPr>
              <a:t>offer  </a:t>
            </a:r>
            <a:r>
              <a:rPr sz="4800" b="1" dirty="0">
                <a:latin typeface="Times New Roman"/>
                <a:cs typeface="Times New Roman"/>
              </a:rPr>
              <a:t>for Grade</a:t>
            </a:r>
            <a:r>
              <a:rPr sz="4800" b="1" spc="-125" dirty="0">
                <a:latin typeface="Times New Roman"/>
                <a:cs typeface="Times New Roman"/>
              </a:rPr>
              <a:t> </a:t>
            </a:r>
            <a:r>
              <a:rPr sz="4800" b="1" dirty="0">
                <a:latin typeface="Times New Roman"/>
                <a:cs typeface="Times New Roman"/>
              </a:rPr>
              <a:t>9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3326" y="2157983"/>
            <a:ext cx="3358134" cy="4721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7623" y="980694"/>
            <a:ext cx="3966209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7427" y="1934210"/>
            <a:ext cx="801624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Times New Roman"/>
                <a:cs typeface="Times New Roman"/>
              </a:rPr>
              <a:t>At </a:t>
            </a:r>
            <a:r>
              <a:rPr sz="2800" b="1" dirty="0">
                <a:latin typeface="Times New Roman"/>
                <a:cs typeface="Times New Roman"/>
              </a:rPr>
              <a:t>the </a:t>
            </a:r>
            <a:r>
              <a:rPr sz="2800" b="1" spc="-5" dirty="0">
                <a:latin typeface="Times New Roman"/>
                <a:cs typeface="Times New Roman"/>
              </a:rPr>
              <a:t>SHS </a:t>
            </a:r>
            <a:r>
              <a:rPr sz="2800" b="1" dirty="0">
                <a:latin typeface="Times New Roman"/>
                <a:cs typeface="Times New Roman"/>
              </a:rPr>
              <a:t>Library Media Center </a:t>
            </a:r>
            <a:r>
              <a:rPr sz="2800" b="1" spc="-5" dirty="0">
                <a:latin typeface="Times New Roman"/>
                <a:cs typeface="Times New Roman"/>
              </a:rPr>
              <a:t>students</a:t>
            </a:r>
            <a:r>
              <a:rPr sz="2800" b="1" spc="-12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will:</a:t>
            </a:r>
            <a:endParaRPr sz="2800">
              <a:latin typeface="Times New Roman"/>
              <a:cs typeface="Times New Roman"/>
            </a:endParaRPr>
          </a:p>
          <a:p>
            <a:pPr marL="952500" marR="415290" indent="-45720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835025" algn="l"/>
                <a:tab pos="83566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Develop </a:t>
            </a:r>
            <a:r>
              <a:rPr sz="2800" b="1" dirty="0">
                <a:latin typeface="Times New Roman"/>
                <a:cs typeface="Times New Roman"/>
              </a:rPr>
              <a:t>media literacy </a:t>
            </a:r>
            <a:r>
              <a:rPr sz="2800" b="1" spc="-5" dirty="0">
                <a:latin typeface="Times New Roman"/>
                <a:cs typeface="Times New Roman"/>
              </a:rPr>
              <a:t>and </a:t>
            </a:r>
            <a:r>
              <a:rPr sz="2800" b="1" dirty="0">
                <a:latin typeface="Times New Roman"/>
                <a:cs typeface="Times New Roman"/>
              </a:rPr>
              <a:t>lifelong </a:t>
            </a:r>
            <a:r>
              <a:rPr sz="2800" b="1" spc="-5" dirty="0">
                <a:latin typeface="Times New Roman"/>
                <a:cs typeface="Times New Roman"/>
              </a:rPr>
              <a:t>habits </a:t>
            </a:r>
            <a:r>
              <a:rPr sz="2800" b="1" dirty="0">
                <a:latin typeface="Times New Roman"/>
                <a:cs typeface="Times New Roman"/>
              </a:rPr>
              <a:t>of  </a:t>
            </a:r>
            <a:r>
              <a:rPr sz="2800" b="1" spc="-10" dirty="0">
                <a:latin typeface="Times New Roman"/>
                <a:cs typeface="Times New Roman"/>
              </a:rPr>
              <a:t>reading </a:t>
            </a:r>
            <a:r>
              <a:rPr sz="2800" b="1" dirty="0">
                <a:latin typeface="Times New Roman"/>
                <a:cs typeface="Times New Roman"/>
              </a:rPr>
              <a:t>for information &amp;</a:t>
            </a:r>
            <a:r>
              <a:rPr sz="2800" b="1" spc="-9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pleasure</a:t>
            </a:r>
            <a:endParaRPr sz="2800">
              <a:latin typeface="Times New Roman"/>
              <a:cs typeface="Times New Roman"/>
            </a:endParaRPr>
          </a:p>
          <a:p>
            <a:pPr marL="952500" marR="30480" indent="-457834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835025" algn="l"/>
                <a:tab pos="83566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Independently </a:t>
            </a:r>
            <a:r>
              <a:rPr sz="2800" b="1" dirty="0">
                <a:latin typeface="Times New Roman"/>
                <a:cs typeface="Times New Roman"/>
              </a:rPr>
              <a:t>apply 21</a:t>
            </a:r>
            <a:r>
              <a:rPr sz="2775" b="1" baseline="25525" dirty="0">
                <a:latin typeface="Times New Roman"/>
                <a:cs typeface="Times New Roman"/>
              </a:rPr>
              <a:t>st </a:t>
            </a:r>
            <a:r>
              <a:rPr sz="2800" b="1" dirty="0">
                <a:latin typeface="Times New Roman"/>
                <a:cs typeface="Times New Roman"/>
              </a:rPr>
              <a:t>Century Information,  </a:t>
            </a:r>
            <a:r>
              <a:rPr sz="2800" b="1" spc="-10" dirty="0">
                <a:latin typeface="Times New Roman"/>
                <a:cs typeface="Times New Roman"/>
              </a:rPr>
              <a:t>Research </a:t>
            </a:r>
            <a:r>
              <a:rPr sz="2800" b="1" dirty="0">
                <a:latin typeface="Times New Roman"/>
                <a:cs typeface="Times New Roman"/>
              </a:rPr>
              <a:t>&amp; </a:t>
            </a:r>
            <a:r>
              <a:rPr sz="2800" b="1" spc="-30" dirty="0">
                <a:latin typeface="Times New Roman"/>
                <a:cs typeface="Times New Roman"/>
              </a:rPr>
              <a:t>Technology</a:t>
            </a:r>
            <a:r>
              <a:rPr sz="2800" b="1" spc="-7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Skills</a:t>
            </a:r>
            <a:endParaRPr sz="2800">
              <a:latin typeface="Times New Roman"/>
              <a:cs typeface="Times New Roman"/>
            </a:endParaRPr>
          </a:p>
          <a:p>
            <a:pPr marL="835025" indent="-34036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835025" algn="l"/>
                <a:tab pos="83566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Complete </a:t>
            </a:r>
            <a:r>
              <a:rPr sz="2800" b="1" dirty="0">
                <a:latin typeface="Times New Roman"/>
                <a:cs typeface="Times New Roman"/>
              </a:rPr>
              <a:t>Maker </a:t>
            </a:r>
            <a:r>
              <a:rPr sz="2800" b="1" spc="-5" dirty="0">
                <a:latin typeface="Times New Roman"/>
                <a:cs typeface="Times New Roman"/>
              </a:rPr>
              <a:t>Space</a:t>
            </a:r>
            <a:r>
              <a:rPr sz="2800" b="1" spc="-9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activities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11652" y="4775453"/>
            <a:ext cx="3359658" cy="2517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70903" y="4775454"/>
            <a:ext cx="3130295" cy="25397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4775454"/>
            <a:ext cx="3083051" cy="25397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458200" cy="553998"/>
          </a:xfrm>
        </p:spPr>
        <p:txBody>
          <a:bodyPr/>
          <a:lstStyle/>
          <a:p>
            <a:pPr algn="ctr"/>
            <a:r>
              <a:rPr lang="en-US" sz="3600" i="1" u="none" dirty="0" smtClean="0">
                <a:solidFill>
                  <a:schemeClr val="accent6">
                    <a:lumMod val="75000"/>
                  </a:schemeClr>
                </a:solidFill>
              </a:rPr>
              <a:t>New Course Proposals for 2020-2021</a:t>
            </a:r>
            <a:endParaRPr lang="en-US" sz="3600" i="1" u="non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5800" y="1959229"/>
            <a:ext cx="4116324" cy="4739759"/>
          </a:xfrm>
        </p:spPr>
        <p:txBody>
          <a:bodyPr/>
          <a:lstStyle/>
          <a:p>
            <a:r>
              <a:rPr lang="en-US" sz="2400" dirty="0" smtClean="0"/>
              <a:t>AP Art History</a:t>
            </a:r>
          </a:p>
          <a:p>
            <a:r>
              <a:rPr lang="en-US" sz="2400" dirty="0" smtClean="0"/>
              <a:t>AP Studio Art: 3D</a:t>
            </a:r>
          </a:p>
          <a:p>
            <a:r>
              <a:rPr lang="en-US" sz="2400" dirty="0" smtClean="0"/>
              <a:t>AP Studio Art: Drawing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*Digital Drawing &amp; Painting</a:t>
            </a:r>
          </a:p>
          <a:p>
            <a:r>
              <a:rPr lang="en-US" sz="2400" dirty="0" smtClean="0"/>
              <a:t>*Business Communications</a:t>
            </a:r>
          </a:p>
          <a:p>
            <a:r>
              <a:rPr lang="en-US" sz="2400" dirty="0" smtClean="0"/>
              <a:t>*Construction II</a:t>
            </a:r>
          </a:p>
          <a:p>
            <a:r>
              <a:rPr lang="en-US" sz="2400" dirty="0" smtClean="0"/>
              <a:t>*Manufacturing II</a:t>
            </a:r>
          </a:p>
          <a:p>
            <a:r>
              <a:rPr lang="en-US" sz="2400" dirty="0" smtClean="0"/>
              <a:t>UB Marketing Principles</a:t>
            </a:r>
          </a:p>
          <a:p>
            <a:r>
              <a:rPr lang="en-US" sz="2400" dirty="0" smtClean="0"/>
              <a:t>UB Principles of Accounting</a:t>
            </a:r>
          </a:p>
          <a:p>
            <a:r>
              <a:rPr lang="en-US" sz="2400" dirty="0" smtClean="0"/>
              <a:t>UB Video Editing &amp;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Post Production</a:t>
            </a:r>
          </a:p>
          <a:p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3"/>
          </p:nvPr>
        </p:nvSpPr>
        <p:spPr>
          <a:xfrm>
            <a:off x="5180076" y="1959228"/>
            <a:ext cx="4192524" cy="4062651"/>
          </a:xfrm>
        </p:spPr>
        <p:txBody>
          <a:bodyPr/>
          <a:lstStyle/>
          <a:p>
            <a:r>
              <a:rPr lang="en-US" sz="2400" dirty="0"/>
              <a:t>*Senior Seminar English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*Project Aviation</a:t>
            </a:r>
          </a:p>
          <a:p>
            <a:r>
              <a:rPr lang="en-US" sz="2400" dirty="0" smtClean="0"/>
              <a:t>*Introduction to Philosophy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*Humanities Seminar I</a:t>
            </a:r>
          </a:p>
          <a:p>
            <a:r>
              <a:rPr lang="en-US" sz="2400" dirty="0" smtClean="0"/>
              <a:t>*Humanities Seminar II, III, IV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*Freshman Seminar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*STEM Seminar I</a:t>
            </a:r>
          </a:p>
          <a:p>
            <a:r>
              <a:rPr lang="en-US" sz="2400" dirty="0" smtClean="0"/>
              <a:t>*STEM Seminar II, III, IV</a:t>
            </a:r>
          </a:p>
          <a:p>
            <a:r>
              <a:rPr lang="en-US" sz="2400" dirty="0" smtClean="0"/>
              <a:t>French IV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Intro to Spanish Language &amp; 	Culture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33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8766" y="1034795"/>
            <a:ext cx="5333238" cy="432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2452" y="1893061"/>
            <a:ext cx="7919720" cy="543877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86385" marR="8255" indent="-274320">
              <a:lnSpc>
                <a:spcPts val="2300"/>
              </a:lnSpc>
              <a:spcBef>
                <a:spcPts val="660"/>
              </a:spcBef>
              <a:buClr>
                <a:srgbClr val="FF6500"/>
              </a:buClr>
              <a:buSzPct val="79166"/>
              <a:buFont typeface="Wingdings"/>
              <a:buChar char=""/>
              <a:tabLst>
                <a:tab pos="286385" algn="l"/>
                <a:tab pos="287020" algn="l"/>
                <a:tab pos="2930525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Advanced </a:t>
            </a:r>
            <a:r>
              <a:rPr sz="2400" b="1" dirty="0">
                <a:latin typeface="Times New Roman"/>
                <a:cs typeface="Times New Roman"/>
              </a:rPr>
              <a:t>Placement </a:t>
            </a:r>
            <a:r>
              <a:rPr sz="2400" b="1" spc="-5" dirty="0">
                <a:latin typeface="Times New Roman"/>
                <a:cs typeface="Times New Roman"/>
              </a:rPr>
              <a:t>(AP) </a:t>
            </a:r>
            <a:r>
              <a:rPr sz="2400" b="1" dirty="0">
                <a:latin typeface="Times New Roman"/>
                <a:cs typeface="Times New Roman"/>
              </a:rPr>
              <a:t>is a </a:t>
            </a:r>
            <a:r>
              <a:rPr sz="2400" b="1" spc="-10" dirty="0">
                <a:latin typeface="Times New Roman"/>
                <a:cs typeface="Times New Roman"/>
              </a:rPr>
              <a:t>rigorous </a:t>
            </a:r>
            <a:r>
              <a:rPr sz="2400" b="1" spc="-5" dirty="0">
                <a:latin typeface="Times New Roman"/>
                <a:cs typeface="Times New Roman"/>
              </a:rPr>
              <a:t>academic </a:t>
            </a:r>
            <a:r>
              <a:rPr sz="2400" b="1" spc="-10" dirty="0">
                <a:latin typeface="Times New Roman"/>
                <a:cs typeface="Times New Roman"/>
              </a:rPr>
              <a:t>program  </a:t>
            </a:r>
            <a:r>
              <a:rPr sz="2400" b="1" spc="-5" dirty="0">
                <a:latin typeface="Times New Roman"/>
                <a:cs typeface="Times New Roman"/>
              </a:rPr>
              <a:t>that </a:t>
            </a:r>
            <a:r>
              <a:rPr sz="2400" b="1" spc="-10" dirty="0">
                <a:latin typeface="Times New Roman"/>
                <a:cs typeface="Times New Roman"/>
              </a:rPr>
              <a:t>provides </a:t>
            </a:r>
            <a:r>
              <a:rPr sz="2400" b="1" spc="-5" dirty="0">
                <a:latin typeface="Times New Roman"/>
                <a:cs typeface="Times New Roman"/>
              </a:rPr>
              <a:t>students with </a:t>
            </a:r>
            <a:r>
              <a:rPr sz="2400" b="1" spc="-10" dirty="0">
                <a:latin typeface="Times New Roman"/>
                <a:cs typeface="Times New Roman"/>
              </a:rPr>
              <a:t>exposure </a:t>
            </a:r>
            <a:r>
              <a:rPr sz="2400" b="1" spc="-5" dirty="0">
                <a:latin typeface="Times New Roman"/>
                <a:cs typeface="Times New Roman"/>
              </a:rPr>
              <a:t>to </a:t>
            </a:r>
            <a:r>
              <a:rPr sz="2400" b="1" dirty="0">
                <a:latin typeface="Times New Roman"/>
                <a:cs typeface="Times New Roman"/>
              </a:rPr>
              <a:t>college-level </a:t>
            </a:r>
            <a:r>
              <a:rPr sz="2400" b="1" spc="-5" dirty="0">
                <a:latin typeface="Times New Roman"/>
                <a:cs typeface="Times New Roman"/>
              </a:rPr>
              <a:t>work  during high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school.	</a:t>
            </a:r>
            <a:r>
              <a:rPr sz="2400" b="1" spc="-10" dirty="0">
                <a:latin typeface="Times New Roman"/>
                <a:cs typeface="Times New Roman"/>
              </a:rPr>
              <a:t>Through </a:t>
            </a:r>
            <a:r>
              <a:rPr sz="2400" b="1" dirty="0">
                <a:latin typeface="Times New Roman"/>
                <a:cs typeface="Times New Roman"/>
              </a:rPr>
              <a:t>these courses AP certified  </a:t>
            </a:r>
            <a:r>
              <a:rPr sz="2400" b="1" spc="-5" dirty="0">
                <a:latin typeface="Times New Roman"/>
                <a:cs typeface="Times New Roman"/>
              </a:rPr>
              <a:t>teachers assist students to develop and apply the skills,  abilities, and </a:t>
            </a:r>
            <a:r>
              <a:rPr sz="2400" b="1" dirty="0">
                <a:latin typeface="Times New Roman"/>
                <a:cs typeface="Times New Roman"/>
              </a:rPr>
              <a:t>content </a:t>
            </a:r>
            <a:r>
              <a:rPr sz="2400" b="1" spc="-5" dirty="0">
                <a:latin typeface="Times New Roman"/>
                <a:cs typeface="Times New Roman"/>
              </a:rPr>
              <a:t>knowledge they will need later </a:t>
            </a:r>
            <a:r>
              <a:rPr sz="2400" b="1" dirty="0">
                <a:latin typeface="Times New Roman"/>
                <a:cs typeface="Times New Roman"/>
              </a:rPr>
              <a:t>in  college.</a:t>
            </a:r>
            <a:endParaRPr sz="2400" dirty="0">
              <a:latin typeface="Times New Roman"/>
              <a:cs typeface="Times New Roman"/>
            </a:endParaRPr>
          </a:p>
          <a:p>
            <a:pPr marL="287020" marR="5080" indent="-274320">
              <a:lnSpc>
                <a:spcPts val="2300"/>
              </a:lnSpc>
              <a:spcBef>
                <a:spcPts val="2325"/>
              </a:spcBef>
              <a:buClr>
                <a:srgbClr val="FF6500"/>
              </a:buClr>
              <a:buSzPct val="79166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AP </a:t>
            </a:r>
            <a:r>
              <a:rPr sz="2400" b="1" dirty="0">
                <a:latin typeface="Times New Roman"/>
                <a:cs typeface="Times New Roman"/>
              </a:rPr>
              <a:t>courses culminate in a college-level </a:t>
            </a:r>
            <a:r>
              <a:rPr sz="2400" b="1" spc="-5" dirty="0">
                <a:latin typeface="Times New Roman"/>
                <a:cs typeface="Times New Roman"/>
              </a:rPr>
              <a:t>assessment  developed and </a:t>
            </a:r>
            <a:r>
              <a:rPr sz="2400" b="1" spc="-10" dirty="0">
                <a:latin typeface="Times New Roman"/>
                <a:cs typeface="Times New Roman"/>
              </a:rPr>
              <a:t>scored </a:t>
            </a:r>
            <a:r>
              <a:rPr sz="2400" b="1" spc="-5" dirty="0">
                <a:latin typeface="Times New Roman"/>
                <a:cs typeface="Times New Roman"/>
              </a:rPr>
              <a:t>by </a:t>
            </a:r>
            <a:r>
              <a:rPr sz="2400" b="1" dirty="0">
                <a:latin typeface="Times New Roman"/>
                <a:cs typeface="Times New Roman"/>
              </a:rPr>
              <a:t>college, </a:t>
            </a:r>
            <a:r>
              <a:rPr sz="2400" b="1" spc="-20" dirty="0">
                <a:latin typeface="Times New Roman"/>
                <a:cs typeface="Times New Roman"/>
              </a:rPr>
              <a:t>university, </a:t>
            </a:r>
            <a:r>
              <a:rPr sz="2400" b="1" spc="-5" dirty="0">
                <a:latin typeface="Times New Roman"/>
                <a:cs typeface="Times New Roman"/>
              </a:rPr>
              <a:t>and secondary  school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Times New Roman"/>
                <a:cs typeface="Times New Roman"/>
              </a:rPr>
              <a:t>faculty.</a:t>
            </a:r>
            <a:endParaRPr sz="240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1760"/>
              </a:spcBef>
              <a:buClr>
                <a:srgbClr val="FF6500"/>
              </a:buClr>
              <a:buSzPct val="79166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AP </a:t>
            </a:r>
            <a:r>
              <a:rPr sz="2400" b="1" dirty="0">
                <a:latin typeface="Times New Roman"/>
                <a:cs typeface="Times New Roman"/>
              </a:rPr>
              <a:t>courses allows </a:t>
            </a:r>
            <a:r>
              <a:rPr sz="2400" b="1" spc="-5" dirty="0">
                <a:latin typeface="Times New Roman"/>
                <a:cs typeface="Times New Roman"/>
              </a:rPr>
              <a:t>students</a:t>
            </a:r>
            <a:r>
              <a:rPr sz="2400" b="1" spc="-1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to:</a:t>
            </a:r>
            <a:endParaRPr sz="2400" dirty="0">
              <a:latin typeface="Times New Roman"/>
              <a:cs typeface="Times New Roman"/>
            </a:endParaRPr>
          </a:p>
          <a:p>
            <a:pPr marL="1009015" lvl="1" indent="-24765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1009650" algn="l"/>
                <a:tab pos="4707255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Earn </a:t>
            </a:r>
            <a:r>
              <a:rPr sz="2400" b="1" dirty="0">
                <a:latin typeface="Times New Roman"/>
                <a:cs typeface="Times New Roman"/>
              </a:rPr>
              <a:t>college </a:t>
            </a:r>
            <a:r>
              <a:rPr sz="2400" b="1" spc="-10" dirty="0">
                <a:latin typeface="Times New Roman"/>
                <a:cs typeface="Times New Roman"/>
              </a:rPr>
              <a:t>credit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while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dirty="0" smtClean="0">
                <a:latin typeface="Times New Roman"/>
                <a:cs typeface="Times New Roman"/>
              </a:rPr>
              <a:t>in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latin typeface="Times New Roman"/>
                <a:cs typeface="Times New Roman"/>
              </a:rPr>
              <a:t>high</a:t>
            </a:r>
            <a:r>
              <a:rPr sz="2400" b="1" spc="-10" dirty="0" smtClean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school.</a:t>
            </a:r>
            <a:endParaRPr sz="2400" dirty="0">
              <a:latin typeface="Times New Roman"/>
              <a:cs typeface="Times New Roman"/>
            </a:endParaRPr>
          </a:p>
          <a:p>
            <a:pPr marL="1009015" lvl="1" indent="-24765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100965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Remain </a:t>
            </a:r>
            <a:r>
              <a:rPr sz="2400" b="1" dirty="0">
                <a:latin typeface="Times New Roman"/>
                <a:cs typeface="Times New Roman"/>
              </a:rPr>
              <a:t>competitive in the college </a:t>
            </a:r>
            <a:r>
              <a:rPr sz="2400" b="1" spc="-5" dirty="0">
                <a:latin typeface="Times New Roman"/>
                <a:cs typeface="Times New Roman"/>
              </a:rPr>
              <a:t>admission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process.</a:t>
            </a:r>
            <a:endParaRPr sz="2400" dirty="0">
              <a:latin typeface="Times New Roman"/>
              <a:cs typeface="Times New Roman"/>
            </a:endParaRPr>
          </a:p>
          <a:p>
            <a:pPr marL="1009015" lvl="1" indent="-24765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1009650" algn="l"/>
              </a:tabLst>
            </a:pPr>
            <a:r>
              <a:rPr sz="2400" b="1" spc="-10" dirty="0">
                <a:latin typeface="Times New Roman"/>
                <a:cs typeface="Times New Roman"/>
              </a:rPr>
              <a:t>Broaden </a:t>
            </a:r>
            <a:r>
              <a:rPr sz="2400" b="1" dirty="0">
                <a:latin typeface="Times New Roman"/>
                <a:cs typeface="Times New Roman"/>
              </a:rPr>
              <a:t>intellectual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horizons.</a:t>
            </a:r>
            <a:endParaRPr sz="2400" dirty="0">
              <a:latin typeface="Times New Roman"/>
              <a:cs typeface="Times New Roman"/>
            </a:endParaRPr>
          </a:p>
          <a:p>
            <a:pPr marL="1009015" lvl="1" indent="-24765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100965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Build confidence in their </a:t>
            </a:r>
            <a:r>
              <a:rPr sz="2400" b="1" spc="-10" dirty="0">
                <a:latin typeface="Times New Roman"/>
                <a:cs typeface="Times New Roman"/>
              </a:rPr>
              <a:t>readiness </a:t>
            </a:r>
            <a:r>
              <a:rPr sz="2400" b="1" spc="-5" dirty="0">
                <a:latin typeface="Times New Roman"/>
                <a:cs typeface="Times New Roman"/>
              </a:rPr>
              <a:t>for</a:t>
            </a:r>
            <a:r>
              <a:rPr sz="2400" b="1" spc="-10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college.</a:t>
            </a:r>
            <a:endParaRPr sz="2400" dirty="0">
              <a:latin typeface="Times New Roman"/>
              <a:cs typeface="Times New Roman"/>
            </a:endParaRPr>
          </a:p>
          <a:p>
            <a:pPr marL="1009015" lvl="1" indent="-24765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1009650" algn="l"/>
              </a:tabLst>
            </a:pPr>
            <a:r>
              <a:rPr sz="2400" b="1" dirty="0">
                <a:latin typeface="Times New Roman"/>
                <a:cs typeface="Times New Roman"/>
              </a:rPr>
              <a:t>Gain a </a:t>
            </a:r>
            <a:r>
              <a:rPr sz="2400" b="1" spc="-5" dirty="0">
                <a:latin typeface="Times New Roman"/>
                <a:cs typeface="Times New Roman"/>
              </a:rPr>
              <a:t>financial head start on </a:t>
            </a:r>
            <a:r>
              <a:rPr sz="2400" b="1" dirty="0">
                <a:latin typeface="Times New Roman"/>
                <a:cs typeface="Times New Roman"/>
              </a:rPr>
              <a:t>college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costs.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53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2708" y="960119"/>
            <a:ext cx="7847838" cy="557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8998" y="1857705"/>
            <a:ext cx="8769985" cy="564513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800" b="1" i="1" u="heavy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Capstone</a:t>
            </a:r>
            <a:r>
              <a:rPr sz="2800" b="1" spc="-5" dirty="0">
                <a:latin typeface="Times New Roman"/>
                <a:cs typeface="Times New Roman"/>
              </a:rPr>
              <a:t>: </a:t>
            </a:r>
            <a:r>
              <a:rPr sz="2800" b="1" spc="-40" dirty="0">
                <a:latin typeface="Times New Roman"/>
                <a:cs typeface="Times New Roman"/>
              </a:rPr>
              <a:t>Seminar,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Times New Roman"/>
                <a:cs typeface="Times New Roman"/>
              </a:rPr>
              <a:t>Research</a:t>
            </a:r>
            <a:endParaRPr sz="2800" dirty="0">
              <a:latin typeface="Times New Roman"/>
              <a:cs typeface="Times New Roman"/>
            </a:endParaRPr>
          </a:p>
          <a:p>
            <a:pPr marL="12700" marR="365125">
              <a:lnSpc>
                <a:spcPct val="100000"/>
              </a:lnSpc>
              <a:spcBef>
                <a:spcPts val="960"/>
              </a:spcBef>
            </a:pP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English</a:t>
            </a:r>
            <a:r>
              <a:rPr sz="2800" b="1" spc="-5" dirty="0">
                <a:latin typeface="Times New Roman"/>
                <a:cs typeface="Times New Roman"/>
              </a:rPr>
              <a:t>: English Language and </a:t>
            </a:r>
            <a:r>
              <a:rPr sz="2800" b="1" spc="-10" dirty="0">
                <a:latin typeface="Times New Roman"/>
                <a:cs typeface="Times New Roman"/>
              </a:rPr>
              <a:t>Composition, English  Literature </a:t>
            </a:r>
            <a:r>
              <a:rPr sz="2800" b="1" spc="-5" dirty="0">
                <a:latin typeface="Times New Roman"/>
                <a:cs typeface="Times New Roman"/>
              </a:rPr>
              <a:t>and</a:t>
            </a:r>
            <a:r>
              <a:rPr sz="2800" b="1" dirty="0">
                <a:latin typeface="Times New Roman"/>
                <a:cs typeface="Times New Roman"/>
              </a:rPr>
              <a:t> </a:t>
            </a:r>
            <a:r>
              <a:rPr sz="2800" b="1" spc="-5" dirty="0" smtClean="0">
                <a:latin typeface="Times New Roman"/>
                <a:cs typeface="Times New Roman"/>
              </a:rPr>
              <a:t>Composition</a:t>
            </a:r>
            <a:endParaRPr lang="en-US" sz="2800" b="1" spc="-5" dirty="0" smtClean="0">
              <a:latin typeface="Times New Roman"/>
              <a:cs typeface="Times New Roman"/>
            </a:endParaRPr>
          </a:p>
          <a:p>
            <a:pPr marL="12700" marR="365125">
              <a:lnSpc>
                <a:spcPct val="100000"/>
              </a:lnSpc>
              <a:spcBef>
                <a:spcPts val="960"/>
              </a:spcBef>
            </a:pPr>
            <a:r>
              <a:rPr lang="en-US" sz="2800" b="1" i="1" u="sng" spc="-5" dirty="0" smtClean="0">
                <a:latin typeface="Times New Roman"/>
                <a:cs typeface="Times New Roman"/>
              </a:rPr>
              <a:t>Fine Art</a:t>
            </a:r>
            <a:r>
              <a:rPr lang="en-US" sz="2800" b="1" spc="-5" dirty="0" smtClean="0">
                <a:latin typeface="Times New Roman"/>
                <a:cs typeface="Times New Roman"/>
              </a:rPr>
              <a:t>: Studio Art: 2D Design</a:t>
            </a:r>
            <a:endParaRPr sz="2800" dirty="0">
              <a:latin typeface="Times New Roman"/>
              <a:cs typeface="Times New Roman"/>
            </a:endParaRPr>
          </a:p>
          <a:p>
            <a:pPr marL="12700" marR="664845">
              <a:lnSpc>
                <a:spcPct val="100000"/>
              </a:lnSpc>
              <a:spcBef>
                <a:spcPts val="960"/>
              </a:spcBef>
            </a:pP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Mathematics</a:t>
            </a:r>
            <a:r>
              <a:rPr sz="2800" b="1" spc="-5" dirty="0">
                <a:latin typeface="Times New Roman"/>
                <a:cs typeface="Times New Roman"/>
              </a:rPr>
              <a:t>: </a:t>
            </a:r>
            <a:r>
              <a:rPr sz="2800" b="1" spc="-10" dirty="0">
                <a:latin typeface="Times New Roman"/>
                <a:cs typeface="Times New Roman"/>
              </a:rPr>
              <a:t>Calculus </a:t>
            </a:r>
            <a:r>
              <a:rPr sz="2800" b="1" spc="-5" dirty="0">
                <a:latin typeface="Times New Roman"/>
                <a:cs typeface="Times New Roman"/>
              </a:rPr>
              <a:t>AB, </a:t>
            </a:r>
            <a:r>
              <a:rPr sz="2800" b="1" spc="-10" dirty="0">
                <a:latin typeface="Times New Roman"/>
                <a:cs typeface="Times New Roman"/>
              </a:rPr>
              <a:t>Calculus </a:t>
            </a:r>
            <a:r>
              <a:rPr sz="2800" b="1" spc="-5" dirty="0">
                <a:latin typeface="Times New Roman"/>
                <a:cs typeface="Times New Roman"/>
              </a:rPr>
              <a:t>BC, Computer  </a:t>
            </a:r>
            <a:r>
              <a:rPr sz="2800" b="1" spc="-10" dirty="0">
                <a:latin typeface="Times New Roman"/>
                <a:cs typeface="Times New Roman"/>
              </a:rPr>
              <a:t>Science, </a:t>
            </a:r>
            <a:r>
              <a:rPr sz="28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Computer Science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Principles,</a:t>
            </a:r>
            <a:r>
              <a:rPr sz="2800" b="1" spc="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Statistics</a:t>
            </a:r>
            <a:endParaRPr sz="2800" dirty="0">
              <a:latin typeface="Times New Roman"/>
              <a:cs typeface="Times New Roman"/>
            </a:endParaRPr>
          </a:p>
          <a:p>
            <a:pPr marL="12700" marR="488315">
              <a:lnSpc>
                <a:spcPct val="100000"/>
              </a:lnSpc>
              <a:spcBef>
                <a:spcPts val="960"/>
              </a:spcBef>
            </a:pPr>
            <a:r>
              <a:rPr sz="2800" b="1" i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Science</a:t>
            </a:r>
            <a:r>
              <a:rPr sz="2800" b="1" spc="-10" dirty="0">
                <a:latin typeface="Times New Roman"/>
                <a:cs typeface="Times New Roman"/>
              </a:rPr>
              <a:t>: </a:t>
            </a:r>
            <a:r>
              <a:rPr sz="2800" b="1" spc="-25" dirty="0">
                <a:solidFill>
                  <a:srgbClr val="FF6500"/>
                </a:solidFill>
                <a:latin typeface="Times New Roman"/>
                <a:cs typeface="Times New Roman"/>
              </a:rPr>
              <a:t>Biology</a:t>
            </a:r>
            <a:r>
              <a:rPr sz="2800" b="1" spc="-25" dirty="0">
                <a:latin typeface="Times New Roman"/>
                <a:cs typeface="Times New Roman"/>
              </a:rPr>
              <a:t>, Chemistry, </a:t>
            </a:r>
            <a:r>
              <a:rPr sz="2800" b="1" spc="-10" dirty="0">
                <a:latin typeface="Times New Roman"/>
                <a:cs typeface="Times New Roman"/>
              </a:rPr>
              <a:t>Environmental Science, 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Physics I </a:t>
            </a:r>
            <a:r>
              <a:rPr sz="28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Algebra-Based, </a:t>
            </a:r>
            <a:r>
              <a:rPr sz="2800" b="1" spc="-5" dirty="0">
                <a:latin typeface="Times New Roman"/>
                <a:cs typeface="Times New Roman"/>
              </a:rPr>
              <a:t>Physics II</a:t>
            </a:r>
            <a:r>
              <a:rPr sz="2800" b="1" spc="-26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Algebra-Based</a:t>
            </a:r>
            <a:endParaRPr sz="2800" dirty="0">
              <a:latin typeface="Times New Roman"/>
              <a:cs typeface="Times New Roman"/>
            </a:endParaRPr>
          </a:p>
          <a:p>
            <a:pPr marL="12700" marR="579120">
              <a:lnSpc>
                <a:spcPct val="100000"/>
              </a:lnSpc>
              <a:spcBef>
                <a:spcPts val="960"/>
              </a:spcBef>
            </a:pPr>
            <a:r>
              <a:rPr sz="2800" b="1" i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Social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Studies</a:t>
            </a:r>
            <a:r>
              <a:rPr sz="2800" b="1" spc="-5" dirty="0">
                <a:latin typeface="Times New Roman"/>
                <a:cs typeface="Times New Roman"/>
              </a:rPr>
              <a:t>: </a:t>
            </a:r>
            <a:r>
              <a:rPr sz="2800" b="1" spc="-10" dirty="0">
                <a:latin typeface="Times New Roman"/>
                <a:cs typeface="Times New Roman"/>
              </a:rPr>
              <a:t>European </a:t>
            </a:r>
            <a:r>
              <a:rPr sz="2800" b="1" spc="-25" dirty="0">
                <a:latin typeface="Times New Roman"/>
                <a:cs typeface="Times New Roman"/>
              </a:rPr>
              <a:t>History, </a:t>
            </a:r>
            <a:r>
              <a:rPr sz="2800" b="1" spc="-20" dirty="0">
                <a:latin typeface="Times New Roman"/>
                <a:cs typeface="Times New Roman"/>
              </a:rPr>
              <a:t>Psychology, </a:t>
            </a:r>
            <a:r>
              <a:rPr sz="2800" b="1" spc="-5" dirty="0">
                <a:latin typeface="Times New Roman"/>
                <a:cs typeface="Times New Roman"/>
              </a:rPr>
              <a:t>U.S.  Government &amp; Politics, U.S. </a:t>
            </a:r>
            <a:r>
              <a:rPr sz="2800" b="1" spc="-25" dirty="0">
                <a:latin typeface="Times New Roman"/>
                <a:cs typeface="Times New Roman"/>
              </a:rPr>
              <a:t>History, </a:t>
            </a:r>
            <a:r>
              <a:rPr sz="2800" b="1" spc="-40" dirty="0">
                <a:solidFill>
                  <a:srgbClr val="FF6500"/>
                </a:solidFill>
                <a:latin typeface="Times New Roman"/>
                <a:cs typeface="Times New Roman"/>
              </a:rPr>
              <a:t>World</a:t>
            </a:r>
            <a:r>
              <a:rPr sz="28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History</a:t>
            </a: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800" b="1" i="1" u="heavy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World </a:t>
            </a:r>
            <a:r>
              <a:rPr sz="28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Languages</a:t>
            </a:r>
            <a:r>
              <a:rPr sz="2800" b="1" spc="-5" dirty="0">
                <a:latin typeface="Times New Roman"/>
                <a:cs typeface="Times New Roman"/>
              </a:rPr>
              <a:t>: </a:t>
            </a:r>
            <a:r>
              <a:rPr sz="2800" b="1" spc="-15" dirty="0">
                <a:latin typeface="Times New Roman"/>
                <a:cs typeface="Times New Roman"/>
              </a:rPr>
              <a:t>French </a:t>
            </a:r>
            <a:r>
              <a:rPr sz="2800" b="1" spc="-5" dirty="0">
                <a:latin typeface="Times New Roman"/>
                <a:cs typeface="Times New Roman"/>
              </a:rPr>
              <a:t>Language, Spanish</a:t>
            </a:r>
            <a:r>
              <a:rPr sz="2800" b="1" spc="14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Language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4974" y="581406"/>
            <a:ext cx="8254745" cy="11940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3600" y="1984502"/>
            <a:ext cx="8599170" cy="51126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590"/>
              </a:lnSpc>
              <a:spcBef>
                <a:spcPts val="100"/>
              </a:spcBef>
            </a:pPr>
            <a:r>
              <a:rPr sz="24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CTE</a:t>
            </a:r>
            <a:r>
              <a:rPr sz="2400" b="1" spc="-5" dirty="0">
                <a:latin typeface="Times New Roman"/>
                <a:cs typeface="Times New Roman"/>
              </a:rPr>
              <a:t>: </a:t>
            </a:r>
            <a:r>
              <a:rPr sz="2400" b="1" dirty="0">
                <a:latin typeface="Times New Roman"/>
                <a:cs typeface="Times New Roman"/>
              </a:rPr>
              <a:t>Engineering – 3 </a:t>
            </a:r>
            <a:r>
              <a:rPr sz="2400" b="1" spc="-5" dirty="0">
                <a:latin typeface="Times New Roman"/>
                <a:cs typeface="Times New Roman"/>
              </a:rPr>
              <a:t>UCONN</a:t>
            </a:r>
            <a:r>
              <a:rPr sz="2400" b="1" spc="-10" dirty="0">
                <a:latin typeface="Times New Roman"/>
                <a:cs typeface="Times New Roman"/>
              </a:rPr>
              <a:t> credits</a:t>
            </a:r>
            <a:endParaRPr sz="2400" dirty="0">
              <a:latin typeface="Times New Roman"/>
              <a:cs typeface="Times New Roman"/>
            </a:endParaRPr>
          </a:p>
          <a:p>
            <a:pPr marL="809625">
              <a:lnSpc>
                <a:spcPts val="2590"/>
              </a:lnSpc>
            </a:pPr>
            <a:r>
              <a:rPr sz="2400" b="1" dirty="0">
                <a:latin typeface="Times New Roman"/>
                <a:cs typeface="Times New Roman"/>
              </a:rPr>
              <a:t>Essentials of Economics – 3 </a:t>
            </a:r>
            <a:r>
              <a:rPr sz="2400" b="1" spc="-5" dirty="0">
                <a:latin typeface="Times New Roman"/>
                <a:cs typeface="Times New Roman"/>
              </a:rPr>
              <a:t>UCONN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credits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4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English</a:t>
            </a:r>
            <a:r>
              <a:rPr sz="2400" b="1" spc="-5" dirty="0">
                <a:latin typeface="Times New Roman"/>
                <a:cs typeface="Times New Roman"/>
              </a:rPr>
              <a:t>: </a:t>
            </a:r>
            <a:r>
              <a:rPr sz="2400" b="1" dirty="0">
                <a:latin typeface="Times New Roman"/>
                <a:cs typeface="Times New Roman"/>
              </a:rPr>
              <a:t>Seminar in Academic </a:t>
            </a:r>
            <a:r>
              <a:rPr sz="2400" b="1" spc="-10" dirty="0">
                <a:latin typeface="Times New Roman"/>
                <a:cs typeface="Times New Roman"/>
              </a:rPr>
              <a:t>Writing- </a:t>
            </a:r>
            <a:r>
              <a:rPr sz="2400" b="1" dirty="0">
                <a:latin typeface="Times New Roman"/>
                <a:cs typeface="Times New Roman"/>
              </a:rPr>
              <a:t>4 </a:t>
            </a:r>
            <a:r>
              <a:rPr sz="2400" b="1" spc="-5" dirty="0">
                <a:latin typeface="Times New Roman"/>
                <a:cs typeface="Times New Roman"/>
              </a:rPr>
              <a:t>UCONN</a:t>
            </a:r>
            <a:r>
              <a:rPr sz="2400" b="1" spc="-235" dirty="0">
                <a:latin typeface="Times New Roman"/>
                <a:cs typeface="Times New Roman"/>
              </a:rPr>
              <a:t> </a:t>
            </a:r>
            <a:r>
              <a:rPr sz="2400" b="1" spc="-10" dirty="0" smtClean="0">
                <a:latin typeface="Times New Roman"/>
                <a:cs typeface="Times New Roman"/>
              </a:rPr>
              <a:t>credits</a:t>
            </a:r>
            <a:endParaRPr sz="2400" dirty="0">
              <a:latin typeface="Times New Roman"/>
              <a:cs typeface="Times New Roman"/>
            </a:endParaRPr>
          </a:p>
          <a:p>
            <a:pPr marL="809625" marR="2087245" indent="-797560">
              <a:lnSpc>
                <a:spcPts val="2300"/>
              </a:lnSpc>
              <a:spcBef>
                <a:spcPts val="1520"/>
              </a:spcBef>
            </a:pPr>
            <a:r>
              <a:rPr sz="24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Mathematics</a:t>
            </a:r>
            <a:r>
              <a:rPr sz="2400" b="1" spc="-5" dirty="0">
                <a:latin typeface="Times New Roman"/>
                <a:cs typeface="Times New Roman"/>
              </a:rPr>
              <a:t>: Calculus I and II- 8 UCONN </a:t>
            </a:r>
            <a:r>
              <a:rPr sz="2400" b="1" spc="-10" dirty="0">
                <a:latin typeface="Times New Roman"/>
                <a:cs typeface="Times New Roman"/>
              </a:rPr>
              <a:t>credits  </a:t>
            </a:r>
            <a:endParaRPr lang="en-US" sz="2400" b="1" spc="-10" dirty="0" smtClean="0">
              <a:latin typeface="Times New Roman"/>
              <a:cs typeface="Times New Roman"/>
            </a:endParaRPr>
          </a:p>
          <a:p>
            <a:pPr marL="809625" marR="2087245" indent="-797560">
              <a:lnSpc>
                <a:spcPts val="2300"/>
              </a:lnSpc>
              <a:spcBef>
                <a:spcPts val="1520"/>
              </a:spcBef>
            </a:pPr>
            <a:r>
              <a:rPr sz="2400" b="1" i="1" u="heavy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Music</a:t>
            </a:r>
            <a:r>
              <a:rPr sz="2400" b="1" spc="-5" dirty="0">
                <a:latin typeface="Times New Roman"/>
                <a:cs typeface="Times New Roman"/>
              </a:rPr>
              <a:t>: </a:t>
            </a:r>
            <a:r>
              <a:rPr sz="2400" b="1" dirty="0">
                <a:latin typeface="Times New Roman"/>
                <a:cs typeface="Times New Roman"/>
              </a:rPr>
              <a:t>Music </a:t>
            </a:r>
            <a:r>
              <a:rPr sz="2400" b="1" spc="-5" dirty="0">
                <a:latin typeface="Times New Roman"/>
                <a:cs typeface="Times New Roman"/>
              </a:rPr>
              <a:t>Appreciation- </a:t>
            </a:r>
            <a:r>
              <a:rPr sz="2400" b="1" dirty="0">
                <a:latin typeface="Times New Roman"/>
                <a:cs typeface="Times New Roman"/>
              </a:rPr>
              <a:t>3 </a:t>
            </a:r>
            <a:r>
              <a:rPr sz="2400" b="1" spc="-5" dirty="0">
                <a:latin typeface="Times New Roman"/>
                <a:cs typeface="Times New Roman"/>
              </a:rPr>
              <a:t>UCONN </a:t>
            </a:r>
            <a:r>
              <a:rPr sz="2400" b="1" spc="-10" dirty="0">
                <a:latin typeface="Times New Roman"/>
                <a:cs typeface="Times New Roman"/>
              </a:rPr>
              <a:t>credits  </a:t>
            </a:r>
            <a:r>
              <a:rPr sz="2400" b="1" dirty="0">
                <a:latin typeface="Times New Roman"/>
                <a:cs typeface="Times New Roman"/>
              </a:rPr>
              <a:t>Fundamentals of Music- 3 </a:t>
            </a:r>
            <a:r>
              <a:rPr sz="2400" b="1" spc="-5" dirty="0">
                <a:latin typeface="Times New Roman"/>
                <a:cs typeface="Times New Roman"/>
              </a:rPr>
              <a:t>UCONN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credits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4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Science</a:t>
            </a:r>
            <a:r>
              <a:rPr sz="2400" b="1" spc="-5" dirty="0">
                <a:latin typeface="Times New Roman"/>
                <a:cs typeface="Times New Roman"/>
              </a:rPr>
              <a:t>: </a:t>
            </a:r>
            <a:r>
              <a:rPr sz="2400" b="1" dirty="0">
                <a:latin typeface="Times New Roman"/>
                <a:cs typeface="Times New Roman"/>
              </a:rPr>
              <a:t>General Physics I &amp; </a:t>
            </a:r>
            <a:r>
              <a:rPr sz="2400" b="1" spc="-5" dirty="0">
                <a:latin typeface="Times New Roman"/>
                <a:cs typeface="Times New Roman"/>
              </a:rPr>
              <a:t>II- </a:t>
            </a:r>
            <a:r>
              <a:rPr sz="2400" b="1" dirty="0">
                <a:latin typeface="Times New Roman"/>
                <a:cs typeface="Times New Roman"/>
              </a:rPr>
              <a:t>8 </a:t>
            </a:r>
            <a:r>
              <a:rPr sz="2400" b="1" spc="-5" dirty="0">
                <a:latin typeface="Times New Roman"/>
                <a:cs typeface="Times New Roman"/>
              </a:rPr>
              <a:t>UCONN</a:t>
            </a:r>
            <a:r>
              <a:rPr sz="2400" b="1" spc="-10" dirty="0">
                <a:latin typeface="Times New Roman"/>
                <a:cs typeface="Times New Roman"/>
              </a:rPr>
              <a:t> credits</a:t>
            </a:r>
            <a:endParaRPr sz="2400" dirty="0">
              <a:latin typeface="Times New Roman"/>
              <a:cs typeface="Times New Roman"/>
            </a:endParaRPr>
          </a:p>
          <a:p>
            <a:pPr marL="809625" marR="5080" indent="-797560">
              <a:lnSpc>
                <a:spcPct val="80000"/>
              </a:lnSpc>
              <a:spcBef>
                <a:spcPts val="1535"/>
              </a:spcBef>
            </a:pPr>
            <a:r>
              <a:rPr sz="24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Social Studies</a:t>
            </a:r>
            <a:r>
              <a:rPr sz="2400" b="1" spc="-5" dirty="0">
                <a:latin typeface="Times New Roman"/>
                <a:cs typeface="Times New Roman"/>
              </a:rPr>
              <a:t>: Principles of </a:t>
            </a:r>
            <a:r>
              <a:rPr sz="2400" b="1" spc="-10" dirty="0">
                <a:latin typeface="Times New Roman"/>
                <a:cs typeface="Times New Roman"/>
              </a:rPr>
              <a:t>Macro </a:t>
            </a:r>
            <a:r>
              <a:rPr sz="2400" b="1" spc="-5" dirty="0">
                <a:latin typeface="Times New Roman"/>
                <a:cs typeface="Times New Roman"/>
              </a:rPr>
              <a:t>Economics- 3 UCONN </a:t>
            </a:r>
            <a:r>
              <a:rPr sz="2400" b="1" spc="-10" dirty="0">
                <a:latin typeface="Times New Roman"/>
                <a:cs typeface="Times New Roman"/>
              </a:rPr>
              <a:t>credits;  </a:t>
            </a:r>
            <a:r>
              <a:rPr sz="2400" b="1" spc="-5" dirty="0">
                <a:latin typeface="Times New Roman"/>
                <a:cs typeface="Times New Roman"/>
              </a:rPr>
              <a:t>Principles of </a:t>
            </a:r>
            <a:r>
              <a:rPr sz="2400" b="1" spc="-10" dirty="0">
                <a:latin typeface="Times New Roman"/>
                <a:cs typeface="Times New Roman"/>
              </a:rPr>
              <a:t>Micro </a:t>
            </a:r>
            <a:r>
              <a:rPr sz="2400" b="1" spc="-5" dirty="0">
                <a:latin typeface="Times New Roman"/>
                <a:cs typeface="Times New Roman"/>
              </a:rPr>
              <a:t>Economics- 3 UCONN</a:t>
            </a:r>
            <a:r>
              <a:rPr sz="2400" b="1" spc="-10" dirty="0">
                <a:latin typeface="Times New Roman"/>
                <a:cs typeface="Times New Roman"/>
              </a:rPr>
              <a:t> credits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ts val="2590"/>
              </a:lnSpc>
              <a:spcBef>
                <a:spcPts val="960"/>
              </a:spcBef>
            </a:pPr>
            <a:r>
              <a:rPr sz="2400" b="1" i="1" u="heavy" spc="-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World </a:t>
            </a:r>
            <a:r>
              <a:rPr sz="24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Languages</a:t>
            </a:r>
            <a:r>
              <a:rPr sz="2400" b="1" spc="-5" dirty="0">
                <a:latin typeface="Times New Roman"/>
                <a:cs typeface="Times New Roman"/>
              </a:rPr>
              <a:t>: </a:t>
            </a:r>
            <a:endParaRPr lang="en-US" sz="2400" b="1" spc="-5" dirty="0" smtClean="0">
              <a:latin typeface="Times New Roman"/>
              <a:cs typeface="Times New Roman"/>
            </a:endParaRPr>
          </a:p>
          <a:p>
            <a:pPr marL="12700">
              <a:lnSpc>
                <a:spcPts val="2590"/>
              </a:lnSpc>
              <a:spcBef>
                <a:spcPts val="960"/>
              </a:spcBef>
            </a:pPr>
            <a:r>
              <a:rPr sz="2400" b="1" spc="-5" dirty="0" smtClean="0">
                <a:latin typeface="Times New Roman"/>
                <a:cs typeface="Times New Roman"/>
              </a:rPr>
              <a:t>Intermediate </a:t>
            </a:r>
            <a:r>
              <a:rPr sz="2400" b="1" spc="-5" dirty="0">
                <a:latin typeface="Times New Roman"/>
                <a:cs typeface="Times New Roman"/>
              </a:rPr>
              <a:t>Spanish Composition- </a:t>
            </a:r>
            <a:r>
              <a:rPr sz="2400" b="1" dirty="0">
                <a:latin typeface="Times New Roman"/>
                <a:cs typeface="Times New Roman"/>
              </a:rPr>
              <a:t>3 </a:t>
            </a:r>
            <a:r>
              <a:rPr sz="2400" b="1" spc="-5" dirty="0">
                <a:latin typeface="Times New Roman"/>
                <a:cs typeface="Times New Roman"/>
              </a:rPr>
              <a:t>UCONN credits;  </a:t>
            </a:r>
            <a:endParaRPr lang="en-US" sz="2400" b="1" spc="-5" dirty="0" smtClean="0">
              <a:latin typeface="Times New Roman"/>
              <a:cs typeface="Times New Roman"/>
            </a:endParaRPr>
          </a:p>
          <a:p>
            <a:pPr marL="12700">
              <a:lnSpc>
                <a:spcPts val="2590"/>
              </a:lnSpc>
              <a:spcBef>
                <a:spcPts val="960"/>
              </a:spcBef>
            </a:pPr>
            <a:r>
              <a:rPr sz="2400" b="1" spc="-5" dirty="0" smtClean="0">
                <a:latin typeface="Times New Roman"/>
                <a:cs typeface="Times New Roman"/>
              </a:rPr>
              <a:t>Spanish </a:t>
            </a:r>
            <a:r>
              <a:rPr sz="2400" b="1" dirty="0">
                <a:latin typeface="Times New Roman"/>
                <a:cs typeface="Times New Roman"/>
              </a:rPr>
              <a:t>Conversation: </a:t>
            </a:r>
            <a:r>
              <a:rPr sz="2400" b="1" spc="-5" dirty="0">
                <a:latin typeface="Times New Roman"/>
                <a:cs typeface="Times New Roman"/>
              </a:rPr>
              <a:t>Cultural </a:t>
            </a:r>
            <a:r>
              <a:rPr sz="2400" b="1" spc="-35" dirty="0">
                <a:latin typeface="Times New Roman"/>
                <a:cs typeface="Times New Roman"/>
              </a:rPr>
              <a:t>Topics- </a:t>
            </a:r>
            <a:r>
              <a:rPr sz="2400" b="1" dirty="0">
                <a:latin typeface="Times New Roman"/>
                <a:cs typeface="Times New Roman"/>
              </a:rPr>
              <a:t>3 </a:t>
            </a:r>
            <a:r>
              <a:rPr sz="2400" b="1" spc="-5" dirty="0">
                <a:latin typeface="Times New Roman"/>
                <a:cs typeface="Times New Roman"/>
              </a:rPr>
              <a:t>UCONN</a:t>
            </a:r>
            <a:r>
              <a:rPr sz="2400" b="1" spc="-4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credits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3654" y="1026413"/>
            <a:ext cx="6579869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6197" y="2296922"/>
            <a:ext cx="4839335" cy="3439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1470" indent="-319405">
              <a:lnSpc>
                <a:spcPct val="100000"/>
              </a:lnSpc>
              <a:spcBef>
                <a:spcPts val="95"/>
              </a:spcBef>
              <a:buClr>
                <a:srgbClr val="F07E09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UB </a:t>
            </a:r>
            <a:r>
              <a:rPr sz="3200" b="1" spc="-10" dirty="0">
                <a:latin typeface="Times New Roman"/>
                <a:cs typeface="Times New Roman"/>
              </a:rPr>
              <a:t>Calculus</a:t>
            </a:r>
            <a:r>
              <a:rPr sz="3200" b="1" spc="-5" dirty="0">
                <a:latin typeface="Times New Roman"/>
                <a:cs typeface="Times New Roman"/>
              </a:rPr>
              <a:t> 1</a:t>
            </a: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UB Engineering</a:t>
            </a: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UB Engineering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Graphics</a:t>
            </a: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UB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Entrepreneurship</a:t>
            </a: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UB General Chemistry 1</a:t>
            </a: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UB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Chemistry</a:t>
            </a: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UB General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Physics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41533" y="2296922"/>
            <a:ext cx="2165985" cy="3439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5" dirty="0">
                <a:latin typeface="Times New Roman"/>
                <a:cs typeface="Times New Roman"/>
              </a:rPr>
              <a:t>3 UB</a:t>
            </a:r>
            <a:r>
              <a:rPr sz="3200" b="1" spc="-8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credits</a:t>
            </a:r>
            <a:endParaRPr sz="3200">
              <a:latin typeface="Times New Roman"/>
              <a:cs typeface="Times New Roman"/>
            </a:endParaRPr>
          </a:p>
          <a:p>
            <a:pPr marL="13970">
              <a:lnSpc>
                <a:spcPct val="100000"/>
              </a:lnSpc>
            </a:pPr>
            <a:r>
              <a:rPr sz="3200" b="1" spc="-5" dirty="0">
                <a:latin typeface="Times New Roman"/>
                <a:cs typeface="Times New Roman"/>
              </a:rPr>
              <a:t>3 UB</a:t>
            </a:r>
            <a:r>
              <a:rPr sz="3200" b="1" spc="-8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credits</a:t>
            </a:r>
            <a:endParaRPr sz="3200">
              <a:latin typeface="Times New Roman"/>
              <a:cs typeface="Times New Roman"/>
            </a:endParaRPr>
          </a:p>
          <a:p>
            <a:pPr marL="14604">
              <a:lnSpc>
                <a:spcPct val="100000"/>
              </a:lnSpc>
            </a:pPr>
            <a:r>
              <a:rPr sz="3200" b="1" spc="-5" dirty="0">
                <a:latin typeface="Times New Roman"/>
                <a:cs typeface="Times New Roman"/>
              </a:rPr>
              <a:t>3 UB</a:t>
            </a:r>
            <a:r>
              <a:rPr sz="3200" b="1" spc="-8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credits</a:t>
            </a:r>
            <a:endParaRPr sz="3200">
              <a:latin typeface="Times New Roman"/>
              <a:cs typeface="Times New Roman"/>
            </a:endParaRPr>
          </a:p>
          <a:p>
            <a:pPr marL="320675" indent="-306070">
              <a:lnSpc>
                <a:spcPct val="100000"/>
              </a:lnSpc>
              <a:buAutoNum type="arabicPlain" startAt="3"/>
              <a:tabLst>
                <a:tab pos="32131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UB</a:t>
            </a:r>
            <a:r>
              <a:rPr sz="3200" b="1" spc="-100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credits</a:t>
            </a:r>
            <a:endParaRPr sz="3200">
              <a:latin typeface="Times New Roman"/>
              <a:cs typeface="Times New Roman"/>
            </a:endParaRPr>
          </a:p>
          <a:p>
            <a:pPr marL="318135" indent="-306070">
              <a:lnSpc>
                <a:spcPct val="100000"/>
              </a:lnSpc>
              <a:buAutoNum type="arabicPlain" startAt="3"/>
              <a:tabLst>
                <a:tab pos="31877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UB</a:t>
            </a:r>
            <a:r>
              <a:rPr sz="3200" b="1" spc="-90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credits</a:t>
            </a:r>
            <a:endParaRPr sz="3200">
              <a:latin typeface="Times New Roman"/>
              <a:cs typeface="Times New Roman"/>
            </a:endParaRPr>
          </a:p>
          <a:p>
            <a:pPr marL="13970">
              <a:lnSpc>
                <a:spcPct val="100000"/>
              </a:lnSpc>
            </a:pPr>
            <a:r>
              <a:rPr sz="3200" b="1" spc="-5" dirty="0">
                <a:latin typeface="Times New Roman"/>
                <a:cs typeface="Times New Roman"/>
              </a:rPr>
              <a:t>4 UB</a:t>
            </a:r>
            <a:r>
              <a:rPr sz="3200" b="1" spc="-90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credits</a:t>
            </a:r>
            <a:endParaRPr sz="3200">
              <a:latin typeface="Times New Roman"/>
              <a:cs typeface="Times New Roman"/>
            </a:endParaRPr>
          </a:p>
          <a:p>
            <a:pPr marL="14604">
              <a:lnSpc>
                <a:spcPct val="100000"/>
              </a:lnSpc>
            </a:pPr>
            <a:r>
              <a:rPr sz="3200" b="1" spc="-5" dirty="0">
                <a:latin typeface="Times New Roman"/>
                <a:cs typeface="Times New Roman"/>
              </a:rPr>
              <a:t>4 UB</a:t>
            </a:r>
            <a:r>
              <a:rPr sz="3200" b="1" spc="-90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credits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458" y="1117853"/>
            <a:ext cx="8154923" cy="553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8923" y="1897633"/>
            <a:ext cx="8153400" cy="5373266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31470" marR="171450" indent="-319405" algn="just">
              <a:lnSpc>
                <a:spcPts val="3070"/>
              </a:lnSpc>
              <a:spcBef>
                <a:spcPts val="840"/>
              </a:spcBef>
              <a:buClr>
                <a:srgbClr val="FF6500"/>
              </a:buClr>
              <a:buSzPct val="79687"/>
              <a:buFont typeface="Wingdings"/>
              <a:buChar char=""/>
              <a:tabLst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Bridgeport </a:t>
            </a:r>
            <a:r>
              <a:rPr sz="3200" b="1" spc="-10" dirty="0">
                <a:latin typeface="Times New Roman"/>
                <a:cs typeface="Times New Roman"/>
              </a:rPr>
              <a:t>Regional Aquaculture Science</a:t>
            </a:r>
            <a:r>
              <a:rPr sz="3200" b="1" spc="-11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&amp;  </a:t>
            </a:r>
            <a:r>
              <a:rPr sz="3200" b="1" spc="-35" dirty="0">
                <a:latin typeface="Times New Roman"/>
                <a:cs typeface="Times New Roman"/>
              </a:rPr>
              <a:t>Technology </a:t>
            </a:r>
            <a:r>
              <a:rPr sz="3200" b="1" spc="-5" dirty="0">
                <a:latin typeface="Times New Roman"/>
                <a:cs typeface="Times New Roman"/>
              </a:rPr>
              <a:t>Education</a:t>
            </a:r>
            <a:r>
              <a:rPr sz="3200" b="1" spc="35" dirty="0">
                <a:latin typeface="Times New Roman"/>
                <a:cs typeface="Times New Roman"/>
              </a:rPr>
              <a:t> </a:t>
            </a:r>
            <a:r>
              <a:rPr sz="3200" b="1" spc="-10" dirty="0" smtClean="0">
                <a:latin typeface="Times New Roman"/>
                <a:cs typeface="Times New Roman"/>
              </a:rPr>
              <a:t>Center</a:t>
            </a:r>
            <a:r>
              <a:rPr lang="en-US" sz="3200" b="1" spc="-10" dirty="0" smtClean="0">
                <a:latin typeface="Times New Roman"/>
                <a:cs typeface="Times New Roman"/>
              </a:rPr>
              <a:t> </a:t>
            </a:r>
          </a:p>
          <a:p>
            <a:pPr marL="331470" marR="171450" indent="-319405" algn="just">
              <a:lnSpc>
                <a:spcPts val="3070"/>
              </a:lnSpc>
              <a:spcBef>
                <a:spcPts val="840"/>
              </a:spcBef>
              <a:buClr>
                <a:srgbClr val="FF6500"/>
              </a:buClr>
              <a:buSzPct val="79687"/>
              <a:buFont typeface="Wingdings"/>
              <a:buChar char=""/>
              <a:tabLst>
                <a:tab pos="332105" algn="l"/>
              </a:tabLst>
            </a:pPr>
            <a:r>
              <a:rPr sz="3200" b="1" spc="-10" dirty="0" smtClean="0">
                <a:latin typeface="Times New Roman"/>
                <a:cs typeface="Times New Roman"/>
              </a:rPr>
              <a:t>Courses </a:t>
            </a:r>
            <a:r>
              <a:rPr sz="3200" b="1" spc="-5" dirty="0">
                <a:latin typeface="Times New Roman"/>
                <a:cs typeface="Times New Roman"/>
              </a:rPr>
              <a:t>in </a:t>
            </a:r>
            <a:r>
              <a:rPr sz="3200" b="1" spc="-10" dirty="0">
                <a:latin typeface="Times New Roman"/>
                <a:cs typeface="Times New Roman"/>
              </a:rPr>
              <a:t>marine </a:t>
            </a:r>
            <a:r>
              <a:rPr sz="3200" b="1" spc="-5" dirty="0">
                <a:latin typeface="Times New Roman"/>
                <a:cs typeface="Times New Roman"/>
              </a:rPr>
              <a:t>and </a:t>
            </a:r>
            <a:r>
              <a:rPr sz="3200" b="1" spc="-10" dirty="0">
                <a:latin typeface="Times New Roman"/>
                <a:cs typeface="Times New Roman"/>
              </a:rPr>
              <a:t>environmental  sciences </a:t>
            </a:r>
            <a:r>
              <a:rPr sz="3200" b="1" spc="-5" dirty="0">
                <a:latin typeface="Times New Roman"/>
                <a:cs typeface="Times New Roman"/>
              </a:rPr>
              <a:t>as well as marine and science-  </a:t>
            </a:r>
            <a:r>
              <a:rPr sz="3200" b="1" spc="-10" dirty="0">
                <a:latin typeface="Times New Roman"/>
                <a:cs typeface="Times New Roman"/>
              </a:rPr>
              <a:t>related</a:t>
            </a:r>
            <a:r>
              <a:rPr sz="3200" b="1" spc="-5" dirty="0">
                <a:latin typeface="Times New Roman"/>
                <a:cs typeface="Times New Roman"/>
              </a:rPr>
              <a:t> technology</a:t>
            </a:r>
            <a:endParaRPr sz="3200" dirty="0">
              <a:latin typeface="Times New Roman"/>
              <a:cs typeface="Times New Roman"/>
            </a:endParaRPr>
          </a:p>
          <a:p>
            <a:pPr marL="331470" marR="1394460" indent="-319405">
              <a:lnSpc>
                <a:spcPts val="3070"/>
              </a:lnSpc>
              <a:spcBef>
                <a:spcPts val="2380"/>
              </a:spcBef>
              <a:buClr>
                <a:srgbClr val="FF6500"/>
              </a:buClr>
              <a:buSzPct val="79687"/>
              <a:buFont typeface="Wingdings"/>
              <a:buChar char=""/>
              <a:tabLst>
                <a:tab pos="332105" algn="l"/>
              </a:tabLst>
            </a:pPr>
            <a:r>
              <a:rPr sz="3200" b="1" spc="-10" dirty="0">
                <a:latin typeface="Times New Roman"/>
                <a:cs typeface="Times New Roman"/>
              </a:rPr>
              <a:t>Regional </a:t>
            </a:r>
            <a:r>
              <a:rPr sz="3200" b="1" spc="-5" dirty="0">
                <a:latin typeface="Times New Roman"/>
                <a:cs typeface="Times New Roman"/>
              </a:rPr>
              <a:t>Center for the Arts (RCA)</a:t>
            </a:r>
            <a:r>
              <a:rPr sz="3200" b="1" spc="-23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-  </a:t>
            </a:r>
            <a:r>
              <a:rPr sz="3200" b="1" spc="-35" dirty="0">
                <a:latin typeface="Times New Roman"/>
                <a:cs typeface="Times New Roman"/>
              </a:rPr>
              <a:t>Trumbull</a:t>
            </a:r>
            <a:endParaRPr sz="3200" dirty="0">
              <a:latin typeface="Times New Roman"/>
              <a:cs typeface="Times New Roman"/>
            </a:endParaRPr>
          </a:p>
          <a:p>
            <a:pPr marL="623570" marR="5080" lvl="1" indent="-273050">
              <a:lnSpc>
                <a:spcPct val="80000"/>
              </a:lnSpc>
              <a:spcBef>
                <a:spcPts val="795"/>
              </a:spcBef>
              <a:buClr>
                <a:srgbClr val="FF6500"/>
              </a:buClr>
              <a:buSzPct val="89062"/>
              <a:buFont typeface="Wingdings"/>
              <a:buChar char=""/>
              <a:tabLst>
                <a:tab pos="6242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Meets the needs of artistically talented </a:t>
            </a:r>
            <a:r>
              <a:rPr sz="3200" b="1" spc="-10" dirty="0">
                <a:latin typeface="Times New Roman"/>
                <a:cs typeface="Times New Roman"/>
              </a:rPr>
              <a:t>high  </a:t>
            </a:r>
            <a:r>
              <a:rPr sz="3200" b="1" spc="-5" dirty="0">
                <a:latin typeface="Times New Roman"/>
                <a:cs typeface="Times New Roman"/>
              </a:rPr>
              <a:t>school </a:t>
            </a:r>
            <a:r>
              <a:rPr sz="3200" b="1" spc="-10" dirty="0">
                <a:latin typeface="Times New Roman"/>
                <a:cs typeface="Times New Roman"/>
              </a:rPr>
              <a:t>students wishing </a:t>
            </a:r>
            <a:r>
              <a:rPr sz="3200" b="1" spc="-5" dirty="0">
                <a:latin typeface="Times New Roman"/>
                <a:cs typeface="Times New Roman"/>
              </a:rPr>
              <a:t>to </a:t>
            </a:r>
            <a:r>
              <a:rPr sz="3200" b="1" spc="-10" dirty="0">
                <a:latin typeface="Times New Roman"/>
                <a:cs typeface="Times New Roman"/>
              </a:rPr>
              <a:t>pursue their  interests </a:t>
            </a:r>
            <a:r>
              <a:rPr sz="3200" b="1" spc="-5" dirty="0">
                <a:latin typeface="Times New Roman"/>
                <a:cs typeface="Times New Roman"/>
              </a:rPr>
              <a:t>in arts </a:t>
            </a:r>
            <a:r>
              <a:rPr sz="3200" b="1" spc="-10" dirty="0">
                <a:latin typeface="Times New Roman"/>
                <a:cs typeface="Times New Roman"/>
              </a:rPr>
              <a:t>training (dance, </a:t>
            </a:r>
            <a:r>
              <a:rPr sz="3200" b="1" spc="-15" dirty="0">
                <a:latin typeface="Times New Roman"/>
                <a:cs typeface="Times New Roman"/>
              </a:rPr>
              <a:t>theatre,  </a:t>
            </a:r>
            <a:r>
              <a:rPr sz="3200" b="1" spc="-5" dirty="0">
                <a:latin typeface="Times New Roman"/>
                <a:cs typeface="Times New Roman"/>
              </a:rPr>
              <a:t>musical </a:t>
            </a:r>
            <a:r>
              <a:rPr sz="3200" b="1" spc="-10" dirty="0">
                <a:latin typeface="Times New Roman"/>
                <a:cs typeface="Times New Roman"/>
              </a:rPr>
              <a:t>theatre, </a:t>
            </a:r>
            <a:r>
              <a:rPr sz="3200" b="1" spc="-5" dirty="0">
                <a:latin typeface="Times New Roman"/>
                <a:cs typeface="Times New Roman"/>
              </a:rPr>
              <a:t>film/video </a:t>
            </a:r>
            <a:r>
              <a:rPr sz="3200" b="1" spc="-15" dirty="0">
                <a:latin typeface="Times New Roman"/>
                <a:cs typeface="Times New Roman"/>
              </a:rPr>
              <a:t>production,  </a:t>
            </a:r>
            <a:r>
              <a:rPr sz="3200" b="1" spc="-10" dirty="0">
                <a:latin typeface="Times New Roman"/>
                <a:cs typeface="Times New Roman"/>
              </a:rPr>
              <a:t>creative </a:t>
            </a:r>
            <a:r>
              <a:rPr sz="3200" b="1" spc="-5" dirty="0">
                <a:latin typeface="Times New Roman"/>
                <a:cs typeface="Times New Roman"/>
              </a:rPr>
              <a:t>script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writing)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4974" y="1050797"/>
            <a:ext cx="818845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51151" y="1826767"/>
            <a:ext cx="6925309" cy="46294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000" b="1" spc="-5" dirty="0" smtClean="0">
                <a:latin typeface="Times New Roman"/>
                <a:cs typeface="Times New Roman"/>
              </a:rPr>
              <a:t>Community</a:t>
            </a:r>
            <a:r>
              <a:rPr sz="3000" b="1" spc="-25" dirty="0" smtClean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Service</a:t>
            </a:r>
            <a:endParaRPr sz="3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000" b="1" spc="-5" dirty="0">
                <a:latin typeface="Times New Roman"/>
                <a:cs typeface="Times New Roman"/>
              </a:rPr>
              <a:t>Diploma with</a:t>
            </a:r>
            <a:r>
              <a:rPr sz="3000" b="1" spc="-1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Distinction</a:t>
            </a:r>
            <a:endParaRPr sz="3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000" b="1" spc="-5" dirty="0" smtClean="0">
                <a:latin typeface="Times New Roman"/>
                <a:cs typeface="Times New Roman"/>
              </a:rPr>
              <a:t>Independent</a:t>
            </a:r>
            <a:r>
              <a:rPr sz="3000" b="1" spc="-25" dirty="0" smtClean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Study</a:t>
            </a:r>
            <a:endParaRPr sz="3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000" b="1" spc="-5" dirty="0" smtClean="0">
                <a:latin typeface="Times New Roman"/>
                <a:cs typeface="Times New Roman"/>
              </a:rPr>
              <a:t>Internship</a:t>
            </a:r>
            <a:endParaRPr lang="en-US" sz="30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3000" b="1" spc="-5" dirty="0" smtClean="0">
                <a:latin typeface="Times New Roman"/>
                <a:cs typeface="Times New Roman"/>
              </a:rPr>
              <a:t>Mastery-Based Assessment: Capstone</a:t>
            </a:r>
            <a:endParaRPr sz="3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000" b="1" dirty="0">
                <a:latin typeface="Times New Roman"/>
                <a:cs typeface="Times New Roman"/>
              </a:rPr>
              <a:t>Online Learning: </a:t>
            </a:r>
            <a:r>
              <a:rPr sz="3000" b="1" spc="-20" dirty="0">
                <a:latin typeface="Times New Roman"/>
                <a:cs typeface="Times New Roman"/>
              </a:rPr>
              <a:t>Virtual </a:t>
            </a:r>
            <a:r>
              <a:rPr sz="3000" b="1" dirty="0">
                <a:latin typeface="Times New Roman"/>
                <a:cs typeface="Times New Roman"/>
              </a:rPr>
              <a:t>High</a:t>
            </a:r>
            <a:r>
              <a:rPr sz="3000" b="1" spc="-7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School</a:t>
            </a:r>
            <a:endParaRPr sz="3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000" b="1" spc="-5" dirty="0">
                <a:latin typeface="Times New Roman"/>
                <a:cs typeface="Times New Roman"/>
              </a:rPr>
              <a:t>Seal </a:t>
            </a:r>
            <a:r>
              <a:rPr sz="3000" b="1" dirty="0">
                <a:latin typeface="Times New Roman"/>
                <a:cs typeface="Times New Roman"/>
              </a:rPr>
              <a:t>of</a:t>
            </a:r>
            <a:r>
              <a:rPr sz="3000" b="1" spc="-5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Biliteracy</a:t>
            </a:r>
            <a:endParaRPr sz="3000" dirty="0">
              <a:latin typeface="Times New Roman"/>
              <a:cs typeface="Times New Roman"/>
            </a:endParaRPr>
          </a:p>
          <a:p>
            <a:pPr marL="331470" marR="508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000" b="1" spc="-35" dirty="0" smtClean="0">
                <a:latin typeface="Times New Roman"/>
                <a:cs typeface="Times New Roman"/>
              </a:rPr>
              <a:t>Volunteer </a:t>
            </a:r>
            <a:r>
              <a:rPr sz="3000" b="1" spc="-5" dirty="0">
                <a:latin typeface="Times New Roman"/>
                <a:cs typeface="Times New Roman"/>
              </a:rPr>
              <a:t>Course </a:t>
            </a:r>
            <a:r>
              <a:rPr sz="3000" b="1" dirty="0">
                <a:latin typeface="Times New Roman"/>
                <a:cs typeface="Times New Roman"/>
              </a:rPr>
              <a:t>for </a:t>
            </a:r>
            <a:r>
              <a:rPr sz="3000" b="1" spc="-10" dirty="0">
                <a:latin typeface="Times New Roman"/>
                <a:cs typeface="Times New Roman"/>
              </a:rPr>
              <a:t>Credit: </a:t>
            </a:r>
            <a:r>
              <a:rPr sz="3000" b="1" spc="-5" dirty="0">
                <a:latin typeface="Times New Roman"/>
                <a:cs typeface="Times New Roman"/>
              </a:rPr>
              <a:t>School</a:t>
            </a:r>
            <a:r>
              <a:rPr sz="3000" b="1" spc="-114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and  Community</a:t>
            </a:r>
            <a:endParaRPr sz="3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000" b="1" spc="-5" dirty="0" smtClean="0">
                <a:latin typeface="Times New Roman"/>
                <a:cs typeface="Times New Roman"/>
              </a:rPr>
              <a:t>CLEP</a:t>
            </a:r>
            <a:r>
              <a:rPr lang="en-US" sz="3000" b="1" spc="-5" dirty="0" smtClean="0">
                <a:latin typeface="Times New Roman"/>
                <a:cs typeface="Times New Roman"/>
              </a:rPr>
              <a:t> </a:t>
            </a:r>
            <a:r>
              <a:rPr lang="en-US" sz="2400" b="1" spc="-5" dirty="0" smtClean="0">
                <a:latin typeface="Times New Roman"/>
                <a:cs typeface="Times New Roman"/>
              </a:rPr>
              <a:t>(College Level Examination Program)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4">
                <a:moveTo>
                  <a:pt x="0" y="0"/>
                </a:moveTo>
                <a:lnTo>
                  <a:pt x="0" y="1434084"/>
                </a:lnTo>
                <a:lnTo>
                  <a:pt x="9144000" y="1434083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9867" y="697991"/>
            <a:ext cx="7632192" cy="1069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0675" y="1896871"/>
            <a:ext cx="4491355" cy="1717039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>
              <a:lnSpc>
                <a:spcPts val="3240"/>
              </a:lnSpc>
              <a:spcBef>
                <a:spcPts val="505"/>
              </a:spcBef>
              <a:tabLst>
                <a:tab pos="3503929" algn="l"/>
              </a:tabLst>
            </a:pPr>
            <a:r>
              <a:rPr sz="3000" u="none" dirty="0"/>
              <a:t>Participate in clubs, co-  curricular</a:t>
            </a:r>
            <a:r>
              <a:rPr sz="3000" u="none" spc="-30" dirty="0"/>
              <a:t> </a:t>
            </a:r>
            <a:r>
              <a:rPr sz="3000" u="none" dirty="0"/>
              <a:t>activities,	extra-  curricular activities, clubs  </a:t>
            </a:r>
            <a:r>
              <a:rPr sz="3000" u="none" spc="-5" dirty="0"/>
              <a:t>and</a:t>
            </a:r>
            <a:r>
              <a:rPr sz="3000" u="none" spc="-10" dirty="0"/>
              <a:t> </a:t>
            </a:r>
            <a:r>
              <a:rPr sz="3000" u="none" spc="-5" dirty="0"/>
              <a:t>athletics.</a:t>
            </a:r>
            <a:endParaRPr sz="3000"/>
          </a:p>
        </p:txBody>
      </p:sp>
      <p:sp>
        <p:nvSpPr>
          <p:cNvPr id="5" name="object 5"/>
          <p:cNvSpPr/>
          <p:nvPr/>
        </p:nvSpPr>
        <p:spPr>
          <a:xfrm>
            <a:off x="3435858" y="3640835"/>
            <a:ext cx="3060192" cy="19065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96050" y="1876805"/>
            <a:ext cx="3105150" cy="5438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" y="3640835"/>
            <a:ext cx="2978657" cy="19461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35858" y="5547359"/>
            <a:ext cx="3060191" cy="1767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" y="5586984"/>
            <a:ext cx="2978657" cy="1728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839" y="552450"/>
            <a:ext cx="8321040" cy="1247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7958" y="1895855"/>
            <a:ext cx="4603241" cy="2571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4467605"/>
            <a:ext cx="9143999" cy="28475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1895855"/>
            <a:ext cx="4540758" cy="2571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5410" y="760476"/>
            <a:ext cx="7332726" cy="557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38275" y="3122930"/>
            <a:ext cx="8398510" cy="4175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  <a:tabLst>
                <a:tab pos="1698625" algn="l"/>
              </a:tabLst>
            </a:pPr>
            <a:r>
              <a:rPr sz="3400" b="1" dirty="0">
                <a:latin typeface="Times New Roman"/>
                <a:cs typeface="Times New Roman"/>
              </a:rPr>
              <a:t>The </a:t>
            </a:r>
            <a:r>
              <a:rPr sz="3400" b="1" spc="-5" dirty="0">
                <a:latin typeface="Times New Roman"/>
                <a:cs typeface="Times New Roman"/>
              </a:rPr>
              <a:t>Shelton </a:t>
            </a:r>
            <a:r>
              <a:rPr sz="3400" b="1" dirty="0">
                <a:latin typeface="Times New Roman"/>
                <a:cs typeface="Times New Roman"/>
              </a:rPr>
              <a:t>High </a:t>
            </a:r>
            <a:r>
              <a:rPr sz="3400" b="1" spc="-5" dirty="0">
                <a:latin typeface="Times New Roman"/>
                <a:cs typeface="Times New Roman"/>
              </a:rPr>
              <a:t>School </a:t>
            </a:r>
            <a:r>
              <a:rPr sz="3400" b="1" dirty="0">
                <a:latin typeface="Times New Roman"/>
                <a:cs typeface="Times New Roman"/>
              </a:rPr>
              <a:t>community </a:t>
            </a:r>
            <a:r>
              <a:rPr sz="3400" b="1" spc="-5" dirty="0">
                <a:latin typeface="Times New Roman"/>
                <a:cs typeface="Times New Roman"/>
              </a:rPr>
              <a:t>believes  </a:t>
            </a:r>
            <a:r>
              <a:rPr sz="3400" b="1" dirty="0">
                <a:latin typeface="Times New Roman"/>
                <a:cs typeface="Times New Roman"/>
              </a:rPr>
              <a:t>that a </a:t>
            </a:r>
            <a:r>
              <a:rPr sz="3400" b="1" dirty="0">
                <a:solidFill>
                  <a:srgbClr val="FF6500"/>
                </a:solidFill>
                <a:latin typeface="Times New Roman"/>
                <a:cs typeface="Times New Roman"/>
              </a:rPr>
              <a:t>safe, </a:t>
            </a:r>
            <a:r>
              <a:rPr sz="3400" b="1" spc="-10" dirty="0">
                <a:solidFill>
                  <a:srgbClr val="FF6500"/>
                </a:solidFill>
                <a:latin typeface="Times New Roman"/>
                <a:cs typeface="Times New Roman"/>
              </a:rPr>
              <a:t>respectful </a:t>
            </a:r>
            <a:r>
              <a:rPr sz="34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atmosphere </a:t>
            </a:r>
            <a:r>
              <a:rPr sz="3400" b="1" dirty="0">
                <a:latin typeface="Times New Roman"/>
                <a:cs typeface="Times New Roman"/>
              </a:rPr>
              <a:t>must be  established and maintained for all </a:t>
            </a:r>
            <a:r>
              <a:rPr sz="3400" b="1" spc="-5" dirty="0">
                <a:latin typeface="Times New Roman"/>
                <a:cs typeface="Times New Roman"/>
              </a:rPr>
              <a:t>students</a:t>
            </a:r>
            <a:r>
              <a:rPr sz="3400" b="1" spc="-120" dirty="0">
                <a:latin typeface="Times New Roman"/>
                <a:cs typeface="Times New Roman"/>
              </a:rPr>
              <a:t> </a:t>
            </a:r>
            <a:r>
              <a:rPr sz="3400" b="1" dirty="0">
                <a:latin typeface="Times New Roman"/>
                <a:cs typeface="Times New Roman"/>
              </a:rPr>
              <a:t>to  </a:t>
            </a:r>
            <a:r>
              <a:rPr sz="3400" b="1" dirty="0">
                <a:solidFill>
                  <a:srgbClr val="FF6500"/>
                </a:solidFill>
                <a:latin typeface="Times New Roman"/>
                <a:cs typeface="Times New Roman"/>
              </a:rPr>
              <a:t>achieve excellence and </a:t>
            </a:r>
            <a:r>
              <a:rPr sz="34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become responsible  </a:t>
            </a:r>
            <a:r>
              <a:rPr sz="3400" b="1" dirty="0">
                <a:solidFill>
                  <a:srgbClr val="FF6500"/>
                </a:solidFill>
                <a:latin typeface="Times New Roman"/>
                <a:cs typeface="Times New Roman"/>
              </a:rPr>
              <a:t>citizens</a:t>
            </a:r>
            <a:r>
              <a:rPr sz="3400" b="1" dirty="0">
                <a:latin typeface="Times New Roman"/>
                <a:cs typeface="Times New Roman"/>
              </a:rPr>
              <a:t>.	</a:t>
            </a:r>
            <a:r>
              <a:rPr sz="3400" b="1" spc="-10" dirty="0">
                <a:latin typeface="Times New Roman"/>
                <a:cs typeface="Times New Roman"/>
              </a:rPr>
              <a:t>Within </a:t>
            </a:r>
            <a:r>
              <a:rPr sz="3400" b="1" dirty="0">
                <a:latin typeface="Times New Roman"/>
                <a:cs typeface="Times New Roman"/>
              </a:rPr>
              <a:t>this </a:t>
            </a:r>
            <a:r>
              <a:rPr sz="3400" b="1" spc="-10" dirty="0">
                <a:latin typeface="Times New Roman"/>
                <a:cs typeface="Times New Roman"/>
              </a:rPr>
              <a:t>environment, </a:t>
            </a:r>
            <a:r>
              <a:rPr sz="3400" b="1" spc="-5" dirty="0">
                <a:latin typeface="Times New Roman"/>
                <a:cs typeface="Times New Roman"/>
              </a:rPr>
              <a:t>we </a:t>
            </a:r>
            <a:r>
              <a:rPr sz="3400" b="1" dirty="0">
                <a:latin typeface="Times New Roman"/>
                <a:cs typeface="Times New Roman"/>
              </a:rPr>
              <a:t>expect  all </a:t>
            </a:r>
            <a:r>
              <a:rPr sz="3400" b="1" spc="-5" dirty="0">
                <a:latin typeface="Times New Roman"/>
                <a:cs typeface="Times New Roman"/>
              </a:rPr>
              <a:t>students </a:t>
            </a:r>
            <a:r>
              <a:rPr sz="3400" b="1" dirty="0">
                <a:latin typeface="Times New Roman"/>
                <a:cs typeface="Times New Roman"/>
              </a:rPr>
              <a:t>to </a:t>
            </a:r>
            <a:r>
              <a:rPr sz="3400" b="1" spc="-5" dirty="0">
                <a:latin typeface="Times New Roman"/>
                <a:cs typeface="Times New Roman"/>
              </a:rPr>
              <a:t>be </a:t>
            </a:r>
            <a:r>
              <a:rPr sz="3400" b="1" dirty="0">
                <a:solidFill>
                  <a:srgbClr val="FF6500"/>
                </a:solidFill>
                <a:latin typeface="Times New Roman"/>
                <a:cs typeface="Times New Roman"/>
              </a:rPr>
              <a:t>engaged learners and  critical thinkers </a:t>
            </a:r>
            <a:r>
              <a:rPr sz="3400" b="1" spc="-5" dirty="0">
                <a:latin typeface="Times New Roman"/>
                <a:cs typeface="Times New Roman"/>
              </a:rPr>
              <a:t>who demonstrate  </a:t>
            </a:r>
            <a:r>
              <a:rPr sz="3400" b="1" dirty="0">
                <a:solidFill>
                  <a:srgbClr val="FF6500"/>
                </a:solidFill>
                <a:latin typeface="Times New Roman"/>
                <a:cs typeface="Times New Roman"/>
              </a:rPr>
              <a:t>technological</a:t>
            </a:r>
            <a:r>
              <a:rPr sz="34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3400" b="1" spc="-20" dirty="0">
                <a:solidFill>
                  <a:srgbClr val="FF6500"/>
                </a:solidFill>
                <a:latin typeface="Times New Roman"/>
                <a:cs typeface="Times New Roman"/>
              </a:rPr>
              <a:t>literacy.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32582" y="1384554"/>
            <a:ext cx="3870197" cy="1821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1348" y="681227"/>
            <a:ext cx="6867143" cy="1018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4400" y="1905000"/>
            <a:ext cx="3746500" cy="6250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470" indent="-319405">
              <a:lnSpc>
                <a:spcPct val="100000"/>
              </a:lnSpc>
              <a:spcBef>
                <a:spcPts val="100"/>
              </a:spcBef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10" dirty="0" smtClean="0">
                <a:latin typeface="Times New Roman"/>
                <a:cs typeface="Times New Roman"/>
              </a:rPr>
              <a:t>A</a:t>
            </a:r>
            <a:r>
              <a:rPr lang="en-US" sz="1600" b="1" spc="-10" dirty="0" smtClean="0">
                <a:latin typeface="Times New Roman"/>
                <a:cs typeface="Times New Roman"/>
              </a:rPr>
              <a:t>ction for Change 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 smtClean="0">
                <a:latin typeface="Times New Roman"/>
                <a:cs typeface="Times New Roman"/>
              </a:rPr>
              <a:t>A</a:t>
            </a:r>
            <a:r>
              <a:rPr lang="en-US" sz="1600" b="1" spc="-5" dirty="0" smtClean="0">
                <a:latin typeface="Times New Roman"/>
                <a:cs typeface="Times New Roman"/>
              </a:rPr>
              <a:t>rt Open Studio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Band: </a:t>
            </a:r>
            <a:r>
              <a:rPr sz="1600" b="1" spc="-10" dirty="0">
                <a:latin typeface="Times New Roman"/>
                <a:cs typeface="Times New Roman"/>
              </a:rPr>
              <a:t>Marching</a:t>
            </a:r>
            <a:r>
              <a:rPr sz="1600" b="1" spc="-1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Gaels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Best</a:t>
            </a:r>
            <a:r>
              <a:rPr sz="1600" b="1" spc="-1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Buddies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dirty="0" smtClean="0">
                <a:latin typeface="Times New Roman"/>
                <a:cs typeface="Times New Roman"/>
              </a:rPr>
              <a:t>Bo</a:t>
            </a:r>
            <a:r>
              <a:rPr lang="en-US" sz="1600" b="1" dirty="0" smtClean="0">
                <a:latin typeface="Times New Roman"/>
                <a:cs typeface="Times New Roman"/>
              </a:rPr>
              <a:t>ard Games Club</a:t>
            </a: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dirty="0" smtClean="0">
                <a:latin typeface="Times New Roman"/>
                <a:cs typeface="Times New Roman"/>
              </a:rPr>
              <a:t>Chess Club</a:t>
            </a: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dirty="0" smtClean="0">
                <a:latin typeface="Times New Roman"/>
                <a:cs typeface="Times New Roman"/>
              </a:rPr>
              <a:t>Color and Create 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Color</a:t>
            </a:r>
            <a:r>
              <a:rPr sz="1600" b="1" spc="-40" dirty="0"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latin typeface="Times New Roman"/>
                <a:cs typeface="Times New Roman"/>
              </a:rPr>
              <a:t>Guard</a:t>
            </a:r>
            <a:endParaRPr lang="en-US" sz="16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smtClean="0">
                <a:latin typeface="Times New Roman"/>
                <a:cs typeface="Times New Roman"/>
              </a:rPr>
              <a:t>Computer Science 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Dance </a:t>
            </a:r>
            <a:r>
              <a:rPr sz="1600" b="1" dirty="0">
                <a:latin typeface="Times New Roman"/>
                <a:cs typeface="Times New Roman"/>
              </a:rPr>
              <a:t>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dirty="0">
                <a:latin typeface="Times New Roman"/>
                <a:cs typeface="Times New Roman"/>
              </a:rPr>
              <a:t>DECA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Diversity</a:t>
            </a:r>
            <a:r>
              <a:rPr sz="1600" b="1" spc="-40" dirty="0">
                <a:latin typeface="Times New Roman"/>
                <a:cs typeface="Times New Roman"/>
              </a:rPr>
              <a:t> </a:t>
            </a:r>
            <a:r>
              <a:rPr sz="1600" b="1" spc="-50" dirty="0">
                <a:latin typeface="Times New Roman"/>
                <a:cs typeface="Times New Roman"/>
              </a:rPr>
              <a:t>Team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Drama </a:t>
            </a:r>
            <a:r>
              <a:rPr sz="1600" b="1" dirty="0">
                <a:latin typeface="Times New Roman"/>
                <a:cs typeface="Times New Roman"/>
              </a:rPr>
              <a:t>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 smtClean="0">
                <a:latin typeface="Times New Roman"/>
                <a:cs typeface="Times New Roman"/>
              </a:rPr>
              <a:t>E-Sports</a:t>
            </a:r>
            <a:r>
              <a:rPr sz="1600" b="1" spc="-10" dirty="0" smtClean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dirty="0">
                <a:latin typeface="Times New Roman"/>
                <a:cs typeface="Times New Roman"/>
              </a:rPr>
              <a:t>Extraordinary </a:t>
            </a:r>
            <a:r>
              <a:rPr sz="1600" b="1" spc="-5" dirty="0">
                <a:latin typeface="Times New Roman"/>
                <a:cs typeface="Times New Roman"/>
              </a:rPr>
              <a:t>Changes</a:t>
            </a:r>
            <a:r>
              <a:rPr sz="1600" b="1" spc="-9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dirty="0">
                <a:latin typeface="Times New Roman"/>
                <a:cs typeface="Times New Roman"/>
              </a:rPr>
              <a:t>Federal</a:t>
            </a:r>
            <a:r>
              <a:rPr sz="1600" b="1" spc="-5" dirty="0">
                <a:latin typeface="Times New Roman"/>
                <a:cs typeface="Times New Roman"/>
              </a:rPr>
              <a:t> Challenge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dirty="0">
                <a:latin typeface="Times New Roman"/>
                <a:cs typeface="Times New Roman"/>
              </a:rPr>
              <a:t>Film</a:t>
            </a:r>
            <a:r>
              <a:rPr sz="1600" b="1" spc="-5" dirty="0">
                <a:latin typeface="Times New Roman"/>
                <a:cs typeface="Times New Roman"/>
              </a:rPr>
              <a:t> 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10" dirty="0">
                <a:latin typeface="Times New Roman"/>
                <a:cs typeface="Times New Roman"/>
              </a:rPr>
              <a:t>French</a:t>
            </a:r>
            <a:r>
              <a:rPr sz="1600" b="1" spc="-5" dirty="0">
                <a:latin typeface="Times New Roman"/>
                <a:cs typeface="Times New Roman"/>
              </a:rPr>
              <a:t> Club</a:t>
            </a:r>
            <a:endParaRPr sz="1600" dirty="0">
              <a:latin typeface="Times New Roman"/>
              <a:cs typeface="Times New Roman"/>
            </a:endParaRPr>
          </a:p>
          <a:p>
            <a:pPr marL="331470" marR="206375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10" dirty="0">
                <a:latin typeface="Times New Roman"/>
                <a:cs typeface="Times New Roman"/>
              </a:rPr>
              <a:t>Future </a:t>
            </a:r>
            <a:r>
              <a:rPr sz="1600" b="1" spc="-5" dirty="0">
                <a:latin typeface="Times New Roman"/>
                <a:cs typeface="Times New Roman"/>
              </a:rPr>
              <a:t>Business Leaders of  </a:t>
            </a:r>
            <a:r>
              <a:rPr sz="1600" b="1" spc="-5" dirty="0" smtClean="0">
                <a:latin typeface="Times New Roman"/>
                <a:cs typeface="Times New Roman"/>
              </a:rPr>
              <a:t>America</a:t>
            </a:r>
            <a:endParaRPr lang="en-US" sz="16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spcBef>
                <a:spcPts val="100"/>
              </a:spcBef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>
                <a:latin typeface="Times New Roman"/>
                <a:cs typeface="Times New Roman"/>
              </a:rPr>
              <a:t>Gael Goodies</a:t>
            </a:r>
          </a:p>
          <a:p>
            <a:pPr marL="331470" indent="-319405">
              <a:lnSpc>
                <a:spcPct val="100000"/>
              </a:lnSpc>
              <a:spcBef>
                <a:spcPts val="100"/>
              </a:spcBef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>
                <a:latin typeface="Times New Roman"/>
                <a:cs typeface="Times New Roman"/>
              </a:rPr>
              <a:t>Indoor Percussion </a:t>
            </a:r>
          </a:p>
          <a:p>
            <a:pPr marL="331470" indent="-319405">
              <a:lnSpc>
                <a:spcPct val="100000"/>
              </a:lnSpc>
              <a:spcBef>
                <a:spcPts val="100"/>
              </a:spcBef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>
                <a:latin typeface="Times New Roman"/>
                <a:cs typeface="Times New Roman"/>
              </a:rPr>
              <a:t>Italian</a:t>
            </a:r>
            <a:r>
              <a:rPr lang="en-US" sz="1600" b="1" spc="-10" dirty="0">
                <a:latin typeface="Times New Roman"/>
                <a:cs typeface="Times New Roman"/>
              </a:rPr>
              <a:t> </a:t>
            </a:r>
            <a:r>
              <a:rPr lang="en-US" sz="1600" b="1" spc="-5" dirty="0">
                <a:latin typeface="Times New Roman"/>
                <a:cs typeface="Times New Roman"/>
              </a:rPr>
              <a:t>Club</a:t>
            </a:r>
          </a:p>
          <a:p>
            <a:pPr marL="331470" indent="-319405">
              <a:lnSpc>
                <a:spcPct val="100000"/>
              </a:lnSpc>
              <a:spcBef>
                <a:spcPts val="100"/>
              </a:spcBef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>
                <a:latin typeface="Times New Roman"/>
                <a:cs typeface="Times New Roman"/>
              </a:rPr>
              <a:t>Journalism (</a:t>
            </a:r>
            <a:r>
              <a:rPr lang="en-US" sz="1600" b="1" i="1" spc="-5" dirty="0">
                <a:latin typeface="Times New Roman"/>
                <a:cs typeface="Times New Roman"/>
              </a:rPr>
              <a:t>The Gael</a:t>
            </a:r>
            <a:r>
              <a:rPr lang="en-US" sz="1600" b="1" spc="-5" dirty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>
                <a:latin typeface="Times New Roman"/>
                <a:cs typeface="Times New Roman"/>
              </a:rPr>
              <a:t>Junior Statesmen of</a:t>
            </a:r>
            <a:r>
              <a:rPr lang="en-US" sz="1600" b="1" spc="-150" dirty="0">
                <a:latin typeface="Times New Roman"/>
                <a:cs typeface="Times New Roman"/>
              </a:rPr>
              <a:t> </a:t>
            </a:r>
            <a:r>
              <a:rPr lang="en-US" sz="1600" b="1" spc="-5" dirty="0">
                <a:latin typeface="Times New Roman"/>
                <a:cs typeface="Times New Roman"/>
              </a:rPr>
              <a:t>America</a:t>
            </a:r>
          </a:p>
          <a:p>
            <a:pPr marL="331470" marR="206375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57800" y="1905000"/>
            <a:ext cx="4257803" cy="59529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err="1" smtClean="0">
                <a:latin typeface="Times New Roman"/>
                <a:cs typeface="Times New Roman"/>
              </a:rPr>
              <a:t>Kan</a:t>
            </a:r>
            <a:r>
              <a:rPr lang="en-US" sz="1600" b="1" spc="-5" dirty="0" smtClean="0">
                <a:latin typeface="Times New Roman"/>
                <a:cs typeface="Times New Roman"/>
              </a:rPr>
              <a:t> Jam 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dirty="0">
                <a:latin typeface="Times New Roman"/>
                <a:cs typeface="Times New Roman"/>
              </a:rPr>
              <a:t>Math</a:t>
            </a:r>
            <a:r>
              <a:rPr sz="1600" b="1" spc="-5" dirty="0">
                <a:latin typeface="Times New Roman"/>
                <a:cs typeface="Times New Roman"/>
              </a:rPr>
              <a:t> 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dirty="0">
                <a:latin typeface="Times New Roman"/>
                <a:cs typeface="Times New Roman"/>
              </a:rPr>
              <a:t>Model </a:t>
            </a:r>
            <a:r>
              <a:rPr sz="1600" b="1" spc="-5" dirty="0">
                <a:latin typeface="Times New Roman"/>
                <a:cs typeface="Times New Roman"/>
              </a:rPr>
              <a:t>United</a:t>
            </a:r>
            <a:r>
              <a:rPr sz="1600" b="1" spc="-15" dirty="0"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latin typeface="Times New Roman"/>
                <a:cs typeface="Times New Roman"/>
              </a:rPr>
              <a:t>Nations</a:t>
            </a:r>
            <a:endParaRPr lang="en-US" sz="16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smtClean="0">
                <a:latin typeface="Times New Roman"/>
                <a:cs typeface="Times New Roman"/>
              </a:rPr>
              <a:t>Motivational Media</a:t>
            </a: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smtClean="0">
                <a:latin typeface="Times New Roman"/>
                <a:cs typeface="Times New Roman"/>
              </a:rPr>
              <a:t>Movement and Meditation</a:t>
            </a: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smtClean="0">
                <a:latin typeface="Times New Roman"/>
                <a:cs typeface="Times New Roman"/>
              </a:rPr>
              <a:t>Multicultural Ambassadors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National </a:t>
            </a:r>
            <a:r>
              <a:rPr sz="1600" b="1" dirty="0">
                <a:latin typeface="Times New Roman"/>
                <a:cs typeface="Times New Roman"/>
              </a:rPr>
              <a:t>Honor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latin typeface="Times New Roman"/>
                <a:cs typeface="Times New Roman"/>
              </a:rPr>
              <a:t>Society</a:t>
            </a:r>
            <a:endParaRPr lang="en-US" sz="16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smtClean="0">
                <a:latin typeface="Times New Roman"/>
                <a:cs typeface="Times New Roman"/>
              </a:rPr>
              <a:t>Poetry Club</a:t>
            </a: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smtClean="0">
                <a:latin typeface="Times New Roman"/>
                <a:cs typeface="Times New Roman"/>
              </a:rPr>
              <a:t>Polish 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dirty="0">
                <a:latin typeface="Times New Roman"/>
                <a:cs typeface="Times New Roman"/>
              </a:rPr>
              <a:t>Quill </a:t>
            </a:r>
            <a:r>
              <a:rPr sz="1600" b="1" spc="-5" dirty="0">
                <a:latin typeface="Times New Roman"/>
                <a:cs typeface="Times New Roman"/>
              </a:rPr>
              <a:t>and </a:t>
            </a:r>
            <a:r>
              <a:rPr sz="1600" b="1" spc="-10" dirty="0">
                <a:latin typeface="Times New Roman"/>
                <a:cs typeface="Times New Roman"/>
              </a:rPr>
              <a:t>Scroll </a:t>
            </a:r>
            <a:r>
              <a:rPr sz="1600" b="1" spc="-5" dirty="0">
                <a:latin typeface="Times New Roman"/>
                <a:cs typeface="Times New Roman"/>
              </a:rPr>
              <a:t>Honor</a:t>
            </a:r>
            <a:r>
              <a:rPr sz="1600" b="1" spc="-6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Society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Robotics: </a:t>
            </a:r>
            <a:r>
              <a:rPr sz="1600" b="1" i="1" spc="-5" dirty="0">
                <a:latin typeface="Times New Roman"/>
                <a:cs typeface="Times New Roman"/>
              </a:rPr>
              <a:t>GaelHawks</a:t>
            </a:r>
            <a:endParaRPr sz="1600" dirty="0">
              <a:latin typeface="Times New Roman"/>
              <a:cs typeface="Times New Roman"/>
            </a:endParaRPr>
          </a:p>
          <a:p>
            <a:pPr marL="331470" marR="44450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SAGA (Sexuality and</a:t>
            </a:r>
            <a:r>
              <a:rPr sz="1600" b="1" spc="-18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Gender  Alliance)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Science </a:t>
            </a:r>
            <a:r>
              <a:rPr sz="1600" b="1" dirty="0">
                <a:latin typeface="Times New Roman"/>
                <a:cs typeface="Times New Roman"/>
              </a:rPr>
              <a:t>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 smtClean="0">
                <a:latin typeface="Times New Roman"/>
                <a:cs typeface="Times New Roman"/>
              </a:rPr>
              <a:t>Spanish</a:t>
            </a:r>
            <a:r>
              <a:rPr sz="1600" b="1" spc="-10" dirty="0" smtClean="0"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latin typeface="Times New Roman"/>
                <a:cs typeface="Times New Roman"/>
              </a:rPr>
              <a:t>Club</a:t>
            </a:r>
            <a:endParaRPr lang="en-US" sz="16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smtClean="0">
                <a:latin typeface="Times New Roman"/>
                <a:cs typeface="Times New Roman"/>
              </a:rPr>
              <a:t>Spike Ball Club</a:t>
            </a: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smtClean="0">
                <a:latin typeface="Times New Roman"/>
                <a:cs typeface="Times New Roman"/>
              </a:rPr>
              <a:t>Step Club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5" dirty="0">
                <a:latin typeface="Times New Roman"/>
                <a:cs typeface="Times New Roman"/>
              </a:rPr>
              <a:t>Student</a:t>
            </a:r>
            <a:r>
              <a:rPr sz="1600" b="1" spc="-10" dirty="0"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latin typeface="Times New Roman"/>
                <a:cs typeface="Times New Roman"/>
              </a:rPr>
              <a:t>Council</a:t>
            </a:r>
            <a:endParaRPr lang="en-US" sz="16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smtClean="0">
                <a:latin typeface="Times New Roman"/>
                <a:cs typeface="Times New Roman"/>
              </a:rPr>
              <a:t>Teen Sociology Through Film</a:t>
            </a: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smtClean="0">
                <a:latin typeface="Times New Roman"/>
                <a:cs typeface="Times New Roman"/>
              </a:rPr>
              <a:t>Winter Guard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25" dirty="0">
                <a:latin typeface="Times New Roman"/>
                <a:cs typeface="Times New Roman"/>
              </a:rPr>
              <a:t>World </a:t>
            </a:r>
            <a:r>
              <a:rPr sz="1600" b="1" spc="-5" dirty="0">
                <a:latin typeface="Times New Roman"/>
                <a:cs typeface="Times New Roman"/>
              </a:rPr>
              <a:t>Languages Honor</a:t>
            </a:r>
            <a:r>
              <a:rPr sz="1600" b="1" spc="-75" dirty="0"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latin typeface="Times New Roman"/>
                <a:cs typeface="Times New Roman"/>
              </a:rPr>
              <a:t>Societies</a:t>
            </a:r>
            <a:endParaRPr lang="en-US" sz="16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5" dirty="0" smtClean="0">
                <a:latin typeface="Times New Roman"/>
                <a:cs typeface="Times New Roman"/>
              </a:rPr>
              <a:t>Yearbook Journalism (</a:t>
            </a:r>
            <a:r>
              <a:rPr lang="en-US" sz="1600" b="1" i="1" spc="-5" dirty="0" smtClean="0">
                <a:latin typeface="Times New Roman"/>
                <a:cs typeface="Times New Roman"/>
              </a:rPr>
              <a:t>The Argus</a:t>
            </a:r>
            <a:r>
              <a:rPr lang="en-US" sz="1600" b="1" spc="-5" dirty="0" smtClean="0">
                <a:latin typeface="Times New Roman"/>
                <a:cs typeface="Times New Roman"/>
              </a:rPr>
              <a:t>)</a:t>
            </a:r>
            <a:endParaRPr sz="16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45" dirty="0">
                <a:latin typeface="Times New Roman"/>
                <a:cs typeface="Times New Roman"/>
              </a:rPr>
              <a:t>Youth </a:t>
            </a:r>
            <a:r>
              <a:rPr sz="1600" b="1" spc="-5" dirty="0">
                <a:latin typeface="Times New Roman"/>
                <a:cs typeface="Times New Roman"/>
              </a:rPr>
              <a:t>Ambassadors </a:t>
            </a:r>
            <a:endParaRPr lang="en-US" sz="16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1600" b="1" spc="-45" dirty="0" smtClean="0">
                <a:latin typeface="Times New Roman"/>
                <a:cs typeface="Times New Roman"/>
              </a:rPr>
              <a:t>Youth </a:t>
            </a:r>
            <a:r>
              <a:rPr sz="1600" b="1" dirty="0">
                <a:latin typeface="Times New Roman"/>
                <a:cs typeface="Times New Roman"/>
              </a:rPr>
              <a:t>2</a:t>
            </a:r>
            <a:r>
              <a:rPr sz="1600" b="1" spc="-35" dirty="0">
                <a:latin typeface="Times New Roman"/>
                <a:cs typeface="Times New Roman"/>
              </a:rPr>
              <a:t> </a:t>
            </a:r>
            <a:r>
              <a:rPr sz="1600" b="1" spc="-45" dirty="0" smtClean="0">
                <a:latin typeface="Times New Roman"/>
                <a:cs typeface="Times New Roman"/>
              </a:rPr>
              <a:t>Youth</a:t>
            </a:r>
            <a:endParaRPr lang="en-US" sz="1600" b="1" spc="-4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777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1600" b="1" spc="-45" dirty="0" smtClean="0">
                <a:latin typeface="Times New Roman"/>
                <a:cs typeface="Times New Roman"/>
              </a:rPr>
              <a:t>Wii Sports Club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6769" y="943355"/>
            <a:ext cx="4555997" cy="557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41502" y="1889251"/>
            <a:ext cx="8253730" cy="2707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95"/>
              </a:spcBef>
            </a:pPr>
            <a:r>
              <a:rPr sz="3200" b="1" spc="-10" dirty="0">
                <a:latin typeface="Times New Roman"/>
                <a:cs typeface="Times New Roman"/>
              </a:rPr>
              <a:t>Requirements </a:t>
            </a:r>
            <a:r>
              <a:rPr sz="3200" b="1" spc="-5" dirty="0">
                <a:latin typeface="Times New Roman"/>
                <a:cs typeface="Times New Roman"/>
              </a:rPr>
              <a:t>for </a:t>
            </a:r>
            <a:r>
              <a:rPr sz="3200" b="1" spc="-10" dirty="0">
                <a:latin typeface="Times New Roman"/>
                <a:cs typeface="Times New Roman"/>
              </a:rPr>
              <a:t>participation </a:t>
            </a:r>
            <a:r>
              <a:rPr sz="3200" b="1" spc="-5" dirty="0">
                <a:latin typeface="Times New Roman"/>
                <a:cs typeface="Times New Roman"/>
              </a:rPr>
              <a:t>in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athletics:</a:t>
            </a:r>
            <a:endParaRPr sz="3200">
              <a:latin typeface="Times New Roman"/>
              <a:cs typeface="Times New Roman"/>
            </a:endParaRPr>
          </a:p>
          <a:p>
            <a:pPr marL="331470" marR="5080" indent="-319405">
              <a:lnSpc>
                <a:spcPts val="3460"/>
              </a:lnSpc>
              <a:spcBef>
                <a:spcPts val="240"/>
              </a:spcBef>
              <a:buClr>
                <a:srgbClr val="FF6500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200" b="1" spc="-10" dirty="0">
                <a:latin typeface="Times New Roman"/>
                <a:cs typeface="Times New Roman"/>
              </a:rPr>
              <a:t>Students </a:t>
            </a:r>
            <a:r>
              <a:rPr sz="3200" b="1" spc="-5" dirty="0">
                <a:latin typeface="Times New Roman"/>
                <a:cs typeface="Times New Roman"/>
              </a:rPr>
              <a:t>must maintain a cumulative average  of at least a</a:t>
            </a:r>
            <a:r>
              <a:rPr sz="3200" b="1" spc="1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70</a:t>
            </a: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ts val="3210"/>
              </a:lnSpc>
              <a:buClr>
                <a:srgbClr val="FF6500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200" b="1" spc="-10" dirty="0">
                <a:latin typeface="Times New Roman"/>
                <a:cs typeface="Times New Roman"/>
              </a:rPr>
              <a:t>Current </a:t>
            </a:r>
            <a:r>
              <a:rPr sz="3200" b="1" spc="-5" dirty="0">
                <a:latin typeface="Times New Roman"/>
                <a:cs typeface="Times New Roman"/>
              </a:rPr>
              <a:t>physical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exam</a:t>
            </a: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ts val="3454"/>
              </a:lnSpc>
              <a:buClr>
                <a:srgbClr val="FF6500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200" b="1" spc="-10" dirty="0">
                <a:latin typeface="Times New Roman"/>
                <a:cs typeface="Times New Roman"/>
              </a:rPr>
              <a:t>Concussion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baseline</a:t>
            </a: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ts val="3650"/>
              </a:lnSpc>
              <a:buClr>
                <a:srgbClr val="FF6500"/>
              </a:buClr>
              <a:buSzPct val="79687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Pay to Participate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Fee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86855" y="3012186"/>
            <a:ext cx="3370326" cy="1972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20028" y="5042154"/>
            <a:ext cx="2804922" cy="2139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65576" y="4634484"/>
            <a:ext cx="2535173" cy="25351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3231" y="4621529"/>
            <a:ext cx="2535173" cy="25366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15278" y="476249"/>
            <a:ext cx="2614422" cy="14706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801" y="693419"/>
            <a:ext cx="4805934" cy="474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83996" y="3101594"/>
            <a:ext cx="8495030" cy="414020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32105" marR="429259" indent="-320040">
              <a:lnSpc>
                <a:spcPts val="2880"/>
              </a:lnSpc>
              <a:spcBef>
                <a:spcPts val="795"/>
              </a:spcBef>
              <a:buClr>
                <a:srgbClr val="FF6500"/>
              </a:buClr>
              <a:buFont typeface="Wingdings"/>
              <a:buChar char=""/>
              <a:tabLst>
                <a:tab pos="332105" algn="l"/>
                <a:tab pos="332740" algn="l"/>
              </a:tabLst>
            </a:pPr>
            <a:r>
              <a:rPr sz="30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Fall Sports</a:t>
            </a:r>
            <a:r>
              <a:rPr sz="3000" b="1" dirty="0">
                <a:latin typeface="Times New Roman"/>
                <a:cs typeface="Times New Roman"/>
              </a:rPr>
              <a:t>: </a:t>
            </a:r>
            <a:r>
              <a:rPr sz="3000" dirty="0">
                <a:latin typeface="Times New Roman"/>
                <a:cs typeface="Times New Roman"/>
              </a:rPr>
              <a:t>Boys’ &amp; Girls’</a:t>
            </a:r>
            <a:r>
              <a:rPr sz="3000" spc="-545" dirty="0">
                <a:latin typeface="Times New Roman"/>
                <a:cs typeface="Times New Roman"/>
              </a:rPr>
              <a:t> </a:t>
            </a:r>
            <a:r>
              <a:rPr sz="3000" b="1" spc="-15" dirty="0">
                <a:latin typeface="Times New Roman"/>
                <a:cs typeface="Times New Roman"/>
              </a:rPr>
              <a:t>Cross </a:t>
            </a:r>
            <a:r>
              <a:rPr sz="3000" b="1" spc="-25" dirty="0">
                <a:latin typeface="Times New Roman"/>
                <a:cs typeface="Times New Roman"/>
              </a:rPr>
              <a:t>Country, </a:t>
            </a:r>
            <a:r>
              <a:rPr sz="3000" b="1" dirty="0">
                <a:latin typeface="Times New Roman"/>
                <a:cs typeface="Times New Roman"/>
              </a:rPr>
              <a:t>Field  </a:t>
            </a:r>
            <a:r>
              <a:rPr sz="3000" b="1" spc="-5" dirty="0">
                <a:latin typeface="Times New Roman"/>
                <a:cs typeface="Times New Roman"/>
              </a:rPr>
              <a:t>Hockey</a:t>
            </a:r>
            <a:r>
              <a:rPr sz="3000" spc="-5" dirty="0">
                <a:latin typeface="Times New Roman"/>
                <a:cs typeface="Times New Roman"/>
              </a:rPr>
              <a:t>, </a:t>
            </a:r>
            <a:r>
              <a:rPr sz="3000" b="1" dirty="0">
                <a:latin typeface="Times New Roman"/>
                <a:cs typeface="Times New Roman"/>
              </a:rPr>
              <a:t>Football, </a:t>
            </a:r>
            <a:r>
              <a:rPr sz="3000" dirty="0">
                <a:latin typeface="Times New Roman"/>
                <a:cs typeface="Times New Roman"/>
              </a:rPr>
              <a:t>Boys’ &amp; Girls’ </a:t>
            </a:r>
            <a:r>
              <a:rPr sz="3000" b="1" spc="-45" dirty="0">
                <a:latin typeface="Times New Roman"/>
                <a:cs typeface="Times New Roman"/>
              </a:rPr>
              <a:t>Soccer, </a:t>
            </a:r>
            <a:r>
              <a:rPr sz="3000" dirty="0">
                <a:latin typeface="Times New Roman"/>
                <a:cs typeface="Times New Roman"/>
              </a:rPr>
              <a:t>Girls’  </a:t>
            </a:r>
            <a:r>
              <a:rPr sz="3000" b="1" spc="-5" dirty="0">
                <a:latin typeface="Times New Roman"/>
                <a:cs typeface="Times New Roman"/>
              </a:rPr>
              <a:t>Swim, </a:t>
            </a:r>
            <a:r>
              <a:rPr sz="3000" dirty="0">
                <a:latin typeface="Times New Roman"/>
                <a:cs typeface="Times New Roman"/>
              </a:rPr>
              <a:t>Girls’</a:t>
            </a:r>
            <a:r>
              <a:rPr sz="3000" spc="-235" dirty="0">
                <a:latin typeface="Times New Roman"/>
                <a:cs typeface="Times New Roman"/>
              </a:rPr>
              <a:t> </a:t>
            </a:r>
            <a:r>
              <a:rPr sz="3000" b="1" spc="-30" dirty="0">
                <a:latin typeface="Times New Roman"/>
                <a:cs typeface="Times New Roman"/>
              </a:rPr>
              <a:t>Volleyball</a:t>
            </a:r>
            <a:endParaRPr sz="3000">
              <a:latin typeface="Times New Roman"/>
              <a:cs typeface="Times New Roman"/>
            </a:endParaRPr>
          </a:p>
          <a:p>
            <a:pPr marL="332740" marR="5080" indent="-320040">
              <a:lnSpc>
                <a:spcPts val="2880"/>
              </a:lnSpc>
              <a:buClr>
                <a:srgbClr val="FF6500"/>
              </a:buClr>
              <a:buFont typeface="Wingdings"/>
              <a:buChar char=""/>
              <a:tabLst>
                <a:tab pos="332105" algn="l"/>
                <a:tab pos="332740" algn="l"/>
              </a:tabLst>
            </a:pPr>
            <a:r>
              <a:rPr sz="3000" b="1" u="heavy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Winter </a:t>
            </a:r>
            <a:r>
              <a:rPr sz="30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Sports</a:t>
            </a:r>
            <a:r>
              <a:rPr sz="3000" b="1" dirty="0">
                <a:latin typeface="Times New Roman"/>
                <a:cs typeface="Times New Roman"/>
              </a:rPr>
              <a:t>: </a:t>
            </a:r>
            <a:r>
              <a:rPr sz="3000" dirty="0">
                <a:latin typeface="Times New Roman"/>
                <a:cs typeface="Times New Roman"/>
              </a:rPr>
              <a:t>Boys’ &amp; Girls’ </a:t>
            </a:r>
            <a:r>
              <a:rPr sz="3000" b="1" dirty="0">
                <a:latin typeface="Times New Roman"/>
                <a:cs typeface="Times New Roman"/>
              </a:rPr>
              <a:t>Basketball,  </a:t>
            </a:r>
            <a:r>
              <a:rPr sz="3000" b="1" spc="-5" dirty="0">
                <a:latin typeface="Times New Roman"/>
                <a:cs typeface="Times New Roman"/>
              </a:rPr>
              <a:t>Cheerleading,</a:t>
            </a:r>
            <a:r>
              <a:rPr sz="3000" b="1" spc="5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Boys’</a:t>
            </a:r>
            <a:r>
              <a:rPr sz="3000" spc="-24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Swim,</a:t>
            </a:r>
            <a:r>
              <a:rPr sz="3000" b="1" spc="-2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Boys’</a:t>
            </a:r>
            <a:r>
              <a:rPr sz="3000" spc="-23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and</a:t>
            </a:r>
            <a:r>
              <a:rPr sz="3000" spc="-2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Girls’</a:t>
            </a:r>
            <a:r>
              <a:rPr sz="3000" spc="-245" dirty="0">
                <a:latin typeface="Times New Roman"/>
                <a:cs typeface="Times New Roman"/>
              </a:rPr>
              <a:t> </a:t>
            </a:r>
            <a:r>
              <a:rPr sz="3000" b="1" spc="-5" dirty="0">
                <a:latin typeface="Times New Roman"/>
                <a:cs typeface="Times New Roman"/>
              </a:rPr>
              <a:t>Indoor  </a:t>
            </a:r>
            <a:r>
              <a:rPr sz="3000" b="1" spc="-40" dirty="0">
                <a:latin typeface="Times New Roman"/>
                <a:cs typeface="Times New Roman"/>
              </a:rPr>
              <a:t>Track, </a:t>
            </a:r>
            <a:r>
              <a:rPr sz="3000" b="1" spc="-15" dirty="0">
                <a:latin typeface="Times New Roman"/>
                <a:cs typeface="Times New Roman"/>
              </a:rPr>
              <a:t>Wrestling, </a:t>
            </a:r>
            <a:r>
              <a:rPr sz="3000" b="1" spc="-5" dirty="0">
                <a:latin typeface="Times New Roman"/>
                <a:cs typeface="Times New Roman"/>
              </a:rPr>
              <a:t>Unified </a:t>
            </a:r>
            <a:r>
              <a:rPr sz="3000" b="1" dirty="0">
                <a:latin typeface="Times New Roman"/>
                <a:cs typeface="Times New Roman"/>
              </a:rPr>
              <a:t>Basketball, </a:t>
            </a:r>
            <a:r>
              <a:rPr sz="3000" b="1" spc="-5" dirty="0">
                <a:latin typeface="Times New Roman"/>
                <a:cs typeface="Times New Roman"/>
              </a:rPr>
              <a:t>Unified  Cheerleading</a:t>
            </a:r>
            <a:endParaRPr sz="3000">
              <a:latin typeface="Times New Roman"/>
              <a:cs typeface="Times New Roman"/>
            </a:endParaRPr>
          </a:p>
          <a:p>
            <a:pPr marL="332740" marR="466725" indent="-320040">
              <a:lnSpc>
                <a:spcPct val="80000"/>
              </a:lnSpc>
              <a:spcBef>
                <a:spcPts val="25"/>
              </a:spcBef>
              <a:buClr>
                <a:srgbClr val="FF6500"/>
              </a:buClr>
              <a:buFont typeface="Wingdings"/>
              <a:buChar char=""/>
              <a:tabLst>
                <a:tab pos="332105" algn="l"/>
                <a:tab pos="332740" algn="l"/>
              </a:tabLst>
            </a:pPr>
            <a:r>
              <a:rPr sz="30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Spring Sports</a:t>
            </a:r>
            <a:r>
              <a:rPr sz="3000" b="1" spc="-5" dirty="0">
                <a:latin typeface="Times New Roman"/>
                <a:cs typeface="Times New Roman"/>
              </a:rPr>
              <a:t>: Baseball, Softball, </a:t>
            </a:r>
            <a:r>
              <a:rPr sz="3000" b="1" dirty="0">
                <a:latin typeface="Times New Roman"/>
                <a:cs typeface="Times New Roman"/>
              </a:rPr>
              <a:t>Golf, </a:t>
            </a:r>
            <a:r>
              <a:rPr sz="3000" dirty="0">
                <a:latin typeface="Times New Roman"/>
                <a:cs typeface="Times New Roman"/>
              </a:rPr>
              <a:t>Boys’</a:t>
            </a:r>
            <a:r>
              <a:rPr sz="3000" spc="-27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&amp;  Girls’</a:t>
            </a:r>
            <a:r>
              <a:rPr sz="3000" spc="-235" dirty="0">
                <a:latin typeface="Times New Roman"/>
                <a:cs typeface="Times New Roman"/>
              </a:rPr>
              <a:t> </a:t>
            </a:r>
            <a:r>
              <a:rPr sz="3000" b="1" spc="-10" dirty="0">
                <a:latin typeface="Times New Roman"/>
                <a:cs typeface="Times New Roman"/>
              </a:rPr>
              <a:t>Lacrosse,</a:t>
            </a:r>
            <a:r>
              <a:rPr sz="3000" b="1" spc="-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Boys’</a:t>
            </a:r>
            <a:r>
              <a:rPr sz="3000" spc="-23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&amp;</a:t>
            </a:r>
            <a:r>
              <a:rPr sz="3000" spc="-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Girls’</a:t>
            </a:r>
            <a:r>
              <a:rPr sz="3000" spc="-229" dirty="0">
                <a:latin typeface="Times New Roman"/>
                <a:cs typeface="Times New Roman"/>
              </a:rPr>
              <a:t> </a:t>
            </a:r>
            <a:r>
              <a:rPr sz="3000" b="1" spc="-45" dirty="0">
                <a:latin typeface="Times New Roman"/>
                <a:cs typeface="Times New Roman"/>
              </a:rPr>
              <a:t>Tennis,</a:t>
            </a:r>
            <a:r>
              <a:rPr sz="3000" b="1" spc="-1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Boys’</a:t>
            </a:r>
            <a:r>
              <a:rPr sz="3000" spc="-229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and  Girls’ </a:t>
            </a:r>
            <a:r>
              <a:rPr sz="3000" b="1" spc="-45" dirty="0">
                <a:latin typeface="Times New Roman"/>
                <a:cs typeface="Times New Roman"/>
              </a:rPr>
              <a:t>Track </a:t>
            </a:r>
            <a:r>
              <a:rPr sz="3000" b="1" dirty="0">
                <a:latin typeface="Times New Roman"/>
                <a:cs typeface="Times New Roman"/>
              </a:rPr>
              <a:t>and Field, </a:t>
            </a:r>
            <a:r>
              <a:rPr sz="3000" b="1" spc="-5" dirty="0">
                <a:latin typeface="Times New Roman"/>
                <a:cs typeface="Times New Roman"/>
              </a:rPr>
              <a:t>Unified </a:t>
            </a:r>
            <a:r>
              <a:rPr sz="3000" b="1" spc="-40" dirty="0">
                <a:latin typeface="Times New Roman"/>
                <a:cs typeface="Times New Roman"/>
              </a:rPr>
              <a:t>Track, </a:t>
            </a:r>
            <a:r>
              <a:rPr sz="3000" spc="-5" dirty="0">
                <a:latin typeface="Times New Roman"/>
                <a:cs typeface="Times New Roman"/>
              </a:rPr>
              <a:t>Boys’  </a:t>
            </a:r>
            <a:r>
              <a:rPr sz="3000" b="1" spc="-30" dirty="0">
                <a:latin typeface="Times New Roman"/>
                <a:cs typeface="Times New Roman"/>
              </a:rPr>
              <a:t>Volleyball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1428" y="600455"/>
            <a:ext cx="3390900" cy="24513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2802" y="1226058"/>
            <a:ext cx="3998976" cy="18966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6929" y="1005840"/>
            <a:ext cx="3982211" cy="407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45935" y="457200"/>
            <a:ext cx="3255264" cy="1379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2032" y="1992630"/>
            <a:ext cx="3243072" cy="27492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6250" y="2000250"/>
            <a:ext cx="2778251" cy="27416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12058" y="4507229"/>
            <a:ext cx="2816351" cy="2807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" y="4873752"/>
            <a:ext cx="3054857" cy="24414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45935" y="4873752"/>
            <a:ext cx="3255264" cy="24414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11829" y="2183129"/>
            <a:ext cx="3286505" cy="22334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" y="457200"/>
            <a:ext cx="1308353" cy="13799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0" y="869442"/>
            <a:ext cx="6572250" cy="6240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64352" y="1895855"/>
            <a:ext cx="3732276" cy="2497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91534" y="3299459"/>
            <a:ext cx="2463545" cy="232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1870710"/>
            <a:ext cx="3493008" cy="20825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59779" y="5024628"/>
            <a:ext cx="3736847" cy="22905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1677" y="4775453"/>
            <a:ext cx="3617976" cy="2539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/>
          <p:cNvSpPr/>
          <p:nvPr/>
        </p:nvSpPr>
        <p:spPr>
          <a:xfrm>
            <a:off x="1837181" y="869442"/>
            <a:ext cx="6572250" cy="7231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2264" y="801623"/>
            <a:ext cx="2889504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95600" y="6704330"/>
            <a:ext cx="6465823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Quill and </a:t>
            </a:r>
            <a:r>
              <a:rPr sz="2400" b="1" spc="-10" dirty="0">
                <a:latin typeface="Times New Roman"/>
                <a:cs typeface="Times New Roman"/>
              </a:rPr>
              <a:t>Scroll </a:t>
            </a:r>
            <a:r>
              <a:rPr sz="2400" b="1" spc="-5" dirty="0">
                <a:latin typeface="Times New Roman"/>
                <a:cs typeface="Times New Roman"/>
              </a:rPr>
              <a:t>Honor</a:t>
            </a:r>
            <a:r>
              <a:rPr sz="2400" b="1" spc="-114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Society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73733" y="686053"/>
            <a:ext cx="34194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none" dirty="0"/>
              <a:t>Students of the</a:t>
            </a:r>
            <a:r>
              <a:rPr sz="2800" u="none" spc="-80" dirty="0"/>
              <a:t> </a:t>
            </a:r>
            <a:r>
              <a:rPr sz="2800" u="none" dirty="0"/>
              <a:t>Month</a:t>
            </a:r>
            <a:endParaRPr sz="2800"/>
          </a:p>
        </p:txBody>
      </p:sp>
      <p:sp>
        <p:nvSpPr>
          <p:cNvPr id="7" name="object 7"/>
          <p:cNvSpPr/>
          <p:nvPr/>
        </p:nvSpPr>
        <p:spPr>
          <a:xfrm>
            <a:off x="855725" y="1230630"/>
            <a:ext cx="4021073" cy="251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45429" y="1230630"/>
            <a:ext cx="1992629" cy="1257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69302" y="2487930"/>
            <a:ext cx="1986533" cy="12603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39334" y="2481833"/>
            <a:ext cx="2023872" cy="12443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44156" y="1249680"/>
            <a:ext cx="2011679" cy="1238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5000" y="3927604"/>
            <a:ext cx="5791200" cy="27957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838200"/>
            <a:ext cx="899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#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Gaelspirit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,            #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Gaelpride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3424535"/>
            <a:ext cx="5029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drive.google.com/file/d/1HBGpZ5EwYzXPvPX_eRLocVMlV00PkJ7N/view?usp=sharing_eil&amp;ts=5e308683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4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8382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Daily Bell Schedule 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30270"/>
              </p:ext>
            </p:extLst>
          </p:nvPr>
        </p:nvGraphicFramePr>
        <p:xfrm>
          <a:off x="1166813" y="2133600"/>
          <a:ext cx="7743824" cy="8915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4135">
                  <a:extLst>
                    <a:ext uri="{9D8B030D-6E8A-4147-A177-3AD203B41FA5}">
                      <a16:colId xmlns:a16="http://schemas.microsoft.com/office/drawing/2014/main" val="3173091411"/>
                    </a:ext>
                  </a:extLst>
                </a:gridCol>
                <a:gridCol w="3150869">
                  <a:extLst>
                    <a:ext uri="{9D8B030D-6E8A-4147-A177-3AD203B41FA5}">
                      <a16:colId xmlns:a16="http://schemas.microsoft.com/office/drawing/2014/main" val="1226365495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4056736133"/>
                    </a:ext>
                  </a:extLst>
                </a:gridCol>
              </a:tblGrid>
              <a:tr h="5029199">
                <a:tc>
                  <a:txBody>
                    <a:bodyPr/>
                    <a:lstStyle/>
                    <a:p>
                      <a:pPr marL="350520" indent="-319405">
                        <a:lnSpc>
                          <a:spcPts val="3929"/>
                        </a:lnSpc>
                        <a:buClr>
                          <a:srgbClr val="F07E09"/>
                        </a:buClr>
                        <a:buSzPct val="79166"/>
                        <a:buFont typeface="Wingdings"/>
                        <a:buChar char=""/>
                        <a:tabLst>
                          <a:tab pos="351155" algn="l"/>
                        </a:tabLst>
                      </a:pPr>
                      <a:r>
                        <a:rPr lang="en-US" sz="3600" b="1" dirty="0" smtClean="0">
                          <a:latin typeface="Times New Roman"/>
                          <a:cs typeface="Times New Roman"/>
                        </a:rPr>
                        <a:t>Period 1 </a:t>
                      </a:r>
                      <a:r>
                        <a:rPr lang="en-US" sz="36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pPr marL="350520" indent="-319405">
                        <a:lnSpc>
                          <a:spcPts val="3929"/>
                        </a:lnSpc>
                        <a:buClr>
                          <a:srgbClr val="F07E09"/>
                        </a:buClr>
                        <a:buSzPct val="79166"/>
                        <a:buFont typeface="Wingdings"/>
                        <a:buChar char=""/>
                        <a:tabLst>
                          <a:tab pos="351155" algn="l"/>
                        </a:tabLst>
                      </a:pPr>
                      <a:r>
                        <a:rPr lang="en-US" sz="3600" b="1" baseline="0" dirty="0" smtClean="0">
                          <a:latin typeface="Times New Roman"/>
                          <a:cs typeface="Times New Roman"/>
                        </a:rPr>
                        <a:t>Period 2</a:t>
                      </a:r>
                    </a:p>
                    <a:p>
                      <a:pPr marL="350520" indent="-319405">
                        <a:lnSpc>
                          <a:spcPts val="3929"/>
                        </a:lnSpc>
                        <a:buClr>
                          <a:srgbClr val="F07E09"/>
                        </a:buClr>
                        <a:buSzPct val="79166"/>
                        <a:buFont typeface="Wingdings"/>
                        <a:buChar char=""/>
                        <a:tabLst>
                          <a:tab pos="351155" algn="l"/>
                        </a:tabLst>
                      </a:pPr>
                      <a:r>
                        <a:rPr lang="en-US" sz="3600" b="1" baseline="0" dirty="0" smtClean="0">
                          <a:latin typeface="Times New Roman"/>
                          <a:cs typeface="Times New Roman"/>
                        </a:rPr>
                        <a:t>Homeroom</a:t>
                      </a:r>
                    </a:p>
                    <a:p>
                      <a:pPr marL="350520" indent="-319405">
                        <a:lnSpc>
                          <a:spcPts val="3929"/>
                        </a:lnSpc>
                        <a:buClr>
                          <a:srgbClr val="F07E09"/>
                        </a:buClr>
                        <a:buSzPct val="79166"/>
                        <a:buFont typeface="Wingdings"/>
                        <a:buChar char=""/>
                        <a:tabLst>
                          <a:tab pos="351155" algn="l"/>
                        </a:tabLst>
                      </a:pPr>
                      <a:r>
                        <a:rPr lang="en-US" sz="3600" b="1" baseline="0" dirty="0" smtClean="0">
                          <a:latin typeface="Times New Roman"/>
                          <a:cs typeface="Times New Roman"/>
                        </a:rPr>
                        <a:t>Period 3</a:t>
                      </a:r>
                    </a:p>
                    <a:p>
                      <a:pPr marL="350520" indent="-319405">
                        <a:lnSpc>
                          <a:spcPts val="3929"/>
                        </a:lnSpc>
                        <a:buClr>
                          <a:srgbClr val="F07E09"/>
                        </a:buClr>
                        <a:buSzPct val="79166"/>
                        <a:buFont typeface="Wingdings"/>
                        <a:buChar char=""/>
                        <a:tabLst>
                          <a:tab pos="351155" algn="l"/>
                        </a:tabLst>
                      </a:pPr>
                      <a:r>
                        <a:rPr lang="en-US" sz="3600" b="1" baseline="0" dirty="0" smtClean="0">
                          <a:latin typeface="Times New Roman"/>
                          <a:cs typeface="Times New Roman"/>
                        </a:rPr>
                        <a:t>Period 4</a:t>
                      </a:r>
                    </a:p>
                    <a:p>
                      <a:pPr marL="350520" indent="-319405">
                        <a:lnSpc>
                          <a:spcPts val="3929"/>
                        </a:lnSpc>
                        <a:buClr>
                          <a:srgbClr val="F07E09"/>
                        </a:buClr>
                        <a:buSzPct val="79166"/>
                        <a:buFont typeface="Wingdings"/>
                        <a:buChar char=""/>
                        <a:tabLst>
                          <a:tab pos="351155" algn="l"/>
                        </a:tabLst>
                      </a:pPr>
                      <a:r>
                        <a:rPr lang="en-US" sz="3600" b="1" baseline="0" dirty="0" smtClean="0">
                          <a:latin typeface="Times New Roman"/>
                          <a:cs typeface="Times New Roman"/>
                        </a:rPr>
                        <a:t>Period 5</a:t>
                      </a:r>
                    </a:p>
                    <a:p>
                      <a:pPr marL="350520" indent="-319405">
                        <a:lnSpc>
                          <a:spcPts val="3929"/>
                        </a:lnSpc>
                        <a:buClr>
                          <a:srgbClr val="F07E09"/>
                        </a:buClr>
                        <a:buSzPct val="79166"/>
                        <a:buFont typeface="Wingdings"/>
                        <a:buChar char=""/>
                        <a:tabLst>
                          <a:tab pos="351155" algn="l"/>
                        </a:tabLst>
                      </a:pPr>
                      <a:r>
                        <a:rPr lang="en-US" sz="3600" b="1" baseline="0" dirty="0" smtClean="0">
                          <a:latin typeface="Times New Roman"/>
                          <a:cs typeface="Times New Roman"/>
                        </a:rPr>
                        <a:t>Period 6</a:t>
                      </a:r>
                    </a:p>
                    <a:p>
                      <a:pPr marL="350520" indent="-319405">
                        <a:lnSpc>
                          <a:spcPts val="3929"/>
                        </a:lnSpc>
                        <a:buClr>
                          <a:srgbClr val="F07E09"/>
                        </a:buClr>
                        <a:buSzPct val="79166"/>
                        <a:buFont typeface="Wingdings"/>
                        <a:buChar char=""/>
                        <a:tabLst>
                          <a:tab pos="351155" algn="l"/>
                        </a:tabLst>
                      </a:pPr>
                      <a:r>
                        <a:rPr lang="en-US" sz="3600" b="1" baseline="0" dirty="0" smtClean="0">
                          <a:latin typeface="Times New Roman"/>
                          <a:cs typeface="Times New Roman"/>
                        </a:rPr>
                        <a:t>Period 7</a:t>
                      </a:r>
                    </a:p>
                    <a:p>
                      <a:pPr marL="350520" indent="-319405">
                        <a:lnSpc>
                          <a:spcPts val="3929"/>
                        </a:lnSpc>
                        <a:buClr>
                          <a:srgbClr val="F07E09"/>
                        </a:buClr>
                        <a:buSzPct val="79166"/>
                        <a:buFont typeface="Wingdings"/>
                        <a:buChar char=""/>
                        <a:tabLst>
                          <a:tab pos="351155" algn="l"/>
                        </a:tabLst>
                      </a:pPr>
                      <a:r>
                        <a:rPr lang="en-US" sz="3600" b="1" baseline="0" dirty="0" smtClean="0">
                          <a:latin typeface="Times New Roman"/>
                          <a:cs typeface="Times New Roman"/>
                        </a:rPr>
                        <a:t>Period 8</a:t>
                      </a:r>
                    </a:p>
                    <a:p>
                      <a:pPr marL="350520" indent="-319405">
                        <a:lnSpc>
                          <a:spcPts val="3929"/>
                        </a:lnSpc>
                        <a:buClr>
                          <a:srgbClr val="F07E09"/>
                        </a:buClr>
                        <a:buSzPct val="79166"/>
                        <a:buFont typeface="Wingdings"/>
                        <a:buChar char=""/>
                        <a:tabLst>
                          <a:tab pos="351155" algn="l"/>
                        </a:tabLst>
                      </a:pPr>
                      <a:r>
                        <a:rPr lang="en-US" sz="1600" b="1" i="1" baseline="0" dirty="0" smtClean="0">
                          <a:latin typeface="Times New Roman"/>
                          <a:cs typeface="Times New Roman"/>
                        </a:rPr>
                        <a:t>SHS uses an alternating A&amp; B Day schedule.</a:t>
                      </a:r>
                      <a:endParaRPr sz="1600" b="1" i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ts val="3929"/>
                        </a:lnSpc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7:25-8:11</a:t>
                      </a:r>
                    </a:p>
                    <a:p>
                      <a:pPr marL="176530">
                        <a:lnSpc>
                          <a:spcPts val="3929"/>
                        </a:lnSpc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8:15-9:01</a:t>
                      </a:r>
                    </a:p>
                    <a:p>
                      <a:pPr marL="176530">
                        <a:lnSpc>
                          <a:spcPts val="3929"/>
                        </a:lnSpc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9:05-9:10</a:t>
                      </a:r>
                    </a:p>
                    <a:p>
                      <a:pPr marL="176530">
                        <a:lnSpc>
                          <a:spcPts val="3929"/>
                        </a:lnSpc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9:14-10:00</a:t>
                      </a:r>
                    </a:p>
                    <a:p>
                      <a:pPr marL="176530">
                        <a:lnSpc>
                          <a:spcPts val="3929"/>
                        </a:lnSpc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10:04-10:50</a:t>
                      </a:r>
                    </a:p>
                    <a:p>
                      <a:pPr marL="176530">
                        <a:lnSpc>
                          <a:spcPts val="3929"/>
                        </a:lnSpc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10:54-11:40</a:t>
                      </a:r>
                    </a:p>
                    <a:p>
                      <a:pPr marL="176530">
                        <a:lnSpc>
                          <a:spcPts val="3929"/>
                        </a:lnSpc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11:44-12:30</a:t>
                      </a:r>
                    </a:p>
                    <a:p>
                      <a:pPr marL="176530">
                        <a:lnSpc>
                          <a:spcPts val="3929"/>
                        </a:lnSpc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12:34-1:20</a:t>
                      </a:r>
                    </a:p>
                    <a:p>
                      <a:pPr marL="176530">
                        <a:lnSpc>
                          <a:spcPts val="3929"/>
                        </a:lnSpc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1:24-2:10</a:t>
                      </a:r>
                      <a:endParaRPr sz="3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800">
                        <a:lnSpc>
                          <a:spcPts val="3929"/>
                        </a:lnSpc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46</a:t>
                      </a:r>
                      <a:r>
                        <a:rPr sz="36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600" dirty="0" smtClean="0">
                          <a:latin typeface="Times New Roman"/>
                          <a:cs typeface="Times New Roman"/>
                        </a:rPr>
                        <a:t>min</a:t>
                      </a: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.</a:t>
                      </a:r>
                    </a:p>
                    <a:p>
                      <a:pPr marL="558800" marR="0" lvl="0" indent="0" defTabSz="914400" eaLnBrk="1" fontAlgn="auto" latinLnBrk="0" hangingPunct="1">
                        <a:lnSpc>
                          <a:spcPts val="392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46</a:t>
                      </a:r>
                      <a:r>
                        <a:rPr lang="en-US" sz="36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min.</a:t>
                      </a:r>
                    </a:p>
                    <a:p>
                      <a:pPr marL="558800">
                        <a:lnSpc>
                          <a:spcPts val="3929"/>
                        </a:lnSpc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  5 min.</a:t>
                      </a:r>
                    </a:p>
                    <a:p>
                      <a:pPr marL="558800" marR="0" lvl="0" indent="0" defTabSz="914400" eaLnBrk="1" fontAlgn="auto" latinLnBrk="0" hangingPunct="1">
                        <a:lnSpc>
                          <a:spcPts val="392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46</a:t>
                      </a:r>
                      <a:r>
                        <a:rPr lang="en-US" sz="36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min.</a:t>
                      </a:r>
                    </a:p>
                    <a:p>
                      <a:pPr marL="558800" marR="0" lvl="0" indent="0" defTabSz="914400" eaLnBrk="1" fontAlgn="auto" latinLnBrk="0" hangingPunct="1">
                        <a:lnSpc>
                          <a:spcPts val="392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46</a:t>
                      </a:r>
                      <a:r>
                        <a:rPr lang="en-US" sz="36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min.</a:t>
                      </a:r>
                    </a:p>
                    <a:p>
                      <a:pPr marL="558800" marR="0" lvl="0" indent="0" defTabSz="914400" eaLnBrk="1" fontAlgn="auto" latinLnBrk="0" hangingPunct="1">
                        <a:lnSpc>
                          <a:spcPts val="392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46</a:t>
                      </a:r>
                      <a:r>
                        <a:rPr lang="en-US" sz="36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min.</a:t>
                      </a:r>
                    </a:p>
                    <a:p>
                      <a:pPr marL="558800" marR="0" lvl="0" indent="0" defTabSz="914400" eaLnBrk="1" fontAlgn="auto" latinLnBrk="0" hangingPunct="1">
                        <a:lnSpc>
                          <a:spcPts val="392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46</a:t>
                      </a:r>
                      <a:r>
                        <a:rPr lang="en-US" sz="36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min.</a:t>
                      </a:r>
                    </a:p>
                    <a:p>
                      <a:pPr marL="558800" marR="0" lvl="0" indent="0" defTabSz="914400" eaLnBrk="1" fontAlgn="auto" latinLnBrk="0" hangingPunct="1">
                        <a:lnSpc>
                          <a:spcPts val="392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46</a:t>
                      </a:r>
                      <a:r>
                        <a:rPr lang="en-US" sz="36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min.</a:t>
                      </a:r>
                    </a:p>
                    <a:p>
                      <a:pPr marL="558800" marR="0" lvl="0" indent="0" defTabSz="914400" eaLnBrk="1" fontAlgn="auto" latinLnBrk="0" hangingPunct="1">
                        <a:lnSpc>
                          <a:spcPts val="392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46</a:t>
                      </a:r>
                      <a:r>
                        <a:rPr lang="en-US" sz="36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3600" dirty="0" smtClean="0">
                          <a:latin typeface="Times New Roman"/>
                          <a:cs typeface="Times New Roman"/>
                        </a:rPr>
                        <a:t>min.</a:t>
                      </a:r>
                    </a:p>
                    <a:p>
                      <a:pPr marL="558800">
                        <a:lnSpc>
                          <a:spcPts val="3929"/>
                        </a:lnSpc>
                      </a:pPr>
                      <a:endParaRPr lang="en-US" sz="3600" dirty="0" smtClean="0">
                        <a:latin typeface="Times New Roman"/>
                        <a:cs typeface="Times New Roman"/>
                      </a:endParaRPr>
                    </a:p>
                    <a:p>
                      <a:pPr marL="558800">
                        <a:lnSpc>
                          <a:spcPts val="3929"/>
                        </a:lnSpc>
                      </a:pPr>
                      <a:endParaRPr lang="en-US" sz="3600" dirty="0" smtClean="0">
                        <a:latin typeface="Times New Roman"/>
                        <a:cs typeface="Times New Roman"/>
                      </a:endParaRPr>
                    </a:p>
                    <a:p>
                      <a:pPr marL="558800">
                        <a:lnSpc>
                          <a:spcPts val="3929"/>
                        </a:lnSpc>
                      </a:pPr>
                      <a:r>
                        <a:rPr sz="3600" dirty="0" smtClean="0">
                          <a:latin typeface="Times New Roman"/>
                          <a:cs typeface="Times New Roman"/>
                        </a:rPr>
                        <a:t>.</a:t>
                      </a:r>
                      <a:endParaRPr lang="en-US" sz="3600" dirty="0" smtClean="0">
                        <a:latin typeface="Times New Roman"/>
                        <a:cs typeface="Times New Roman"/>
                      </a:endParaRPr>
                    </a:p>
                    <a:p>
                      <a:pPr marL="558800">
                        <a:lnSpc>
                          <a:spcPts val="3929"/>
                        </a:lnSpc>
                      </a:pPr>
                      <a:endParaRPr lang="en-US" sz="3600" dirty="0" smtClean="0">
                        <a:latin typeface="Times New Roman"/>
                        <a:cs typeface="Times New Roman"/>
                      </a:endParaRPr>
                    </a:p>
                    <a:p>
                      <a:pPr marL="558800">
                        <a:lnSpc>
                          <a:spcPts val="3929"/>
                        </a:lnSpc>
                      </a:pPr>
                      <a:endParaRPr lang="en-US" sz="3600" dirty="0" smtClean="0">
                        <a:latin typeface="Times New Roman"/>
                        <a:cs typeface="Times New Roman"/>
                      </a:endParaRPr>
                    </a:p>
                    <a:p>
                      <a:pPr marL="558800">
                        <a:lnSpc>
                          <a:spcPts val="3929"/>
                        </a:lnSpc>
                      </a:pPr>
                      <a:endParaRPr lang="en-US" sz="3600" dirty="0" smtClean="0">
                        <a:latin typeface="Times New Roman"/>
                        <a:cs typeface="Times New Roman"/>
                      </a:endParaRPr>
                    </a:p>
                    <a:p>
                      <a:pPr marL="558800">
                        <a:lnSpc>
                          <a:spcPts val="3929"/>
                        </a:lnSpc>
                      </a:pPr>
                      <a:endParaRPr lang="en-US" sz="3600" dirty="0" smtClean="0">
                        <a:latin typeface="Times New Roman"/>
                        <a:cs typeface="Times New Roman"/>
                      </a:endParaRPr>
                    </a:p>
                    <a:p>
                      <a:pPr marL="558800">
                        <a:lnSpc>
                          <a:spcPts val="3929"/>
                        </a:lnSpc>
                      </a:pPr>
                      <a:endParaRPr lang="en-US" sz="3600" dirty="0" smtClean="0">
                        <a:latin typeface="Times New Roman"/>
                        <a:cs typeface="Times New Roman"/>
                      </a:endParaRPr>
                    </a:p>
                    <a:p>
                      <a:pPr marL="558800">
                        <a:lnSpc>
                          <a:spcPts val="3929"/>
                        </a:lnSpc>
                      </a:pPr>
                      <a:endParaRPr sz="3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9325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61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9373" y="693419"/>
            <a:ext cx="6476238" cy="1094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6251" y="1904492"/>
            <a:ext cx="8339455" cy="528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FF6500"/>
              </a:buClr>
              <a:buSzPct val="8000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500" spc="-5" dirty="0">
                <a:latin typeface="Times New Roman"/>
                <a:cs typeface="Times New Roman"/>
              </a:rPr>
              <a:t>Honors </a:t>
            </a:r>
            <a:r>
              <a:rPr sz="2500" dirty="0">
                <a:latin typeface="Times New Roman"/>
                <a:cs typeface="Times New Roman"/>
              </a:rPr>
              <a:t>courses are closely aligned </a:t>
            </a:r>
            <a:r>
              <a:rPr sz="2500" spc="-5" dirty="0">
                <a:latin typeface="Times New Roman"/>
                <a:cs typeface="Times New Roman"/>
              </a:rPr>
              <a:t>with </a:t>
            </a:r>
            <a:r>
              <a:rPr sz="2500" dirty="0">
                <a:latin typeface="Times New Roman"/>
                <a:cs typeface="Times New Roman"/>
              </a:rPr>
              <a:t>the academic demands  of most </a:t>
            </a:r>
            <a:r>
              <a:rPr sz="2500" spc="-5" dirty="0">
                <a:latin typeface="Times New Roman"/>
                <a:cs typeface="Times New Roman"/>
              </a:rPr>
              <a:t>four-year </a:t>
            </a:r>
            <a:r>
              <a:rPr sz="2500" dirty="0">
                <a:latin typeface="Times New Roman"/>
                <a:cs typeface="Times New Roman"/>
              </a:rPr>
              <a:t>colleges and require exceptional proficiency  in all areas. </a:t>
            </a:r>
            <a:r>
              <a:rPr sz="2500" spc="-5" dirty="0">
                <a:latin typeface="Times New Roman"/>
                <a:cs typeface="Times New Roman"/>
              </a:rPr>
              <a:t>Honors </a:t>
            </a:r>
            <a:r>
              <a:rPr sz="2500" dirty="0">
                <a:latin typeface="Times New Roman"/>
                <a:cs typeface="Times New Roman"/>
              </a:rPr>
              <a:t>courses demand in-depth </a:t>
            </a:r>
            <a:r>
              <a:rPr sz="2500" spc="-5" dirty="0">
                <a:latin typeface="Times New Roman"/>
                <a:cs typeface="Times New Roman"/>
              </a:rPr>
              <a:t>study </a:t>
            </a:r>
            <a:r>
              <a:rPr sz="2500" dirty="0">
                <a:latin typeface="Times New Roman"/>
                <a:cs typeface="Times New Roman"/>
              </a:rPr>
              <a:t>and  </a:t>
            </a:r>
            <a:r>
              <a:rPr sz="2500" spc="-5" dirty="0">
                <a:latin typeface="Times New Roman"/>
                <a:cs typeface="Times New Roman"/>
              </a:rPr>
              <a:t>significant </a:t>
            </a:r>
            <a:r>
              <a:rPr sz="2500" dirty="0">
                <a:latin typeface="Times New Roman"/>
                <a:cs typeface="Times New Roman"/>
              </a:rPr>
              <a:t>time out of class for completion of independent  reading and research and preparation of comprehensive papers,  reports and other</a:t>
            </a:r>
            <a:r>
              <a:rPr sz="2500" spc="-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assignments.</a:t>
            </a: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sz="2500" b="1" dirty="0">
                <a:latin typeface="Times New Roman"/>
                <a:cs typeface="Times New Roman"/>
              </a:rPr>
              <a:t>Honors level courses </a:t>
            </a:r>
            <a:r>
              <a:rPr sz="2500" b="1" spc="-20" dirty="0">
                <a:latin typeface="Times New Roman"/>
                <a:cs typeface="Times New Roman"/>
              </a:rPr>
              <a:t>are </a:t>
            </a:r>
            <a:r>
              <a:rPr sz="2500" b="1" dirty="0">
                <a:latin typeface="Times New Roman"/>
                <a:cs typeface="Times New Roman"/>
              </a:rPr>
              <a:t>for the student</a:t>
            </a:r>
            <a:r>
              <a:rPr sz="2500" b="1" spc="-45" dirty="0">
                <a:latin typeface="Times New Roman"/>
                <a:cs typeface="Times New Roman"/>
              </a:rPr>
              <a:t> </a:t>
            </a:r>
            <a:r>
              <a:rPr sz="2500" b="1" dirty="0">
                <a:latin typeface="Times New Roman"/>
                <a:cs typeface="Times New Roman"/>
              </a:rPr>
              <a:t>who:</a:t>
            </a:r>
            <a:endParaRPr sz="2500">
              <a:latin typeface="Times New Roman"/>
              <a:cs typeface="Times New Roman"/>
            </a:endParaRPr>
          </a:p>
          <a:p>
            <a:pPr marL="287020" marR="169545" indent="-274320">
              <a:lnSpc>
                <a:spcPct val="100000"/>
              </a:lnSpc>
              <a:buClr>
                <a:srgbClr val="FF6500"/>
              </a:buClr>
              <a:buSzPct val="8000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500" dirty="0">
                <a:latin typeface="Times New Roman"/>
                <a:cs typeface="Times New Roman"/>
              </a:rPr>
              <a:t>is highly self-motivated </a:t>
            </a:r>
            <a:r>
              <a:rPr sz="2500" spc="-5" dirty="0">
                <a:latin typeface="Times New Roman"/>
                <a:cs typeface="Times New Roman"/>
              </a:rPr>
              <a:t>and </a:t>
            </a:r>
            <a:r>
              <a:rPr sz="2500" dirty="0">
                <a:latin typeface="Times New Roman"/>
                <a:cs typeface="Times New Roman"/>
              </a:rPr>
              <a:t>capable of extensive independent  </a:t>
            </a:r>
            <a:r>
              <a:rPr sz="2500" spc="-30" dirty="0">
                <a:latin typeface="Times New Roman"/>
                <a:cs typeface="Times New Roman"/>
              </a:rPr>
              <a:t>study.</a:t>
            </a:r>
            <a:endParaRPr sz="2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FF6500"/>
              </a:buClr>
              <a:buSzPct val="8000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500" dirty="0">
                <a:latin typeface="Times New Roman"/>
                <a:cs typeface="Times New Roman"/>
              </a:rPr>
              <a:t>is willing to extend beyond specific</a:t>
            </a:r>
            <a:r>
              <a:rPr sz="2500" spc="-2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assignments.</a:t>
            </a:r>
            <a:endParaRPr sz="2500">
              <a:latin typeface="Times New Roman"/>
              <a:cs typeface="Times New Roman"/>
            </a:endParaRPr>
          </a:p>
          <a:p>
            <a:pPr marL="287020" marR="553085" indent="-274320">
              <a:lnSpc>
                <a:spcPct val="100000"/>
              </a:lnSpc>
              <a:buClr>
                <a:srgbClr val="FF6500"/>
              </a:buClr>
              <a:buSzPct val="8000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500" spc="-5" dirty="0">
                <a:latin typeface="Times New Roman"/>
                <a:cs typeface="Times New Roman"/>
              </a:rPr>
              <a:t>shows </a:t>
            </a:r>
            <a:r>
              <a:rPr sz="2500" dirty="0">
                <a:latin typeface="Times New Roman"/>
                <a:cs typeface="Times New Roman"/>
              </a:rPr>
              <a:t>continual </a:t>
            </a:r>
            <a:r>
              <a:rPr sz="2500" spc="-5" dirty="0">
                <a:latin typeface="Times New Roman"/>
                <a:cs typeface="Times New Roman"/>
              </a:rPr>
              <a:t>willingness </a:t>
            </a:r>
            <a:r>
              <a:rPr sz="2500" dirty="0">
                <a:latin typeface="Times New Roman"/>
                <a:cs typeface="Times New Roman"/>
              </a:rPr>
              <a:t>to be challenged intellectually  through the use of critical thinking and complex problem  solving.</a:t>
            </a:r>
            <a:endParaRPr sz="25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5272" y="601980"/>
            <a:ext cx="6476238" cy="1210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3327" y="1980692"/>
            <a:ext cx="8084184" cy="484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0"/>
              </a:spcBef>
              <a:buClr>
                <a:srgbClr val="FF6500"/>
              </a:buClr>
              <a:buSzPct val="8000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500" dirty="0">
                <a:latin typeface="Times New Roman"/>
                <a:cs typeface="Times New Roman"/>
              </a:rPr>
              <a:t>College Preparatory courses reflect the academic demands of  many </a:t>
            </a:r>
            <a:r>
              <a:rPr sz="2500" spc="-5" dirty="0">
                <a:latin typeface="Times New Roman"/>
                <a:cs typeface="Times New Roman"/>
              </a:rPr>
              <a:t>four-year </a:t>
            </a:r>
            <a:r>
              <a:rPr sz="2500" dirty="0">
                <a:latin typeface="Times New Roman"/>
                <a:cs typeface="Times New Roman"/>
              </a:rPr>
              <a:t>colleges and require proficiency in the skills  related to the field of </a:t>
            </a:r>
            <a:r>
              <a:rPr sz="2500" spc="-30" dirty="0">
                <a:latin typeface="Times New Roman"/>
                <a:cs typeface="Times New Roman"/>
              </a:rPr>
              <a:t>study. </a:t>
            </a:r>
            <a:r>
              <a:rPr sz="2500" dirty="0">
                <a:latin typeface="Times New Roman"/>
                <a:cs typeface="Times New Roman"/>
              </a:rPr>
              <a:t>Projects, reading and  assignments require a </a:t>
            </a:r>
            <a:r>
              <a:rPr sz="2500" spc="-5" dirty="0">
                <a:latin typeface="Times New Roman"/>
                <a:cs typeface="Times New Roman"/>
              </a:rPr>
              <a:t>significant </a:t>
            </a:r>
            <a:r>
              <a:rPr sz="2500" dirty="0">
                <a:latin typeface="Times New Roman"/>
                <a:cs typeface="Times New Roman"/>
              </a:rPr>
              <a:t>amount of time out of class  to</a:t>
            </a:r>
            <a:r>
              <a:rPr sz="2500" spc="-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complete.</a:t>
            </a:r>
            <a:endParaRPr sz="2500">
              <a:latin typeface="Times New Roman"/>
              <a:cs typeface="Times New Roman"/>
            </a:endParaRPr>
          </a:p>
          <a:p>
            <a:pPr marL="287020" marR="100330" indent="-274955">
              <a:lnSpc>
                <a:spcPct val="100000"/>
              </a:lnSpc>
              <a:spcBef>
                <a:spcPts val="1195"/>
              </a:spcBef>
            </a:pPr>
            <a:r>
              <a:rPr sz="2800" b="1" spc="-5" dirty="0">
                <a:latin typeface="Times New Roman"/>
                <a:cs typeface="Times New Roman"/>
              </a:rPr>
              <a:t>College </a:t>
            </a:r>
            <a:r>
              <a:rPr sz="2800" b="1" spc="-10" dirty="0">
                <a:latin typeface="Times New Roman"/>
                <a:cs typeface="Times New Roman"/>
              </a:rPr>
              <a:t>Preparatory </a:t>
            </a:r>
            <a:r>
              <a:rPr sz="2800" b="1" dirty="0">
                <a:latin typeface="Times New Roman"/>
                <a:cs typeface="Times New Roman"/>
              </a:rPr>
              <a:t>level courses </a:t>
            </a:r>
            <a:r>
              <a:rPr sz="2800" b="1" spc="-20" dirty="0">
                <a:latin typeface="Times New Roman"/>
                <a:cs typeface="Times New Roman"/>
              </a:rPr>
              <a:t>are </a:t>
            </a:r>
            <a:r>
              <a:rPr sz="2800" b="1" dirty="0">
                <a:latin typeface="Times New Roman"/>
                <a:cs typeface="Times New Roman"/>
              </a:rPr>
              <a:t>for the</a:t>
            </a:r>
            <a:r>
              <a:rPr sz="2800" b="1" spc="-16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student  </a:t>
            </a:r>
            <a:r>
              <a:rPr sz="2800" b="1" dirty="0">
                <a:latin typeface="Times New Roman"/>
                <a:cs typeface="Times New Roman"/>
              </a:rPr>
              <a:t>who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500" b="1" dirty="0">
                <a:latin typeface="Times New Roman"/>
                <a:cs typeface="Times New Roman"/>
              </a:rPr>
              <a:t>:</a:t>
            </a:r>
            <a:endParaRPr sz="2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Clr>
                <a:srgbClr val="FF6500"/>
              </a:buClr>
              <a:buSzPct val="8000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500" dirty="0">
                <a:latin typeface="Times New Roman"/>
                <a:cs typeface="Times New Roman"/>
              </a:rPr>
              <a:t>demonstrates motivation and</a:t>
            </a:r>
            <a:r>
              <a:rPr sz="2500" spc="10" dirty="0">
                <a:latin typeface="Times New Roman"/>
                <a:cs typeface="Times New Roman"/>
              </a:rPr>
              <a:t> </a:t>
            </a:r>
            <a:r>
              <a:rPr sz="2500" spc="-10" dirty="0">
                <a:latin typeface="Times New Roman"/>
                <a:cs typeface="Times New Roman"/>
              </a:rPr>
              <a:t>effort.</a:t>
            </a:r>
            <a:endParaRPr sz="2500">
              <a:latin typeface="Times New Roman"/>
              <a:cs typeface="Times New Roman"/>
            </a:endParaRPr>
          </a:p>
          <a:p>
            <a:pPr marL="287020" marR="1144905" indent="-274320">
              <a:lnSpc>
                <a:spcPct val="100000"/>
              </a:lnSpc>
              <a:buClr>
                <a:srgbClr val="FF6500"/>
              </a:buClr>
              <a:buSzPct val="8000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500" dirty="0">
                <a:latin typeface="Times New Roman"/>
                <a:cs typeface="Times New Roman"/>
              </a:rPr>
              <a:t>demonstrates responsibility </a:t>
            </a:r>
            <a:r>
              <a:rPr sz="2500" spc="-5" dirty="0">
                <a:latin typeface="Times New Roman"/>
                <a:cs typeface="Times New Roman"/>
              </a:rPr>
              <a:t>and </a:t>
            </a:r>
            <a:r>
              <a:rPr sz="2500" dirty="0">
                <a:latin typeface="Times New Roman"/>
                <a:cs typeface="Times New Roman"/>
              </a:rPr>
              <a:t>promptly completes  independent reading and</a:t>
            </a:r>
            <a:r>
              <a:rPr sz="2500" spc="-1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research.</a:t>
            </a:r>
            <a:endParaRPr sz="2500">
              <a:latin typeface="Times New Roman"/>
              <a:cs typeface="Times New Roman"/>
            </a:endParaRPr>
          </a:p>
          <a:p>
            <a:pPr marL="287020" marR="339725" indent="-274320">
              <a:lnSpc>
                <a:spcPct val="100000"/>
              </a:lnSpc>
              <a:buClr>
                <a:srgbClr val="FF6500"/>
              </a:buClr>
              <a:buSzPct val="8000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500" spc="-5" dirty="0">
                <a:latin typeface="Times New Roman"/>
                <a:cs typeface="Times New Roman"/>
              </a:rPr>
              <a:t>shows </a:t>
            </a:r>
            <a:r>
              <a:rPr sz="2500" dirty="0">
                <a:latin typeface="Times New Roman"/>
                <a:cs typeface="Times New Roman"/>
              </a:rPr>
              <a:t>a </a:t>
            </a:r>
            <a:r>
              <a:rPr sz="2500" spc="-5" dirty="0">
                <a:latin typeface="Times New Roman"/>
                <a:cs typeface="Times New Roman"/>
              </a:rPr>
              <a:t>willingness </a:t>
            </a:r>
            <a:r>
              <a:rPr sz="2500" dirty="0">
                <a:latin typeface="Times New Roman"/>
                <a:cs typeface="Times New Roman"/>
              </a:rPr>
              <a:t>and ability to use critical thinking and  complex problem</a:t>
            </a:r>
            <a:r>
              <a:rPr sz="2500" spc="-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solving.</a:t>
            </a:r>
            <a:endParaRPr sz="25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0617" y="960119"/>
            <a:ext cx="3217164" cy="507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9101" y="1813813"/>
            <a:ext cx="8667750" cy="556069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87020" marR="1204595" indent="-274320">
              <a:lnSpc>
                <a:spcPts val="3070"/>
              </a:lnSpc>
              <a:spcBef>
                <a:spcPts val="840"/>
              </a:spcBef>
              <a:buClr>
                <a:srgbClr val="FF6500"/>
              </a:buClr>
              <a:buSzPct val="79687"/>
              <a:buFont typeface="Wingdings"/>
              <a:buChar char=""/>
              <a:tabLst>
                <a:tab pos="28702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A </a:t>
            </a:r>
            <a:r>
              <a:rPr sz="3200" b="1" spc="-10" dirty="0">
                <a:latin typeface="Times New Roman"/>
                <a:cs typeface="Times New Roman"/>
              </a:rPr>
              <a:t>respectful, </a:t>
            </a:r>
            <a:r>
              <a:rPr sz="3200" b="1" spc="-5" dirty="0">
                <a:latin typeface="Times New Roman"/>
                <a:cs typeface="Times New Roman"/>
              </a:rPr>
              <a:t>safe </a:t>
            </a:r>
            <a:r>
              <a:rPr sz="3200" b="1" spc="-10" dirty="0">
                <a:latin typeface="Times New Roman"/>
                <a:cs typeface="Times New Roman"/>
              </a:rPr>
              <a:t>atmosphere </a:t>
            </a:r>
            <a:r>
              <a:rPr sz="3200" b="1" spc="-5" dirty="0">
                <a:latin typeface="Times New Roman"/>
                <a:cs typeface="Times New Roman"/>
              </a:rPr>
              <a:t>must </a:t>
            </a:r>
            <a:r>
              <a:rPr sz="3200" b="1" spc="-10" dirty="0">
                <a:latin typeface="Times New Roman"/>
                <a:cs typeface="Times New Roman"/>
              </a:rPr>
              <a:t>be  </a:t>
            </a:r>
            <a:r>
              <a:rPr sz="3200" b="1" spc="-5" dirty="0">
                <a:latin typeface="Times New Roman"/>
                <a:cs typeface="Times New Roman"/>
              </a:rPr>
              <a:t>established and </a:t>
            </a:r>
            <a:r>
              <a:rPr sz="3200" b="1" spc="-10" dirty="0">
                <a:latin typeface="Times New Roman"/>
                <a:cs typeface="Times New Roman"/>
              </a:rPr>
              <a:t>maintained </a:t>
            </a:r>
            <a:r>
              <a:rPr sz="3200" b="1" spc="-5" dirty="0">
                <a:latin typeface="Times New Roman"/>
                <a:cs typeface="Times New Roman"/>
              </a:rPr>
              <a:t>for </a:t>
            </a:r>
            <a:r>
              <a:rPr sz="3200" b="1" spc="-10" dirty="0">
                <a:latin typeface="Times New Roman"/>
                <a:cs typeface="Times New Roman"/>
              </a:rPr>
              <a:t>successful  </a:t>
            </a:r>
            <a:r>
              <a:rPr sz="3200" b="1" spc="-5" dirty="0">
                <a:latin typeface="Times New Roman"/>
                <a:cs typeface="Times New Roman"/>
              </a:rPr>
              <a:t>teaching and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learning;</a:t>
            </a:r>
            <a:endParaRPr sz="3200">
              <a:latin typeface="Times New Roman"/>
              <a:cs typeface="Times New Roman"/>
            </a:endParaRPr>
          </a:p>
          <a:p>
            <a:pPr marL="287020" marR="158115" indent="-274320" algn="just">
              <a:lnSpc>
                <a:spcPct val="80000"/>
              </a:lnSpc>
              <a:spcBef>
                <a:spcPts val="990"/>
              </a:spcBef>
              <a:buClr>
                <a:srgbClr val="FF6500"/>
              </a:buClr>
              <a:buSzPct val="79687"/>
              <a:buFont typeface="Wingdings"/>
              <a:buChar char=""/>
              <a:tabLst>
                <a:tab pos="287020" algn="l"/>
              </a:tabLst>
            </a:pPr>
            <a:r>
              <a:rPr sz="3200" b="1" spc="-10" dirty="0">
                <a:latin typeface="Times New Roman"/>
                <a:cs typeface="Times New Roman"/>
              </a:rPr>
              <a:t>Students, </a:t>
            </a:r>
            <a:r>
              <a:rPr sz="3200" b="1" spc="-5" dirty="0">
                <a:latin typeface="Times New Roman"/>
                <a:cs typeface="Times New Roman"/>
              </a:rPr>
              <a:t>staff and </a:t>
            </a:r>
            <a:r>
              <a:rPr sz="3200" b="1" spc="-15" dirty="0">
                <a:latin typeface="Times New Roman"/>
                <a:cs typeface="Times New Roman"/>
              </a:rPr>
              <a:t>parents, </a:t>
            </a:r>
            <a:r>
              <a:rPr sz="3200" b="1" spc="-5" dirty="0">
                <a:latin typeface="Times New Roman"/>
                <a:cs typeface="Times New Roman"/>
              </a:rPr>
              <a:t>in cooperation </a:t>
            </a:r>
            <a:r>
              <a:rPr sz="3200" b="1" spc="-10" dirty="0">
                <a:latin typeface="Times New Roman"/>
                <a:cs typeface="Times New Roman"/>
              </a:rPr>
              <a:t>with  </a:t>
            </a:r>
            <a:r>
              <a:rPr sz="3200" b="1" spc="-5" dirty="0">
                <a:latin typeface="Times New Roman"/>
                <a:cs typeface="Times New Roman"/>
              </a:rPr>
              <a:t>community members, must </a:t>
            </a:r>
            <a:r>
              <a:rPr sz="3200" b="1" spc="-20" dirty="0">
                <a:latin typeface="Times New Roman"/>
                <a:cs typeface="Times New Roman"/>
              </a:rPr>
              <a:t>share </a:t>
            </a:r>
            <a:r>
              <a:rPr sz="3200" b="1" spc="-10" dirty="0">
                <a:latin typeface="Times New Roman"/>
                <a:cs typeface="Times New Roman"/>
              </a:rPr>
              <a:t>responsibility  </a:t>
            </a:r>
            <a:r>
              <a:rPr sz="3200" b="1" spc="-5" dirty="0">
                <a:latin typeface="Times New Roman"/>
                <a:cs typeface="Times New Roman"/>
              </a:rPr>
              <a:t>in the </a:t>
            </a:r>
            <a:r>
              <a:rPr sz="3200" b="1" spc="-10" dirty="0">
                <a:latin typeface="Times New Roman"/>
                <a:cs typeface="Times New Roman"/>
              </a:rPr>
              <a:t>teaching </a:t>
            </a:r>
            <a:r>
              <a:rPr sz="3200" b="1" spc="-5" dirty="0">
                <a:latin typeface="Times New Roman"/>
                <a:cs typeface="Times New Roman"/>
              </a:rPr>
              <a:t>and learning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process;</a:t>
            </a:r>
            <a:endParaRPr sz="320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80000"/>
              </a:lnSpc>
              <a:spcBef>
                <a:spcPts val="960"/>
              </a:spcBef>
              <a:buClr>
                <a:srgbClr val="FF6500"/>
              </a:buClr>
              <a:buSzPct val="79687"/>
              <a:buFont typeface="Wingdings"/>
              <a:buChar char=""/>
              <a:tabLst>
                <a:tab pos="28702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A </a:t>
            </a:r>
            <a:r>
              <a:rPr sz="3200" b="1" spc="-10" dirty="0">
                <a:latin typeface="Times New Roman"/>
                <a:cs typeface="Times New Roman"/>
              </a:rPr>
              <a:t>rigorous </a:t>
            </a:r>
            <a:r>
              <a:rPr sz="3200" b="1" spc="-5" dirty="0">
                <a:latin typeface="Times New Roman"/>
                <a:cs typeface="Times New Roman"/>
              </a:rPr>
              <a:t>curriculum must be </a:t>
            </a:r>
            <a:r>
              <a:rPr sz="3200" b="1" spc="-10" dirty="0">
                <a:latin typeface="Times New Roman"/>
                <a:cs typeface="Times New Roman"/>
              </a:rPr>
              <a:t>provided </a:t>
            </a:r>
            <a:r>
              <a:rPr sz="3200" b="1" spc="-5" dirty="0">
                <a:latin typeface="Times New Roman"/>
                <a:cs typeface="Times New Roman"/>
              </a:rPr>
              <a:t>to  accommodate and challenge </a:t>
            </a:r>
            <a:r>
              <a:rPr sz="3200" b="1" spc="-10" dirty="0">
                <a:latin typeface="Times New Roman"/>
                <a:cs typeface="Times New Roman"/>
              </a:rPr>
              <a:t>students </a:t>
            </a:r>
            <a:r>
              <a:rPr sz="3200" b="1" spc="-5" dirty="0">
                <a:latin typeface="Times New Roman"/>
                <a:cs typeface="Times New Roman"/>
              </a:rPr>
              <a:t>in order to  </a:t>
            </a:r>
            <a:r>
              <a:rPr sz="3200" b="1" spc="-20" dirty="0">
                <a:latin typeface="Times New Roman"/>
                <a:cs typeface="Times New Roman"/>
              </a:rPr>
              <a:t>prepare </a:t>
            </a:r>
            <a:r>
              <a:rPr sz="3200" b="1" spc="-5" dirty="0">
                <a:latin typeface="Times New Roman"/>
                <a:cs typeface="Times New Roman"/>
              </a:rPr>
              <a:t>them to </a:t>
            </a:r>
            <a:r>
              <a:rPr sz="3200" b="1" spc="-10" dirty="0">
                <a:latin typeface="Times New Roman"/>
                <a:cs typeface="Times New Roman"/>
              </a:rPr>
              <a:t>participate productively </a:t>
            </a:r>
            <a:r>
              <a:rPr sz="3200" b="1" spc="-5" dirty="0">
                <a:latin typeface="Times New Roman"/>
                <a:cs typeface="Times New Roman"/>
              </a:rPr>
              <a:t>in a  global </a:t>
            </a:r>
            <a:r>
              <a:rPr sz="3200" b="1" spc="-10" dirty="0">
                <a:latin typeface="Times New Roman"/>
                <a:cs typeface="Times New Roman"/>
              </a:rPr>
              <a:t>society;</a:t>
            </a:r>
            <a:endParaRPr sz="3200">
              <a:latin typeface="Times New Roman"/>
              <a:cs typeface="Times New Roman"/>
            </a:endParaRPr>
          </a:p>
          <a:p>
            <a:pPr marL="287020" marR="78740" indent="-274320">
              <a:lnSpc>
                <a:spcPct val="80000"/>
              </a:lnSpc>
              <a:spcBef>
                <a:spcPts val="960"/>
              </a:spcBef>
              <a:buClr>
                <a:srgbClr val="FF6500"/>
              </a:buClr>
              <a:buSzPct val="79687"/>
              <a:buFont typeface="Wingdings"/>
              <a:buChar char=""/>
              <a:tabLst>
                <a:tab pos="287020" algn="l"/>
              </a:tabLst>
            </a:pPr>
            <a:r>
              <a:rPr sz="3200" b="1" spc="-10" dirty="0">
                <a:latin typeface="Times New Roman"/>
                <a:cs typeface="Times New Roman"/>
              </a:rPr>
              <a:t>Instruction </a:t>
            </a:r>
            <a:r>
              <a:rPr sz="3200" b="1" spc="-5" dirty="0">
                <a:latin typeface="Times New Roman"/>
                <a:cs typeface="Times New Roman"/>
              </a:rPr>
              <a:t>must </a:t>
            </a:r>
            <a:r>
              <a:rPr sz="3200" b="1" spc="-15" dirty="0">
                <a:latin typeface="Times New Roman"/>
                <a:cs typeface="Times New Roman"/>
              </a:rPr>
              <a:t>provide </a:t>
            </a:r>
            <a:r>
              <a:rPr sz="3200" b="1" spc="-10" dirty="0">
                <a:latin typeface="Times New Roman"/>
                <a:cs typeface="Times New Roman"/>
              </a:rPr>
              <a:t>students opportunities  </a:t>
            </a:r>
            <a:r>
              <a:rPr sz="3200" b="1" spc="-5" dirty="0">
                <a:latin typeface="Times New Roman"/>
                <a:cs typeface="Times New Roman"/>
              </a:rPr>
              <a:t>for all </a:t>
            </a:r>
            <a:r>
              <a:rPr sz="3200" b="1" spc="-10" dirty="0">
                <a:latin typeface="Times New Roman"/>
                <a:cs typeface="Times New Roman"/>
              </a:rPr>
              <a:t>students </a:t>
            </a:r>
            <a:r>
              <a:rPr sz="3200" b="1" spc="-5" dirty="0">
                <a:latin typeface="Times New Roman"/>
                <a:cs typeface="Times New Roman"/>
              </a:rPr>
              <a:t>to work independently </a:t>
            </a:r>
            <a:r>
              <a:rPr sz="3200" b="1" spc="-10" dirty="0">
                <a:latin typeface="Times New Roman"/>
                <a:cs typeface="Times New Roman"/>
              </a:rPr>
              <a:t>and  </a:t>
            </a:r>
            <a:r>
              <a:rPr sz="3200" b="1" spc="-15" dirty="0">
                <a:latin typeface="Times New Roman"/>
                <a:cs typeface="Times New Roman"/>
              </a:rPr>
              <a:t>collaboratively.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6138" y="723137"/>
            <a:ext cx="6334505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98652" y="1980692"/>
            <a:ext cx="8087995" cy="438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  <a:buClr>
                <a:srgbClr val="FF6500"/>
              </a:buClr>
              <a:buSzPct val="78846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600" spc="-10" dirty="0">
                <a:latin typeface="Times New Roman"/>
                <a:cs typeface="Times New Roman"/>
              </a:rPr>
              <a:t>Academic </a:t>
            </a:r>
            <a:r>
              <a:rPr sz="2600" spc="-5" dirty="0">
                <a:latin typeface="Times New Roman"/>
                <a:cs typeface="Times New Roman"/>
              </a:rPr>
              <a:t>courses </a:t>
            </a:r>
            <a:r>
              <a:rPr sz="2600" spc="-15" dirty="0">
                <a:latin typeface="Times New Roman"/>
                <a:cs typeface="Times New Roman"/>
              </a:rPr>
              <a:t>offer </a:t>
            </a:r>
            <a:r>
              <a:rPr sz="2600" spc="-10" dirty="0">
                <a:latin typeface="Times New Roman"/>
                <a:cs typeface="Times New Roman"/>
              </a:rPr>
              <a:t>students </a:t>
            </a:r>
            <a:r>
              <a:rPr sz="2600" spc="-5" dirty="0">
                <a:latin typeface="Times New Roman"/>
                <a:cs typeface="Times New Roman"/>
              </a:rPr>
              <a:t>a solid foundation for a  variety of post-secondary options. Students who enroll in  these courses are taught </a:t>
            </a:r>
            <a:r>
              <a:rPr sz="2600" spc="-10" dirty="0">
                <a:latin typeface="Times New Roman"/>
                <a:cs typeface="Times New Roman"/>
              </a:rPr>
              <a:t>strategies </a:t>
            </a:r>
            <a:r>
              <a:rPr sz="2600" spc="-5" dirty="0">
                <a:latin typeface="Times New Roman"/>
                <a:cs typeface="Times New Roman"/>
              </a:rPr>
              <a:t>to further develop  academic proficiency in the </a:t>
            </a:r>
            <a:r>
              <a:rPr sz="2600" spc="-10" dirty="0">
                <a:latin typeface="Times New Roman"/>
                <a:cs typeface="Times New Roman"/>
              </a:rPr>
              <a:t>subject </a:t>
            </a:r>
            <a:r>
              <a:rPr sz="2600" spc="-5" dirty="0">
                <a:latin typeface="Times New Roman"/>
                <a:cs typeface="Times New Roman"/>
              </a:rPr>
              <a:t>area. Reinforcement of  academic skills and motivation are</a:t>
            </a:r>
            <a:r>
              <a:rPr sz="2600" spc="3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emphasized.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6500"/>
              </a:buClr>
              <a:buFont typeface="Wingdings"/>
              <a:buChar char=""/>
            </a:pP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600" b="1" spc="-10" dirty="0">
                <a:latin typeface="Times New Roman"/>
                <a:cs typeface="Times New Roman"/>
              </a:rPr>
              <a:t>Academic </a:t>
            </a:r>
            <a:r>
              <a:rPr sz="2600" b="1" spc="-5" dirty="0">
                <a:latin typeface="Times New Roman"/>
                <a:cs typeface="Times New Roman"/>
              </a:rPr>
              <a:t>level courses </a:t>
            </a:r>
            <a:r>
              <a:rPr sz="2600" b="1" spc="-20" dirty="0">
                <a:latin typeface="Times New Roman"/>
                <a:cs typeface="Times New Roman"/>
              </a:rPr>
              <a:t>are </a:t>
            </a:r>
            <a:r>
              <a:rPr sz="2600" b="1" spc="-5" dirty="0">
                <a:latin typeface="Times New Roman"/>
                <a:cs typeface="Times New Roman"/>
              </a:rPr>
              <a:t>for the </a:t>
            </a:r>
            <a:r>
              <a:rPr sz="2600" b="1" spc="-10" dirty="0">
                <a:latin typeface="Times New Roman"/>
                <a:cs typeface="Times New Roman"/>
              </a:rPr>
              <a:t>student </a:t>
            </a:r>
            <a:r>
              <a:rPr sz="2600" b="1" spc="-5" dirty="0">
                <a:latin typeface="Times New Roman"/>
                <a:cs typeface="Times New Roman"/>
              </a:rPr>
              <a:t>who</a:t>
            </a:r>
            <a:r>
              <a:rPr sz="2600" b="1" spc="5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latin typeface="Times New Roman"/>
                <a:cs typeface="Times New Roman"/>
              </a:rPr>
              <a:t>:</a:t>
            </a:r>
            <a:endParaRPr sz="26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FF6500"/>
              </a:buClr>
              <a:buSzPct val="78846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600" spc="-5" dirty="0">
                <a:latin typeface="Times New Roman"/>
                <a:cs typeface="Times New Roman"/>
              </a:rPr>
              <a:t>shows a need to improve </a:t>
            </a:r>
            <a:r>
              <a:rPr sz="2600" spc="-10" dirty="0">
                <a:latin typeface="Times New Roman"/>
                <a:cs typeface="Times New Roman"/>
              </a:rPr>
              <a:t>subject </a:t>
            </a:r>
            <a:r>
              <a:rPr sz="2600" spc="-5" dirty="0">
                <a:latin typeface="Times New Roman"/>
                <a:cs typeface="Times New Roman"/>
              </a:rPr>
              <a:t>area</a:t>
            </a:r>
            <a:r>
              <a:rPr sz="2600" spc="20" dirty="0"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Times New Roman"/>
                <a:cs typeface="Times New Roman"/>
              </a:rPr>
              <a:t>proficiency.</a:t>
            </a:r>
            <a:endParaRPr sz="26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FF6500"/>
              </a:buClr>
              <a:buSzPct val="78846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600" spc="-5" dirty="0">
                <a:latin typeface="Times New Roman"/>
                <a:cs typeface="Times New Roman"/>
              </a:rPr>
              <a:t>demonstrates a need to develop </a:t>
            </a:r>
            <a:r>
              <a:rPr sz="2600" spc="-10" dirty="0">
                <a:latin typeface="Times New Roman"/>
                <a:cs typeface="Times New Roman"/>
              </a:rPr>
              <a:t>stronger </a:t>
            </a:r>
            <a:r>
              <a:rPr sz="2600" spc="-5" dirty="0">
                <a:latin typeface="Times New Roman"/>
                <a:cs typeface="Times New Roman"/>
              </a:rPr>
              <a:t>academic</a:t>
            </a:r>
            <a:r>
              <a:rPr sz="2600" spc="80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Times New Roman"/>
                <a:cs typeface="Times New Roman"/>
              </a:rPr>
              <a:t>skills.</a:t>
            </a:r>
            <a:endParaRPr sz="2600">
              <a:latin typeface="Times New Roman"/>
              <a:cs typeface="Times New Roman"/>
            </a:endParaRPr>
          </a:p>
          <a:p>
            <a:pPr marL="287020" marR="122555" indent="-274320">
              <a:lnSpc>
                <a:spcPct val="100000"/>
              </a:lnSpc>
              <a:buClr>
                <a:srgbClr val="FF6500"/>
              </a:buClr>
              <a:buSzPct val="78846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600" spc="-5" dirty="0">
                <a:latin typeface="Times New Roman"/>
                <a:cs typeface="Times New Roman"/>
              </a:rPr>
              <a:t>demonstrates a need for reinforcement of problem </a:t>
            </a:r>
            <a:r>
              <a:rPr sz="2600" spc="-10" dirty="0">
                <a:latin typeface="Times New Roman"/>
                <a:cs typeface="Times New Roman"/>
              </a:rPr>
              <a:t>solving  </a:t>
            </a:r>
            <a:r>
              <a:rPr sz="2600" spc="-5" dirty="0">
                <a:latin typeface="Times New Roman"/>
                <a:cs typeface="Times New Roman"/>
              </a:rPr>
              <a:t>and critical thinking</a:t>
            </a:r>
            <a:r>
              <a:rPr sz="2600" spc="25" dirty="0"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Times New Roman"/>
                <a:cs typeface="Times New Roman"/>
              </a:rPr>
              <a:t>skills.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8766" y="1034795"/>
            <a:ext cx="5333238" cy="432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2452" y="1893061"/>
            <a:ext cx="7919720" cy="543877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86385" marR="8255" indent="-274320">
              <a:lnSpc>
                <a:spcPts val="2300"/>
              </a:lnSpc>
              <a:spcBef>
                <a:spcPts val="660"/>
              </a:spcBef>
              <a:buClr>
                <a:srgbClr val="FF6500"/>
              </a:buClr>
              <a:buSzPct val="79166"/>
              <a:buFont typeface="Wingdings"/>
              <a:buChar char=""/>
              <a:tabLst>
                <a:tab pos="286385" algn="l"/>
                <a:tab pos="287020" algn="l"/>
                <a:tab pos="2930525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Advanced </a:t>
            </a:r>
            <a:r>
              <a:rPr sz="2400" b="1" dirty="0">
                <a:latin typeface="Times New Roman"/>
                <a:cs typeface="Times New Roman"/>
              </a:rPr>
              <a:t>Placement </a:t>
            </a:r>
            <a:r>
              <a:rPr sz="2400" b="1" spc="-5" dirty="0">
                <a:latin typeface="Times New Roman"/>
                <a:cs typeface="Times New Roman"/>
              </a:rPr>
              <a:t>(AP) </a:t>
            </a:r>
            <a:r>
              <a:rPr sz="2400" b="1" dirty="0">
                <a:latin typeface="Times New Roman"/>
                <a:cs typeface="Times New Roman"/>
              </a:rPr>
              <a:t>is a </a:t>
            </a:r>
            <a:r>
              <a:rPr sz="2400" b="1" spc="-10" dirty="0">
                <a:latin typeface="Times New Roman"/>
                <a:cs typeface="Times New Roman"/>
              </a:rPr>
              <a:t>rigorous </a:t>
            </a:r>
            <a:r>
              <a:rPr sz="2400" b="1" spc="-5" dirty="0">
                <a:latin typeface="Times New Roman"/>
                <a:cs typeface="Times New Roman"/>
              </a:rPr>
              <a:t>academic </a:t>
            </a:r>
            <a:r>
              <a:rPr sz="2400" b="1" spc="-10" dirty="0">
                <a:latin typeface="Times New Roman"/>
                <a:cs typeface="Times New Roman"/>
              </a:rPr>
              <a:t>program  </a:t>
            </a:r>
            <a:r>
              <a:rPr sz="2400" b="1" spc="-5" dirty="0">
                <a:latin typeface="Times New Roman"/>
                <a:cs typeface="Times New Roman"/>
              </a:rPr>
              <a:t>that </a:t>
            </a:r>
            <a:r>
              <a:rPr sz="2400" b="1" spc="-10" dirty="0">
                <a:latin typeface="Times New Roman"/>
                <a:cs typeface="Times New Roman"/>
              </a:rPr>
              <a:t>provides </a:t>
            </a:r>
            <a:r>
              <a:rPr sz="2400" b="1" spc="-5" dirty="0">
                <a:latin typeface="Times New Roman"/>
                <a:cs typeface="Times New Roman"/>
              </a:rPr>
              <a:t>students with </a:t>
            </a:r>
            <a:r>
              <a:rPr sz="2400" b="1" spc="-10" dirty="0">
                <a:latin typeface="Times New Roman"/>
                <a:cs typeface="Times New Roman"/>
              </a:rPr>
              <a:t>exposure </a:t>
            </a:r>
            <a:r>
              <a:rPr sz="2400" b="1" spc="-5" dirty="0">
                <a:latin typeface="Times New Roman"/>
                <a:cs typeface="Times New Roman"/>
              </a:rPr>
              <a:t>to </a:t>
            </a:r>
            <a:r>
              <a:rPr sz="2400" b="1" dirty="0">
                <a:latin typeface="Times New Roman"/>
                <a:cs typeface="Times New Roman"/>
              </a:rPr>
              <a:t>college-level </a:t>
            </a:r>
            <a:r>
              <a:rPr sz="2400" b="1" spc="-5" dirty="0">
                <a:latin typeface="Times New Roman"/>
                <a:cs typeface="Times New Roman"/>
              </a:rPr>
              <a:t>work  during high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school.	</a:t>
            </a:r>
            <a:r>
              <a:rPr sz="2400" b="1" spc="-10" dirty="0">
                <a:latin typeface="Times New Roman"/>
                <a:cs typeface="Times New Roman"/>
              </a:rPr>
              <a:t>Through </a:t>
            </a:r>
            <a:r>
              <a:rPr sz="2400" b="1" dirty="0">
                <a:latin typeface="Times New Roman"/>
                <a:cs typeface="Times New Roman"/>
              </a:rPr>
              <a:t>these courses AP certified  </a:t>
            </a:r>
            <a:r>
              <a:rPr sz="2400" b="1" spc="-5" dirty="0">
                <a:latin typeface="Times New Roman"/>
                <a:cs typeface="Times New Roman"/>
              </a:rPr>
              <a:t>teachers assist students to develop and apply the skills,  abilities, and </a:t>
            </a:r>
            <a:r>
              <a:rPr sz="2400" b="1" dirty="0">
                <a:latin typeface="Times New Roman"/>
                <a:cs typeface="Times New Roman"/>
              </a:rPr>
              <a:t>content </a:t>
            </a:r>
            <a:r>
              <a:rPr sz="2400" b="1" spc="-5" dirty="0">
                <a:latin typeface="Times New Roman"/>
                <a:cs typeface="Times New Roman"/>
              </a:rPr>
              <a:t>knowledge they will need later </a:t>
            </a:r>
            <a:r>
              <a:rPr sz="2400" b="1" dirty="0">
                <a:latin typeface="Times New Roman"/>
                <a:cs typeface="Times New Roman"/>
              </a:rPr>
              <a:t>in  college.</a:t>
            </a:r>
            <a:endParaRPr sz="2400">
              <a:latin typeface="Times New Roman"/>
              <a:cs typeface="Times New Roman"/>
            </a:endParaRPr>
          </a:p>
          <a:p>
            <a:pPr marL="287020" marR="5080" indent="-274320">
              <a:lnSpc>
                <a:spcPts val="2300"/>
              </a:lnSpc>
              <a:spcBef>
                <a:spcPts val="2325"/>
              </a:spcBef>
              <a:buClr>
                <a:srgbClr val="FF6500"/>
              </a:buClr>
              <a:buSzPct val="79166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AP </a:t>
            </a:r>
            <a:r>
              <a:rPr sz="2400" b="1" dirty="0">
                <a:latin typeface="Times New Roman"/>
                <a:cs typeface="Times New Roman"/>
              </a:rPr>
              <a:t>courses culminate in a college-level </a:t>
            </a:r>
            <a:r>
              <a:rPr sz="2400" b="1" spc="-5" dirty="0">
                <a:latin typeface="Times New Roman"/>
                <a:cs typeface="Times New Roman"/>
              </a:rPr>
              <a:t>assessment  developed and </a:t>
            </a:r>
            <a:r>
              <a:rPr sz="2400" b="1" spc="-10" dirty="0">
                <a:latin typeface="Times New Roman"/>
                <a:cs typeface="Times New Roman"/>
              </a:rPr>
              <a:t>scored </a:t>
            </a:r>
            <a:r>
              <a:rPr sz="2400" b="1" spc="-5" dirty="0">
                <a:latin typeface="Times New Roman"/>
                <a:cs typeface="Times New Roman"/>
              </a:rPr>
              <a:t>by </a:t>
            </a:r>
            <a:r>
              <a:rPr sz="2400" b="1" dirty="0">
                <a:latin typeface="Times New Roman"/>
                <a:cs typeface="Times New Roman"/>
              </a:rPr>
              <a:t>college, </a:t>
            </a:r>
            <a:r>
              <a:rPr sz="2400" b="1" spc="-20" dirty="0">
                <a:latin typeface="Times New Roman"/>
                <a:cs typeface="Times New Roman"/>
              </a:rPr>
              <a:t>university, </a:t>
            </a:r>
            <a:r>
              <a:rPr sz="2400" b="1" spc="-5" dirty="0">
                <a:latin typeface="Times New Roman"/>
                <a:cs typeface="Times New Roman"/>
              </a:rPr>
              <a:t>and secondary  school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Times New Roman"/>
                <a:cs typeface="Times New Roman"/>
              </a:rPr>
              <a:t>faculty.</a:t>
            </a:r>
            <a:endParaRPr sz="2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1760"/>
              </a:spcBef>
              <a:buClr>
                <a:srgbClr val="FF6500"/>
              </a:buClr>
              <a:buSzPct val="79166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AP </a:t>
            </a:r>
            <a:r>
              <a:rPr sz="2400" b="1" dirty="0">
                <a:latin typeface="Times New Roman"/>
                <a:cs typeface="Times New Roman"/>
              </a:rPr>
              <a:t>courses allows </a:t>
            </a:r>
            <a:r>
              <a:rPr sz="2400" b="1" spc="-5" dirty="0">
                <a:latin typeface="Times New Roman"/>
                <a:cs typeface="Times New Roman"/>
              </a:rPr>
              <a:t>students</a:t>
            </a:r>
            <a:r>
              <a:rPr sz="2400" b="1" spc="-1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to:</a:t>
            </a:r>
            <a:endParaRPr sz="2400">
              <a:latin typeface="Times New Roman"/>
              <a:cs typeface="Times New Roman"/>
            </a:endParaRPr>
          </a:p>
          <a:p>
            <a:pPr marL="1009015" lvl="1" indent="-24765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1009650" algn="l"/>
                <a:tab pos="4707255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Earn </a:t>
            </a:r>
            <a:r>
              <a:rPr sz="2400" b="1" dirty="0">
                <a:latin typeface="Times New Roman"/>
                <a:cs typeface="Times New Roman"/>
              </a:rPr>
              <a:t>college </a:t>
            </a:r>
            <a:r>
              <a:rPr sz="2400" b="1" spc="-10" dirty="0">
                <a:latin typeface="Times New Roman"/>
                <a:cs typeface="Times New Roman"/>
              </a:rPr>
              <a:t>credit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while</a:t>
            </a:r>
            <a:r>
              <a:rPr sz="2400" b="1" dirty="0">
                <a:latin typeface="Times New Roman"/>
                <a:cs typeface="Times New Roman"/>
              </a:rPr>
              <a:t> in	</a:t>
            </a:r>
            <a:r>
              <a:rPr sz="2400" b="1" spc="-5" dirty="0">
                <a:latin typeface="Times New Roman"/>
                <a:cs typeface="Times New Roman"/>
              </a:rPr>
              <a:t>high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school.</a:t>
            </a:r>
            <a:endParaRPr sz="2400">
              <a:latin typeface="Times New Roman"/>
              <a:cs typeface="Times New Roman"/>
            </a:endParaRPr>
          </a:p>
          <a:p>
            <a:pPr marL="1009015" lvl="1" indent="-24765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100965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Remain </a:t>
            </a:r>
            <a:r>
              <a:rPr sz="2400" b="1" dirty="0">
                <a:latin typeface="Times New Roman"/>
                <a:cs typeface="Times New Roman"/>
              </a:rPr>
              <a:t>competitive in the college </a:t>
            </a:r>
            <a:r>
              <a:rPr sz="2400" b="1" spc="-5" dirty="0">
                <a:latin typeface="Times New Roman"/>
                <a:cs typeface="Times New Roman"/>
              </a:rPr>
              <a:t>admission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process.</a:t>
            </a:r>
            <a:endParaRPr sz="2400">
              <a:latin typeface="Times New Roman"/>
              <a:cs typeface="Times New Roman"/>
            </a:endParaRPr>
          </a:p>
          <a:p>
            <a:pPr marL="1009015" lvl="1" indent="-24765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1009650" algn="l"/>
              </a:tabLst>
            </a:pPr>
            <a:r>
              <a:rPr sz="2400" b="1" spc="-10" dirty="0">
                <a:latin typeface="Times New Roman"/>
                <a:cs typeface="Times New Roman"/>
              </a:rPr>
              <a:t>Broaden </a:t>
            </a:r>
            <a:r>
              <a:rPr sz="2400" b="1" dirty="0">
                <a:latin typeface="Times New Roman"/>
                <a:cs typeface="Times New Roman"/>
              </a:rPr>
              <a:t>intellectual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horizons.</a:t>
            </a:r>
            <a:endParaRPr sz="2400">
              <a:latin typeface="Times New Roman"/>
              <a:cs typeface="Times New Roman"/>
            </a:endParaRPr>
          </a:p>
          <a:p>
            <a:pPr marL="1009015" lvl="1" indent="-24765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100965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Build confidence in their </a:t>
            </a:r>
            <a:r>
              <a:rPr sz="2400" b="1" spc="-10" dirty="0">
                <a:latin typeface="Times New Roman"/>
                <a:cs typeface="Times New Roman"/>
              </a:rPr>
              <a:t>readiness </a:t>
            </a:r>
            <a:r>
              <a:rPr sz="2400" b="1" spc="-5" dirty="0">
                <a:latin typeface="Times New Roman"/>
                <a:cs typeface="Times New Roman"/>
              </a:rPr>
              <a:t>for</a:t>
            </a:r>
            <a:r>
              <a:rPr sz="2400" b="1" spc="-10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college.</a:t>
            </a:r>
            <a:endParaRPr sz="2400">
              <a:latin typeface="Times New Roman"/>
              <a:cs typeface="Times New Roman"/>
            </a:endParaRPr>
          </a:p>
          <a:p>
            <a:pPr marL="1009015" lvl="1" indent="-24765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1009650" algn="l"/>
              </a:tabLst>
            </a:pPr>
            <a:r>
              <a:rPr sz="2400" b="1" dirty="0">
                <a:latin typeface="Times New Roman"/>
                <a:cs typeface="Times New Roman"/>
              </a:rPr>
              <a:t>Gain a </a:t>
            </a:r>
            <a:r>
              <a:rPr sz="2400" b="1" spc="-5" dirty="0">
                <a:latin typeface="Times New Roman"/>
                <a:cs typeface="Times New Roman"/>
              </a:rPr>
              <a:t>financial head start on </a:t>
            </a:r>
            <a:r>
              <a:rPr sz="2400" b="1" dirty="0">
                <a:latin typeface="Times New Roman"/>
                <a:cs typeface="Times New Roman"/>
              </a:rPr>
              <a:t>college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costs.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7522" y="992886"/>
            <a:ext cx="8741664" cy="503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3600" y="1902967"/>
            <a:ext cx="20383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u="none" dirty="0"/>
              <a:t>Humanities: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863600" y="2361387"/>
            <a:ext cx="8479790" cy="465645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624840" indent="-273050">
              <a:lnSpc>
                <a:spcPct val="100000"/>
              </a:lnSpc>
              <a:spcBef>
                <a:spcPts val="725"/>
              </a:spcBef>
              <a:buClr>
                <a:srgbClr val="FF6500"/>
              </a:buClr>
              <a:buSzPct val="88461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600" b="1" spc="-5" dirty="0">
                <a:latin typeface="Times New Roman"/>
                <a:cs typeface="Times New Roman"/>
              </a:rPr>
              <a:t>English</a:t>
            </a:r>
            <a:r>
              <a:rPr sz="2600" b="1" spc="10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latin typeface="Times New Roman"/>
                <a:cs typeface="Times New Roman"/>
              </a:rPr>
              <a:t>I</a:t>
            </a:r>
            <a:endParaRPr sz="2600" dirty="0">
              <a:latin typeface="Times New Roman"/>
              <a:cs typeface="Times New Roman"/>
            </a:endParaRPr>
          </a:p>
          <a:p>
            <a:pPr marL="624840" indent="-273050">
              <a:lnSpc>
                <a:spcPct val="100000"/>
              </a:lnSpc>
              <a:spcBef>
                <a:spcPts val="620"/>
              </a:spcBef>
              <a:buClr>
                <a:srgbClr val="FF6500"/>
              </a:buClr>
              <a:buSzPct val="88461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600" b="1" spc="-5" dirty="0">
                <a:latin typeface="Times New Roman"/>
                <a:cs typeface="Times New Roman"/>
              </a:rPr>
              <a:t>Modern </a:t>
            </a:r>
            <a:r>
              <a:rPr sz="2600" b="1" spc="-35" dirty="0">
                <a:latin typeface="Times New Roman"/>
                <a:cs typeface="Times New Roman"/>
              </a:rPr>
              <a:t>World </a:t>
            </a:r>
            <a:r>
              <a:rPr sz="2600" b="1" spc="-5" dirty="0">
                <a:latin typeface="Times New Roman"/>
                <a:cs typeface="Times New Roman"/>
              </a:rPr>
              <a:t>History/ AP </a:t>
            </a:r>
            <a:r>
              <a:rPr sz="2600" b="1" spc="-35" dirty="0">
                <a:latin typeface="Times New Roman"/>
                <a:cs typeface="Times New Roman"/>
              </a:rPr>
              <a:t>World</a:t>
            </a:r>
            <a:r>
              <a:rPr sz="2600" b="1" spc="-330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latin typeface="Times New Roman"/>
                <a:cs typeface="Times New Roman"/>
              </a:rPr>
              <a:t>History</a:t>
            </a: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sz="3000" b="1" spc="-5" dirty="0">
                <a:latin typeface="Times New Roman"/>
                <a:cs typeface="Times New Roman"/>
              </a:rPr>
              <a:t>STEM:</a:t>
            </a:r>
            <a:endParaRPr sz="3000" dirty="0">
              <a:latin typeface="Times New Roman"/>
              <a:cs typeface="Times New Roman"/>
            </a:endParaRPr>
          </a:p>
          <a:p>
            <a:pPr marL="624840" indent="-273050">
              <a:lnSpc>
                <a:spcPct val="100000"/>
              </a:lnSpc>
              <a:spcBef>
                <a:spcPts val="635"/>
              </a:spcBef>
              <a:buClr>
                <a:srgbClr val="FF6500"/>
              </a:buClr>
              <a:buSzPct val="88461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600" b="1" spc="-10" dirty="0">
                <a:latin typeface="Times New Roman"/>
                <a:cs typeface="Times New Roman"/>
              </a:rPr>
              <a:t>Algebra </a:t>
            </a:r>
            <a:r>
              <a:rPr sz="2600" b="1" spc="-5" dirty="0">
                <a:latin typeface="Times New Roman"/>
                <a:cs typeface="Times New Roman"/>
              </a:rPr>
              <a:t>I</a:t>
            </a:r>
            <a:endParaRPr sz="2600" dirty="0">
              <a:latin typeface="Times New Roman"/>
              <a:cs typeface="Times New Roman"/>
            </a:endParaRPr>
          </a:p>
          <a:p>
            <a:pPr marL="624840" indent="-273050">
              <a:lnSpc>
                <a:spcPct val="100000"/>
              </a:lnSpc>
              <a:spcBef>
                <a:spcPts val="625"/>
              </a:spcBef>
              <a:buClr>
                <a:srgbClr val="FF6500"/>
              </a:buClr>
              <a:buSzPct val="88461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lang="en-US" sz="2600" b="1" spc="-10" dirty="0" smtClean="0">
                <a:latin typeface="Times New Roman"/>
                <a:cs typeface="Times New Roman"/>
              </a:rPr>
              <a:t>Environmental Science</a:t>
            </a: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500" b="1" dirty="0">
                <a:latin typeface="Times New Roman"/>
                <a:cs typeface="Times New Roman"/>
              </a:rPr>
              <a:t>Lunch/Study</a:t>
            </a:r>
            <a:r>
              <a:rPr sz="2500" b="1" spc="-25" dirty="0">
                <a:latin typeface="Times New Roman"/>
                <a:cs typeface="Times New Roman"/>
              </a:rPr>
              <a:t> </a:t>
            </a:r>
            <a:r>
              <a:rPr sz="2500" b="1" dirty="0">
                <a:latin typeface="Times New Roman"/>
                <a:cs typeface="Times New Roman"/>
              </a:rPr>
              <a:t>Hall</a:t>
            </a:r>
            <a:endParaRPr sz="2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00" b="1" dirty="0">
                <a:latin typeface="Times New Roman"/>
                <a:cs typeface="Times New Roman"/>
              </a:rPr>
              <a:t>Physical</a:t>
            </a:r>
            <a:r>
              <a:rPr sz="2500" b="1" spc="-5" dirty="0">
                <a:latin typeface="Times New Roman"/>
                <a:cs typeface="Times New Roman"/>
              </a:rPr>
              <a:t> </a:t>
            </a:r>
            <a:r>
              <a:rPr sz="2500" b="1" spc="-10" dirty="0" smtClean="0">
                <a:latin typeface="Times New Roman"/>
                <a:cs typeface="Times New Roman"/>
              </a:rPr>
              <a:t>Education/Wellness</a:t>
            </a:r>
            <a:r>
              <a:rPr lang="en-US" sz="2500" b="1" spc="-10" dirty="0" smtClean="0">
                <a:latin typeface="Times New Roman"/>
                <a:cs typeface="Times New Roman"/>
              </a:rPr>
              <a:t> &amp; Health</a:t>
            </a:r>
            <a:endParaRPr sz="25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500" b="1" dirty="0">
                <a:latin typeface="Times New Roman"/>
                <a:cs typeface="Times New Roman"/>
              </a:rPr>
              <a:t>Elective - 2 half-year electives or 1 full-year </a:t>
            </a:r>
            <a:r>
              <a:rPr sz="2500" b="1" spc="-25" dirty="0">
                <a:latin typeface="Times New Roman"/>
                <a:cs typeface="Times New Roman"/>
              </a:rPr>
              <a:t>(World</a:t>
            </a:r>
            <a:r>
              <a:rPr sz="2500" b="1" spc="-155" dirty="0">
                <a:latin typeface="Times New Roman"/>
                <a:cs typeface="Times New Roman"/>
              </a:rPr>
              <a:t> </a:t>
            </a:r>
            <a:r>
              <a:rPr sz="2500" b="1" dirty="0">
                <a:latin typeface="Times New Roman"/>
                <a:cs typeface="Times New Roman"/>
              </a:rPr>
              <a:t>Language)  Elective - 2 half-year electives or 1</a:t>
            </a:r>
            <a:r>
              <a:rPr sz="2500" b="1" spc="-85" dirty="0">
                <a:latin typeface="Times New Roman"/>
                <a:cs typeface="Times New Roman"/>
              </a:rPr>
              <a:t> </a:t>
            </a:r>
            <a:r>
              <a:rPr sz="2500" b="1" dirty="0">
                <a:latin typeface="Times New Roman"/>
                <a:cs typeface="Times New Roman"/>
              </a:rPr>
              <a:t>full-year</a:t>
            </a:r>
            <a:endParaRPr sz="2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16000" y="1755901"/>
            <a:ext cx="7922895" cy="524182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b="1" spc="-5" dirty="0">
                <a:latin typeface="Times New Roman"/>
                <a:cs typeface="Times New Roman"/>
              </a:rPr>
              <a:t>Humanities:</a:t>
            </a:r>
            <a:endParaRPr sz="2400" dirty="0">
              <a:latin typeface="Times New Roman"/>
              <a:cs typeface="Times New Roman"/>
            </a:endParaRPr>
          </a:p>
          <a:p>
            <a:pPr marL="624840" indent="-273050">
              <a:lnSpc>
                <a:spcPct val="100000"/>
              </a:lnSpc>
              <a:spcBef>
                <a:spcPts val="575"/>
              </a:spcBef>
              <a:buClr>
                <a:srgbClr val="FF6500"/>
              </a:buClr>
              <a:buSzPct val="89583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400" b="1" dirty="0">
                <a:latin typeface="Times New Roman"/>
                <a:cs typeface="Times New Roman"/>
              </a:rPr>
              <a:t>English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</a:t>
            </a:r>
            <a:endParaRPr sz="2400" dirty="0">
              <a:latin typeface="Times New Roman"/>
              <a:cs typeface="Times New Roman"/>
            </a:endParaRPr>
          </a:p>
          <a:p>
            <a:pPr marL="624840" indent="-273050">
              <a:lnSpc>
                <a:spcPct val="100000"/>
              </a:lnSpc>
              <a:spcBef>
                <a:spcPts val="575"/>
              </a:spcBef>
              <a:buClr>
                <a:srgbClr val="FF6500"/>
              </a:buClr>
              <a:buSzPct val="89583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400" b="1" dirty="0">
                <a:latin typeface="Times New Roman"/>
                <a:cs typeface="Times New Roman"/>
              </a:rPr>
              <a:t>Modern </a:t>
            </a:r>
            <a:r>
              <a:rPr sz="2400" b="1" spc="-30" dirty="0">
                <a:latin typeface="Times New Roman"/>
                <a:cs typeface="Times New Roman"/>
              </a:rPr>
              <a:t>World </a:t>
            </a:r>
            <a:r>
              <a:rPr sz="2400" b="1" dirty="0">
                <a:latin typeface="Times New Roman"/>
                <a:cs typeface="Times New Roman"/>
              </a:rPr>
              <a:t>History/ </a:t>
            </a:r>
            <a:r>
              <a:rPr sz="2400" b="1" spc="-5" dirty="0">
                <a:latin typeface="Times New Roman"/>
                <a:cs typeface="Times New Roman"/>
              </a:rPr>
              <a:t>AP </a:t>
            </a:r>
            <a:r>
              <a:rPr sz="2400" b="1" spc="-30" dirty="0">
                <a:latin typeface="Times New Roman"/>
                <a:cs typeface="Times New Roman"/>
              </a:rPr>
              <a:t>World</a:t>
            </a:r>
            <a:r>
              <a:rPr sz="2400" b="1" spc="-3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History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6500"/>
              </a:buClr>
              <a:buFont typeface="Wingdings"/>
              <a:buChar char=""/>
            </a:pP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STEM:</a:t>
            </a:r>
            <a:endParaRPr sz="2400" dirty="0">
              <a:latin typeface="Times New Roman"/>
              <a:cs typeface="Times New Roman"/>
            </a:endParaRPr>
          </a:p>
          <a:p>
            <a:pPr marL="624840" indent="-273050">
              <a:lnSpc>
                <a:spcPct val="100000"/>
              </a:lnSpc>
              <a:spcBef>
                <a:spcPts val="580"/>
              </a:spcBef>
              <a:buSzPct val="89583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Algebra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latin typeface="Times New Roman"/>
                <a:cs typeface="Times New Roman"/>
              </a:rPr>
              <a:t>II</a:t>
            </a:r>
            <a:r>
              <a:rPr lang="en-US" sz="2400" b="1" spc="-5" dirty="0" smtClean="0">
                <a:latin typeface="Times New Roman"/>
                <a:cs typeface="Times New Roman"/>
              </a:rPr>
              <a:t>, Geometry</a:t>
            </a:r>
            <a:endParaRPr sz="2400" dirty="0">
              <a:latin typeface="Times New Roman"/>
              <a:cs typeface="Times New Roman"/>
            </a:endParaRPr>
          </a:p>
          <a:p>
            <a:pPr marL="624840" indent="-273050">
              <a:lnSpc>
                <a:spcPct val="100000"/>
              </a:lnSpc>
              <a:spcBef>
                <a:spcPts val="575"/>
              </a:spcBef>
              <a:buClr>
                <a:srgbClr val="FF6500"/>
              </a:buClr>
              <a:buSzPct val="89583"/>
              <a:buFont typeface="Wingdings"/>
              <a:buChar char=""/>
              <a:tabLst>
                <a:tab pos="624840" algn="l"/>
                <a:tab pos="625475" algn="l"/>
              </a:tabLst>
            </a:pPr>
            <a:r>
              <a:rPr lang="en-US" sz="2400" b="1" dirty="0" smtClean="0">
                <a:latin typeface="Times New Roman"/>
                <a:cs typeface="Times New Roman"/>
              </a:rPr>
              <a:t>Biology/Lab, AP Biology/Lab, AP Physics I/Lab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Times New Roman"/>
                <a:cs typeface="Times New Roman"/>
              </a:rPr>
              <a:t>Lunch/Study</a:t>
            </a:r>
            <a:r>
              <a:rPr sz="2400" b="1" spc="1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Hall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Physical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15" dirty="0" smtClean="0">
                <a:latin typeface="Times New Roman"/>
                <a:cs typeface="Times New Roman"/>
              </a:rPr>
              <a:t>Education/Wellness</a:t>
            </a:r>
            <a:r>
              <a:rPr lang="en-US" sz="2400" b="1" spc="-15" dirty="0" smtClean="0">
                <a:latin typeface="Times New Roman"/>
                <a:cs typeface="Times New Roman"/>
              </a:rPr>
              <a:t> &amp; Health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Elective - 2 </a:t>
            </a:r>
            <a:r>
              <a:rPr sz="2400" b="1" spc="-5" dirty="0">
                <a:latin typeface="Times New Roman"/>
                <a:cs typeface="Times New Roman"/>
              </a:rPr>
              <a:t>half-year </a:t>
            </a:r>
            <a:r>
              <a:rPr sz="2400" b="1" dirty="0">
                <a:latin typeface="Times New Roman"/>
                <a:cs typeface="Times New Roman"/>
              </a:rPr>
              <a:t>electives or 1 full-year </a:t>
            </a:r>
            <a:r>
              <a:rPr sz="2200" b="1" spc="-20" dirty="0">
                <a:latin typeface="Times New Roman"/>
                <a:cs typeface="Times New Roman"/>
              </a:rPr>
              <a:t>(World</a:t>
            </a:r>
            <a:r>
              <a:rPr sz="2200" b="1" spc="-275" dirty="0">
                <a:latin typeface="Times New Roman"/>
                <a:cs typeface="Times New Roman"/>
              </a:rPr>
              <a:t> </a:t>
            </a:r>
            <a:r>
              <a:rPr sz="2200" b="1" dirty="0">
                <a:latin typeface="Times New Roman"/>
                <a:cs typeface="Times New Roman"/>
              </a:rPr>
              <a:t>Language)</a:t>
            </a:r>
            <a:endParaRPr sz="2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Elective - 2 </a:t>
            </a:r>
            <a:r>
              <a:rPr sz="2400" b="1" spc="-5" dirty="0">
                <a:latin typeface="Times New Roman"/>
                <a:cs typeface="Times New Roman"/>
              </a:rPr>
              <a:t>half-year </a:t>
            </a:r>
            <a:r>
              <a:rPr sz="2400" b="1" dirty="0">
                <a:latin typeface="Times New Roman"/>
                <a:cs typeface="Times New Roman"/>
              </a:rPr>
              <a:t>electives or 1</a:t>
            </a:r>
            <a:r>
              <a:rPr sz="2400" b="1" spc="-1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full-year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047" y="6096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9 Sample Traditional Pathway</a:t>
            </a:r>
          </a:p>
          <a:p>
            <a:pPr algn="ctr"/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enrolled in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or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at SIS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0872" y="1067561"/>
            <a:ext cx="8330183" cy="4869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4674" y="2634488"/>
            <a:ext cx="7659370" cy="39626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4840" marR="5080" indent="-273050">
              <a:lnSpc>
                <a:spcPct val="100000"/>
              </a:lnSpc>
              <a:spcBef>
                <a:spcPts val="100"/>
              </a:spcBef>
              <a:buClr>
                <a:srgbClr val="F07E09"/>
              </a:buClr>
              <a:buSzPct val="90000"/>
              <a:buFont typeface="Wingdings"/>
              <a:buChar char=""/>
              <a:tabLst>
                <a:tab pos="625475" algn="l"/>
              </a:tabLst>
            </a:pPr>
            <a:r>
              <a:rPr sz="3000" b="1" dirty="0">
                <a:latin typeface="Times New Roman"/>
                <a:cs typeface="Times New Roman"/>
              </a:rPr>
              <a:t>Humanities 1 (2 </a:t>
            </a:r>
            <a:r>
              <a:rPr sz="3000" b="1" spc="-10" dirty="0">
                <a:latin typeface="Times New Roman"/>
                <a:cs typeface="Times New Roman"/>
              </a:rPr>
              <a:t>credits) </a:t>
            </a:r>
            <a:r>
              <a:rPr sz="3000" b="1" dirty="0">
                <a:latin typeface="Times New Roman"/>
                <a:cs typeface="Times New Roman"/>
              </a:rPr>
              <a:t>- students</a:t>
            </a:r>
            <a:r>
              <a:rPr sz="3000" b="1" spc="-110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contract  for college </a:t>
            </a:r>
            <a:r>
              <a:rPr sz="3000" b="1" spc="-10" dirty="0">
                <a:latin typeface="Times New Roman"/>
                <a:cs typeface="Times New Roman"/>
              </a:rPr>
              <a:t>preparatory </a:t>
            </a:r>
            <a:r>
              <a:rPr sz="3000" b="1" dirty="0">
                <a:latin typeface="Times New Roman"/>
                <a:cs typeface="Times New Roman"/>
              </a:rPr>
              <a:t>or </a:t>
            </a:r>
            <a:r>
              <a:rPr sz="3000" b="1" spc="-5" dirty="0">
                <a:latin typeface="Times New Roman"/>
                <a:cs typeface="Times New Roman"/>
              </a:rPr>
              <a:t>honors</a:t>
            </a:r>
            <a:r>
              <a:rPr sz="3000" b="1" spc="-95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level</a:t>
            </a:r>
            <a:endParaRPr sz="3000" dirty="0">
              <a:latin typeface="Times New Roman"/>
              <a:cs typeface="Times New Roman"/>
            </a:endParaRPr>
          </a:p>
          <a:p>
            <a:pPr marL="624840" marR="227329" indent="-273050">
              <a:lnSpc>
                <a:spcPct val="100000"/>
              </a:lnSpc>
              <a:spcBef>
                <a:spcPts val="720"/>
              </a:spcBef>
              <a:buClr>
                <a:srgbClr val="F07E09"/>
              </a:buClr>
              <a:buSzPct val="90000"/>
              <a:buFont typeface="Wingdings"/>
              <a:buChar char=""/>
              <a:tabLst>
                <a:tab pos="625475" algn="l"/>
              </a:tabLst>
            </a:pPr>
            <a:r>
              <a:rPr sz="3000" b="1" dirty="0">
                <a:latin typeface="Times New Roman"/>
                <a:cs typeface="Times New Roman"/>
              </a:rPr>
              <a:t>STEM 1 (2 </a:t>
            </a:r>
            <a:r>
              <a:rPr sz="3000" b="1" spc="-10" dirty="0">
                <a:latin typeface="Times New Roman"/>
                <a:cs typeface="Times New Roman"/>
              </a:rPr>
              <a:t>credits) </a:t>
            </a:r>
            <a:r>
              <a:rPr sz="3000" b="1" dirty="0">
                <a:latin typeface="Times New Roman"/>
                <a:cs typeface="Times New Roman"/>
              </a:rPr>
              <a:t>- </a:t>
            </a:r>
            <a:r>
              <a:rPr sz="3000" b="1" spc="-5" dirty="0">
                <a:latin typeface="Times New Roman"/>
                <a:cs typeface="Times New Roman"/>
              </a:rPr>
              <a:t>students </a:t>
            </a:r>
            <a:r>
              <a:rPr sz="3000" b="1" dirty="0">
                <a:latin typeface="Times New Roman"/>
                <a:cs typeface="Times New Roman"/>
              </a:rPr>
              <a:t>contract for  college </a:t>
            </a:r>
            <a:r>
              <a:rPr sz="3000" b="1" spc="-10" dirty="0">
                <a:latin typeface="Times New Roman"/>
                <a:cs typeface="Times New Roman"/>
              </a:rPr>
              <a:t>preparatory </a:t>
            </a:r>
            <a:r>
              <a:rPr sz="3000" b="1" dirty="0">
                <a:latin typeface="Times New Roman"/>
                <a:cs typeface="Times New Roman"/>
              </a:rPr>
              <a:t>or </a:t>
            </a:r>
            <a:r>
              <a:rPr sz="3000" b="1" spc="-5" dirty="0">
                <a:latin typeface="Times New Roman"/>
                <a:cs typeface="Times New Roman"/>
              </a:rPr>
              <a:t>honors</a:t>
            </a:r>
            <a:r>
              <a:rPr sz="3000" b="1" spc="-40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Times New Roman"/>
                <a:cs typeface="Times New Roman"/>
              </a:rPr>
              <a:t>level</a:t>
            </a: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07E09"/>
              </a:buClr>
              <a:buFont typeface="Wingdings"/>
              <a:buChar char=""/>
            </a:pPr>
            <a:endParaRPr sz="33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b="1" spc="-10" dirty="0">
                <a:latin typeface="Times New Roman"/>
                <a:cs typeface="Times New Roman"/>
              </a:rPr>
              <a:t>Additional </a:t>
            </a:r>
            <a:r>
              <a:rPr lang="en-US" sz="3200" b="1" spc="-10" dirty="0" smtClean="0">
                <a:latin typeface="Times New Roman"/>
                <a:cs typeface="Times New Roman"/>
              </a:rPr>
              <a:t>course option</a:t>
            </a:r>
            <a:r>
              <a:rPr sz="3200" b="1" spc="-10" dirty="0" smtClean="0">
                <a:latin typeface="Times New Roman"/>
                <a:cs typeface="Times New Roman"/>
              </a:rPr>
              <a:t>:</a:t>
            </a:r>
            <a:endParaRPr sz="3200" dirty="0">
              <a:latin typeface="Times New Roman"/>
              <a:cs typeface="Times New Roman"/>
            </a:endParaRPr>
          </a:p>
          <a:p>
            <a:pPr marL="624840" marR="916940" indent="-273050">
              <a:lnSpc>
                <a:spcPct val="100000"/>
              </a:lnSpc>
              <a:spcBef>
                <a:spcPts val="730"/>
              </a:spcBef>
              <a:buClr>
                <a:srgbClr val="F07E09"/>
              </a:buClr>
              <a:buSzPct val="90000"/>
              <a:buFont typeface="Wingdings"/>
              <a:buChar char=""/>
              <a:tabLst>
                <a:tab pos="625475" algn="l"/>
              </a:tabLst>
            </a:pPr>
            <a:r>
              <a:rPr sz="3000" b="1" spc="-10" dirty="0">
                <a:latin typeface="Times New Roman"/>
                <a:cs typeface="Times New Roman"/>
              </a:rPr>
              <a:t>Project </a:t>
            </a:r>
            <a:r>
              <a:rPr sz="3000" b="1" spc="-5" dirty="0">
                <a:latin typeface="Times New Roman"/>
                <a:cs typeface="Times New Roman"/>
              </a:rPr>
              <a:t>Lead </a:t>
            </a:r>
            <a:r>
              <a:rPr sz="3000" b="1" dirty="0">
                <a:latin typeface="Times New Roman"/>
                <a:cs typeface="Times New Roman"/>
              </a:rPr>
              <a:t>the </a:t>
            </a:r>
            <a:r>
              <a:rPr sz="3000" b="1" spc="-60" dirty="0" smtClean="0">
                <a:latin typeface="Times New Roman"/>
                <a:cs typeface="Times New Roman"/>
              </a:rPr>
              <a:t>Way</a:t>
            </a:r>
            <a:r>
              <a:rPr lang="en-US" sz="3000" b="1" spc="-60" dirty="0" smtClean="0">
                <a:latin typeface="Times New Roman"/>
                <a:cs typeface="Times New Roman"/>
              </a:rPr>
              <a:t>:</a:t>
            </a:r>
            <a:r>
              <a:rPr sz="3000" b="1" spc="-60" dirty="0" smtClean="0">
                <a:latin typeface="Times New Roman"/>
                <a:cs typeface="Times New Roman"/>
              </a:rPr>
              <a:t> </a:t>
            </a:r>
            <a:r>
              <a:rPr sz="3000" b="1" spc="-10" dirty="0" smtClean="0">
                <a:latin typeface="Times New Roman"/>
                <a:cs typeface="Times New Roman"/>
              </a:rPr>
              <a:t>Introduction</a:t>
            </a:r>
            <a:r>
              <a:rPr lang="en-US" sz="3000" b="1" spc="-10" dirty="0" smtClean="0">
                <a:latin typeface="Times New Roman"/>
                <a:cs typeface="Times New Roman"/>
              </a:rPr>
              <a:t> </a:t>
            </a:r>
            <a:r>
              <a:rPr sz="3000" b="1" dirty="0" smtClean="0">
                <a:latin typeface="Times New Roman"/>
                <a:cs typeface="Times New Roman"/>
              </a:rPr>
              <a:t>to  </a:t>
            </a:r>
            <a:r>
              <a:rPr sz="3000" b="1" dirty="0">
                <a:latin typeface="Times New Roman"/>
                <a:cs typeface="Times New Roman"/>
              </a:rPr>
              <a:t>Engineering </a:t>
            </a:r>
            <a:r>
              <a:rPr sz="3000" b="1" spc="-5" dirty="0">
                <a:latin typeface="Times New Roman"/>
                <a:cs typeface="Times New Roman"/>
              </a:rPr>
              <a:t>Design </a:t>
            </a:r>
            <a:r>
              <a:rPr sz="3000" b="1" dirty="0">
                <a:latin typeface="Times New Roman"/>
                <a:cs typeface="Times New Roman"/>
              </a:rPr>
              <a:t>(1</a:t>
            </a:r>
            <a:r>
              <a:rPr sz="3000" b="1" spc="-15" dirty="0">
                <a:latin typeface="Times New Roman"/>
                <a:cs typeface="Times New Roman"/>
              </a:rPr>
              <a:t> credit)</a:t>
            </a:r>
            <a:endParaRPr sz="3000" dirty="0">
              <a:latin typeface="Times New Roman"/>
              <a:cs typeface="Times New Roman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66875" y="2130806"/>
            <a:ext cx="6083300" cy="492443"/>
          </a:xfrm>
        </p:spPr>
        <p:txBody>
          <a:bodyPr/>
          <a:lstStyle/>
          <a:p>
            <a:r>
              <a:rPr lang="en-US" dirty="0" smtClean="0"/>
              <a:t>Innovation Options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8072" y="1043177"/>
            <a:ext cx="7444740" cy="557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49527" y="2080513"/>
            <a:ext cx="8079105" cy="3658181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86385" marR="558165" indent="-274320">
              <a:lnSpc>
                <a:spcPct val="70000"/>
              </a:lnSpc>
              <a:spcBef>
                <a:spcPts val="1110"/>
              </a:spcBef>
              <a:buClr>
                <a:srgbClr val="FF6500"/>
              </a:buClr>
              <a:buSzPct val="78571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Course selection materials will be distributed to  </a:t>
            </a:r>
            <a:r>
              <a:rPr sz="2800" b="1" dirty="0">
                <a:latin typeface="Times New Roman"/>
                <a:cs typeface="Times New Roman"/>
              </a:rPr>
              <a:t>students Spring,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800" b="1" dirty="0" smtClean="0">
                <a:latin typeface="Times New Roman"/>
                <a:cs typeface="Times New Roman"/>
              </a:rPr>
              <a:t>20</a:t>
            </a:r>
            <a:r>
              <a:rPr lang="en-US" sz="2800" b="1" dirty="0" smtClean="0">
                <a:latin typeface="Times New Roman"/>
                <a:cs typeface="Times New Roman"/>
              </a:rPr>
              <a:t>20</a:t>
            </a:r>
            <a:endParaRPr sz="2800" dirty="0">
              <a:latin typeface="Times New Roman"/>
              <a:cs typeface="Times New Roman"/>
            </a:endParaRPr>
          </a:p>
          <a:p>
            <a:pPr marL="286385" marR="185420" indent="-274320">
              <a:lnSpc>
                <a:spcPct val="70000"/>
              </a:lnSpc>
              <a:spcBef>
                <a:spcPts val="755"/>
              </a:spcBef>
              <a:buClr>
                <a:srgbClr val="FF6500"/>
              </a:buClr>
              <a:buSzPct val="78571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lang="en-US" sz="2800" b="1" spc="-5" dirty="0" smtClean="0">
                <a:latin typeface="Times New Roman"/>
                <a:cs typeface="Times New Roman"/>
              </a:rPr>
              <a:t>Mrs. Riddle and Mr. Martire </a:t>
            </a:r>
            <a:r>
              <a:rPr sz="2800" b="1" spc="-5" dirty="0" smtClean="0">
                <a:latin typeface="Times New Roman"/>
                <a:cs typeface="Times New Roman"/>
              </a:rPr>
              <a:t>will </a:t>
            </a:r>
            <a:r>
              <a:rPr lang="en-US" sz="2800" b="1" spc="-5" dirty="0" smtClean="0">
                <a:latin typeface="Times New Roman"/>
                <a:cs typeface="Times New Roman"/>
              </a:rPr>
              <a:t>visit SIS to </a:t>
            </a:r>
            <a:r>
              <a:rPr sz="2800" b="1" dirty="0" smtClean="0">
                <a:latin typeface="Times New Roman"/>
                <a:cs typeface="Times New Roman"/>
              </a:rPr>
              <a:t>outline </a:t>
            </a:r>
            <a:r>
              <a:rPr sz="2800" b="1" spc="-10" dirty="0">
                <a:latin typeface="Times New Roman"/>
                <a:cs typeface="Times New Roman"/>
              </a:rPr>
              <a:t>procedures</a:t>
            </a:r>
            <a:r>
              <a:rPr sz="2800" b="1" spc="-130" dirty="0"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latin typeface="Times New Roman"/>
                <a:cs typeface="Times New Roman"/>
              </a:rPr>
              <a:t>for </a:t>
            </a:r>
            <a:r>
              <a:rPr sz="2800" b="1" dirty="0" smtClean="0">
                <a:latin typeface="Times New Roman"/>
                <a:cs typeface="Times New Roman"/>
              </a:rPr>
              <a:t>8th </a:t>
            </a:r>
            <a:r>
              <a:rPr sz="2800" b="1" dirty="0">
                <a:latin typeface="Times New Roman"/>
                <a:cs typeface="Times New Roman"/>
              </a:rPr>
              <a:t>grade</a:t>
            </a:r>
            <a:r>
              <a:rPr sz="2800" b="1" spc="-20" dirty="0">
                <a:latin typeface="Times New Roman"/>
                <a:cs typeface="Times New Roman"/>
              </a:rPr>
              <a:t> </a:t>
            </a:r>
            <a:r>
              <a:rPr sz="2800" b="1" dirty="0" smtClean="0">
                <a:latin typeface="Times New Roman"/>
                <a:cs typeface="Times New Roman"/>
              </a:rPr>
              <a:t>students</a:t>
            </a:r>
            <a:r>
              <a:rPr lang="en-US" sz="2800" b="1" dirty="0" smtClean="0">
                <a:latin typeface="Times New Roman"/>
                <a:cs typeface="Times New Roman"/>
              </a:rPr>
              <a:t>.</a:t>
            </a:r>
            <a:endParaRPr sz="2800" dirty="0">
              <a:latin typeface="Times New Roman"/>
              <a:cs typeface="Times New Roman"/>
            </a:endParaRPr>
          </a:p>
          <a:p>
            <a:pPr marL="286385" marR="144145" indent="-274320">
              <a:lnSpc>
                <a:spcPct val="70000"/>
              </a:lnSpc>
              <a:spcBef>
                <a:spcPts val="755"/>
              </a:spcBef>
              <a:buClr>
                <a:srgbClr val="FF6500"/>
              </a:buClr>
              <a:buSzPct val="78571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Course selection sheets will be </a:t>
            </a:r>
            <a:r>
              <a:rPr sz="2800" b="1" dirty="0">
                <a:latin typeface="Times New Roman"/>
                <a:cs typeface="Times New Roman"/>
              </a:rPr>
              <a:t>collected by </a:t>
            </a:r>
            <a:r>
              <a:rPr sz="2800" b="1" spc="-5" dirty="0">
                <a:latin typeface="Times New Roman"/>
                <a:cs typeface="Times New Roman"/>
              </a:rPr>
              <a:t>Spring,  </a:t>
            </a:r>
            <a:r>
              <a:rPr sz="2800" b="1" dirty="0" smtClean="0">
                <a:latin typeface="Times New Roman"/>
                <a:cs typeface="Times New Roman"/>
              </a:rPr>
              <a:t>20</a:t>
            </a:r>
            <a:r>
              <a:rPr lang="en-US" sz="2800" b="1" dirty="0" smtClean="0">
                <a:latin typeface="Times New Roman"/>
                <a:cs typeface="Times New Roman"/>
              </a:rPr>
              <a:t>20</a:t>
            </a:r>
            <a:endParaRPr sz="2800" dirty="0">
              <a:latin typeface="Times New Roman"/>
              <a:cs typeface="Times New Roman"/>
            </a:endParaRPr>
          </a:p>
          <a:p>
            <a:pPr marL="287020" indent="-274320">
              <a:lnSpc>
                <a:spcPts val="3025"/>
              </a:lnSpc>
              <a:buClr>
                <a:srgbClr val="FF6500"/>
              </a:buClr>
              <a:buSzPct val="78571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Selections will be</a:t>
            </a:r>
            <a:r>
              <a:rPr sz="2800" b="1" spc="-30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processed</a:t>
            </a:r>
            <a:endParaRPr sz="2800" dirty="0">
              <a:latin typeface="Times New Roman"/>
              <a:cs typeface="Times New Roman"/>
            </a:endParaRPr>
          </a:p>
          <a:p>
            <a:pPr marL="287020" indent="-274320">
              <a:lnSpc>
                <a:spcPts val="3190"/>
              </a:lnSpc>
              <a:buClr>
                <a:srgbClr val="FF6500"/>
              </a:buClr>
              <a:buSzPct val="78571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800" b="1" dirty="0">
                <a:latin typeface="Times New Roman"/>
                <a:cs typeface="Times New Roman"/>
              </a:rPr>
              <a:t>Master schedule </a:t>
            </a:r>
            <a:r>
              <a:rPr sz="2800" b="1" spc="-5" dirty="0">
                <a:latin typeface="Times New Roman"/>
                <a:cs typeface="Times New Roman"/>
              </a:rPr>
              <a:t>building</a:t>
            </a:r>
            <a:r>
              <a:rPr sz="2800" b="1" spc="-10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begins</a:t>
            </a:r>
            <a:endParaRPr sz="2800" dirty="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70000"/>
              </a:lnSpc>
              <a:spcBef>
                <a:spcPts val="840"/>
              </a:spcBef>
              <a:buClr>
                <a:srgbClr val="FF6500"/>
              </a:buClr>
              <a:buSzPct val="78571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800" b="1" spc="-5" dirty="0" smtClean="0">
                <a:latin typeface="Times New Roman"/>
                <a:cs typeface="Times New Roman"/>
              </a:rPr>
              <a:t>Schedules </a:t>
            </a:r>
            <a:r>
              <a:rPr sz="2800" b="1" spc="-5" dirty="0">
                <a:latin typeface="Times New Roman"/>
                <a:cs typeface="Times New Roman"/>
              </a:rPr>
              <a:t>distributed </a:t>
            </a:r>
            <a:r>
              <a:rPr sz="2800" b="1" dirty="0">
                <a:latin typeface="Times New Roman"/>
                <a:cs typeface="Times New Roman"/>
              </a:rPr>
              <a:t>to </a:t>
            </a:r>
            <a:r>
              <a:rPr sz="2800" b="1" spc="-5" dirty="0">
                <a:latin typeface="Times New Roman"/>
                <a:cs typeface="Times New Roman"/>
              </a:rPr>
              <a:t>students </a:t>
            </a:r>
            <a:r>
              <a:rPr sz="2800" b="1" dirty="0">
                <a:latin typeface="Times New Roman"/>
                <a:cs typeface="Times New Roman"/>
              </a:rPr>
              <a:t>toward the end of  the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summer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3355" y="1059180"/>
            <a:ext cx="8259318" cy="512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8923" y="2054606"/>
            <a:ext cx="8178165" cy="490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1470" indent="-319405">
              <a:lnSpc>
                <a:spcPct val="100000"/>
              </a:lnSpc>
              <a:spcBef>
                <a:spcPts val="95"/>
              </a:spcBef>
              <a:buClr>
                <a:srgbClr val="FF6500"/>
              </a:buClr>
              <a:buSzPct val="79687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Read the </a:t>
            </a:r>
            <a:r>
              <a:rPr sz="3200" b="1" spc="-10" dirty="0">
                <a:latin typeface="Times New Roman"/>
                <a:cs typeface="Times New Roman"/>
              </a:rPr>
              <a:t>Course Selection </a:t>
            </a:r>
            <a:r>
              <a:rPr sz="3200" b="1" spc="-5" dirty="0">
                <a:latin typeface="Times New Roman"/>
                <a:cs typeface="Times New Roman"/>
              </a:rPr>
              <a:t>Guide</a:t>
            </a:r>
            <a:r>
              <a:rPr sz="3200" b="1" spc="20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Times New Roman"/>
                <a:cs typeface="Times New Roman"/>
              </a:rPr>
              <a:t>carefully.</a:t>
            </a: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F6500"/>
              </a:buClr>
              <a:buSzPct val="79687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3200" b="1" spc="-10" dirty="0">
                <a:latin typeface="Times New Roman"/>
                <a:cs typeface="Times New Roman"/>
              </a:rPr>
              <a:t>Course </a:t>
            </a:r>
            <a:r>
              <a:rPr sz="3200" b="1" spc="-5" dirty="0">
                <a:latin typeface="Times New Roman"/>
                <a:cs typeface="Times New Roman"/>
              </a:rPr>
              <a:t>selections must be made</a:t>
            </a:r>
            <a:r>
              <a:rPr sz="3200" b="1" spc="2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Times New Roman"/>
                <a:cs typeface="Times New Roman"/>
              </a:rPr>
              <a:t>thoughtfully.</a:t>
            </a:r>
            <a:endParaRPr sz="3200">
              <a:latin typeface="Times New Roman"/>
              <a:cs typeface="Times New Roman"/>
            </a:endParaRPr>
          </a:p>
          <a:p>
            <a:pPr marL="331470" marR="301625" indent="-319405">
              <a:lnSpc>
                <a:spcPct val="100000"/>
              </a:lnSpc>
              <a:buClr>
                <a:srgbClr val="FF6500"/>
              </a:buClr>
              <a:buSzPct val="79687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All </a:t>
            </a:r>
            <a:r>
              <a:rPr sz="3200" b="1" spc="-10" dirty="0">
                <a:latin typeface="Times New Roman"/>
                <a:cs typeface="Times New Roman"/>
              </a:rPr>
              <a:t>graduation </a:t>
            </a:r>
            <a:r>
              <a:rPr sz="3200" b="1" spc="-15" dirty="0">
                <a:latin typeface="Times New Roman"/>
                <a:cs typeface="Times New Roman"/>
              </a:rPr>
              <a:t>requirements </a:t>
            </a:r>
            <a:r>
              <a:rPr sz="3200" b="1" spc="-5" dirty="0">
                <a:latin typeface="Times New Roman"/>
                <a:cs typeface="Times New Roman"/>
              </a:rPr>
              <a:t>and courses </a:t>
            </a:r>
            <a:r>
              <a:rPr sz="3200" b="1" spc="-10" dirty="0">
                <a:latin typeface="Times New Roman"/>
                <a:cs typeface="Times New Roman"/>
              </a:rPr>
              <a:t>of  </a:t>
            </a:r>
            <a:r>
              <a:rPr sz="3200" b="1" spc="-5" dirty="0">
                <a:latin typeface="Times New Roman"/>
                <a:cs typeface="Times New Roman"/>
              </a:rPr>
              <a:t>study </a:t>
            </a:r>
            <a:r>
              <a:rPr sz="3200" b="1" spc="-25" dirty="0">
                <a:latin typeface="Times New Roman"/>
                <a:cs typeface="Times New Roman"/>
              </a:rPr>
              <a:t>are </a:t>
            </a:r>
            <a:r>
              <a:rPr sz="3200" b="1" spc="-5" dirty="0">
                <a:latin typeface="Times New Roman"/>
                <a:cs typeface="Times New Roman"/>
              </a:rPr>
              <a:t>clearly</a:t>
            </a:r>
            <a:r>
              <a:rPr sz="3200" b="1" spc="2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outlined.</a:t>
            </a:r>
            <a:endParaRPr sz="3200">
              <a:latin typeface="Times New Roman"/>
              <a:cs typeface="Times New Roman"/>
            </a:endParaRPr>
          </a:p>
          <a:p>
            <a:pPr marL="331470" marR="243840" indent="-319405">
              <a:lnSpc>
                <a:spcPct val="100000"/>
              </a:lnSpc>
              <a:buClr>
                <a:srgbClr val="FF6500"/>
              </a:buClr>
              <a:buSzPct val="79687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Use the </a:t>
            </a:r>
            <a:r>
              <a:rPr sz="3200" b="1" spc="-10" dirty="0">
                <a:latin typeface="Times New Roman"/>
                <a:cs typeface="Times New Roman"/>
              </a:rPr>
              <a:t>Course Selection </a:t>
            </a:r>
            <a:r>
              <a:rPr sz="3200" b="1" spc="-5" dirty="0">
                <a:latin typeface="Times New Roman"/>
                <a:cs typeface="Times New Roman"/>
              </a:rPr>
              <a:t>Guide to find your  answers.</a:t>
            </a:r>
            <a:endParaRPr sz="3200">
              <a:latin typeface="Times New Roman"/>
              <a:cs typeface="Times New Roman"/>
            </a:endParaRPr>
          </a:p>
          <a:p>
            <a:pPr marL="331470" marR="525145" indent="-319405">
              <a:lnSpc>
                <a:spcPct val="100000"/>
              </a:lnSpc>
              <a:buClr>
                <a:srgbClr val="FF6500"/>
              </a:buClr>
              <a:buSzPct val="79687"/>
              <a:buFont typeface="Wingdings"/>
              <a:buChar char=""/>
              <a:tabLst>
                <a:tab pos="331470" algn="l"/>
                <a:tab pos="332105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Build you high school </a:t>
            </a:r>
            <a:r>
              <a:rPr sz="3200" b="1" spc="-15" dirty="0">
                <a:latin typeface="Times New Roman"/>
                <a:cs typeface="Times New Roman"/>
              </a:rPr>
              <a:t>career </a:t>
            </a:r>
            <a:r>
              <a:rPr sz="3200" b="1" spc="-5" dirty="0">
                <a:latin typeface="Times New Roman"/>
                <a:cs typeface="Times New Roman"/>
              </a:rPr>
              <a:t>on a </a:t>
            </a:r>
            <a:r>
              <a:rPr sz="3200" b="1" spc="-10" dirty="0">
                <a:latin typeface="Times New Roman"/>
                <a:cs typeface="Times New Roman"/>
              </a:rPr>
              <a:t>solid  foundation </a:t>
            </a:r>
            <a:r>
              <a:rPr sz="3200" b="1" spc="-5" dirty="0">
                <a:latin typeface="Times New Roman"/>
                <a:cs typeface="Times New Roman"/>
              </a:rPr>
              <a:t>which fits your needs, </a:t>
            </a:r>
            <a:r>
              <a:rPr sz="3200" b="1" spc="-10" dirty="0">
                <a:latin typeface="Times New Roman"/>
                <a:cs typeface="Times New Roman"/>
              </a:rPr>
              <a:t>abilities,  </a:t>
            </a:r>
            <a:r>
              <a:rPr sz="3200" b="1" spc="-5" dirty="0">
                <a:latin typeface="Times New Roman"/>
                <a:cs typeface="Times New Roman"/>
              </a:rPr>
              <a:t>and </a:t>
            </a:r>
            <a:r>
              <a:rPr sz="3200" b="1" spc="-10" dirty="0">
                <a:latin typeface="Times New Roman"/>
                <a:cs typeface="Times New Roman"/>
              </a:rPr>
              <a:t>interests </a:t>
            </a:r>
            <a:r>
              <a:rPr sz="3200" b="1" spc="-5" dirty="0">
                <a:latin typeface="Times New Roman"/>
                <a:cs typeface="Times New Roman"/>
              </a:rPr>
              <a:t>and helps you to be college,  </a:t>
            </a:r>
            <a:r>
              <a:rPr sz="3200" b="1" spc="-15" dirty="0">
                <a:latin typeface="Times New Roman"/>
                <a:cs typeface="Times New Roman"/>
              </a:rPr>
              <a:t>career </a:t>
            </a:r>
            <a:r>
              <a:rPr sz="3200" b="1" spc="-5" dirty="0">
                <a:latin typeface="Times New Roman"/>
                <a:cs typeface="Times New Roman"/>
              </a:rPr>
              <a:t>and citizenship</a:t>
            </a:r>
            <a:r>
              <a:rPr sz="3200" b="1" spc="-30" dirty="0">
                <a:latin typeface="Times New Roman"/>
                <a:cs typeface="Times New Roman"/>
              </a:rPr>
              <a:t> </a:t>
            </a:r>
            <a:r>
              <a:rPr sz="3200" b="1" spc="-45" dirty="0">
                <a:latin typeface="Times New Roman"/>
                <a:cs typeface="Times New Roman"/>
              </a:rPr>
              <a:t>ready.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12774" y="2296922"/>
            <a:ext cx="3713479" cy="334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470" indent="-319405">
              <a:lnSpc>
                <a:spcPct val="100000"/>
              </a:lnSpc>
              <a:spcBef>
                <a:spcPts val="100"/>
              </a:spcBef>
              <a:buClr>
                <a:srgbClr val="F07E09"/>
              </a:buClr>
              <a:buSzPct val="78571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800" b="1" dirty="0" smtClean="0">
                <a:latin typeface="Times New Roman"/>
                <a:cs typeface="Times New Roman"/>
              </a:rPr>
              <a:t>3</a:t>
            </a:r>
            <a:r>
              <a:rPr lang="en-US" sz="2800" b="1" dirty="0" smtClean="0">
                <a:latin typeface="Times New Roman"/>
                <a:cs typeface="Times New Roman"/>
              </a:rPr>
              <a:t>71</a:t>
            </a:r>
            <a:r>
              <a:rPr sz="2800" b="1" spc="-10" dirty="0" smtClean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graduates</a:t>
            </a:r>
            <a:endParaRPr sz="2800" dirty="0">
              <a:latin typeface="Times New Roman"/>
              <a:cs typeface="Times New Roman"/>
            </a:endParaRPr>
          </a:p>
          <a:p>
            <a:pPr marL="331470" marR="344170" indent="-319405">
              <a:lnSpc>
                <a:spcPct val="100000"/>
              </a:lnSpc>
              <a:buClr>
                <a:srgbClr val="F07E09"/>
              </a:buClr>
              <a:buSzPct val="78571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87% </a:t>
            </a:r>
            <a:r>
              <a:rPr sz="2800" b="1" spc="-10" dirty="0">
                <a:latin typeface="Times New Roman"/>
                <a:cs typeface="Times New Roman"/>
              </a:rPr>
              <a:t>enrolled </a:t>
            </a:r>
            <a:r>
              <a:rPr sz="2800" b="1" spc="-5" dirty="0">
                <a:latin typeface="Times New Roman"/>
                <a:cs typeface="Times New Roman"/>
              </a:rPr>
              <a:t>in  </a:t>
            </a:r>
            <a:r>
              <a:rPr sz="2800" b="1" dirty="0">
                <a:latin typeface="Times New Roman"/>
                <a:cs typeface="Times New Roman"/>
              </a:rPr>
              <a:t>institution of</a:t>
            </a:r>
            <a:r>
              <a:rPr sz="2800" b="1" spc="-8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higher  education</a:t>
            </a:r>
            <a:endParaRPr sz="2800" dirty="0">
              <a:latin typeface="Times New Roman"/>
              <a:cs typeface="Times New Roman"/>
            </a:endParaRPr>
          </a:p>
          <a:p>
            <a:pPr marL="623570" lvl="1" indent="-273685">
              <a:lnSpc>
                <a:spcPct val="100000"/>
              </a:lnSpc>
              <a:spcBef>
                <a:spcPts val="585"/>
              </a:spcBef>
              <a:buClr>
                <a:srgbClr val="F07E09"/>
              </a:buClr>
              <a:buSzPct val="89583"/>
              <a:buFont typeface="Wingdings"/>
              <a:buChar char=""/>
              <a:tabLst>
                <a:tab pos="623570" algn="l"/>
                <a:tab pos="624205" algn="l"/>
              </a:tabLst>
            </a:pPr>
            <a:r>
              <a:rPr sz="2400" b="1" dirty="0" smtClean="0">
                <a:latin typeface="Times New Roman"/>
                <a:cs typeface="Times New Roman"/>
              </a:rPr>
              <a:t>6</a:t>
            </a:r>
            <a:r>
              <a:rPr lang="en-US" sz="2400" b="1" dirty="0" smtClean="0">
                <a:latin typeface="Times New Roman"/>
                <a:cs typeface="Times New Roman"/>
              </a:rPr>
              <a:t>7</a:t>
            </a:r>
            <a:r>
              <a:rPr sz="2400" b="1" smtClean="0">
                <a:latin typeface="Times New Roman"/>
                <a:cs typeface="Times New Roman"/>
              </a:rPr>
              <a:t>% </a:t>
            </a:r>
            <a:r>
              <a:rPr lang="en-US" sz="2400" b="1" smtClean="0">
                <a:latin typeface="Times New Roman"/>
                <a:cs typeface="Times New Roman"/>
              </a:rPr>
              <a:t>four</a:t>
            </a:r>
            <a:r>
              <a:rPr sz="2400" b="1" smtClean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year</a:t>
            </a:r>
            <a:r>
              <a:rPr sz="2400" b="1" spc="-1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colleges</a:t>
            </a:r>
            <a:endParaRPr sz="2400" dirty="0">
              <a:latin typeface="Times New Roman"/>
              <a:cs typeface="Times New Roman"/>
            </a:endParaRPr>
          </a:p>
          <a:p>
            <a:pPr marL="623570" marR="5080" lvl="1" indent="-273050">
              <a:lnSpc>
                <a:spcPct val="100000"/>
              </a:lnSpc>
              <a:spcBef>
                <a:spcPts val="575"/>
              </a:spcBef>
              <a:buClr>
                <a:srgbClr val="F07E09"/>
              </a:buClr>
              <a:buSzPct val="89583"/>
              <a:buFont typeface="Wingdings"/>
              <a:buChar char=""/>
              <a:tabLst>
                <a:tab pos="623570" algn="l"/>
                <a:tab pos="624205" algn="l"/>
              </a:tabLst>
            </a:pPr>
            <a:r>
              <a:rPr lang="en-US" sz="2400" b="1" dirty="0" smtClean="0">
                <a:latin typeface="Times New Roman"/>
                <a:cs typeface="Times New Roman"/>
              </a:rPr>
              <a:t>20</a:t>
            </a:r>
            <a:r>
              <a:rPr sz="2400" b="1" dirty="0" smtClean="0">
                <a:latin typeface="Times New Roman"/>
                <a:cs typeface="Times New Roman"/>
              </a:rPr>
              <a:t>% </a:t>
            </a:r>
            <a:r>
              <a:rPr sz="2400" b="1" dirty="0">
                <a:latin typeface="Times New Roman"/>
                <a:cs typeface="Times New Roman"/>
              </a:rPr>
              <a:t>two year  community or</a:t>
            </a:r>
            <a:r>
              <a:rPr sz="2400" b="1" spc="-1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technical  colleges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65673" y="1983739"/>
            <a:ext cx="3733165" cy="5275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latin typeface="Times New Roman"/>
                <a:cs typeface="Times New Roman"/>
              </a:rPr>
              <a:t>Sample of colleges selected by the  Class </a:t>
            </a:r>
            <a:r>
              <a:rPr sz="1900" b="1" dirty="0">
                <a:latin typeface="Times New Roman"/>
                <a:cs typeface="Times New Roman"/>
              </a:rPr>
              <a:t>of </a:t>
            </a:r>
            <a:r>
              <a:rPr sz="1900" b="1" dirty="0" smtClean="0">
                <a:latin typeface="Times New Roman"/>
                <a:cs typeface="Times New Roman"/>
              </a:rPr>
              <a:t>201</a:t>
            </a:r>
            <a:r>
              <a:rPr lang="en-US" sz="1900" b="1" dirty="0" smtClean="0">
                <a:latin typeface="Times New Roman"/>
                <a:cs typeface="Times New Roman"/>
              </a:rPr>
              <a:t>9</a:t>
            </a:r>
            <a:r>
              <a:rPr sz="1900" b="1" dirty="0" smtClean="0">
                <a:latin typeface="Times New Roman"/>
                <a:cs typeface="Times New Roman"/>
              </a:rPr>
              <a:t>: Boston </a:t>
            </a:r>
            <a:r>
              <a:rPr sz="1900" b="1" spc="-5" dirty="0">
                <a:latin typeface="Times New Roman"/>
                <a:cs typeface="Times New Roman"/>
              </a:rPr>
              <a:t>College, </a:t>
            </a:r>
            <a:r>
              <a:rPr sz="1900" b="1" dirty="0">
                <a:latin typeface="Times New Roman"/>
                <a:cs typeface="Times New Roman"/>
              </a:rPr>
              <a:t>Boston </a:t>
            </a:r>
            <a:r>
              <a:rPr sz="1900" b="1" spc="-15" dirty="0">
                <a:latin typeface="Times New Roman"/>
                <a:cs typeface="Times New Roman"/>
              </a:rPr>
              <a:t>University,  </a:t>
            </a:r>
            <a:r>
              <a:rPr sz="1900" b="1" spc="-5" dirty="0" smtClean="0">
                <a:latin typeface="Times New Roman"/>
                <a:cs typeface="Times New Roman"/>
              </a:rPr>
              <a:t>C</a:t>
            </a:r>
            <a:r>
              <a:rPr lang="en-US" sz="1900" b="1" spc="-5" dirty="0" smtClean="0">
                <a:latin typeface="Times New Roman"/>
                <a:cs typeface="Times New Roman"/>
              </a:rPr>
              <a:t>lemson</a:t>
            </a:r>
            <a:r>
              <a:rPr sz="1900" b="1" spc="-10" dirty="0" smtClean="0">
                <a:latin typeface="Times New Roman"/>
                <a:cs typeface="Times New Roman"/>
              </a:rPr>
              <a:t>, </a:t>
            </a:r>
            <a:r>
              <a:rPr sz="1900" b="1" spc="-5" dirty="0">
                <a:latin typeface="Times New Roman"/>
                <a:cs typeface="Times New Roman"/>
              </a:rPr>
              <a:t>CCSU</a:t>
            </a:r>
            <a:r>
              <a:rPr sz="1900" b="1" spc="-5" dirty="0" smtClean="0">
                <a:latin typeface="Times New Roman"/>
                <a:cs typeface="Times New Roman"/>
              </a:rPr>
              <a:t>,</a:t>
            </a:r>
            <a:r>
              <a:rPr sz="1900" b="1" dirty="0" smtClean="0">
                <a:latin typeface="Times New Roman"/>
                <a:cs typeface="Times New Roman"/>
              </a:rPr>
              <a:t>  </a:t>
            </a:r>
            <a:r>
              <a:rPr sz="1900" b="1" spc="-5" dirty="0">
                <a:latin typeface="Times New Roman"/>
                <a:cs typeface="Times New Roman"/>
              </a:rPr>
              <a:t>Dartmouth College, </a:t>
            </a:r>
            <a:r>
              <a:rPr lang="en-US" sz="1900" b="1" spc="-5" dirty="0" smtClean="0">
                <a:latin typeface="Times New Roman"/>
                <a:cs typeface="Times New Roman"/>
              </a:rPr>
              <a:t>Embry-Riddle, </a:t>
            </a:r>
            <a:r>
              <a:rPr sz="1900" b="1" dirty="0" smtClean="0">
                <a:latin typeface="Times New Roman"/>
                <a:cs typeface="Times New Roman"/>
              </a:rPr>
              <a:t>Fairfield  </a:t>
            </a:r>
            <a:r>
              <a:rPr sz="1900" b="1" spc="-10" dirty="0">
                <a:latin typeface="Times New Roman"/>
                <a:cs typeface="Times New Roman"/>
              </a:rPr>
              <a:t>University, </a:t>
            </a:r>
            <a:r>
              <a:rPr lang="en-US" sz="1900" b="1" dirty="0" smtClean="0">
                <a:latin typeface="Times New Roman"/>
                <a:cs typeface="Times New Roman"/>
              </a:rPr>
              <a:t>George Mason, George Washington University, John Hopkins University, Michigan State University, Northeastern University, </a:t>
            </a:r>
            <a:r>
              <a:rPr sz="1900" b="1" spc="-5" dirty="0" smtClean="0">
                <a:latin typeface="Times New Roman"/>
                <a:cs typeface="Times New Roman"/>
              </a:rPr>
              <a:t>Rensselaer </a:t>
            </a:r>
            <a:r>
              <a:rPr sz="1900" b="1" spc="-5" dirty="0">
                <a:latin typeface="Times New Roman"/>
                <a:cs typeface="Times New Roman"/>
              </a:rPr>
              <a:t>Polytechnic </a:t>
            </a:r>
            <a:r>
              <a:rPr sz="1900" b="1" spc="-15" dirty="0">
                <a:latin typeface="Times New Roman"/>
                <a:cs typeface="Times New Roman"/>
              </a:rPr>
              <a:t>University, </a:t>
            </a:r>
            <a:r>
              <a:rPr sz="1900" b="1" spc="-10" dirty="0" smtClean="0">
                <a:latin typeface="Times New Roman"/>
                <a:cs typeface="Times New Roman"/>
              </a:rPr>
              <a:t>Sacred </a:t>
            </a:r>
            <a:r>
              <a:rPr sz="1900" b="1" dirty="0">
                <a:latin typeface="Times New Roman"/>
                <a:cs typeface="Times New Roman"/>
              </a:rPr>
              <a:t>Heart, </a:t>
            </a:r>
            <a:r>
              <a:rPr sz="1900" b="1" spc="-5" dirty="0">
                <a:latin typeface="Times New Roman"/>
                <a:cs typeface="Times New Roman"/>
              </a:rPr>
              <a:t>Springfield  College, University </a:t>
            </a:r>
            <a:r>
              <a:rPr sz="1900" b="1" dirty="0">
                <a:latin typeface="Times New Roman"/>
                <a:cs typeface="Times New Roman"/>
              </a:rPr>
              <a:t>of </a:t>
            </a:r>
            <a:r>
              <a:rPr sz="1900" b="1" spc="-5" dirty="0">
                <a:latin typeface="Times New Roman"/>
                <a:cs typeface="Times New Roman"/>
              </a:rPr>
              <a:t>Connecticut,  University </a:t>
            </a:r>
            <a:r>
              <a:rPr sz="1900" b="1" dirty="0">
                <a:latin typeface="Times New Roman"/>
                <a:cs typeface="Times New Roman"/>
              </a:rPr>
              <a:t>of</a:t>
            </a:r>
            <a:r>
              <a:rPr sz="1900" b="1" spc="-25" dirty="0">
                <a:latin typeface="Times New Roman"/>
                <a:cs typeface="Times New Roman"/>
              </a:rPr>
              <a:t> </a:t>
            </a:r>
            <a:r>
              <a:rPr sz="1900" b="1" spc="-5" dirty="0">
                <a:latin typeface="Times New Roman"/>
                <a:cs typeface="Times New Roman"/>
              </a:rPr>
              <a:t>Delaware,</a:t>
            </a:r>
            <a:endParaRPr sz="1900" dirty="0">
              <a:latin typeface="Times New Roman"/>
              <a:cs typeface="Times New Roman"/>
            </a:endParaRPr>
          </a:p>
          <a:p>
            <a:pPr marL="12700" marR="92710">
              <a:lnSpc>
                <a:spcPct val="100000"/>
              </a:lnSpc>
            </a:pPr>
            <a:r>
              <a:rPr sz="1900" b="1" spc="-5" dirty="0">
                <a:latin typeface="Times New Roman"/>
                <a:cs typeface="Times New Roman"/>
              </a:rPr>
              <a:t>University </a:t>
            </a:r>
            <a:r>
              <a:rPr sz="1900" b="1" dirty="0">
                <a:latin typeface="Times New Roman"/>
                <a:cs typeface="Times New Roman"/>
              </a:rPr>
              <a:t>of </a:t>
            </a:r>
            <a:r>
              <a:rPr sz="1900" b="1" dirty="0" smtClean="0">
                <a:latin typeface="Times New Roman"/>
                <a:cs typeface="Times New Roman"/>
              </a:rPr>
              <a:t>M</a:t>
            </a:r>
            <a:r>
              <a:rPr lang="en-US" sz="1900" b="1" dirty="0" smtClean="0">
                <a:latin typeface="Times New Roman"/>
                <a:cs typeface="Times New Roman"/>
              </a:rPr>
              <a:t>ontana</a:t>
            </a:r>
            <a:r>
              <a:rPr sz="1900" b="1" dirty="0" smtClean="0">
                <a:latin typeface="Times New Roman"/>
                <a:cs typeface="Times New Roman"/>
              </a:rPr>
              <a:t>, University </a:t>
            </a:r>
            <a:r>
              <a:rPr sz="1900" b="1" dirty="0">
                <a:latin typeface="Times New Roman"/>
                <a:cs typeface="Times New Roman"/>
              </a:rPr>
              <a:t>of  </a:t>
            </a:r>
            <a:r>
              <a:rPr sz="1900" b="1" spc="-5" dirty="0">
                <a:latin typeface="Times New Roman"/>
                <a:cs typeface="Times New Roman"/>
              </a:rPr>
              <a:t>Rhode Island, </a:t>
            </a:r>
            <a:r>
              <a:rPr lang="en-US" sz="1900" b="1" spc="-5" dirty="0" smtClean="0">
                <a:latin typeface="Times New Roman"/>
                <a:cs typeface="Times New Roman"/>
              </a:rPr>
              <a:t>U of Tampa, Villanova University, </a:t>
            </a:r>
            <a:r>
              <a:rPr sz="1900" b="1" spc="-20" dirty="0" smtClean="0">
                <a:latin typeface="Times New Roman"/>
                <a:cs typeface="Times New Roman"/>
              </a:rPr>
              <a:t>Worcester  </a:t>
            </a:r>
            <a:r>
              <a:rPr sz="1900" b="1" dirty="0">
                <a:latin typeface="Times New Roman"/>
                <a:cs typeface="Times New Roman"/>
              </a:rPr>
              <a:t>Polytechnic </a:t>
            </a:r>
            <a:r>
              <a:rPr sz="1900" b="1" spc="-5" dirty="0" smtClean="0">
                <a:latin typeface="Times New Roman"/>
                <a:cs typeface="Times New Roman"/>
              </a:rPr>
              <a:t>Institute</a:t>
            </a:r>
            <a:r>
              <a:rPr lang="en-US" sz="1900" b="1" spc="-5" dirty="0">
                <a:latin typeface="Times New Roman"/>
                <a:cs typeface="Times New Roman"/>
              </a:rPr>
              <a:t> 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838200"/>
            <a:ext cx="788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After SHS: Class of 2019</a:t>
            </a:r>
            <a:endParaRPr lang="en-US" sz="36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54100" y="2019554"/>
            <a:ext cx="33496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latin typeface="Times New Roman"/>
                <a:cs typeface="Times New Roman"/>
              </a:rPr>
              <a:t>Members of the Class of </a:t>
            </a:r>
            <a:r>
              <a:rPr sz="2000" b="1" spc="-5" dirty="0" smtClean="0">
                <a:latin typeface="Times New Roman"/>
                <a:cs typeface="Times New Roman"/>
              </a:rPr>
              <a:t>20</a:t>
            </a:r>
            <a:r>
              <a:rPr lang="en-US" sz="2000" b="1" spc="-5" dirty="0" smtClean="0">
                <a:latin typeface="Times New Roman"/>
                <a:cs typeface="Times New Roman"/>
              </a:rPr>
              <a:t>20</a:t>
            </a:r>
            <a:r>
              <a:rPr sz="2000" b="1" spc="-5" dirty="0" smtClean="0">
                <a:latin typeface="Times New Roman"/>
                <a:cs typeface="Times New Roman"/>
              </a:rPr>
              <a:t>  </a:t>
            </a:r>
            <a:r>
              <a:rPr sz="2000" b="1" spc="-5" dirty="0">
                <a:latin typeface="Times New Roman"/>
                <a:cs typeface="Times New Roman"/>
              </a:rPr>
              <a:t>have </a:t>
            </a:r>
            <a:r>
              <a:rPr sz="2000" b="1" spc="-10" dirty="0">
                <a:latin typeface="Times New Roman"/>
                <a:cs typeface="Times New Roman"/>
              </a:rPr>
              <a:t>already </a:t>
            </a:r>
            <a:r>
              <a:rPr sz="2000" b="1" spc="-5" dirty="0">
                <a:latin typeface="Times New Roman"/>
                <a:cs typeface="Times New Roman"/>
              </a:rPr>
              <a:t>been accepted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to: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4100" y="2654554"/>
            <a:ext cx="3123565" cy="46544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1470" indent="-319405">
              <a:lnSpc>
                <a:spcPct val="100000"/>
              </a:lnSpc>
              <a:spcBef>
                <a:spcPts val="95"/>
              </a:spcBef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 smtClean="0">
                <a:latin typeface="Times New Roman"/>
                <a:cs typeface="Times New Roman"/>
              </a:rPr>
              <a:t>Bentley University</a:t>
            </a:r>
          </a:p>
          <a:p>
            <a:pPr marL="331470" indent="-319405">
              <a:lnSpc>
                <a:spcPct val="100000"/>
              </a:lnSpc>
              <a:spcBef>
                <a:spcPts val="95"/>
              </a:spcBef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000" b="1" spc="-5" dirty="0" smtClean="0">
                <a:latin typeface="Times New Roman"/>
                <a:cs typeface="Times New Roman"/>
              </a:rPr>
              <a:t>Boston College</a:t>
            </a:r>
            <a:endParaRPr lang="en-US" sz="20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spcBef>
                <a:spcPts val="95"/>
              </a:spcBef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 smtClean="0">
                <a:latin typeface="Times New Roman"/>
                <a:cs typeface="Times New Roman"/>
              </a:rPr>
              <a:t>Embry Riddle University</a:t>
            </a:r>
            <a:endParaRPr sz="2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Fairfield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5" dirty="0" smtClean="0">
                <a:latin typeface="Times New Roman"/>
                <a:cs typeface="Times New Roman"/>
              </a:rPr>
              <a:t>University</a:t>
            </a:r>
            <a:endParaRPr sz="2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000" b="1" spc="-5" dirty="0" smtClean="0">
                <a:latin typeface="Times New Roman"/>
                <a:cs typeface="Times New Roman"/>
              </a:rPr>
              <a:t>George </a:t>
            </a:r>
            <a:r>
              <a:rPr sz="2000" b="1" spc="-5" dirty="0">
                <a:latin typeface="Times New Roman"/>
                <a:cs typeface="Times New Roman"/>
              </a:rPr>
              <a:t>Mason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University</a:t>
            </a:r>
            <a:endParaRPr sz="2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 err="1" smtClean="0">
                <a:latin typeface="Times New Roman"/>
                <a:cs typeface="Times New Roman"/>
              </a:rPr>
              <a:t>Manhattanville</a:t>
            </a:r>
            <a:r>
              <a:rPr lang="en-US" sz="2000" b="1" spc="-5" dirty="0" smtClean="0">
                <a:latin typeface="Times New Roman"/>
                <a:cs typeface="Times New Roman"/>
              </a:rPr>
              <a:t> College</a:t>
            </a: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 smtClean="0">
                <a:latin typeface="Times New Roman"/>
                <a:cs typeface="Times New Roman"/>
              </a:rPr>
              <a:t>Marist College</a:t>
            </a:r>
            <a:endParaRPr sz="2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000" b="1" spc="-5" dirty="0" smtClean="0">
                <a:latin typeface="Times New Roman"/>
                <a:cs typeface="Times New Roman"/>
              </a:rPr>
              <a:t>Pace University</a:t>
            </a:r>
            <a:endParaRPr lang="en-US" sz="2000" b="1" spc="-5" dirty="0" smtClean="0">
              <a:latin typeface="Times New Roman"/>
              <a:cs typeface="Times New Roman"/>
            </a:endParaRPr>
          </a:p>
          <a:p>
            <a:pPr marL="331470" indent="-319405"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>
                <a:latin typeface="Times New Roman"/>
                <a:cs typeface="Times New Roman"/>
              </a:rPr>
              <a:t>Penn State </a:t>
            </a:r>
            <a:r>
              <a:rPr lang="en-US" sz="2000" b="1" spc="-5" dirty="0" smtClean="0">
                <a:latin typeface="Times New Roman"/>
                <a:cs typeface="Times New Roman"/>
              </a:rPr>
              <a:t>University</a:t>
            </a:r>
          </a:p>
          <a:p>
            <a:pPr marL="331470" indent="-319405"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>
                <a:latin typeface="Times New Roman"/>
                <a:cs typeface="Times New Roman"/>
              </a:rPr>
              <a:t>Quinnipiac</a:t>
            </a:r>
            <a:r>
              <a:rPr lang="en-US" sz="2000" b="1" spc="-25" dirty="0">
                <a:latin typeface="Times New Roman"/>
                <a:cs typeface="Times New Roman"/>
              </a:rPr>
              <a:t> </a:t>
            </a:r>
            <a:r>
              <a:rPr lang="en-US" sz="2000" b="1" spc="-5" dirty="0" smtClean="0">
                <a:latin typeface="Times New Roman"/>
                <a:cs typeface="Times New Roman"/>
              </a:rPr>
              <a:t>University</a:t>
            </a:r>
          </a:p>
          <a:p>
            <a:pPr marL="331470" indent="-319405"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>
                <a:latin typeface="Times New Roman"/>
                <a:cs typeface="Times New Roman"/>
              </a:rPr>
              <a:t>Rensselaer</a:t>
            </a:r>
            <a:r>
              <a:rPr lang="en-US" sz="2000" b="1" spc="-50" dirty="0">
                <a:latin typeface="Times New Roman"/>
                <a:cs typeface="Times New Roman"/>
              </a:rPr>
              <a:t> </a:t>
            </a:r>
            <a:r>
              <a:rPr lang="en-US" sz="2000" b="1" spc="-5" dirty="0">
                <a:latin typeface="Times New Roman"/>
                <a:cs typeface="Times New Roman"/>
              </a:rPr>
              <a:t>Polytechnic  </a:t>
            </a:r>
            <a:r>
              <a:rPr lang="en-US" sz="2000" b="1" spc="-10" dirty="0">
                <a:latin typeface="Times New Roman"/>
                <a:cs typeface="Times New Roman"/>
              </a:rPr>
              <a:t>Institute</a:t>
            </a:r>
          </a:p>
          <a:p>
            <a:pPr marL="331470" indent="-319405"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endParaRPr lang="en-US" sz="2000" b="1" spc="-5" dirty="0">
              <a:latin typeface="Times New Roman"/>
              <a:cs typeface="Times New Roman"/>
            </a:endParaRPr>
          </a:p>
          <a:p>
            <a:pPr marL="331470" indent="-319405"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endParaRPr lang="en-US" sz="2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" y="6629400"/>
            <a:ext cx="9144000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468630"/>
            <a:ext cx="2599182" cy="14363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10200" y="2026180"/>
            <a:ext cx="3429000" cy="46288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1470" marR="507365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10" dirty="0" smtClean="0">
                <a:latin typeface="Times New Roman"/>
                <a:cs typeface="Times New Roman"/>
              </a:rPr>
              <a:t>Rutgers University</a:t>
            </a:r>
            <a:endParaRPr sz="2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Seton Hall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University</a:t>
            </a:r>
            <a:endParaRPr sz="2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Springfield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5" dirty="0" smtClean="0">
                <a:latin typeface="Times New Roman"/>
                <a:cs typeface="Times New Roman"/>
              </a:rPr>
              <a:t>College</a:t>
            </a:r>
            <a:endParaRPr lang="en-US" sz="20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 smtClean="0">
                <a:latin typeface="Times New Roman"/>
                <a:cs typeface="Times New Roman"/>
              </a:rPr>
              <a:t>SUNY Albany</a:t>
            </a:r>
            <a:endParaRPr sz="2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University of</a:t>
            </a:r>
            <a:r>
              <a:rPr sz="2000" b="1" spc="-15" dirty="0">
                <a:latin typeface="Times New Roman"/>
                <a:cs typeface="Times New Roman"/>
              </a:rPr>
              <a:t> </a:t>
            </a:r>
            <a:r>
              <a:rPr sz="2000" b="1" spc="-5" dirty="0" smtClean="0">
                <a:latin typeface="Times New Roman"/>
                <a:cs typeface="Times New Roman"/>
              </a:rPr>
              <a:t>Bridgeport</a:t>
            </a:r>
            <a:endParaRPr lang="en-US" sz="20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 smtClean="0">
                <a:latin typeface="Times New Roman"/>
                <a:cs typeface="Times New Roman"/>
              </a:rPr>
              <a:t>University of Colorado</a:t>
            </a: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 smtClean="0">
                <a:latin typeface="Times New Roman"/>
                <a:cs typeface="Times New Roman"/>
              </a:rPr>
              <a:t>University of Delaware</a:t>
            </a: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 smtClean="0">
                <a:latin typeface="Times New Roman"/>
                <a:cs typeface="Times New Roman"/>
              </a:rPr>
              <a:t>University of New Hampshire</a:t>
            </a:r>
            <a:endParaRPr sz="2000" dirty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000" b="1" spc="-5" dirty="0">
                <a:latin typeface="Times New Roman"/>
                <a:cs typeface="Times New Roman"/>
              </a:rPr>
              <a:t>University of New </a:t>
            </a:r>
            <a:r>
              <a:rPr sz="2000" b="1" spc="-5" dirty="0" smtClean="0">
                <a:latin typeface="Times New Roman"/>
                <a:cs typeface="Times New Roman"/>
              </a:rPr>
              <a:t>Haven</a:t>
            </a:r>
            <a:endParaRPr lang="en-US" sz="2000" b="1" spc="-5" dirty="0" smtClean="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5" dirty="0" smtClean="0">
                <a:latin typeface="Times New Roman"/>
                <a:cs typeface="Times New Roman"/>
              </a:rPr>
              <a:t>University of Vermont</a:t>
            </a:r>
            <a:endParaRPr sz="2000" dirty="0">
              <a:latin typeface="Times New Roman"/>
              <a:cs typeface="Times New Roman"/>
            </a:endParaRPr>
          </a:p>
          <a:p>
            <a:pPr marL="331470" marR="433070" indent="-331470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000" b="1" spc="-20" dirty="0">
                <a:latin typeface="Times New Roman"/>
                <a:cs typeface="Times New Roman"/>
              </a:rPr>
              <a:t>Western </a:t>
            </a:r>
            <a:r>
              <a:rPr sz="2000" b="1" spc="-5" dirty="0">
                <a:latin typeface="Times New Roman"/>
                <a:cs typeface="Times New Roman"/>
              </a:rPr>
              <a:t>New </a:t>
            </a:r>
            <a:r>
              <a:rPr sz="2000" b="1" spc="-10" dirty="0">
                <a:latin typeface="Times New Roman"/>
                <a:cs typeface="Times New Roman"/>
              </a:rPr>
              <a:t>England  </a:t>
            </a:r>
            <a:endParaRPr lang="en-US" sz="2000" b="1" spc="-10" dirty="0" smtClean="0">
              <a:latin typeface="Times New Roman"/>
              <a:cs typeface="Times New Roman"/>
            </a:endParaRPr>
          </a:p>
          <a:p>
            <a:pPr marL="331470" marR="433070" indent="-331470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10" dirty="0" smtClean="0">
                <a:latin typeface="Times New Roman"/>
                <a:cs typeface="Times New Roman"/>
              </a:rPr>
              <a:t>WPI</a:t>
            </a:r>
          </a:p>
          <a:p>
            <a:pPr marL="331470" marR="433070" indent="-331470">
              <a:lnSpc>
                <a:spcPct val="100000"/>
              </a:lnSpc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lang="en-US" sz="2000" b="1" spc="-10" dirty="0" smtClean="0">
                <a:latin typeface="Times New Roman"/>
                <a:cs typeface="Times New Roman"/>
              </a:rPr>
              <a:t>Yale University </a:t>
            </a:r>
          </a:p>
          <a:p>
            <a:pPr marL="788670" marR="433070" lvl="1" indent="-331470">
              <a:buClr>
                <a:srgbClr val="F07E09"/>
              </a:buClr>
              <a:buSzPct val="80000"/>
              <a:buFont typeface="Wingdings 2"/>
              <a:buChar char=""/>
              <a:tabLst>
                <a:tab pos="331470" algn="l"/>
                <a:tab pos="332105" algn="l"/>
              </a:tabLst>
            </a:pPr>
            <a:r>
              <a:rPr sz="2000" b="1" spc="-5" dirty="0" smtClean="0">
                <a:latin typeface="Times New Roman"/>
                <a:cs typeface="Times New Roman"/>
              </a:rPr>
              <a:t>and </a:t>
            </a:r>
            <a:r>
              <a:rPr sz="2000" b="1" spc="-5" dirty="0">
                <a:latin typeface="Times New Roman"/>
                <a:cs typeface="Times New Roman"/>
              </a:rPr>
              <a:t>many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more…..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02780" y="468630"/>
            <a:ext cx="2598420" cy="14363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3276600" y="76200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of 2020</a:t>
            </a:r>
            <a:endParaRPr lang="en-US" sz="44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6202" y="1895094"/>
            <a:ext cx="6958583" cy="1430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0051" y="5915658"/>
            <a:ext cx="8890000" cy="681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u="heavy" spc="-5" dirty="0">
                <a:solidFill>
                  <a:srgbClr val="FF6500"/>
                </a:solidFill>
                <a:uFill>
                  <a:solidFill>
                    <a:srgbClr val="FF6600"/>
                  </a:solidFill>
                </a:uFill>
                <a:latin typeface="Corbel"/>
                <a:cs typeface="Corbel"/>
              </a:rPr>
              <a:t>sheltonhigh.</a:t>
            </a:r>
            <a:r>
              <a:rPr sz="4300" u="heavy" spc="-5" dirty="0">
                <a:solidFill>
                  <a:srgbClr val="F07E09"/>
                </a:solidFill>
                <a:uFill>
                  <a:solidFill>
                    <a:srgbClr val="FF6600"/>
                  </a:solidFill>
                </a:uFill>
                <a:latin typeface="Corbel"/>
                <a:cs typeface="Corbel"/>
              </a:rPr>
              <a:t>sheltonpublicschools.org</a:t>
            </a:r>
            <a:endParaRPr sz="4300"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81605" y="623316"/>
            <a:ext cx="5761482" cy="1289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3580" y="2008885"/>
            <a:ext cx="873379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i="1" dirty="0">
                <a:latin typeface="Times New Roman"/>
                <a:cs typeface="Times New Roman"/>
              </a:rPr>
              <a:t>Academic, Social </a:t>
            </a:r>
            <a:r>
              <a:rPr sz="3900" i="1" spc="-5" dirty="0">
                <a:latin typeface="Times New Roman"/>
                <a:cs typeface="Times New Roman"/>
              </a:rPr>
              <a:t>and </a:t>
            </a:r>
            <a:r>
              <a:rPr sz="3900" i="1" dirty="0">
                <a:latin typeface="Times New Roman"/>
                <a:cs typeface="Times New Roman"/>
              </a:rPr>
              <a:t>Civic</a:t>
            </a:r>
            <a:r>
              <a:rPr sz="3900" i="1" spc="-114" dirty="0">
                <a:latin typeface="Times New Roman"/>
                <a:cs typeface="Times New Roman"/>
              </a:rPr>
              <a:t> </a:t>
            </a:r>
            <a:r>
              <a:rPr sz="3900" i="1" dirty="0">
                <a:latin typeface="Times New Roman"/>
                <a:cs typeface="Times New Roman"/>
              </a:rPr>
              <a:t>Competencies:</a:t>
            </a:r>
            <a:endParaRPr sz="39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998" y="2407716"/>
            <a:ext cx="8867140" cy="441452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31470" indent="-319405">
              <a:lnSpc>
                <a:spcPct val="100000"/>
              </a:lnSpc>
              <a:spcBef>
                <a:spcPts val="675"/>
              </a:spcBef>
              <a:buClr>
                <a:srgbClr val="FF6500"/>
              </a:buClr>
              <a:buSzPct val="80000"/>
              <a:buFont typeface="Wingdings"/>
              <a:buChar char=""/>
              <a:tabLst>
                <a:tab pos="332105" algn="l"/>
              </a:tabLst>
            </a:pPr>
            <a:r>
              <a:rPr sz="4000" b="1" spc="-5" dirty="0">
                <a:latin typeface="Times New Roman"/>
                <a:cs typeface="Times New Roman"/>
              </a:rPr>
              <a:t>Reads and writes</a:t>
            </a:r>
            <a:r>
              <a:rPr sz="4000" b="1" spc="-15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Times New Roman"/>
                <a:cs typeface="Times New Roman"/>
              </a:rPr>
              <a:t>effectively</a:t>
            </a:r>
            <a:endParaRPr sz="4000">
              <a:latin typeface="Times New Roman"/>
              <a:cs typeface="Times New Roman"/>
            </a:endParaRPr>
          </a:p>
          <a:p>
            <a:pPr marL="332105" marR="3227070" indent="-332105">
              <a:lnSpc>
                <a:spcPct val="80000"/>
              </a:lnSpc>
              <a:spcBef>
                <a:spcPts val="1535"/>
              </a:spcBef>
              <a:buClr>
                <a:srgbClr val="FF6500"/>
              </a:buClr>
              <a:buSzPct val="80000"/>
              <a:buFont typeface="Wingdings"/>
              <a:buChar char=""/>
              <a:tabLst>
                <a:tab pos="332105" algn="l"/>
              </a:tabLst>
            </a:pPr>
            <a:r>
              <a:rPr sz="4000" b="1" spc="-10" dirty="0">
                <a:latin typeface="Times New Roman"/>
                <a:cs typeface="Times New Roman"/>
              </a:rPr>
              <a:t>Researches </a:t>
            </a:r>
            <a:r>
              <a:rPr sz="4000" b="1" dirty="0">
                <a:latin typeface="Times New Roman"/>
                <a:cs typeface="Times New Roman"/>
              </a:rPr>
              <a:t>effectively</a:t>
            </a:r>
            <a:r>
              <a:rPr sz="4000" b="1" spc="-70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Times New Roman"/>
                <a:cs typeface="Times New Roman"/>
              </a:rPr>
              <a:t>to  investigate</a:t>
            </a:r>
            <a:r>
              <a:rPr sz="4000" b="1" spc="-10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Times New Roman"/>
                <a:cs typeface="Times New Roman"/>
              </a:rPr>
              <a:t>topics</a:t>
            </a:r>
            <a:endParaRPr sz="40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spcBef>
                <a:spcPts val="575"/>
              </a:spcBef>
              <a:buClr>
                <a:srgbClr val="FF6500"/>
              </a:buClr>
              <a:buSzPct val="80000"/>
              <a:buFont typeface="Wingdings"/>
              <a:buChar char=""/>
              <a:tabLst>
                <a:tab pos="332105" algn="l"/>
              </a:tabLst>
            </a:pPr>
            <a:r>
              <a:rPr sz="4000" b="1" dirty="0">
                <a:latin typeface="Times New Roman"/>
                <a:cs typeface="Times New Roman"/>
              </a:rPr>
              <a:t>Thinks critically to </a:t>
            </a:r>
            <a:r>
              <a:rPr sz="4000" b="1" spc="-5" dirty="0">
                <a:latin typeface="Times New Roman"/>
                <a:cs typeface="Times New Roman"/>
              </a:rPr>
              <a:t>solve</a:t>
            </a:r>
            <a:r>
              <a:rPr sz="4000" b="1" spc="-25" dirty="0">
                <a:latin typeface="Times New Roman"/>
                <a:cs typeface="Times New Roman"/>
              </a:rPr>
              <a:t> </a:t>
            </a:r>
            <a:r>
              <a:rPr sz="4000" b="1" spc="-10" dirty="0">
                <a:latin typeface="Times New Roman"/>
                <a:cs typeface="Times New Roman"/>
              </a:rPr>
              <a:t>problems</a:t>
            </a:r>
            <a:endParaRPr sz="40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spcBef>
                <a:spcPts val="575"/>
              </a:spcBef>
              <a:buClr>
                <a:srgbClr val="FF6500"/>
              </a:buClr>
              <a:buSzPct val="80000"/>
              <a:buFont typeface="Wingdings"/>
              <a:buChar char=""/>
              <a:tabLst>
                <a:tab pos="332105" algn="l"/>
              </a:tabLst>
            </a:pPr>
            <a:r>
              <a:rPr sz="4000" b="1" spc="-10" dirty="0">
                <a:latin typeface="Times New Roman"/>
                <a:cs typeface="Times New Roman"/>
              </a:rPr>
              <a:t>Presents </a:t>
            </a:r>
            <a:r>
              <a:rPr sz="4000" b="1" dirty="0">
                <a:latin typeface="Times New Roman"/>
                <a:cs typeface="Times New Roman"/>
              </a:rPr>
              <a:t>information and ideas</a:t>
            </a:r>
            <a:r>
              <a:rPr sz="4000" b="1" spc="-55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Times New Roman"/>
                <a:cs typeface="Times New Roman"/>
              </a:rPr>
              <a:t>fluently</a:t>
            </a:r>
            <a:endParaRPr sz="4000">
              <a:latin typeface="Times New Roman"/>
              <a:cs typeface="Times New Roman"/>
            </a:endParaRPr>
          </a:p>
          <a:p>
            <a:pPr marL="332105" marR="3584575" indent="-332105">
              <a:lnSpc>
                <a:spcPct val="80000"/>
              </a:lnSpc>
              <a:spcBef>
                <a:spcPts val="1540"/>
              </a:spcBef>
              <a:buClr>
                <a:srgbClr val="FF6500"/>
              </a:buClr>
              <a:buSzPct val="80000"/>
              <a:buFont typeface="Wingdings"/>
              <a:buChar char=""/>
              <a:tabLst>
                <a:tab pos="332105" algn="l"/>
              </a:tabLst>
            </a:pPr>
            <a:r>
              <a:rPr sz="4000" b="1" dirty="0">
                <a:latin typeface="Times New Roman"/>
                <a:cs typeface="Times New Roman"/>
              </a:rPr>
              <a:t>Participates actively</a:t>
            </a:r>
            <a:r>
              <a:rPr sz="4000" b="1" spc="-85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Times New Roman"/>
                <a:cs typeface="Times New Roman"/>
              </a:rPr>
              <a:t>in  civic</a:t>
            </a:r>
            <a:r>
              <a:rPr sz="4000" b="1" spc="-5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Times New Roman"/>
                <a:cs typeface="Times New Roman"/>
              </a:rPr>
              <a:t>life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78980" y="5632703"/>
            <a:ext cx="2305050" cy="1594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18781" y="2672333"/>
            <a:ext cx="2582417" cy="17853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6316" y="1013460"/>
            <a:ext cx="6563106" cy="637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73388" y="2276347"/>
            <a:ext cx="7390765" cy="2474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5715" algn="ctr">
              <a:lnSpc>
                <a:spcPct val="100000"/>
              </a:lnSpc>
              <a:spcBef>
                <a:spcPts val="95"/>
              </a:spcBef>
            </a:pPr>
            <a:r>
              <a:rPr sz="80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Building tours </a:t>
            </a:r>
            <a:r>
              <a:rPr sz="8000" b="1" i="1" spc="-5" dirty="0" smtClean="0">
                <a:solidFill>
                  <a:srgbClr val="FF6500"/>
                </a:solidFill>
                <a:latin typeface="Times New Roman"/>
                <a:cs typeface="Times New Roman"/>
              </a:rPr>
              <a:t>by</a:t>
            </a:r>
            <a:r>
              <a:rPr lang="en-US" sz="8000" b="1" i="1" spc="-5" dirty="0" smtClean="0">
                <a:solidFill>
                  <a:srgbClr val="FF6500"/>
                </a:solidFill>
                <a:latin typeface="Times New Roman"/>
                <a:cs typeface="Times New Roman"/>
              </a:rPr>
              <a:t> SHS Students</a:t>
            </a:r>
            <a:endParaRPr sz="8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2133" y="972311"/>
            <a:ext cx="7997190" cy="761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3347" y="2426461"/>
            <a:ext cx="7912100" cy="4095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800" b="1" i="1" spc="-185" dirty="0">
                <a:solidFill>
                  <a:srgbClr val="FF6500"/>
                </a:solidFill>
                <a:latin typeface="Times New Roman"/>
                <a:cs typeface="Times New Roman"/>
              </a:rPr>
              <a:t>We </a:t>
            </a:r>
            <a:r>
              <a:rPr sz="48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remain in the </a:t>
            </a:r>
            <a:r>
              <a:rPr sz="4800" b="1" i="1" dirty="0">
                <a:solidFill>
                  <a:srgbClr val="FF6500"/>
                </a:solidFill>
                <a:latin typeface="Times New Roman"/>
                <a:cs typeface="Times New Roman"/>
              </a:rPr>
              <a:t>main lobby to  </a:t>
            </a:r>
            <a:r>
              <a:rPr sz="48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answer any questions you </a:t>
            </a:r>
            <a:r>
              <a:rPr sz="4800" b="1" i="1" dirty="0">
                <a:solidFill>
                  <a:srgbClr val="FF6500"/>
                </a:solidFill>
                <a:latin typeface="Times New Roman"/>
                <a:cs typeface="Times New Roman"/>
              </a:rPr>
              <a:t>may  </a:t>
            </a:r>
            <a:r>
              <a:rPr sz="48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have.</a:t>
            </a:r>
            <a:endParaRPr sz="4800">
              <a:latin typeface="Times New Roman"/>
              <a:cs typeface="Times New Roman"/>
            </a:endParaRPr>
          </a:p>
          <a:p>
            <a:pPr marL="276225" marR="272415" algn="ctr">
              <a:lnSpc>
                <a:spcPts val="5650"/>
              </a:lnSpc>
              <a:spcBef>
                <a:spcPts val="3640"/>
              </a:spcBef>
            </a:pPr>
            <a:r>
              <a:rPr sz="48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Enjoy your </a:t>
            </a:r>
            <a:r>
              <a:rPr sz="4800" b="1" i="1" dirty="0">
                <a:solidFill>
                  <a:srgbClr val="FF6500"/>
                </a:solidFill>
                <a:latin typeface="Times New Roman"/>
                <a:cs typeface="Times New Roman"/>
              </a:rPr>
              <a:t>building </a:t>
            </a:r>
            <a:r>
              <a:rPr sz="48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tour </a:t>
            </a:r>
            <a:r>
              <a:rPr sz="4800" b="1" i="1" dirty="0">
                <a:solidFill>
                  <a:srgbClr val="FF6500"/>
                </a:solidFill>
                <a:latin typeface="Times New Roman"/>
                <a:cs typeface="Times New Roman"/>
              </a:rPr>
              <a:t>and  </a:t>
            </a:r>
            <a:r>
              <a:rPr sz="48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have </a:t>
            </a:r>
            <a:r>
              <a:rPr sz="4800" b="1" i="1" dirty="0">
                <a:solidFill>
                  <a:srgbClr val="FF6500"/>
                </a:solidFill>
                <a:latin typeface="Times New Roman"/>
                <a:cs typeface="Times New Roman"/>
              </a:rPr>
              <a:t>a </a:t>
            </a:r>
            <a:r>
              <a:rPr sz="48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safe ride</a:t>
            </a:r>
            <a:r>
              <a:rPr sz="4800" b="1" i="1" spc="-40" dirty="0">
                <a:solidFill>
                  <a:srgbClr val="FF6500"/>
                </a:solidFill>
                <a:latin typeface="Times New Roman"/>
                <a:cs typeface="Times New Roman"/>
              </a:rPr>
              <a:t> </a:t>
            </a:r>
            <a:r>
              <a:rPr sz="4800" b="1" i="1" spc="-5" dirty="0">
                <a:solidFill>
                  <a:srgbClr val="FF6500"/>
                </a:solidFill>
                <a:latin typeface="Times New Roman"/>
                <a:cs typeface="Times New Roman"/>
              </a:rPr>
              <a:t>home</a:t>
            </a:r>
            <a:r>
              <a:rPr sz="4800" b="1" i="1" spc="-5" dirty="0">
                <a:solidFill>
                  <a:srgbClr val="FF6500"/>
                </a:solidFill>
                <a:latin typeface="Corbel"/>
                <a:cs typeface="Corbel"/>
              </a:rPr>
              <a:t>.</a:t>
            </a:r>
            <a:endParaRPr sz="4800"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7344" y="643890"/>
            <a:ext cx="8346947" cy="1239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3298" y="1976120"/>
            <a:ext cx="8058150" cy="45999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31470" marR="5080" indent="-319405">
              <a:lnSpc>
                <a:spcPct val="100400"/>
              </a:lnSpc>
              <a:spcBef>
                <a:spcPts val="80"/>
              </a:spcBef>
              <a:buClr>
                <a:srgbClr val="F34803"/>
              </a:buClr>
              <a:buSzPct val="79166"/>
              <a:buFont typeface="Wingdings 2"/>
              <a:buChar char=""/>
              <a:tabLst>
                <a:tab pos="332105" algn="l"/>
              </a:tabLst>
            </a:pPr>
            <a:r>
              <a:rPr sz="3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Respect </a:t>
            </a:r>
            <a:r>
              <a:rPr sz="3200" b="1" spc="-5" dirty="0">
                <a:latin typeface="Times New Roman"/>
                <a:cs typeface="Times New Roman"/>
              </a:rPr>
              <a:t>– to show consideration for</a:t>
            </a:r>
            <a:r>
              <a:rPr sz="3200" b="1" spc="-114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oneself,  </a:t>
            </a:r>
            <a:r>
              <a:rPr sz="3200" b="1" spc="-10" dirty="0">
                <a:latin typeface="Times New Roman"/>
                <a:cs typeface="Times New Roman"/>
              </a:rPr>
              <a:t>others, </a:t>
            </a:r>
            <a:r>
              <a:rPr sz="3200" b="1" spc="-5" dirty="0">
                <a:latin typeface="Times New Roman"/>
                <a:cs typeface="Times New Roman"/>
              </a:rPr>
              <a:t>school and</a:t>
            </a:r>
            <a:r>
              <a:rPr sz="3200" b="1" spc="1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community</a:t>
            </a: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ts val="4305"/>
              </a:lnSpc>
              <a:buClr>
                <a:srgbClr val="F34803"/>
              </a:buClr>
              <a:buSzPct val="79166"/>
              <a:buFont typeface="Wingdings 2"/>
              <a:buChar char=""/>
              <a:tabLst>
                <a:tab pos="332105" algn="l"/>
              </a:tabLst>
            </a:pPr>
            <a:r>
              <a:rPr sz="3600" b="1" spc="-5" dirty="0">
                <a:solidFill>
                  <a:srgbClr val="FF6500"/>
                </a:solidFill>
                <a:latin typeface="Times New Roman"/>
                <a:cs typeface="Times New Roman"/>
              </a:rPr>
              <a:t>Responsibility </a:t>
            </a:r>
            <a:r>
              <a:rPr sz="3200" b="1" spc="-5" dirty="0">
                <a:latin typeface="Times New Roman"/>
                <a:cs typeface="Times New Roman"/>
              </a:rPr>
              <a:t>– to take ownership of</a:t>
            </a:r>
            <a:r>
              <a:rPr sz="3200" b="1" spc="10" dirty="0">
                <a:latin typeface="Times New Roman"/>
                <a:cs typeface="Times New Roman"/>
              </a:rPr>
              <a:t> </a:t>
            </a:r>
            <a:r>
              <a:rPr sz="3200" b="1" spc="-30" dirty="0">
                <a:latin typeface="Times New Roman"/>
                <a:cs typeface="Times New Roman"/>
              </a:rPr>
              <a:t>one’s</a:t>
            </a:r>
            <a:endParaRPr sz="3200">
              <a:latin typeface="Times New Roman"/>
              <a:cs typeface="Times New Roman"/>
            </a:endParaRPr>
          </a:p>
          <a:p>
            <a:pPr marL="331470" marR="255270">
              <a:lnSpc>
                <a:spcPct val="100000"/>
              </a:lnSpc>
              <a:spcBef>
                <a:spcPts val="15"/>
              </a:spcBef>
            </a:pPr>
            <a:r>
              <a:rPr sz="3200" b="1" spc="-5" dirty="0">
                <a:latin typeface="Times New Roman"/>
                <a:cs typeface="Times New Roman"/>
              </a:rPr>
              <a:t>learning and exhibit </a:t>
            </a:r>
            <a:r>
              <a:rPr sz="3200" b="1" spc="-10" dirty="0">
                <a:latin typeface="Times New Roman"/>
                <a:cs typeface="Times New Roman"/>
              </a:rPr>
              <a:t>appropriate behaviors  </a:t>
            </a:r>
            <a:r>
              <a:rPr sz="3200" b="1" spc="-5" dirty="0">
                <a:latin typeface="Times New Roman"/>
                <a:cs typeface="Times New Roman"/>
              </a:rPr>
              <a:t>toward oneself, others,</a:t>
            </a:r>
            <a:r>
              <a:rPr sz="3200" b="1" spc="25" dirty="0">
                <a:latin typeface="Times New Roman"/>
                <a:cs typeface="Times New Roman"/>
              </a:rPr>
              <a:t> </a:t>
            </a:r>
            <a:r>
              <a:rPr sz="3200" b="1" spc="-10" dirty="0">
                <a:latin typeface="Times New Roman"/>
                <a:cs typeface="Times New Roman"/>
              </a:rPr>
              <a:t>school</a:t>
            </a:r>
            <a:endParaRPr sz="3200">
              <a:latin typeface="Times New Roman"/>
              <a:cs typeface="Times New Roman"/>
            </a:endParaRPr>
          </a:p>
          <a:p>
            <a:pPr marL="317500">
              <a:lnSpc>
                <a:spcPts val="3829"/>
              </a:lnSpc>
              <a:spcBef>
                <a:spcPts val="5"/>
              </a:spcBef>
            </a:pPr>
            <a:r>
              <a:rPr sz="3200" b="1" spc="-5" dirty="0">
                <a:latin typeface="Times New Roman"/>
                <a:cs typeface="Times New Roman"/>
              </a:rPr>
              <a:t>and</a:t>
            </a:r>
            <a:r>
              <a:rPr sz="3200" b="1" spc="-10" dirty="0">
                <a:latin typeface="Times New Roman"/>
                <a:cs typeface="Times New Roman"/>
              </a:rPr>
              <a:t> community</a:t>
            </a:r>
            <a:endParaRPr sz="3200">
              <a:latin typeface="Times New Roman"/>
              <a:cs typeface="Times New Roman"/>
            </a:endParaRPr>
          </a:p>
          <a:p>
            <a:pPr marL="316865" marR="2449195" indent="-304800">
              <a:lnSpc>
                <a:spcPts val="3940"/>
              </a:lnSpc>
              <a:spcBef>
                <a:spcPts val="434"/>
              </a:spcBef>
              <a:buClr>
                <a:srgbClr val="F34803"/>
              </a:buClr>
              <a:buSzPct val="79166"/>
              <a:buFont typeface="Wingdings 2"/>
              <a:buChar char=""/>
              <a:tabLst>
                <a:tab pos="332105" algn="l"/>
              </a:tabLst>
            </a:pPr>
            <a:r>
              <a:rPr sz="3600" b="1" dirty="0">
                <a:solidFill>
                  <a:srgbClr val="FF6500"/>
                </a:solidFill>
                <a:latin typeface="Times New Roman"/>
                <a:cs typeface="Times New Roman"/>
              </a:rPr>
              <a:t>Safety </a:t>
            </a:r>
            <a:r>
              <a:rPr sz="3200" b="1" spc="-5" dirty="0">
                <a:latin typeface="Times New Roman"/>
                <a:cs typeface="Times New Roman"/>
              </a:rPr>
              <a:t>– to feel </a:t>
            </a:r>
            <a:r>
              <a:rPr sz="3200" b="1" spc="-10" dirty="0">
                <a:latin typeface="Times New Roman"/>
                <a:cs typeface="Times New Roman"/>
              </a:rPr>
              <a:t>physically</a:t>
            </a:r>
            <a:r>
              <a:rPr sz="3200" b="1" spc="-114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and  emotionally </a:t>
            </a:r>
            <a:r>
              <a:rPr sz="3200" b="1" spc="-15" dirty="0">
                <a:latin typeface="Times New Roman"/>
                <a:cs typeface="Times New Roman"/>
              </a:rPr>
              <a:t>secure </a:t>
            </a:r>
            <a:r>
              <a:rPr sz="3200" b="1" spc="-5" dirty="0">
                <a:latin typeface="Times New Roman"/>
                <a:cs typeface="Times New Roman"/>
              </a:rPr>
              <a:t>in</a:t>
            </a:r>
            <a:r>
              <a:rPr sz="3200" b="1" spc="2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a</a:t>
            </a:r>
            <a:endParaRPr sz="3200">
              <a:latin typeface="Times New Roman"/>
              <a:cs typeface="Times New Roman"/>
            </a:endParaRPr>
          </a:p>
          <a:p>
            <a:pPr marL="316865">
              <a:lnSpc>
                <a:spcPts val="3690"/>
              </a:lnSpc>
            </a:pPr>
            <a:r>
              <a:rPr sz="3200" b="1" spc="-10" dirty="0">
                <a:latin typeface="Times New Roman"/>
                <a:cs typeface="Times New Roman"/>
              </a:rPr>
              <a:t>non-threatening environment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97752" y="4203954"/>
            <a:ext cx="3198876" cy="31112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6122" y="623315"/>
            <a:ext cx="8164068" cy="1235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0051" y="2050034"/>
            <a:ext cx="8702675" cy="511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49275" indent="-274320">
              <a:lnSpc>
                <a:spcPct val="100000"/>
              </a:lnSpc>
              <a:spcBef>
                <a:spcPts val="100"/>
              </a:spcBef>
              <a:buClr>
                <a:srgbClr val="FF6500"/>
              </a:buClr>
              <a:buSzPct val="79761"/>
              <a:buFont typeface="Wingdings"/>
              <a:buChar char=""/>
              <a:tabLst>
                <a:tab pos="287020" algn="l"/>
              </a:tabLst>
            </a:pPr>
            <a:r>
              <a:rPr sz="4200" b="1" spc="-5" dirty="0">
                <a:latin typeface="Times New Roman"/>
                <a:cs typeface="Times New Roman"/>
              </a:rPr>
              <a:t>Challenging </a:t>
            </a:r>
            <a:r>
              <a:rPr sz="4200" b="1" dirty="0">
                <a:latin typeface="Times New Roman"/>
                <a:cs typeface="Times New Roman"/>
              </a:rPr>
              <a:t>a </a:t>
            </a:r>
            <a:r>
              <a:rPr sz="4200" b="1" spc="-25" dirty="0">
                <a:latin typeface="Times New Roman"/>
                <a:cs typeface="Times New Roman"/>
              </a:rPr>
              <a:t>student’s </a:t>
            </a:r>
            <a:r>
              <a:rPr sz="4200" b="1" spc="-5" dirty="0">
                <a:latin typeface="Times New Roman"/>
                <a:cs typeface="Times New Roman"/>
              </a:rPr>
              <a:t>intellect at  the </a:t>
            </a:r>
            <a:r>
              <a:rPr sz="4200" b="1" spc="-15" dirty="0">
                <a:latin typeface="Times New Roman"/>
                <a:cs typeface="Times New Roman"/>
              </a:rPr>
              <a:t>appropriate </a:t>
            </a:r>
            <a:r>
              <a:rPr sz="4200" b="1" spc="-5" dirty="0">
                <a:latin typeface="Times New Roman"/>
                <a:cs typeface="Times New Roman"/>
              </a:rPr>
              <a:t>academic</a:t>
            </a:r>
            <a:r>
              <a:rPr sz="4200" b="1" spc="-15" dirty="0">
                <a:latin typeface="Times New Roman"/>
                <a:cs typeface="Times New Roman"/>
              </a:rPr>
              <a:t> </a:t>
            </a:r>
            <a:r>
              <a:rPr sz="4200" b="1" dirty="0">
                <a:latin typeface="Times New Roman"/>
                <a:cs typeface="Times New Roman"/>
              </a:rPr>
              <a:t>level</a:t>
            </a:r>
            <a:endParaRPr sz="4200">
              <a:latin typeface="Times New Roman"/>
              <a:cs typeface="Times New Roman"/>
            </a:endParaRPr>
          </a:p>
          <a:p>
            <a:pPr marL="287020" marR="589280" indent="-274320">
              <a:lnSpc>
                <a:spcPct val="100000"/>
              </a:lnSpc>
              <a:spcBef>
                <a:spcPts val="2400"/>
              </a:spcBef>
              <a:buClr>
                <a:srgbClr val="FF6500"/>
              </a:buClr>
              <a:buSzPct val="79761"/>
              <a:buFont typeface="Wingdings"/>
              <a:buChar char=""/>
              <a:tabLst>
                <a:tab pos="287020" algn="l"/>
              </a:tabLst>
            </a:pPr>
            <a:r>
              <a:rPr sz="4200" b="1" spc="-15" dirty="0">
                <a:latin typeface="Times New Roman"/>
                <a:cs typeface="Times New Roman"/>
              </a:rPr>
              <a:t>Providing </a:t>
            </a:r>
            <a:r>
              <a:rPr sz="4200" b="1" spc="-5" dirty="0">
                <a:latin typeface="Times New Roman"/>
                <a:cs typeface="Times New Roman"/>
              </a:rPr>
              <a:t>opportunities to </a:t>
            </a:r>
            <a:r>
              <a:rPr sz="4200" b="1" spc="-15" dirty="0">
                <a:latin typeface="Times New Roman"/>
                <a:cs typeface="Times New Roman"/>
              </a:rPr>
              <a:t>explore  </a:t>
            </a:r>
            <a:r>
              <a:rPr sz="4200" b="1" spc="-5" dirty="0">
                <a:latin typeface="Times New Roman"/>
                <a:cs typeface="Times New Roman"/>
              </a:rPr>
              <a:t>new</a:t>
            </a:r>
            <a:r>
              <a:rPr sz="4200" b="1" spc="-10" dirty="0">
                <a:latin typeface="Times New Roman"/>
                <a:cs typeface="Times New Roman"/>
              </a:rPr>
              <a:t> </a:t>
            </a:r>
            <a:r>
              <a:rPr sz="4200" b="1" spc="-15" dirty="0">
                <a:latin typeface="Times New Roman"/>
                <a:cs typeface="Times New Roman"/>
              </a:rPr>
              <a:t>interests</a:t>
            </a:r>
            <a:endParaRPr sz="4200">
              <a:latin typeface="Times New Roman"/>
              <a:cs typeface="Times New Roman"/>
            </a:endParaRPr>
          </a:p>
          <a:p>
            <a:pPr marL="286385" marR="5080" indent="-274320">
              <a:lnSpc>
                <a:spcPct val="100000"/>
              </a:lnSpc>
              <a:spcBef>
                <a:spcPts val="2400"/>
              </a:spcBef>
              <a:buClr>
                <a:srgbClr val="FF6500"/>
              </a:buClr>
              <a:buSzPct val="79761"/>
              <a:buFont typeface="Wingdings"/>
              <a:buChar char=""/>
              <a:tabLst>
                <a:tab pos="287020" algn="l"/>
                <a:tab pos="2597785" algn="l"/>
              </a:tabLst>
            </a:pPr>
            <a:r>
              <a:rPr sz="4200" b="1" spc="-5" dirty="0">
                <a:latin typeface="Times New Roman"/>
                <a:cs typeface="Times New Roman"/>
              </a:rPr>
              <a:t>Allowing	students to make </a:t>
            </a:r>
            <a:r>
              <a:rPr sz="4200" b="1" dirty="0">
                <a:latin typeface="Times New Roman"/>
                <a:cs typeface="Times New Roman"/>
              </a:rPr>
              <a:t>informed  college, </a:t>
            </a:r>
            <a:r>
              <a:rPr sz="4200" b="1" spc="-20" dirty="0">
                <a:latin typeface="Times New Roman"/>
                <a:cs typeface="Times New Roman"/>
              </a:rPr>
              <a:t>career </a:t>
            </a:r>
            <a:r>
              <a:rPr sz="4200" b="1" spc="-5" dirty="0">
                <a:latin typeface="Times New Roman"/>
                <a:cs typeface="Times New Roman"/>
              </a:rPr>
              <a:t>and </a:t>
            </a:r>
            <a:r>
              <a:rPr sz="4200" b="1" dirty="0">
                <a:latin typeface="Times New Roman"/>
                <a:cs typeface="Times New Roman"/>
              </a:rPr>
              <a:t>citizenship  choices</a:t>
            </a:r>
            <a:endParaRPr sz="4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1250" y="639317"/>
            <a:ext cx="5079491" cy="1235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49527" y="1965451"/>
            <a:ext cx="8173720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FF6500"/>
              </a:buClr>
              <a:buSzPct val="78571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800" b="1" dirty="0">
                <a:latin typeface="Times New Roman"/>
                <a:cs typeface="Times New Roman"/>
              </a:rPr>
              <a:t>Main Office: </a:t>
            </a:r>
            <a:r>
              <a:rPr lang="en-US" sz="2800" b="1" dirty="0" smtClean="0">
                <a:latin typeface="Times New Roman"/>
                <a:cs typeface="Times New Roman"/>
              </a:rPr>
              <a:t>Interim </a:t>
            </a:r>
            <a:r>
              <a:rPr sz="2800" b="1" dirty="0" smtClean="0">
                <a:latin typeface="Times New Roman"/>
                <a:cs typeface="Times New Roman"/>
              </a:rPr>
              <a:t>Principal </a:t>
            </a:r>
            <a:r>
              <a:rPr sz="2800" b="1" dirty="0">
                <a:latin typeface="Times New Roman"/>
                <a:cs typeface="Times New Roman"/>
              </a:rPr>
              <a:t>– </a:t>
            </a:r>
            <a:r>
              <a:rPr lang="en-US" sz="2800" b="1" spc="-90" dirty="0">
                <a:latin typeface="Times New Roman"/>
                <a:cs typeface="Times New Roman"/>
              </a:rPr>
              <a:t> </a:t>
            </a:r>
            <a:r>
              <a:rPr lang="en-US" sz="2800" b="1" spc="-90" dirty="0" smtClean="0">
                <a:latin typeface="Times New Roman"/>
                <a:cs typeface="Times New Roman"/>
              </a:rPr>
              <a:t>Kathleen Riddle</a:t>
            </a:r>
            <a:endParaRPr sz="280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FF6500"/>
              </a:buClr>
              <a:buSzPct val="78571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800" b="1" dirty="0">
                <a:latin typeface="Times New Roman"/>
                <a:cs typeface="Times New Roman"/>
              </a:rPr>
              <a:t>Houses 1, 2, and</a:t>
            </a:r>
            <a:r>
              <a:rPr sz="2800" b="1" spc="-2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3:</a:t>
            </a:r>
            <a:endParaRPr sz="2800" dirty="0">
              <a:latin typeface="Times New Roman"/>
              <a:cs typeface="Times New Roman"/>
            </a:endParaRPr>
          </a:p>
          <a:p>
            <a:pPr marL="927100" marR="369570" lvl="1" indent="-356870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84518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Assistant </a:t>
            </a:r>
            <a:r>
              <a:rPr sz="2800" b="1" dirty="0">
                <a:latin typeface="Times New Roman"/>
                <a:cs typeface="Times New Roman"/>
              </a:rPr>
              <a:t>Principals – </a:t>
            </a:r>
            <a:r>
              <a:rPr sz="2800" b="1" spc="-90" dirty="0">
                <a:latin typeface="Times New Roman"/>
                <a:cs typeface="Times New Roman"/>
              </a:rPr>
              <a:t>Mr. </a:t>
            </a:r>
            <a:r>
              <a:rPr lang="en-US" sz="2800" b="1" dirty="0" smtClean="0">
                <a:latin typeface="Times New Roman"/>
                <a:cs typeface="Times New Roman"/>
              </a:rPr>
              <a:t>Robert Ayer</a:t>
            </a:r>
            <a:r>
              <a:rPr sz="2800" b="1" spc="-5" dirty="0" smtClean="0">
                <a:latin typeface="Times New Roman"/>
                <a:cs typeface="Times New Roman"/>
              </a:rPr>
              <a:t>, </a:t>
            </a:r>
            <a:r>
              <a:rPr sz="2800" b="1" dirty="0">
                <a:latin typeface="Times New Roman"/>
                <a:cs typeface="Times New Roman"/>
              </a:rPr>
              <a:t>Mrs.  </a:t>
            </a:r>
            <a:r>
              <a:rPr lang="en-US" sz="2800" b="1" spc="-10" dirty="0" smtClean="0">
                <a:latin typeface="Times New Roman"/>
                <a:cs typeface="Times New Roman"/>
              </a:rPr>
              <a:t>Victoria Sargeant</a:t>
            </a:r>
            <a:r>
              <a:rPr sz="2800" b="1" dirty="0" smtClean="0">
                <a:latin typeface="Times New Roman"/>
                <a:cs typeface="Times New Roman"/>
              </a:rPr>
              <a:t>, </a:t>
            </a:r>
            <a:r>
              <a:rPr sz="2800" b="1" dirty="0">
                <a:latin typeface="Times New Roman"/>
                <a:cs typeface="Times New Roman"/>
              </a:rPr>
              <a:t>and </a:t>
            </a:r>
            <a:r>
              <a:rPr sz="2800" b="1" spc="-90" dirty="0">
                <a:latin typeface="Times New Roman"/>
                <a:cs typeface="Times New Roman"/>
              </a:rPr>
              <a:t>Mr. </a:t>
            </a:r>
            <a:r>
              <a:rPr sz="2800" b="1" dirty="0">
                <a:latin typeface="Times New Roman"/>
                <a:cs typeface="Times New Roman"/>
              </a:rPr>
              <a:t>James</a:t>
            </a:r>
            <a:r>
              <a:rPr sz="2800" b="1" spc="30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Colandrea</a:t>
            </a:r>
            <a:endParaRPr sz="2800" dirty="0">
              <a:latin typeface="Times New Roman"/>
              <a:cs typeface="Times New Roman"/>
            </a:endParaRPr>
          </a:p>
          <a:p>
            <a:pPr marL="844550" lvl="1" indent="-274955">
              <a:lnSpc>
                <a:spcPct val="100000"/>
              </a:lnSpc>
              <a:buClr>
                <a:srgbClr val="FF6500"/>
              </a:buClr>
              <a:buFont typeface="Wingdings"/>
              <a:buChar char=""/>
              <a:tabLst>
                <a:tab pos="84518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School</a:t>
            </a:r>
            <a:r>
              <a:rPr sz="2800" b="1" spc="-1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Counselors</a:t>
            </a:r>
            <a:endParaRPr sz="2800" dirty="0">
              <a:latin typeface="Times New Roman"/>
              <a:cs typeface="Times New Roman"/>
            </a:endParaRPr>
          </a:p>
          <a:p>
            <a:pPr marL="1193800" lvl="2" indent="-267335">
              <a:lnSpc>
                <a:spcPct val="100000"/>
              </a:lnSpc>
              <a:buAutoNum type="arabicPlain"/>
              <a:tabLst>
                <a:tab pos="1194435" algn="l"/>
              </a:tabLst>
            </a:pPr>
            <a:r>
              <a:rPr sz="2800" b="1" dirty="0">
                <a:latin typeface="Times New Roman"/>
                <a:cs typeface="Times New Roman"/>
              </a:rPr>
              <a:t>- </a:t>
            </a:r>
            <a:r>
              <a:rPr sz="2800" b="1" dirty="0" smtClean="0">
                <a:latin typeface="Times New Roman"/>
                <a:cs typeface="Times New Roman"/>
              </a:rPr>
              <a:t>Ms</a:t>
            </a:r>
            <a:r>
              <a:rPr sz="2800" b="1" dirty="0">
                <a:latin typeface="Times New Roman"/>
                <a:cs typeface="Times New Roman"/>
              </a:rPr>
              <a:t>. </a:t>
            </a:r>
            <a:r>
              <a:rPr sz="2800" b="1" spc="-45" dirty="0">
                <a:latin typeface="Times New Roman"/>
                <a:cs typeface="Times New Roman"/>
              </a:rPr>
              <a:t>Lynn </a:t>
            </a:r>
            <a:r>
              <a:rPr sz="2800" b="1" dirty="0">
                <a:latin typeface="Times New Roman"/>
                <a:cs typeface="Times New Roman"/>
              </a:rPr>
              <a:t>Giordano, </a:t>
            </a:r>
            <a:r>
              <a:rPr sz="2800" b="1" spc="-90" dirty="0">
                <a:latin typeface="Times New Roman"/>
                <a:cs typeface="Times New Roman"/>
              </a:rPr>
              <a:t>Mr. </a:t>
            </a:r>
            <a:r>
              <a:rPr sz="2800" b="1" dirty="0">
                <a:latin typeface="Times New Roman"/>
                <a:cs typeface="Times New Roman"/>
              </a:rPr>
              <a:t>Ed</a:t>
            </a:r>
            <a:r>
              <a:rPr sz="2800" b="1" spc="5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Hilser</a:t>
            </a:r>
            <a:endParaRPr sz="2800" dirty="0">
              <a:latin typeface="Times New Roman"/>
              <a:cs typeface="Times New Roman"/>
            </a:endParaRPr>
          </a:p>
          <a:p>
            <a:pPr marL="927100" marR="868044" lvl="2">
              <a:lnSpc>
                <a:spcPct val="100000"/>
              </a:lnSpc>
              <a:buAutoNum type="arabicPlain"/>
              <a:tabLst>
                <a:tab pos="1194435" algn="l"/>
              </a:tabLst>
            </a:pPr>
            <a:r>
              <a:rPr sz="2800" b="1" dirty="0">
                <a:latin typeface="Times New Roman"/>
                <a:cs typeface="Times New Roman"/>
              </a:rPr>
              <a:t>- Mrs. </a:t>
            </a:r>
            <a:r>
              <a:rPr sz="2800" b="1" spc="-5" dirty="0">
                <a:latin typeface="Times New Roman"/>
                <a:cs typeface="Times New Roman"/>
              </a:rPr>
              <a:t>Casey </a:t>
            </a:r>
            <a:r>
              <a:rPr sz="2800" b="1" spc="-10" dirty="0">
                <a:latin typeface="Times New Roman"/>
                <a:cs typeface="Times New Roman"/>
              </a:rPr>
              <a:t>DeGennaro, </a:t>
            </a:r>
            <a:r>
              <a:rPr sz="2800" b="1" dirty="0">
                <a:latin typeface="Times New Roman"/>
                <a:cs typeface="Times New Roman"/>
              </a:rPr>
              <a:t>Ms. Lisa</a:t>
            </a:r>
            <a:r>
              <a:rPr sz="2800" b="1" spc="-11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Papa  </a:t>
            </a:r>
            <a:r>
              <a:rPr sz="2800" b="1" dirty="0">
                <a:latin typeface="Times New Roman"/>
                <a:cs typeface="Times New Roman"/>
              </a:rPr>
              <a:t>3 - </a:t>
            </a:r>
            <a:r>
              <a:rPr sz="2800" b="1" spc="-5" dirty="0" smtClean="0">
                <a:latin typeface="Times New Roman"/>
                <a:cs typeface="Times New Roman"/>
              </a:rPr>
              <a:t>Ms</a:t>
            </a:r>
            <a:r>
              <a:rPr sz="2800" b="1" spc="-5" dirty="0">
                <a:latin typeface="Times New Roman"/>
                <a:cs typeface="Times New Roman"/>
              </a:rPr>
              <a:t>. Lisa</a:t>
            </a:r>
            <a:r>
              <a:rPr sz="2800" b="1" spc="40" dirty="0">
                <a:latin typeface="Times New Roman"/>
                <a:cs typeface="Times New Roman"/>
              </a:rPr>
              <a:t> </a:t>
            </a:r>
            <a:r>
              <a:rPr sz="2800" b="1" spc="-5" dirty="0" smtClean="0">
                <a:latin typeface="Times New Roman"/>
                <a:cs typeface="Times New Roman"/>
              </a:rPr>
              <a:t>Sapienza</a:t>
            </a:r>
            <a:r>
              <a:rPr lang="en-US" sz="2800" b="1" spc="-5" dirty="0" smtClean="0">
                <a:latin typeface="Times New Roman"/>
                <a:cs typeface="Times New Roman"/>
              </a:rPr>
              <a:t>, Mr. Spencer Szabo</a:t>
            </a:r>
            <a:endParaRPr sz="2800" dirty="0">
              <a:latin typeface="Times New Roman"/>
              <a:cs typeface="Times New Roman"/>
            </a:endParaRPr>
          </a:p>
          <a:p>
            <a:pPr marL="286385" marR="5080" indent="-286385">
              <a:lnSpc>
                <a:spcPct val="100000"/>
              </a:lnSpc>
              <a:buClr>
                <a:srgbClr val="FF6500"/>
              </a:buClr>
              <a:buSzPct val="78571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800" b="1" spc="-10" dirty="0">
                <a:latin typeface="Times New Roman"/>
                <a:cs typeface="Times New Roman"/>
              </a:rPr>
              <a:t>Career </a:t>
            </a:r>
            <a:r>
              <a:rPr sz="2800" b="1" dirty="0">
                <a:latin typeface="Times New Roman"/>
                <a:cs typeface="Times New Roman"/>
              </a:rPr>
              <a:t>Center - </a:t>
            </a:r>
            <a:r>
              <a:rPr sz="2800" b="1" spc="-5" dirty="0">
                <a:latin typeface="Times New Roman"/>
                <a:cs typeface="Times New Roman"/>
              </a:rPr>
              <a:t>K-12 School </a:t>
            </a:r>
            <a:r>
              <a:rPr sz="2800" b="1" dirty="0">
                <a:latin typeface="Times New Roman"/>
                <a:cs typeface="Times New Roman"/>
              </a:rPr>
              <a:t>Counselor</a:t>
            </a:r>
            <a:r>
              <a:rPr sz="2800" b="1" spc="-24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Curriculum  </a:t>
            </a:r>
            <a:r>
              <a:rPr sz="2800" b="1" dirty="0">
                <a:latin typeface="Times New Roman"/>
                <a:cs typeface="Times New Roman"/>
              </a:rPr>
              <a:t>Leader </a:t>
            </a:r>
            <a:r>
              <a:rPr lang="en-US" sz="2800" b="1" dirty="0" smtClean="0">
                <a:latin typeface="Times New Roman"/>
                <a:cs typeface="Times New Roman"/>
              </a:rPr>
              <a:t>–</a:t>
            </a:r>
            <a:r>
              <a:rPr sz="2800" b="1" dirty="0" smtClean="0">
                <a:latin typeface="Times New Roman"/>
                <a:cs typeface="Times New Roman"/>
              </a:rPr>
              <a:t> Mr</a:t>
            </a:r>
            <a:r>
              <a:rPr lang="en-US" sz="2800" b="1" dirty="0" smtClean="0">
                <a:latin typeface="Times New Roman"/>
                <a:cs typeface="Times New Roman"/>
              </a:rPr>
              <a:t>. Erik Martire</a:t>
            </a:r>
            <a:endParaRPr sz="2800" dirty="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FF6500"/>
              </a:buClr>
              <a:buSzPct val="78571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Athletic </a:t>
            </a:r>
            <a:r>
              <a:rPr sz="2800" b="1" dirty="0">
                <a:latin typeface="Times New Roman"/>
                <a:cs typeface="Times New Roman"/>
              </a:rPr>
              <a:t>Office – </a:t>
            </a:r>
            <a:r>
              <a:rPr sz="2800" b="1" spc="-10" dirty="0">
                <a:latin typeface="Times New Roman"/>
                <a:cs typeface="Times New Roman"/>
              </a:rPr>
              <a:t>Director </a:t>
            </a:r>
            <a:r>
              <a:rPr sz="2800" b="1" dirty="0">
                <a:latin typeface="Times New Roman"/>
                <a:cs typeface="Times New Roman"/>
              </a:rPr>
              <a:t>of</a:t>
            </a:r>
            <a:r>
              <a:rPr sz="2800" b="1" spc="-25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Athletics</a:t>
            </a:r>
            <a:endParaRPr sz="2800" dirty="0">
              <a:latin typeface="Times New Roman"/>
              <a:cs typeface="Times New Roman"/>
            </a:endParaRPr>
          </a:p>
          <a:p>
            <a:pPr marL="926465">
              <a:lnSpc>
                <a:spcPct val="100000"/>
              </a:lnSpc>
            </a:pPr>
            <a:r>
              <a:rPr sz="2800" b="1" spc="-65" dirty="0">
                <a:latin typeface="Times New Roman"/>
                <a:cs typeface="Times New Roman"/>
              </a:rPr>
              <a:t>-Mr. </a:t>
            </a:r>
            <a:r>
              <a:rPr sz="2800" b="1" dirty="0">
                <a:latin typeface="Times New Roman"/>
                <a:cs typeface="Times New Roman"/>
              </a:rPr>
              <a:t>John</a:t>
            </a:r>
            <a:r>
              <a:rPr sz="2800" b="1" spc="6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Niski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3211</TotalTime>
  <Words>2901</Words>
  <Application>Microsoft Office PowerPoint</Application>
  <PresentationFormat>Custom</PresentationFormat>
  <Paragraphs>432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Corbel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Academic, Social and Civic Competencies: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9.0 credits</vt:lpstr>
      <vt:lpstr>9.0 credits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Shelton High School offers a continuum of Special Education and</vt:lpstr>
      <vt:lpstr>PowerPoint Presentation</vt:lpstr>
      <vt:lpstr>New Course Proposals for 2020-2021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Participate in clubs, co-  curricular activities, extra-  curricular activities, clubs  and athletics.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Students of the Month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Humanities:</vt:lpstr>
      <vt:lpstr>PowerPoint Presentation</vt:lpstr>
      <vt:lpstr>Innovation Options</vt:lpstr>
      <vt:lpstr>PowerPoint Presentation</vt:lpstr>
      <vt:lpstr>PowerPoint Presentation</vt:lpstr>
      <vt:lpstr>PowerPoint Presentation</vt:lpstr>
      <vt:lpstr>PowerPoint Presentation</vt:lpstr>
      <vt:lpstr>sheltonhigh.sheltonpublicschools.org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- 8th grade Open House 2018 [Compatibility Mode]</dc:title>
  <dc:creator>pmeyers</dc:creator>
  <cp:lastModifiedBy>Meyers, Patricia</cp:lastModifiedBy>
  <cp:revision>32</cp:revision>
  <cp:lastPrinted>2020-01-30T19:13:14Z</cp:lastPrinted>
  <dcterms:created xsi:type="dcterms:W3CDTF">2019-11-13T15:44:45Z</dcterms:created>
  <dcterms:modified xsi:type="dcterms:W3CDTF">2020-02-03T12:36:54Z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2019-01-22T00:00:00Z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2019-11-13T00:00:00Z</vt:filetime>
  </property>
</Properties>
</file>