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Montserrat" panose="020B0604020202020204" charset="0"/>
      <p:regular r:id="rId11"/>
      <p:bold r:id="rId12"/>
      <p:italic r:id="rId13"/>
      <p:boldItalic r:id="rId14"/>
    </p:embeddedFont>
    <p:embeddedFont>
      <p:font typeface="Oswald" panose="020B0604020202020204" charset="0"/>
      <p:regular r:id="rId15"/>
      <p:bold r:id="rId16"/>
    </p:embeddedFont>
    <p:embeddedFont>
      <p:font typeface="Playfair Display"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17cedf2b5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17cedf2b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17cedf2b5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17cedf2b5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f3184963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f3184963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f3184963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f3184963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f3184963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f3184963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f31849636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f3184963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f31849636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7f31849636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1600"/>
              </a:spcBef>
              <a:spcAft>
                <a:spcPts val="0"/>
              </a:spcAft>
              <a:buSzPts val="1400"/>
              <a:buChar char="○"/>
              <a:defRPr>
                <a:highlight>
                  <a:schemeClr val="dk1"/>
                </a:highlight>
              </a:defRPr>
            </a:lvl2pPr>
            <a:lvl3pPr marL="1371600" lvl="2" indent="-317500" algn="ctr">
              <a:spcBef>
                <a:spcPts val="1600"/>
              </a:spcBef>
              <a:spcAft>
                <a:spcPts val="0"/>
              </a:spcAft>
              <a:buSzPts val="1400"/>
              <a:buChar char="■"/>
              <a:defRPr>
                <a:highlight>
                  <a:schemeClr val="dk1"/>
                </a:highlight>
              </a:defRPr>
            </a:lvl3pPr>
            <a:lvl4pPr marL="1828800" lvl="3" indent="-317500" algn="ctr">
              <a:spcBef>
                <a:spcPts val="1600"/>
              </a:spcBef>
              <a:spcAft>
                <a:spcPts val="0"/>
              </a:spcAft>
              <a:buSzPts val="1400"/>
              <a:buChar char="●"/>
              <a:defRPr>
                <a:highlight>
                  <a:schemeClr val="dk1"/>
                </a:highlight>
              </a:defRPr>
            </a:lvl4pPr>
            <a:lvl5pPr marL="2286000" lvl="4" indent="-317500" algn="ctr">
              <a:spcBef>
                <a:spcPts val="1600"/>
              </a:spcBef>
              <a:spcAft>
                <a:spcPts val="0"/>
              </a:spcAft>
              <a:buSzPts val="1400"/>
              <a:buChar char="○"/>
              <a:defRPr>
                <a:highlight>
                  <a:schemeClr val="dk1"/>
                </a:highlight>
              </a:defRPr>
            </a:lvl5pPr>
            <a:lvl6pPr marL="2743200" lvl="5" indent="-317500" algn="ctr">
              <a:spcBef>
                <a:spcPts val="1600"/>
              </a:spcBef>
              <a:spcAft>
                <a:spcPts val="0"/>
              </a:spcAft>
              <a:buSzPts val="1400"/>
              <a:buChar char="■"/>
              <a:defRPr>
                <a:highlight>
                  <a:schemeClr val="dk1"/>
                </a:highlight>
              </a:defRPr>
            </a:lvl6pPr>
            <a:lvl7pPr marL="3200400" lvl="6" indent="-317500" algn="ctr">
              <a:spcBef>
                <a:spcPts val="1600"/>
              </a:spcBef>
              <a:spcAft>
                <a:spcPts val="0"/>
              </a:spcAft>
              <a:buSzPts val="1400"/>
              <a:buChar char="●"/>
              <a:defRPr>
                <a:highlight>
                  <a:schemeClr val="dk1"/>
                </a:highlight>
              </a:defRPr>
            </a:lvl7pPr>
            <a:lvl8pPr marL="3657600" lvl="7" indent="-317500" algn="ctr">
              <a:spcBef>
                <a:spcPts val="1600"/>
              </a:spcBef>
              <a:spcAft>
                <a:spcPts val="0"/>
              </a:spcAft>
              <a:buSzPts val="1400"/>
              <a:buChar char="○"/>
              <a:defRPr>
                <a:highlight>
                  <a:schemeClr val="dk1"/>
                </a:highlight>
              </a:defRPr>
            </a:lvl8pPr>
            <a:lvl9pPr marL="4114800" lvl="8" indent="-317500" algn="ctr">
              <a:spcBef>
                <a:spcPts val="1600"/>
              </a:spcBef>
              <a:spcAft>
                <a:spcPts val="160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highlight>
                  <a:schemeClr val="lt1"/>
                </a:highlight>
              </a:defRPr>
            </a:lvl1pPr>
            <a:lvl2pPr marL="914400" lvl="1" indent="-317500">
              <a:spcBef>
                <a:spcPts val="1600"/>
              </a:spcBef>
              <a:spcAft>
                <a:spcPts val="0"/>
              </a:spcAft>
              <a:buSzPts val="1400"/>
              <a:buChar char="○"/>
              <a:defRPr>
                <a:highlight>
                  <a:schemeClr val="lt1"/>
                </a:highlight>
              </a:defRPr>
            </a:lvl2pPr>
            <a:lvl3pPr marL="1371600" lvl="2" indent="-317500">
              <a:spcBef>
                <a:spcPts val="1600"/>
              </a:spcBef>
              <a:spcAft>
                <a:spcPts val="0"/>
              </a:spcAft>
              <a:buSzPts val="1400"/>
              <a:buChar char="■"/>
              <a:defRPr>
                <a:highlight>
                  <a:schemeClr val="lt1"/>
                </a:highlight>
              </a:defRPr>
            </a:lvl3pPr>
            <a:lvl4pPr marL="1828800" lvl="3" indent="-317500">
              <a:spcBef>
                <a:spcPts val="1600"/>
              </a:spcBef>
              <a:spcAft>
                <a:spcPts val="0"/>
              </a:spcAft>
              <a:buSzPts val="1400"/>
              <a:buChar char="●"/>
              <a:defRPr>
                <a:highlight>
                  <a:schemeClr val="lt1"/>
                </a:highlight>
              </a:defRPr>
            </a:lvl4pPr>
            <a:lvl5pPr marL="2286000" lvl="4" indent="-317500">
              <a:spcBef>
                <a:spcPts val="1600"/>
              </a:spcBef>
              <a:spcAft>
                <a:spcPts val="0"/>
              </a:spcAft>
              <a:buSzPts val="1400"/>
              <a:buChar char="○"/>
              <a:defRPr>
                <a:highlight>
                  <a:schemeClr val="lt1"/>
                </a:highlight>
              </a:defRPr>
            </a:lvl5pPr>
            <a:lvl6pPr marL="2743200" lvl="5" indent="-317500">
              <a:spcBef>
                <a:spcPts val="1600"/>
              </a:spcBef>
              <a:spcAft>
                <a:spcPts val="0"/>
              </a:spcAft>
              <a:buSzPts val="1400"/>
              <a:buChar char="■"/>
              <a:defRPr>
                <a:highlight>
                  <a:schemeClr val="lt1"/>
                </a:highlight>
              </a:defRPr>
            </a:lvl6pPr>
            <a:lvl7pPr marL="3200400" lvl="6" indent="-317500">
              <a:spcBef>
                <a:spcPts val="1600"/>
              </a:spcBef>
              <a:spcAft>
                <a:spcPts val="0"/>
              </a:spcAft>
              <a:buSzPts val="1400"/>
              <a:buChar char="●"/>
              <a:defRPr>
                <a:highlight>
                  <a:schemeClr val="lt1"/>
                </a:highlight>
              </a:defRPr>
            </a:lvl7pPr>
            <a:lvl8pPr marL="3657600" lvl="7" indent="-317500">
              <a:spcBef>
                <a:spcPts val="1600"/>
              </a:spcBef>
              <a:spcAft>
                <a:spcPts val="0"/>
              </a:spcAft>
              <a:buSzPts val="1400"/>
              <a:buChar char="○"/>
              <a:defRPr>
                <a:highlight>
                  <a:schemeClr val="lt1"/>
                </a:highlight>
              </a:defRPr>
            </a:lvl8pPr>
            <a:lvl9pPr marL="4114800" lvl="8" indent="-317500">
              <a:spcBef>
                <a:spcPts val="1600"/>
              </a:spcBef>
              <a:spcAft>
                <a:spcPts val="160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pr.org/sections/goatsandsoda/2020/02/28/809580453/just-for-kids-a-comic-exploringthe-new-coronaviru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nbcnews.com/better/lifestyle/how-talk-your-kids-about-coronavirus-ease-theirfears-ncna1129851" TargetMode="External"/><Relationship Id="rId5" Type="http://schemas.openxmlformats.org/officeDocument/2006/relationships/hyperlink" Target="https://www.usatoday.com/story/news/health/2020/02/28/talking-children-coronavirus-keepsimple-avoid-stress/4906147002/" TargetMode="External"/><Relationship Id="rId4" Type="http://schemas.openxmlformats.org/officeDocument/2006/relationships/hyperlink" Target="https://www.deseret.com/indepth/2020/1/28/21112457/fear-coronavirus-china-children-anxietyhealth-medicine-virus%209"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M5V9CERbLcA"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cincinnatizoo.org/news-releases/cincinnati-zoo-is-bringing-the-zoo-to-you/"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Counseling Corner</a:t>
            </a:r>
            <a:endParaRPr/>
          </a:p>
        </p:txBody>
      </p:sp>
      <p:sp>
        <p:nvSpPr>
          <p:cNvPr id="59" name="Google Shape;59;p13"/>
          <p:cNvSpPr txBox="1">
            <a:spLocks noGrp="1"/>
          </p:cNvSpPr>
          <p:nvPr>
            <p:ph type="subTitle" idx="1"/>
          </p:nvPr>
        </p:nvSpPr>
        <p:spPr>
          <a:xfrm>
            <a:off x="344250" y="3550650"/>
            <a:ext cx="4910100" cy="577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Ms. Katie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423900" y="1710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chemeClr val="accent5"/>
                </a:highlight>
              </a:rPr>
              <a:t>Corona Virus: How To Talk To Your Child</a:t>
            </a:r>
            <a:endParaRPr>
              <a:highlight>
                <a:schemeClr val="accent5"/>
              </a:highlight>
            </a:endParaRPr>
          </a:p>
        </p:txBody>
      </p:sp>
      <p:sp>
        <p:nvSpPr>
          <p:cNvPr id="65" name="Google Shape;65;p14"/>
          <p:cNvSpPr txBox="1">
            <a:spLocks noGrp="1"/>
          </p:cNvSpPr>
          <p:nvPr>
            <p:ph type="body" idx="1"/>
          </p:nvPr>
        </p:nvSpPr>
        <p:spPr>
          <a:xfrm>
            <a:off x="311700" y="907300"/>
            <a:ext cx="8745000" cy="432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endParaRPr sz="1200" b="1">
              <a:solidFill>
                <a:srgbClr val="201F1E"/>
              </a:solidFill>
              <a:highlight>
                <a:srgbClr val="FFFFFF"/>
              </a:highlight>
              <a:latin typeface="Times New Roman"/>
              <a:ea typeface="Times New Roman"/>
              <a:cs typeface="Times New Roman"/>
              <a:sym typeface="Times New Roman"/>
            </a:endParaRPr>
          </a:p>
          <a:p>
            <a:pPr marL="0" lvl="0" indent="0" algn="l" rtl="0">
              <a:spcBef>
                <a:spcPts val="800"/>
              </a:spcBef>
              <a:spcAft>
                <a:spcPts val="0"/>
              </a:spcAft>
              <a:buClr>
                <a:schemeClr val="dk2"/>
              </a:buClr>
              <a:buSzPts val="1100"/>
              <a:buFont typeface="Arial"/>
              <a:buNone/>
            </a:pPr>
            <a:r>
              <a:rPr lang="en" sz="1200" b="1">
                <a:solidFill>
                  <a:srgbClr val="201F1E"/>
                </a:solidFill>
                <a:highlight>
                  <a:srgbClr val="FFFFFF"/>
                </a:highlight>
                <a:latin typeface="Times New Roman"/>
                <a:ea typeface="Times New Roman"/>
                <a:cs typeface="Times New Roman"/>
                <a:sym typeface="Times New Roman"/>
              </a:rPr>
              <a:t>Just for Kids: A Comic Exploring the New Coronavirus</a:t>
            </a:r>
            <a:r>
              <a:rPr lang="en" sz="1150">
                <a:solidFill>
                  <a:srgbClr val="201F1E"/>
                </a:solidFill>
                <a:highlight>
                  <a:srgbClr val="FFFFFF"/>
                </a:highlight>
                <a:latin typeface="Arial"/>
                <a:ea typeface="Arial"/>
                <a:cs typeface="Arial"/>
                <a:sym typeface="Arial"/>
              </a:rPr>
              <a:t> </a:t>
            </a:r>
            <a:r>
              <a:rPr lang="en" sz="1200" u="sng">
                <a:solidFill>
                  <a:schemeClr val="hlink"/>
                </a:solidFill>
                <a:highlight>
                  <a:srgbClr val="FFFFFF"/>
                </a:highlight>
                <a:latin typeface="Times New Roman"/>
                <a:ea typeface="Times New Roman"/>
                <a:cs typeface="Times New Roman"/>
                <a:sym typeface="Times New Roman"/>
                <a:hlinkClick r:id="rId3"/>
              </a:rPr>
              <a:t>https://www.npr.org/sections/goatsandsoda/2020/02/28/809580453/just-for-kids-a-comic-exploringthe-new-coronavirus</a:t>
            </a:r>
            <a:endParaRPr sz="1200" u="sng">
              <a:solidFill>
                <a:schemeClr val="hlink"/>
              </a:solidFill>
              <a:highlight>
                <a:srgbClr val="FFFFFF"/>
              </a:highlight>
              <a:latin typeface="Times New Roman"/>
              <a:ea typeface="Times New Roman"/>
              <a:cs typeface="Times New Roman"/>
              <a:sym typeface="Times New Roman"/>
            </a:endParaRPr>
          </a:p>
          <a:p>
            <a:pPr marL="0" lvl="0" indent="0" algn="l" rtl="0">
              <a:spcBef>
                <a:spcPts val="800"/>
              </a:spcBef>
              <a:spcAft>
                <a:spcPts val="0"/>
              </a:spcAft>
              <a:buClr>
                <a:schemeClr val="dk2"/>
              </a:buClr>
              <a:buSzPts val="1100"/>
              <a:buFont typeface="Arial"/>
              <a:buNone/>
            </a:pPr>
            <a:r>
              <a:rPr lang="en" sz="1200" b="1">
                <a:solidFill>
                  <a:srgbClr val="201F1E"/>
                </a:solidFill>
                <a:highlight>
                  <a:srgbClr val="FFFFFF"/>
                </a:highlight>
                <a:latin typeface="Times New Roman"/>
                <a:ea typeface="Times New Roman"/>
                <a:cs typeface="Times New Roman"/>
                <a:sym typeface="Times New Roman"/>
              </a:rPr>
              <a:t>Fear of Coronavirus- A Good Time to Talk to Kids About Keeping Fears Realistic and Manageable. Lois M. Collins, Deseret News, Jan. 28, 2020</a:t>
            </a:r>
            <a:r>
              <a:rPr lang="en" sz="1150">
                <a:solidFill>
                  <a:srgbClr val="201F1E"/>
                </a:solidFill>
                <a:highlight>
                  <a:srgbClr val="FFFFFF"/>
                </a:highlight>
                <a:latin typeface="Arial"/>
                <a:ea typeface="Arial"/>
                <a:cs typeface="Arial"/>
                <a:sym typeface="Arial"/>
              </a:rPr>
              <a:t> </a:t>
            </a:r>
            <a:r>
              <a:rPr lang="en" sz="1200" u="sng">
                <a:solidFill>
                  <a:schemeClr val="hlink"/>
                </a:solidFill>
                <a:highlight>
                  <a:srgbClr val="FFFFFF"/>
                </a:highlight>
                <a:latin typeface="Times New Roman"/>
                <a:ea typeface="Times New Roman"/>
                <a:cs typeface="Times New Roman"/>
                <a:sym typeface="Times New Roman"/>
                <a:hlinkClick r:id="rId4"/>
              </a:rPr>
              <a:t>https://www.deseret.com/indepth/2020/1/28/21112457/fear-coronavirus-china-children-anxietyhealth-medicine-virus 9</a:t>
            </a:r>
            <a:endParaRPr sz="1200" u="sng">
              <a:solidFill>
                <a:schemeClr val="hlink"/>
              </a:solidFill>
              <a:highlight>
                <a:srgbClr val="FFFFFF"/>
              </a:highlight>
              <a:latin typeface="Times New Roman"/>
              <a:ea typeface="Times New Roman"/>
              <a:cs typeface="Times New Roman"/>
              <a:sym typeface="Times New Roman"/>
            </a:endParaRPr>
          </a:p>
          <a:p>
            <a:pPr marL="0" lvl="0" indent="0" algn="l" rtl="0">
              <a:spcBef>
                <a:spcPts val="800"/>
              </a:spcBef>
              <a:spcAft>
                <a:spcPts val="0"/>
              </a:spcAft>
              <a:buClr>
                <a:schemeClr val="dk2"/>
              </a:buClr>
              <a:buSzPts val="1100"/>
              <a:buFont typeface="Arial"/>
              <a:buNone/>
            </a:pPr>
            <a:r>
              <a:rPr lang="en" sz="1200" b="1">
                <a:solidFill>
                  <a:srgbClr val="201F1E"/>
                </a:solidFill>
                <a:highlight>
                  <a:srgbClr val="FFFFFF"/>
                </a:highlight>
                <a:latin typeface="Times New Roman"/>
                <a:ea typeface="Times New Roman"/>
                <a:cs typeface="Times New Roman"/>
                <a:sym typeface="Times New Roman"/>
              </a:rPr>
              <a:t>How Do You Talk to Children About Coronavirus? Stay Honest and Simple to Avoid Anxiety. o Gene Myers NorthJersey.com, USA Today, Feb. 28, 202  </a:t>
            </a:r>
            <a:endParaRPr sz="1200" b="1">
              <a:solidFill>
                <a:srgbClr val="201F1E"/>
              </a:solidFill>
              <a:highlight>
                <a:srgbClr val="FFFFFF"/>
              </a:highlight>
              <a:latin typeface="Times New Roman"/>
              <a:ea typeface="Times New Roman"/>
              <a:cs typeface="Times New Roman"/>
              <a:sym typeface="Times New Roman"/>
            </a:endParaRPr>
          </a:p>
          <a:p>
            <a:pPr marL="0" lvl="0" indent="0" algn="l" rtl="0">
              <a:spcBef>
                <a:spcPts val="800"/>
              </a:spcBef>
              <a:spcAft>
                <a:spcPts val="0"/>
              </a:spcAft>
              <a:buClr>
                <a:schemeClr val="dk2"/>
              </a:buClr>
              <a:buSzPts val="1100"/>
              <a:buFont typeface="Arial"/>
              <a:buNone/>
            </a:pPr>
            <a:r>
              <a:rPr lang="en" sz="1200" u="sng">
                <a:solidFill>
                  <a:schemeClr val="hlink"/>
                </a:solidFill>
                <a:highlight>
                  <a:srgbClr val="FFFFFF"/>
                </a:highlight>
                <a:latin typeface="Arial"/>
                <a:ea typeface="Arial"/>
                <a:cs typeface="Arial"/>
                <a:sym typeface="Arial"/>
                <a:hlinkClick r:id="rId5"/>
              </a:rPr>
              <a:t>https://www.usatoday.com/story/news/health/2020/02/28/talking-children-coronavirus-keepsimple-avoid-stress/4906147002/</a:t>
            </a:r>
            <a:endParaRPr sz="1200" u="sng">
              <a:solidFill>
                <a:schemeClr val="hlink"/>
              </a:solidFill>
              <a:highlight>
                <a:srgbClr val="FFFFFF"/>
              </a:highlight>
              <a:latin typeface="Arial"/>
              <a:ea typeface="Arial"/>
              <a:cs typeface="Arial"/>
              <a:sym typeface="Arial"/>
            </a:endParaRPr>
          </a:p>
          <a:p>
            <a:pPr marL="0" lvl="0" indent="0" algn="l" rtl="0">
              <a:spcBef>
                <a:spcPts val="800"/>
              </a:spcBef>
              <a:spcAft>
                <a:spcPts val="0"/>
              </a:spcAft>
              <a:buClr>
                <a:schemeClr val="dk2"/>
              </a:buClr>
              <a:buSzPts val="1100"/>
              <a:buFont typeface="Arial"/>
              <a:buNone/>
            </a:pPr>
            <a:r>
              <a:rPr lang="en" sz="1200" b="1">
                <a:solidFill>
                  <a:srgbClr val="201F1E"/>
                </a:solidFill>
                <a:highlight>
                  <a:srgbClr val="FFFFFF"/>
                </a:highlight>
                <a:latin typeface="Times New Roman"/>
                <a:ea typeface="Times New Roman"/>
                <a:cs typeface="Times New Roman"/>
                <a:sym typeface="Times New Roman"/>
              </a:rPr>
              <a:t>How to Talk to Your Kids About the Coronavirus (and Ease Their Fears) o Vivian Manning-Schaffel, NBC News, Updated March 2, 2020</a:t>
            </a:r>
            <a:endParaRPr sz="1200" b="1">
              <a:solidFill>
                <a:srgbClr val="201F1E"/>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r>
              <a:rPr lang="en" sz="1200">
                <a:solidFill>
                  <a:srgbClr val="201F1E"/>
                </a:solidFill>
                <a:highlight>
                  <a:srgbClr val="FFFFFF"/>
                </a:highlight>
                <a:latin typeface="Times New Roman"/>
                <a:ea typeface="Times New Roman"/>
                <a:cs typeface="Times New Roman"/>
                <a:sym typeface="Times New Roman"/>
              </a:rPr>
              <a:t> </a:t>
            </a:r>
            <a:r>
              <a:rPr lang="en" sz="1200" u="sng">
                <a:solidFill>
                  <a:schemeClr val="hlink"/>
                </a:solidFill>
                <a:highlight>
                  <a:srgbClr val="FFFFFF"/>
                </a:highlight>
                <a:latin typeface="Times New Roman"/>
                <a:ea typeface="Times New Roman"/>
                <a:cs typeface="Times New Roman"/>
                <a:sym typeface="Times New Roman"/>
                <a:hlinkClick r:id="rId6"/>
              </a:rPr>
              <a:t>https://www.nbcnews.com/better/lifestyle/how-talk-your-kids-about-coronavirus-ease-theirfears-ncna1129851</a:t>
            </a:r>
            <a:endParaRPr sz="1200" u="sng">
              <a:solidFill>
                <a:schemeClr val="hlink"/>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endParaRPr sz="1200">
              <a:highlight>
                <a:srgbClr val="FFFFFF"/>
              </a:highlight>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chemeClr val="accent5"/>
                </a:highlight>
              </a:rPr>
              <a:t>Family Time: </a:t>
            </a:r>
            <a:endParaRPr>
              <a:highlight>
                <a:schemeClr val="accent5"/>
              </a:highlight>
            </a:endParaRPr>
          </a:p>
          <a:p>
            <a:pPr marL="0" lvl="0" indent="0" algn="l" rtl="0">
              <a:spcBef>
                <a:spcPts val="0"/>
              </a:spcBef>
              <a:spcAft>
                <a:spcPts val="0"/>
              </a:spcAft>
              <a:buNone/>
            </a:pPr>
            <a:r>
              <a:rPr lang="en">
                <a:highlight>
                  <a:schemeClr val="accent5"/>
                </a:highlight>
              </a:rPr>
              <a:t> </a:t>
            </a:r>
            <a:endParaRPr>
              <a:highlight>
                <a:schemeClr val="accent5"/>
              </a:highlight>
            </a:endParaRPr>
          </a:p>
        </p:txBody>
      </p:sp>
      <p:sp>
        <p:nvSpPr>
          <p:cNvPr id="71" name="Google Shape;71;p15"/>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Play a board game</a:t>
            </a:r>
            <a:endParaRPr sz="2400"/>
          </a:p>
          <a:p>
            <a:pPr marL="457200" lvl="0" indent="-381000" algn="l" rtl="0">
              <a:spcBef>
                <a:spcPts val="0"/>
              </a:spcBef>
              <a:spcAft>
                <a:spcPts val="0"/>
              </a:spcAft>
              <a:buSzPts val="2400"/>
              <a:buChar char="●"/>
            </a:pPr>
            <a:r>
              <a:rPr lang="en" sz="2400"/>
              <a:t>Play Uno</a:t>
            </a:r>
            <a:endParaRPr sz="2400"/>
          </a:p>
          <a:p>
            <a:pPr marL="457200" lvl="0" indent="-381000" algn="l" rtl="0">
              <a:spcBef>
                <a:spcPts val="0"/>
              </a:spcBef>
              <a:spcAft>
                <a:spcPts val="0"/>
              </a:spcAft>
              <a:buSzPts val="2400"/>
              <a:buChar char="●"/>
            </a:pPr>
            <a:r>
              <a:rPr lang="en" sz="2400"/>
              <a:t>Play cards</a:t>
            </a:r>
            <a:endParaRPr sz="2400"/>
          </a:p>
          <a:p>
            <a:pPr marL="457200" lvl="0" indent="-381000" algn="l" rtl="0">
              <a:spcBef>
                <a:spcPts val="0"/>
              </a:spcBef>
              <a:spcAft>
                <a:spcPts val="0"/>
              </a:spcAft>
              <a:buSzPts val="2400"/>
              <a:buChar char="●"/>
            </a:pPr>
            <a:r>
              <a:rPr lang="en" sz="2400"/>
              <a:t>Audiobooks</a:t>
            </a:r>
            <a:endParaRPr sz="2400"/>
          </a:p>
          <a:p>
            <a:pPr marL="457200" lvl="0" indent="-381000" algn="l" rtl="0">
              <a:spcBef>
                <a:spcPts val="0"/>
              </a:spcBef>
              <a:spcAft>
                <a:spcPts val="0"/>
              </a:spcAft>
              <a:buSzPts val="2400"/>
              <a:buChar char="●"/>
            </a:pPr>
            <a:r>
              <a:rPr lang="en" sz="2400"/>
              <a:t>Watch a feel good movie</a:t>
            </a:r>
            <a:endParaRPr sz="2400"/>
          </a:p>
          <a:p>
            <a:pPr marL="457200" lvl="0" indent="-381000" algn="l" rtl="0">
              <a:spcBef>
                <a:spcPts val="0"/>
              </a:spcBef>
              <a:spcAft>
                <a:spcPts val="0"/>
              </a:spcAft>
              <a:buSzPts val="2400"/>
              <a:buChar char="●"/>
            </a:pPr>
            <a:r>
              <a:rPr lang="en" sz="2400"/>
              <a:t>Journal: write/draw about your thoughts, feelings </a:t>
            </a:r>
            <a:endParaRPr sz="2400"/>
          </a:p>
          <a:p>
            <a:pPr marL="457200" lvl="0" indent="-381000" algn="l" rtl="0">
              <a:spcBef>
                <a:spcPts val="0"/>
              </a:spcBef>
              <a:spcAft>
                <a:spcPts val="0"/>
              </a:spcAft>
              <a:buSzPts val="2400"/>
              <a:buChar char="●"/>
            </a:pPr>
            <a:r>
              <a:rPr lang="en" sz="2400"/>
              <a:t>When possible, get outside and enjoy the fresh air</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chemeClr val="accent5"/>
                </a:highlight>
              </a:rPr>
              <a:t>Random Acts of Kindness: 	</a:t>
            </a:r>
            <a:endParaRPr>
              <a:highlight>
                <a:schemeClr val="accent5"/>
              </a:highlight>
            </a:endParaRPr>
          </a:p>
        </p:txBody>
      </p:sp>
      <p:sp>
        <p:nvSpPr>
          <p:cNvPr id="77" name="Google Shape;77;p16"/>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Help out around the house</a:t>
            </a:r>
            <a:endParaRPr sz="2400"/>
          </a:p>
          <a:p>
            <a:pPr marL="457200" lvl="0" indent="-381000" algn="l" rtl="0">
              <a:spcBef>
                <a:spcPts val="0"/>
              </a:spcBef>
              <a:spcAft>
                <a:spcPts val="0"/>
              </a:spcAft>
              <a:buSzPts val="2400"/>
              <a:buChar char="●"/>
            </a:pPr>
            <a:r>
              <a:rPr lang="en" sz="2400"/>
              <a:t>Empty the dishwasher</a:t>
            </a:r>
            <a:endParaRPr sz="2400"/>
          </a:p>
          <a:p>
            <a:pPr marL="457200" lvl="0" indent="-381000" algn="l" rtl="0">
              <a:spcBef>
                <a:spcPts val="0"/>
              </a:spcBef>
              <a:spcAft>
                <a:spcPts val="0"/>
              </a:spcAft>
              <a:buSzPts val="2400"/>
              <a:buChar char="●"/>
            </a:pPr>
            <a:r>
              <a:rPr lang="en" sz="2400"/>
              <a:t>Set the table</a:t>
            </a:r>
            <a:endParaRPr sz="2400"/>
          </a:p>
          <a:p>
            <a:pPr marL="457200" lvl="0" indent="-381000" algn="l" rtl="0">
              <a:spcBef>
                <a:spcPts val="0"/>
              </a:spcBef>
              <a:spcAft>
                <a:spcPts val="0"/>
              </a:spcAft>
              <a:buSzPts val="2400"/>
              <a:buChar char="●"/>
            </a:pPr>
            <a:r>
              <a:rPr lang="en" sz="2400"/>
              <a:t>Make your bed</a:t>
            </a:r>
            <a:endParaRPr sz="2400"/>
          </a:p>
          <a:p>
            <a:pPr marL="457200" lvl="0" indent="-381000" algn="l" rtl="0">
              <a:spcBef>
                <a:spcPts val="0"/>
              </a:spcBef>
              <a:spcAft>
                <a:spcPts val="0"/>
              </a:spcAft>
              <a:buSzPts val="2400"/>
              <a:buChar char="●"/>
            </a:pPr>
            <a:r>
              <a:rPr lang="en" sz="2400"/>
              <a:t>Clean out your closet/drawers. Spring is coming!! </a:t>
            </a:r>
            <a:endParaRPr sz="2400"/>
          </a:p>
          <a:p>
            <a:pPr marL="457200" lvl="0" indent="-381000" algn="l" rtl="0">
              <a:spcBef>
                <a:spcPts val="0"/>
              </a:spcBef>
              <a:spcAft>
                <a:spcPts val="0"/>
              </a:spcAft>
              <a:buSzPts val="2400"/>
              <a:buChar char="●"/>
            </a:pPr>
            <a:r>
              <a:rPr lang="en" sz="2400"/>
              <a:t>Vacuum, sweep the floors</a:t>
            </a:r>
            <a:endParaRPr sz="2400"/>
          </a:p>
          <a:p>
            <a:pPr marL="457200" lvl="0" indent="-381000" algn="l" rtl="0">
              <a:spcBef>
                <a:spcPts val="0"/>
              </a:spcBef>
              <a:spcAft>
                <a:spcPts val="0"/>
              </a:spcAft>
              <a:buSzPts val="2400"/>
              <a:buChar char="●"/>
            </a:pPr>
            <a:r>
              <a:rPr lang="en" sz="2400"/>
              <a:t>Separate the laundry (whites, colors, towels)</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chemeClr val="accent5"/>
                </a:highlight>
              </a:rPr>
              <a:t>Call Someone: 	</a:t>
            </a:r>
            <a:endParaRPr>
              <a:highlight>
                <a:schemeClr val="accent5"/>
              </a:highlight>
            </a:endParaRPr>
          </a:p>
        </p:txBody>
      </p:sp>
      <p:sp>
        <p:nvSpPr>
          <p:cNvPr id="83" name="Google Shape;83;p17"/>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Call or FaceTime a family member, friend or elderly neighbor </a:t>
            </a:r>
            <a:endParaRPr sz="2400"/>
          </a:p>
          <a:p>
            <a:pPr marL="457200" lvl="0" indent="-381000" algn="l" rtl="0">
              <a:spcBef>
                <a:spcPts val="0"/>
              </a:spcBef>
              <a:spcAft>
                <a:spcPts val="0"/>
              </a:spcAft>
              <a:buSzPts val="2400"/>
              <a:buChar char="●"/>
            </a:pPr>
            <a:r>
              <a:rPr lang="en" sz="2400"/>
              <a:t>Spend time talking with them and share your day with them</a:t>
            </a:r>
            <a:endParaRPr sz="2400"/>
          </a:p>
          <a:p>
            <a:pPr marL="457200" lvl="0" indent="-381000" algn="l" rtl="0">
              <a:spcBef>
                <a:spcPts val="0"/>
              </a:spcBef>
              <a:spcAft>
                <a:spcPts val="0"/>
              </a:spcAft>
              <a:buSzPts val="2400"/>
              <a:buChar char="●"/>
            </a:pPr>
            <a:r>
              <a:rPr lang="en" sz="2400"/>
              <a:t>If possible, offer them help by dropping off food, prescriptions, self-care items (ring the doorbell and leave the package at the front door)</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chemeClr val="accent5"/>
                </a:highlight>
              </a:rPr>
              <a:t>Quiet Time:	</a:t>
            </a:r>
            <a:endParaRPr>
              <a:highlight>
                <a:schemeClr val="accent5"/>
              </a:highlight>
            </a:endParaRPr>
          </a:p>
          <a:p>
            <a:pPr marL="0" lvl="0" indent="0" algn="l" rtl="0">
              <a:spcBef>
                <a:spcPts val="0"/>
              </a:spcBef>
              <a:spcAft>
                <a:spcPts val="0"/>
              </a:spcAft>
              <a:buNone/>
            </a:pPr>
            <a:endParaRPr>
              <a:highlight>
                <a:schemeClr val="accent5"/>
              </a:highlight>
            </a:endParaRPr>
          </a:p>
        </p:txBody>
      </p:sp>
      <p:sp>
        <p:nvSpPr>
          <p:cNvPr id="89" name="Google Shape;89;p18"/>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Click on the link below</a:t>
            </a:r>
            <a:endParaRPr sz="2400"/>
          </a:p>
          <a:p>
            <a:pPr marL="457200" lvl="0" indent="-381000" algn="l" rtl="0">
              <a:spcBef>
                <a:spcPts val="0"/>
              </a:spcBef>
              <a:spcAft>
                <a:spcPts val="0"/>
              </a:spcAft>
              <a:buSzPts val="2400"/>
              <a:buChar char="●"/>
            </a:pPr>
            <a:r>
              <a:rPr lang="en" sz="2400"/>
              <a:t>Practice at home the same way we do at school</a:t>
            </a:r>
            <a:endParaRPr sz="2400"/>
          </a:p>
          <a:p>
            <a:pPr marL="457200" lvl="0" indent="-381000" algn="l" rtl="0">
              <a:spcBef>
                <a:spcPts val="0"/>
              </a:spcBef>
              <a:spcAft>
                <a:spcPts val="0"/>
              </a:spcAft>
              <a:buSzPts val="2400"/>
              <a:buChar char="●"/>
            </a:pPr>
            <a:r>
              <a:rPr lang="en" sz="2400"/>
              <a:t>See if you can have quiet time for 5 or 10 minutes</a:t>
            </a:r>
            <a:endParaRPr sz="2400"/>
          </a:p>
          <a:p>
            <a:pPr marL="457200" lvl="0" indent="-381000" algn="l" rtl="0">
              <a:spcBef>
                <a:spcPts val="0"/>
              </a:spcBef>
              <a:spcAft>
                <a:spcPts val="0"/>
              </a:spcAft>
              <a:buSzPts val="2400"/>
              <a:buChar char="●"/>
            </a:pPr>
            <a:r>
              <a:rPr lang="en" sz="2400"/>
              <a:t>Increase your time each day by 1 minute</a:t>
            </a:r>
            <a:endParaRPr sz="2400"/>
          </a:p>
          <a:p>
            <a:pPr marL="457200" lvl="0" indent="-381000" algn="l" rtl="0">
              <a:spcBef>
                <a:spcPts val="0"/>
              </a:spcBef>
              <a:spcAft>
                <a:spcPts val="0"/>
              </a:spcAft>
              <a:buSzPts val="2400"/>
              <a:buChar char="●"/>
            </a:pPr>
            <a:r>
              <a:rPr lang="en" sz="2400"/>
              <a:t>READY, SET, GO!!!</a:t>
            </a:r>
            <a:endParaRPr sz="2400"/>
          </a:p>
          <a:p>
            <a:pPr marL="0" lvl="0" indent="0" algn="ctr" rtl="0">
              <a:spcBef>
                <a:spcPts val="1600"/>
              </a:spcBef>
              <a:spcAft>
                <a:spcPts val="1600"/>
              </a:spcAft>
              <a:buNone/>
            </a:pPr>
            <a:r>
              <a:rPr lang="en" sz="1400" u="sng">
                <a:solidFill>
                  <a:schemeClr val="hlink"/>
                </a:solidFill>
                <a:latin typeface="Arial"/>
                <a:ea typeface="Arial"/>
                <a:cs typeface="Arial"/>
                <a:sym typeface="Arial"/>
                <a:hlinkClick r:id="rId3"/>
              </a:rPr>
              <a:t>https://www.youtube.com/watch?v=M5V9CERbLcA</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chemeClr val="accent5"/>
                </a:highlight>
              </a:rPr>
              <a:t>Routine: </a:t>
            </a:r>
            <a:endParaRPr>
              <a:highlight>
                <a:schemeClr val="accent5"/>
              </a:highlight>
            </a:endParaRPr>
          </a:p>
        </p:txBody>
      </p:sp>
      <p:sp>
        <p:nvSpPr>
          <p:cNvPr id="95" name="Google Shape;95;p19"/>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Try to establish a new routine at home</a:t>
            </a:r>
            <a:endParaRPr sz="2400"/>
          </a:p>
          <a:p>
            <a:pPr marL="457200" lvl="0" indent="-381000" algn="l" rtl="0">
              <a:spcBef>
                <a:spcPts val="0"/>
              </a:spcBef>
              <a:spcAft>
                <a:spcPts val="0"/>
              </a:spcAft>
              <a:buSzPts val="2400"/>
              <a:buChar char="●"/>
            </a:pPr>
            <a:r>
              <a:rPr lang="en" sz="2400"/>
              <a:t>Wake up/go to bed at the same time</a:t>
            </a:r>
            <a:endParaRPr sz="2400"/>
          </a:p>
          <a:p>
            <a:pPr marL="457200" lvl="0" indent="-381000" algn="l" rtl="0">
              <a:spcBef>
                <a:spcPts val="0"/>
              </a:spcBef>
              <a:spcAft>
                <a:spcPts val="0"/>
              </a:spcAft>
              <a:buSzPts val="2400"/>
              <a:buChar char="●"/>
            </a:pPr>
            <a:r>
              <a:rPr lang="en" sz="2400"/>
              <a:t>Have set meal times</a:t>
            </a:r>
            <a:endParaRPr sz="2400"/>
          </a:p>
          <a:p>
            <a:pPr marL="457200" lvl="0" indent="-381000" algn="l" rtl="0">
              <a:spcBef>
                <a:spcPts val="0"/>
              </a:spcBef>
              <a:spcAft>
                <a:spcPts val="0"/>
              </a:spcAft>
              <a:buSzPts val="2400"/>
              <a:buChar char="●"/>
            </a:pPr>
            <a:r>
              <a:rPr lang="en" sz="2400"/>
              <a:t>School work time</a:t>
            </a:r>
            <a:endParaRPr sz="2400"/>
          </a:p>
          <a:p>
            <a:pPr marL="457200" lvl="0" indent="-381000" algn="l" rtl="0">
              <a:spcBef>
                <a:spcPts val="0"/>
              </a:spcBef>
              <a:spcAft>
                <a:spcPts val="0"/>
              </a:spcAft>
              <a:buSzPts val="2400"/>
              <a:buChar char="●"/>
            </a:pPr>
            <a:r>
              <a:rPr lang="en" sz="2400"/>
              <a:t>Having a routine will help structure your day and give you a sense of accomplishment once things have been completed</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chemeClr val="accent5"/>
                </a:highlight>
              </a:rPr>
              <a:t>For Fun: </a:t>
            </a:r>
            <a:endParaRPr>
              <a:highlight>
                <a:schemeClr val="accent5"/>
              </a:highlight>
            </a:endParaRPr>
          </a:p>
        </p:txBody>
      </p:sp>
      <p:sp>
        <p:nvSpPr>
          <p:cNvPr id="101" name="Google Shape;101;p20"/>
          <p:cNvSpPr txBox="1">
            <a:spLocks noGrp="1"/>
          </p:cNvSpPr>
          <p:nvPr>
            <p:ph type="body" idx="1"/>
          </p:nvPr>
        </p:nvSpPr>
        <p:spPr>
          <a:xfrm>
            <a:off x="106250" y="1234075"/>
            <a:ext cx="8917200" cy="3334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Cincinnati Zoo is bringing the zoo to you</a:t>
            </a:r>
            <a:endParaRPr sz="2400"/>
          </a:p>
          <a:p>
            <a:pPr marL="457200" lvl="0" indent="-381000" algn="l" rtl="0">
              <a:spcBef>
                <a:spcPts val="0"/>
              </a:spcBef>
              <a:spcAft>
                <a:spcPts val="0"/>
              </a:spcAft>
              <a:buSzPts val="2400"/>
              <a:buChar char="●"/>
            </a:pPr>
            <a:r>
              <a:rPr lang="en" sz="2400"/>
              <a:t>How cool, have fun!!!</a:t>
            </a:r>
            <a:endParaRPr sz="2400"/>
          </a:p>
          <a:p>
            <a:pPr marL="457200" lvl="0" indent="0" algn="l" rtl="0">
              <a:spcBef>
                <a:spcPts val="1600"/>
              </a:spcBef>
              <a:spcAft>
                <a:spcPts val="0"/>
              </a:spcAft>
              <a:buNone/>
            </a:pPr>
            <a:r>
              <a:rPr lang="en" u="sng">
                <a:solidFill>
                  <a:schemeClr val="hlink"/>
                </a:solidFill>
                <a:latin typeface="Arial"/>
                <a:ea typeface="Arial"/>
                <a:cs typeface="Arial"/>
                <a:sym typeface="Arial"/>
                <a:hlinkClick r:id="rId3"/>
              </a:rPr>
              <a:t>http://cincinnatizoo.org/news-releases/cincinnati-zoo-is-bringing-the-zoo-to-you/</a:t>
            </a:r>
            <a:endParaRPr/>
          </a:p>
          <a:p>
            <a:pPr marL="457200" lvl="0" indent="-342900" algn="l" rtl="0">
              <a:spcBef>
                <a:spcPts val="1600"/>
              </a:spcBef>
              <a:spcAft>
                <a:spcPts val="0"/>
              </a:spcAft>
              <a:buSzPts val="1800"/>
              <a:buChar char="●"/>
            </a:pPr>
            <a:r>
              <a:rPr lang="en">
                <a:solidFill>
                  <a:schemeClr val="accent1"/>
                </a:solidFill>
                <a:highlight>
                  <a:srgbClr val="FFFFFF"/>
                </a:highlight>
                <a:latin typeface="Arial"/>
                <a:ea typeface="Arial"/>
                <a:cs typeface="Arial"/>
                <a:sym typeface="Arial"/>
              </a:rPr>
              <a:t>“We’re bringing the Zoo to people who are stuck at home,” said Cincinnati Zoo Director Thane Maynard. “This Zoo is so important to the community and not being able to visit will create a void that we’re trying to fill.  The goal with the daily live sessions is to provide fun and educational content to people who are stuck at home.”</a:t>
            </a:r>
            <a:endParaRPr>
              <a:solidFill>
                <a:schemeClr val="accent1"/>
              </a:solidFill>
              <a:highlight>
                <a:srgbClr val="FFFFFF"/>
              </a:highlight>
              <a:latin typeface="Arial"/>
              <a:ea typeface="Arial"/>
              <a:cs typeface="Arial"/>
              <a:sym typeface="Arial"/>
            </a:endParaRPr>
          </a:p>
          <a:p>
            <a:pPr marL="457200" lvl="0" indent="0" algn="l" rtl="0">
              <a:spcBef>
                <a:spcPts val="1600"/>
              </a:spcBef>
              <a:spcAft>
                <a:spcPts val="1600"/>
              </a:spcAft>
              <a:buNone/>
            </a:pPr>
            <a:endParaRPr sz="1050">
              <a:solidFill>
                <a:schemeClr val="accent1"/>
              </a:solidFill>
              <a:highlight>
                <a:srgbClr val="FFFFFF"/>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513</Words>
  <Application>Microsoft Office PowerPoint</Application>
  <PresentationFormat>On-screen Show (16:9)</PresentationFormat>
  <Paragraphs>50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Times New Roman</vt:lpstr>
      <vt:lpstr>Arial</vt:lpstr>
      <vt:lpstr>Playfair Display</vt:lpstr>
      <vt:lpstr>Montserrat</vt:lpstr>
      <vt:lpstr>Oswald</vt:lpstr>
      <vt:lpstr>Pop</vt:lpstr>
      <vt:lpstr>Counseling Corner</vt:lpstr>
      <vt:lpstr>Corona Virus: How To Talk To Your Child</vt:lpstr>
      <vt:lpstr>Family Time:   </vt:lpstr>
      <vt:lpstr>Random Acts of Kindness:  </vt:lpstr>
      <vt:lpstr>Call Someone:  </vt:lpstr>
      <vt:lpstr>Quiet Time:  </vt:lpstr>
      <vt:lpstr>Routine: </vt:lpstr>
      <vt:lpstr>For 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Counseling Corner</dc:title>
  <dc:creator>Glenn Simmons</dc:creator>
  <cp:lastModifiedBy>Glenn Simmons</cp:lastModifiedBy>
  <cp:revision>2</cp:revision>
  <dcterms:modified xsi:type="dcterms:W3CDTF">2020-03-23T18:49:05Z</dcterms:modified>
</cp:coreProperties>
</file>