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handoutMasterIdLst>
    <p:handoutMasterId r:id="rId34"/>
  </p:handoutMasterIdLst>
  <p:sldIdLst>
    <p:sldId id="371" r:id="rId3"/>
    <p:sldId id="384" r:id="rId4"/>
    <p:sldId id="321" r:id="rId5"/>
    <p:sldId id="393" r:id="rId6"/>
    <p:sldId id="385" r:id="rId7"/>
    <p:sldId id="282" r:id="rId8"/>
    <p:sldId id="389" r:id="rId9"/>
    <p:sldId id="403" r:id="rId10"/>
    <p:sldId id="386" r:id="rId11"/>
    <p:sldId id="387" r:id="rId12"/>
    <p:sldId id="366" r:id="rId13"/>
    <p:sldId id="391" r:id="rId14"/>
    <p:sldId id="399" r:id="rId15"/>
    <p:sldId id="265" r:id="rId16"/>
    <p:sldId id="339" r:id="rId17"/>
    <p:sldId id="261" r:id="rId18"/>
    <p:sldId id="293" r:id="rId19"/>
    <p:sldId id="363" r:id="rId20"/>
    <p:sldId id="361" r:id="rId21"/>
    <p:sldId id="344" r:id="rId22"/>
    <p:sldId id="354" r:id="rId23"/>
    <p:sldId id="345" r:id="rId24"/>
    <p:sldId id="383" r:id="rId25"/>
    <p:sldId id="370" r:id="rId26"/>
    <p:sldId id="362" r:id="rId27"/>
    <p:sldId id="365" r:id="rId28"/>
    <p:sldId id="368" r:id="rId29"/>
    <p:sldId id="406" r:id="rId30"/>
    <p:sldId id="408" r:id="rId31"/>
    <p:sldId id="3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77647" autoAdjust="0"/>
  </p:normalViewPr>
  <p:slideViewPr>
    <p:cSldViewPr snapToGrid="0">
      <p:cViewPr varScale="1">
        <p:scale>
          <a:sx n="70" d="100"/>
          <a:sy n="70" d="100"/>
        </p:scale>
        <p:origin x="810" y="78"/>
      </p:cViewPr>
      <p:guideLst/>
    </p:cSldViewPr>
  </p:slideViewPr>
  <p:outlineViewPr>
    <p:cViewPr>
      <p:scale>
        <a:sx n="33" d="100"/>
        <a:sy n="33" d="100"/>
      </p:scale>
      <p:origin x="0" y="-11010"/>
    </p:cViewPr>
  </p:outlineViewPr>
  <p:notesTextViewPr>
    <p:cViewPr>
      <p:scale>
        <a:sx n="1" d="1"/>
        <a:sy n="1" d="1"/>
      </p:scale>
      <p:origin x="0" y="0"/>
    </p:cViewPr>
  </p:notesTextViewPr>
  <p:sorterViewPr>
    <p:cViewPr>
      <p:scale>
        <a:sx n="100" d="100"/>
        <a:sy n="100" d="100"/>
      </p:scale>
      <p:origin x="0" y="-19722"/>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86816E-1131-4CC4-B17F-CA649CEFC5F0}" type="datetimeFigureOut">
              <a:rPr lang="en-US" smtClean="0"/>
              <a:t>11/29/2017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E775E5-DCE3-4889-A680-04E220065EFD}" type="slidenum">
              <a:rPr lang="en-US" smtClean="0"/>
              <a:t>‹#›</a:t>
            </a:fld>
            <a:endParaRPr lang="en-US"/>
          </a:p>
        </p:txBody>
      </p:sp>
    </p:spTree>
    <p:extLst>
      <p:ext uri="{BB962C8B-B14F-4D97-AF65-F5344CB8AC3E}">
        <p14:creationId xmlns:p14="http://schemas.microsoft.com/office/powerpoint/2010/main" val="407922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D19A9-A6B4-441E-865B-56E6EF85D67D}"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35EA5-FAF0-46C1-BD8F-474FD3F8A2AA}" type="slidenum">
              <a:rPr lang="en-US" smtClean="0"/>
              <a:t>‹#›</a:t>
            </a:fld>
            <a:endParaRPr lang="en-US"/>
          </a:p>
        </p:txBody>
      </p:sp>
    </p:spTree>
    <p:extLst>
      <p:ext uri="{BB962C8B-B14F-4D97-AF65-F5344CB8AC3E}">
        <p14:creationId xmlns:p14="http://schemas.microsoft.com/office/powerpoint/2010/main" val="27977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So how do try to fight against this “Vape Culture?”</a:t>
            </a:r>
          </a:p>
          <a:p>
            <a:endParaRPr lang="en-US" sz="2400" dirty="0"/>
          </a:p>
          <a:p>
            <a:r>
              <a:rPr lang="en-US" sz="2400" dirty="0" smtClean="0"/>
              <a:t>Can’t you see how attractive this might be to a teen?</a:t>
            </a:r>
          </a:p>
          <a:p>
            <a:endParaRPr lang="en-US" sz="2400" dirty="0"/>
          </a:p>
          <a:p>
            <a:r>
              <a:rPr lang="en-US" sz="2400" dirty="0" smtClean="0"/>
              <a:t>Doesn't it look like someone is shopping for a new phone or buying candy?</a:t>
            </a:r>
          </a:p>
          <a:p>
            <a:endParaRPr lang="en-US" sz="2400" dirty="0" smtClean="0"/>
          </a:p>
          <a:p>
            <a:endParaRPr lang="en-US" sz="2400" dirty="0"/>
          </a:p>
          <a:p>
            <a:endParaRPr lang="en-US" sz="2400" dirty="0"/>
          </a:p>
        </p:txBody>
      </p:sp>
      <p:sp>
        <p:nvSpPr>
          <p:cNvPr id="4" name="Slide Number Placeholder 3"/>
          <p:cNvSpPr>
            <a:spLocks noGrp="1"/>
          </p:cNvSpPr>
          <p:nvPr>
            <p:ph type="sldNum" sz="quarter" idx="10"/>
          </p:nvPr>
        </p:nvSpPr>
        <p:spPr/>
        <p:txBody>
          <a:bodyPr/>
          <a:lstStyle/>
          <a:p>
            <a:fld id="{4FC35EA5-FAF0-46C1-BD8F-474FD3F8A2AA}" type="slidenum">
              <a:rPr lang="en-US" smtClean="0"/>
              <a:t>1</a:t>
            </a:fld>
            <a:endParaRPr lang="en-US"/>
          </a:p>
        </p:txBody>
      </p:sp>
    </p:spTree>
    <p:extLst>
      <p:ext uri="{BB962C8B-B14F-4D97-AF65-F5344CB8AC3E}">
        <p14:creationId xmlns:p14="http://schemas.microsoft.com/office/powerpoint/2010/main" val="326659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10</a:t>
            </a:fld>
            <a:endParaRPr lang="en-US"/>
          </a:p>
        </p:txBody>
      </p:sp>
    </p:spTree>
    <p:extLst>
      <p:ext uri="{BB962C8B-B14F-4D97-AF65-F5344CB8AC3E}">
        <p14:creationId xmlns:p14="http://schemas.microsoft.com/office/powerpoint/2010/main" val="24604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11</a:t>
            </a:fld>
            <a:endParaRPr lang="en-US"/>
          </a:p>
        </p:txBody>
      </p:sp>
    </p:spTree>
    <p:extLst>
      <p:ext uri="{BB962C8B-B14F-4D97-AF65-F5344CB8AC3E}">
        <p14:creationId xmlns:p14="http://schemas.microsoft.com/office/powerpoint/2010/main" val="411195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smtClean="0"/>
              <a:t>But…….</a:t>
            </a:r>
          </a:p>
          <a:p>
            <a:endParaRPr lang="en-US" sz="4400" dirty="0"/>
          </a:p>
          <a:p>
            <a:r>
              <a:rPr lang="en-US" sz="4400" dirty="0" smtClean="0"/>
              <a:t>We still have a long way to go</a:t>
            </a:r>
            <a:endParaRPr lang="en-US" sz="4400" dirty="0"/>
          </a:p>
        </p:txBody>
      </p:sp>
      <p:sp>
        <p:nvSpPr>
          <p:cNvPr id="4" name="Slide Number Placeholder 3"/>
          <p:cNvSpPr>
            <a:spLocks noGrp="1"/>
          </p:cNvSpPr>
          <p:nvPr>
            <p:ph type="sldNum" sz="quarter" idx="10"/>
          </p:nvPr>
        </p:nvSpPr>
        <p:spPr/>
        <p:txBody>
          <a:bodyPr/>
          <a:lstStyle/>
          <a:p>
            <a:fld id="{4FC35EA5-FAF0-46C1-BD8F-474FD3F8A2AA}" type="slidenum">
              <a:rPr lang="en-US" smtClean="0"/>
              <a:t>12</a:t>
            </a:fld>
            <a:endParaRPr lang="en-US"/>
          </a:p>
        </p:txBody>
      </p:sp>
    </p:spTree>
    <p:extLst>
      <p:ext uri="{BB962C8B-B14F-4D97-AF65-F5344CB8AC3E}">
        <p14:creationId xmlns:p14="http://schemas.microsoft.com/office/powerpoint/2010/main" val="275376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13</a:t>
            </a:fld>
            <a:endParaRPr lang="en-US"/>
          </a:p>
        </p:txBody>
      </p:sp>
    </p:spTree>
    <p:extLst>
      <p:ext uri="{BB962C8B-B14F-4D97-AF65-F5344CB8AC3E}">
        <p14:creationId xmlns:p14="http://schemas.microsoft.com/office/powerpoint/2010/main" val="409278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35EA5-FAF0-46C1-BD8F-474FD3F8A2AA}" type="slidenum">
              <a:rPr lang="en-US" smtClean="0"/>
              <a:t>14</a:t>
            </a:fld>
            <a:endParaRPr lang="en-US"/>
          </a:p>
        </p:txBody>
      </p:sp>
    </p:spTree>
    <p:extLst>
      <p:ext uri="{BB962C8B-B14F-4D97-AF65-F5344CB8AC3E}">
        <p14:creationId xmlns:p14="http://schemas.microsoft.com/office/powerpoint/2010/main" val="121887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15</a:t>
            </a:fld>
            <a:endParaRPr lang="en-US"/>
          </a:p>
        </p:txBody>
      </p:sp>
    </p:spTree>
    <p:extLst>
      <p:ext uri="{BB962C8B-B14F-4D97-AF65-F5344CB8AC3E}">
        <p14:creationId xmlns:p14="http://schemas.microsoft.com/office/powerpoint/2010/main" val="258366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8">
              <a:defRPr/>
            </a:pPr>
            <a:endParaRPr lang="en-US" dirty="0" smtClean="0"/>
          </a:p>
        </p:txBody>
      </p:sp>
      <p:sp>
        <p:nvSpPr>
          <p:cNvPr id="4" name="Slide Number Placeholder 3"/>
          <p:cNvSpPr>
            <a:spLocks noGrp="1"/>
          </p:cNvSpPr>
          <p:nvPr>
            <p:ph type="sldNum" sz="quarter" idx="10"/>
          </p:nvPr>
        </p:nvSpPr>
        <p:spPr/>
        <p:txBody>
          <a:bodyPr/>
          <a:lstStyle/>
          <a:p>
            <a:fld id="{1B907AEF-0675-499D-B924-47C6CAF047F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4941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17</a:t>
            </a:fld>
            <a:endParaRPr lang="en-US"/>
          </a:p>
        </p:txBody>
      </p:sp>
    </p:spTree>
    <p:extLst>
      <p:ext uri="{BB962C8B-B14F-4D97-AF65-F5344CB8AC3E}">
        <p14:creationId xmlns:p14="http://schemas.microsoft.com/office/powerpoint/2010/main" val="274616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18</a:t>
            </a:fld>
            <a:endParaRPr lang="en-US"/>
          </a:p>
        </p:txBody>
      </p:sp>
    </p:spTree>
    <p:extLst>
      <p:ext uri="{BB962C8B-B14F-4D97-AF65-F5344CB8AC3E}">
        <p14:creationId xmlns:p14="http://schemas.microsoft.com/office/powerpoint/2010/main" val="321507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19</a:t>
            </a:fld>
            <a:endParaRPr lang="en-US"/>
          </a:p>
        </p:txBody>
      </p:sp>
    </p:spTree>
    <p:extLst>
      <p:ext uri="{BB962C8B-B14F-4D97-AF65-F5344CB8AC3E}">
        <p14:creationId xmlns:p14="http://schemas.microsoft.com/office/powerpoint/2010/main" val="151684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3600" dirty="0" smtClean="0"/>
              <a:t>Now let’s take a look at some statistics.</a:t>
            </a:r>
          </a:p>
          <a:p>
            <a:endParaRPr lang="en-US" sz="3600" dirty="0"/>
          </a:p>
          <a:p>
            <a:r>
              <a:rPr lang="en-US" sz="3600" dirty="0" smtClean="0"/>
              <a:t>This is just an overview of how many students currently use tobacco and tobacco products</a:t>
            </a:r>
            <a:endParaRPr lang="en-US" sz="3600" dirty="0"/>
          </a:p>
        </p:txBody>
      </p:sp>
      <p:sp>
        <p:nvSpPr>
          <p:cNvPr id="4" name="Slide Number Placeholder 3"/>
          <p:cNvSpPr>
            <a:spLocks noGrp="1"/>
          </p:cNvSpPr>
          <p:nvPr>
            <p:ph type="sldNum" sz="quarter" idx="10"/>
          </p:nvPr>
        </p:nvSpPr>
        <p:spPr/>
        <p:txBody>
          <a:bodyPr/>
          <a:lstStyle/>
          <a:p>
            <a:fld id="{4FC35EA5-FAF0-46C1-BD8F-474FD3F8A2AA}" type="slidenum">
              <a:rPr lang="en-US" smtClean="0"/>
              <a:t>2</a:t>
            </a:fld>
            <a:endParaRPr lang="en-US"/>
          </a:p>
        </p:txBody>
      </p:sp>
    </p:spTree>
    <p:extLst>
      <p:ext uri="{BB962C8B-B14F-4D97-AF65-F5344CB8AC3E}">
        <p14:creationId xmlns:p14="http://schemas.microsoft.com/office/powerpoint/2010/main" val="68263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20</a:t>
            </a:fld>
            <a:endParaRPr lang="en-US"/>
          </a:p>
        </p:txBody>
      </p:sp>
    </p:spTree>
    <p:extLst>
      <p:ext uri="{BB962C8B-B14F-4D97-AF65-F5344CB8AC3E}">
        <p14:creationId xmlns:p14="http://schemas.microsoft.com/office/powerpoint/2010/main" val="893173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21</a:t>
            </a:fld>
            <a:endParaRPr lang="en-US"/>
          </a:p>
        </p:txBody>
      </p:sp>
    </p:spTree>
    <p:extLst>
      <p:ext uri="{BB962C8B-B14F-4D97-AF65-F5344CB8AC3E}">
        <p14:creationId xmlns:p14="http://schemas.microsoft.com/office/powerpoint/2010/main" val="2324505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22</a:t>
            </a:fld>
            <a:endParaRPr lang="en-US"/>
          </a:p>
        </p:txBody>
      </p:sp>
    </p:spTree>
    <p:extLst>
      <p:ext uri="{BB962C8B-B14F-4D97-AF65-F5344CB8AC3E}">
        <p14:creationId xmlns:p14="http://schemas.microsoft.com/office/powerpoint/2010/main" val="101943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23</a:t>
            </a:fld>
            <a:endParaRPr lang="en-US"/>
          </a:p>
        </p:txBody>
      </p:sp>
    </p:spTree>
    <p:extLst>
      <p:ext uri="{BB962C8B-B14F-4D97-AF65-F5344CB8AC3E}">
        <p14:creationId xmlns:p14="http://schemas.microsoft.com/office/powerpoint/2010/main" val="680506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24</a:t>
            </a:fld>
            <a:endParaRPr lang="en-US"/>
          </a:p>
        </p:txBody>
      </p:sp>
    </p:spTree>
    <p:extLst>
      <p:ext uri="{BB962C8B-B14F-4D97-AF65-F5344CB8AC3E}">
        <p14:creationId xmlns:p14="http://schemas.microsoft.com/office/powerpoint/2010/main" val="1168406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25</a:t>
            </a:fld>
            <a:endParaRPr lang="en-US"/>
          </a:p>
        </p:txBody>
      </p:sp>
    </p:spTree>
    <p:extLst>
      <p:ext uri="{BB962C8B-B14F-4D97-AF65-F5344CB8AC3E}">
        <p14:creationId xmlns:p14="http://schemas.microsoft.com/office/powerpoint/2010/main" val="304080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26</a:t>
            </a:fld>
            <a:endParaRPr lang="en-US"/>
          </a:p>
        </p:txBody>
      </p:sp>
    </p:spTree>
    <p:extLst>
      <p:ext uri="{BB962C8B-B14F-4D97-AF65-F5344CB8AC3E}">
        <p14:creationId xmlns:p14="http://schemas.microsoft.com/office/powerpoint/2010/main" val="3256005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27</a:t>
            </a:fld>
            <a:endParaRPr lang="en-US"/>
          </a:p>
        </p:txBody>
      </p:sp>
    </p:spTree>
    <p:extLst>
      <p:ext uri="{BB962C8B-B14F-4D97-AF65-F5344CB8AC3E}">
        <p14:creationId xmlns:p14="http://schemas.microsoft.com/office/powerpoint/2010/main" val="447898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35EA5-FAF0-46C1-BD8F-474FD3F8A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05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35EA5-FAF0-46C1-BD8F-474FD3F8A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4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94594"/>
          </a:xfrm>
        </p:spPr>
        <p:txBody>
          <a:bodyPr/>
          <a:lstStyle/>
          <a:p>
            <a:r>
              <a:rPr lang="en-US" sz="2800" dirty="0" smtClean="0"/>
              <a:t>This one compares traditional  cigarettes </a:t>
            </a:r>
          </a:p>
          <a:p>
            <a:r>
              <a:rPr lang="en-US" sz="2800" dirty="0" smtClean="0"/>
              <a:t> to e- cigarettes. The graphic on the right shows what teens think is in their e-</a:t>
            </a:r>
            <a:r>
              <a:rPr lang="en-US" sz="2800" dirty="0" err="1" smtClean="0"/>
              <a:t>cigg</a:t>
            </a:r>
            <a:r>
              <a:rPr lang="en-US" sz="2800" dirty="0" smtClean="0"/>
              <a:t> but I have a better one coming up</a:t>
            </a:r>
            <a:r>
              <a:rPr lang="en-US" sz="4000" dirty="0" smtClean="0"/>
              <a:t>. </a:t>
            </a:r>
            <a:endParaRPr lang="en-US" sz="4000" dirty="0"/>
          </a:p>
        </p:txBody>
      </p:sp>
      <p:sp>
        <p:nvSpPr>
          <p:cNvPr id="4" name="Slide Number Placeholder 3"/>
          <p:cNvSpPr>
            <a:spLocks noGrp="1"/>
          </p:cNvSpPr>
          <p:nvPr>
            <p:ph type="sldNum" sz="quarter" idx="10"/>
          </p:nvPr>
        </p:nvSpPr>
        <p:spPr/>
        <p:txBody>
          <a:bodyPr/>
          <a:lstStyle/>
          <a:p>
            <a:fld id="{4FC35EA5-FAF0-46C1-BD8F-474FD3F8A2AA}" type="slidenum">
              <a:rPr lang="en-US" smtClean="0"/>
              <a:t>3</a:t>
            </a:fld>
            <a:endParaRPr lang="en-US"/>
          </a:p>
        </p:txBody>
      </p:sp>
    </p:spTree>
    <p:extLst>
      <p:ext uri="{BB962C8B-B14F-4D97-AF65-F5344CB8AC3E}">
        <p14:creationId xmlns:p14="http://schemas.microsoft.com/office/powerpoint/2010/main" val="1813266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30</a:t>
            </a:fld>
            <a:endParaRPr lang="en-US"/>
          </a:p>
        </p:txBody>
      </p:sp>
    </p:spTree>
    <p:extLst>
      <p:ext uri="{BB962C8B-B14F-4D97-AF65-F5344CB8AC3E}">
        <p14:creationId xmlns:p14="http://schemas.microsoft.com/office/powerpoint/2010/main" val="25205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This graphic looks at what teens are reporting is in their e-</a:t>
            </a:r>
            <a:r>
              <a:rPr lang="en-US" sz="3600" dirty="0" err="1" smtClean="0"/>
              <a:t>cigg</a:t>
            </a:r>
            <a:r>
              <a:rPr lang="en-US" sz="3600" baseline="0" dirty="0" smtClean="0"/>
              <a:t> from 8-12 grade.</a:t>
            </a:r>
            <a:endParaRPr lang="en-US" sz="3600" dirty="0"/>
          </a:p>
        </p:txBody>
      </p:sp>
      <p:sp>
        <p:nvSpPr>
          <p:cNvPr id="4" name="Slide Number Placeholder 3"/>
          <p:cNvSpPr>
            <a:spLocks noGrp="1"/>
          </p:cNvSpPr>
          <p:nvPr>
            <p:ph type="sldNum" sz="quarter" idx="10"/>
          </p:nvPr>
        </p:nvSpPr>
        <p:spPr/>
        <p:txBody>
          <a:bodyPr/>
          <a:lstStyle/>
          <a:p>
            <a:fld id="{4FC35EA5-FAF0-46C1-BD8F-474FD3F8A2AA}" type="slidenum">
              <a:rPr lang="en-US" smtClean="0"/>
              <a:t>4</a:t>
            </a:fld>
            <a:endParaRPr lang="en-US"/>
          </a:p>
        </p:txBody>
      </p:sp>
    </p:spTree>
    <p:extLst>
      <p:ext uri="{BB962C8B-B14F-4D97-AF65-F5344CB8AC3E}">
        <p14:creationId xmlns:p14="http://schemas.microsoft.com/office/powerpoint/2010/main" val="23745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4000" dirty="0" smtClean="0"/>
              <a:t>This looks at teens and marijuana use</a:t>
            </a:r>
          </a:p>
          <a:p>
            <a:endParaRPr lang="en-US" sz="4000" dirty="0"/>
          </a:p>
          <a:p>
            <a:r>
              <a:rPr lang="en-US" sz="4000" dirty="0" smtClean="0"/>
              <a:t>The info on the bottom is key</a:t>
            </a:r>
          </a:p>
          <a:p>
            <a:r>
              <a:rPr lang="en-US" sz="4000" dirty="0" smtClean="0"/>
              <a:t>Perception of harm</a:t>
            </a:r>
            <a:endParaRPr lang="en-US" sz="4000" dirty="0"/>
          </a:p>
        </p:txBody>
      </p:sp>
      <p:sp>
        <p:nvSpPr>
          <p:cNvPr id="4" name="Slide Number Placeholder 3"/>
          <p:cNvSpPr>
            <a:spLocks noGrp="1"/>
          </p:cNvSpPr>
          <p:nvPr>
            <p:ph type="sldNum" sz="quarter" idx="10"/>
          </p:nvPr>
        </p:nvSpPr>
        <p:spPr/>
        <p:txBody>
          <a:bodyPr/>
          <a:lstStyle/>
          <a:p>
            <a:fld id="{4FC35EA5-FAF0-46C1-BD8F-474FD3F8A2AA}" type="slidenum">
              <a:rPr lang="en-US" smtClean="0"/>
              <a:t>5</a:t>
            </a:fld>
            <a:endParaRPr lang="en-US"/>
          </a:p>
        </p:txBody>
      </p:sp>
    </p:spTree>
    <p:extLst>
      <p:ext uri="{BB962C8B-B14F-4D97-AF65-F5344CB8AC3E}">
        <p14:creationId xmlns:p14="http://schemas.microsoft.com/office/powerpoint/2010/main" val="303595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Schools across the country are trying to tackle this issue.  Schools are educating parents, students but we cant do it alone.</a:t>
            </a:r>
            <a:endParaRPr lang="en-US" sz="3600" dirty="0"/>
          </a:p>
        </p:txBody>
      </p:sp>
      <p:sp>
        <p:nvSpPr>
          <p:cNvPr id="4" name="Slide Number Placeholder 3"/>
          <p:cNvSpPr>
            <a:spLocks noGrp="1"/>
          </p:cNvSpPr>
          <p:nvPr>
            <p:ph type="sldNum" sz="quarter" idx="10"/>
          </p:nvPr>
        </p:nvSpPr>
        <p:spPr/>
        <p:txBody>
          <a:bodyPr/>
          <a:lstStyle/>
          <a:p>
            <a:fld id="{4FC35EA5-FAF0-46C1-BD8F-474FD3F8A2AA}" type="slidenum">
              <a:rPr lang="en-US" smtClean="0"/>
              <a:t>6</a:t>
            </a:fld>
            <a:endParaRPr lang="en-US"/>
          </a:p>
        </p:txBody>
      </p:sp>
    </p:spTree>
    <p:extLst>
      <p:ext uri="{BB962C8B-B14F-4D97-AF65-F5344CB8AC3E}">
        <p14:creationId xmlns:p14="http://schemas.microsoft.com/office/powerpoint/2010/main" val="230591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is very true.</a:t>
            </a:r>
            <a:r>
              <a:rPr lang="en-US" sz="2000" baseline="0" dirty="0" smtClean="0"/>
              <a:t> Let’s take a look at what prevention looks like</a:t>
            </a:r>
            <a:endParaRPr lang="en-US" sz="2000" dirty="0"/>
          </a:p>
        </p:txBody>
      </p:sp>
      <p:sp>
        <p:nvSpPr>
          <p:cNvPr id="4" name="Slide Number Placeholder 3"/>
          <p:cNvSpPr>
            <a:spLocks noGrp="1"/>
          </p:cNvSpPr>
          <p:nvPr>
            <p:ph type="sldNum" sz="quarter" idx="10"/>
          </p:nvPr>
        </p:nvSpPr>
        <p:spPr/>
        <p:txBody>
          <a:bodyPr/>
          <a:lstStyle/>
          <a:p>
            <a:fld id="{4FC35EA5-FAF0-46C1-BD8F-474FD3F8A2AA}" type="slidenum">
              <a:rPr lang="en-US" smtClean="0"/>
              <a:t>7</a:t>
            </a:fld>
            <a:endParaRPr lang="en-US"/>
          </a:p>
        </p:txBody>
      </p:sp>
    </p:spTree>
    <p:extLst>
      <p:ext uri="{BB962C8B-B14F-4D97-AF65-F5344CB8AC3E}">
        <p14:creationId xmlns:p14="http://schemas.microsoft.com/office/powerpoint/2010/main" val="185163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35EA5-FAF0-46C1-BD8F-474FD3F8A2AA}" type="slidenum">
              <a:rPr lang="en-US" smtClean="0"/>
              <a:t>8</a:t>
            </a:fld>
            <a:endParaRPr lang="en-US"/>
          </a:p>
        </p:txBody>
      </p:sp>
    </p:spTree>
    <p:extLst>
      <p:ext uri="{BB962C8B-B14F-4D97-AF65-F5344CB8AC3E}">
        <p14:creationId xmlns:p14="http://schemas.microsoft.com/office/powerpoint/2010/main" val="221729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smtClean="0"/>
              <a:t>New PSA’s and school/community wide prevention campaigns</a:t>
            </a:r>
            <a:endParaRPr lang="en-US" sz="4400" dirty="0"/>
          </a:p>
        </p:txBody>
      </p:sp>
      <p:sp>
        <p:nvSpPr>
          <p:cNvPr id="4" name="Slide Number Placeholder 3"/>
          <p:cNvSpPr>
            <a:spLocks noGrp="1"/>
          </p:cNvSpPr>
          <p:nvPr>
            <p:ph type="sldNum" sz="quarter" idx="10"/>
          </p:nvPr>
        </p:nvSpPr>
        <p:spPr/>
        <p:txBody>
          <a:bodyPr/>
          <a:lstStyle/>
          <a:p>
            <a:fld id="{4FC35EA5-FAF0-46C1-BD8F-474FD3F8A2AA}" type="slidenum">
              <a:rPr lang="en-US" smtClean="0"/>
              <a:t>9</a:t>
            </a:fld>
            <a:endParaRPr lang="en-US"/>
          </a:p>
        </p:txBody>
      </p:sp>
    </p:spTree>
    <p:extLst>
      <p:ext uri="{BB962C8B-B14F-4D97-AF65-F5344CB8AC3E}">
        <p14:creationId xmlns:p14="http://schemas.microsoft.com/office/powerpoint/2010/main" val="173320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19281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2980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131908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46799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79648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686421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26115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5111A-2850-45CD-83A0-E56D2642BB73}"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65359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5111A-2850-45CD-83A0-E56D2642BB73}"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705677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5111A-2850-45CD-83A0-E56D2642BB73}"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399562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83497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190894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57982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490122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92269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45111A-2850-45CD-83A0-E56D2642BB73}"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61732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24473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5111A-2850-45CD-83A0-E56D2642BB73}"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338334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5111A-2850-45CD-83A0-E56D2642BB73}"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47501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5111A-2850-45CD-83A0-E56D2642BB73}"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193085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1640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45111A-2850-45CD-83A0-E56D2642BB73}"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5B1-9B57-4D7B-A4E8-ECD0A19F9611}" type="slidenum">
              <a:rPr lang="en-US" smtClean="0"/>
              <a:t>‹#›</a:t>
            </a:fld>
            <a:endParaRPr lang="en-US"/>
          </a:p>
        </p:txBody>
      </p:sp>
    </p:spTree>
    <p:extLst>
      <p:ext uri="{BB962C8B-B14F-4D97-AF65-F5344CB8AC3E}">
        <p14:creationId xmlns:p14="http://schemas.microsoft.com/office/powerpoint/2010/main" val="2970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5111A-2850-45CD-83A0-E56D2642BB73}"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695B1-9B57-4D7B-A4E8-ECD0A19F9611}" type="slidenum">
              <a:rPr lang="en-US" smtClean="0"/>
              <a:t>‹#›</a:t>
            </a:fld>
            <a:endParaRPr lang="en-US"/>
          </a:p>
        </p:txBody>
      </p:sp>
    </p:spTree>
    <p:extLst>
      <p:ext uri="{BB962C8B-B14F-4D97-AF65-F5344CB8AC3E}">
        <p14:creationId xmlns:p14="http://schemas.microsoft.com/office/powerpoint/2010/main" val="72399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5111A-2850-45CD-83A0-E56D2642BB73}"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695B1-9B57-4D7B-A4E8-ECD0A19F9611}" type="slidenum">
              <a:rPr lang="en-US" smtClean="0"/>
              <a:t>‹#›</a:t>
            </a:fld>
            <a:endParaRPr lang="en-US"/>
          </a:p>
        </p:txBody>
      </p:sp>
    </p:spTree>
    <p:extLst>
      <p:ext uri="{BB962C8B-B14F-4D97-AF65-F5344CB8AC3E}">
        <p14:creationId xmlns:p14="http://schemas.microsoft.com/office/powerpoint/2010/main" val="3387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1353800" cy="931775"/>
          </a:xfrm>
        </p:spPr>
        <p:txBody>
          <a:bodyPr>
            <a:normAutofit/>
          </a:bodyPr>
          <a:lstStyle/>
          <a:p>
            <a:r>
              <a:rPr lang="en-US" sz="6000" dirty="0" smtClean="0">
                <a:latin typeface="+mn-lt"/>
              </a:rPr>
              <a:t>Vape Culture:   </a:t>
            </a:r>
            <a:endParaRPr lang="en-US" sz="6000" dirty="0">
              <a:latin typeface="+mn-lt"/>
            </a:endParaRPr>
          </a:p>
        </p:txBody>
      </p:sp>
      <p:pic>
        <p:nvPicPr>
          <p:cNvPr id="7" name="Content Placeholder 6"/>
          <p:cNvPicPr>
            <a:picLocks noGrp="1" noChangeAspect="1"/>
          </p:cNvPicPr>
          <p:nvPr>
            <p:ph idx="1"/>
          </p:nvPr>
        </p:nvPicPr>
        <p:blipFill>
          <a:blip r:embed="rId3"/>
          <a:stretch>
            <a:fillRect/>
          </a:stretch>
        </p:blipFill>
        <p:spPr>
          <a:xfrm>
            <a:off x="4291248" y="934323"/>
            <a:ext cx="2143125" cy="2143125"/>
          </a:xfrm>
          <a:prstGeom prst="rect">
            <a:avLst/>
          </a:prstGeom>
        </p:spPr>
      </p:pic>
      <p:pic>
        <p:nvPicPr>
          <p:cNvPr id="8" name="Picture 7"/>
          <p:cNvPicPr>
            <a:picLocks noChangeAspect="1"/>
          </p:cNvPicPr>
          <p:nvPr/>
        </p:nvPicPr>
        <p:blipFill>
          <a:blip r:embed="rId4"/>
          <a:stretch>
            <a:fillRect/>
          </a:stretch>
        </p:blipFill>
        <p:spPr>
          <a:xfrm>
            <a:off x="174227" y="750415"/>
            <a:ext cx="1137613" cy="2143125"/>
          </a:xfrm>
          <a:prstGeom prst="rect">
            <a:avLst/>
          </a:prstGeom>
        </p:spPr>
      </p:pic>
      <p:pic>
        <p:nvPicPr>
          <p:cNvPr id="10" name="Picture 9"/>
          <p:cNvPicPr>
            <a:picLocks noChangeAspect="1"/>
          </p:cNvPicPr>
          <p:nvPr/>
        </p:nvPicPr>
        <p:blipFill>
          <a:blip r:embed="rId5"/>
          <a:stretch>
            <a:fillRect/>
          </a:stretch>
        </p:blipFill>
        <p:spPr>
          <a:xfrm>
            <a:off x="9306157" y="0"/>
            <a:ext cx="2838927" cy="2821959"/>
          </a:xfrm>
          <a:prstGeom prst="rect">
            <a:avLst/>
          </a:prstGeom>
        </p:spPr>
      </p:pic>
      <p:pic>
        <p:nvPicPr>
          <p:cNvPr id="11" name="Picture 10"/>
          <p:cNvPicPr>
            <a:picLocks noChangeAspect="1"/>
          </p:cNvPicPr>
          <p:nvPr/>
        </p:nvPicPr>
        <p:blipFill>
          <a:blip r:embed="rId6"/>
          <a:stretch>
            <a:fillRect/>
          </a:stretch>
        </p:blipFill>
        <p:spPr>
          <a:xfrm>
            <a:off x="1676169" y="790280"/>
            <a:ext cx="2143125" cy="2143125"/>
          </a:xfrm>
          <a:prstGeom prst="rect">
            <a:avLst/>
          </a:prstGeom>
        </p:spPr>
      </p:pic>
      <p:pic>
        <p:nvPicPr>
          <p:cNvPr id="12" name="Picture 10" descr="Image result for cool vaping devices tee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647" y="3077448"/>
            <a:ext cx="226695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5"/>
          <p:cNvPicPr>
            <a:picLocks noChangeAspect="1"/>
          </p:cNvPicPr>
          <p:nvPr/>
        </p:nvPicPr>
        <p:blipFill>
          <a:blip r:embed="rId8"/>
          <a:stretch>
            <a:fillRect/>
          </a:stretch>
        </p:blipFill>
        <p:spPr>
          <a:xfrm>
            <a:off x="9189793" y="2712178"/>
            <a:ext cx="2762250" cy="2054634"/>
          </a:xfrm>
          <a:prstGeom prst="rect">
            <a:avLst/>
          </a:prstGeom>
        </p:spPr>
      </p:pic>
      <p:pic>
        <p:nvPicPr>
          <p:cNvPr id="14" name="Picture 12" descr="Image result for cool jules va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0501" y="3776045"/>
            <a:ext cx="2514600" cy="24239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vaping clou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88" y="510114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cool vaping devices tee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2498" y="520544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vaping PS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06157" y="48127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ool teen vaping pictures vape cultu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4322" y="98593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vape festival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28" y="284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5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6172200" cy="1037491"/>
          </a:xfrm>
        </p:spPr>
        <p:txBody>
          <a:bodyPr>
            <a:normAutofit/>
          </a:bodyPr>
          <a:lstStyle/>
          <a:p>
            <a:r>
              <a:rPr lang="en-US" sz="6000" dirty="0">
                <a:latin typeface="+mn-lt"/>
              </a:rPr>
              <a:t>S</a:t>
            </a:r>
            <a:r>
              <a:rPr lang="en-US" sz="6000" dirty="0" smtClean="0">
                <a:latin typeface="+mn-lt"/>
              </a:rPr>
              <a:t>chool:</a:t>
            </a:r>
            <a:endParaRPr lang="en-US" sz="6000" dirty="0">
              <a:latin typeface="+mn-lt"/>
            </a:endParaRPr>
          </a:p>
        </p:txBody>
      </p:sp>
      <p:sp>
        <p:nvSpPr>
          <p:cNvPr id="5" name="Content Placeholder 4"/>
          <p:cNvSpPr>
            <a:spLocks noGrp="1"/>
          </p:cNvSpPr>
          <p:nvPr>
            <p:ph sz="half" idx="1"/>
          </p:nvPr>
        </p:nvSpPr>
        <p:spPr>
          <a:xfrm>
            <a:off x="838200" y="925286"/>
            <a:ext cx="5181600" cy="5932714"/>
          </a:xfrm>
        </p:spPr>
        <p:txBody>
          <a:bodyPr>
            <a:normAutofit fontScale="32500" lnSpcReduction="20000"/>
          </a:bodyPr>
          <a:lstStyle/>
          <a:p>
            <a:pPr lvl="0"/>
            <a:r>
              <a:rPr lang="en-US" sz="6200" dirty="0" smtClean="0"/>
              <a:t>MS/HS </a:t>
            </a:r>
            <a:r>
              <a:rPr lang="en-US" sz="6200" dirty="0"/>
              <a:t>PTO presentations to </a:t>
            </a:r>
            <a:r>
              <a:rPr lang="en-US" sz="6200" dirty="0" smtClean="0"/>
              <a:t>parents, faculty/staff, KLSD Bus Drivers  </a:t>
            </a:r>
          </a:p>
          <a:p>
            <a:pPr marL="0" lvl="0" indent="0">
              <a:buNone/>
            </a:pPr>
            <a:endParaRPr lang="en-US" sz="6200" dirty="0" smtClean="0"/>
          </a:p>
          <a:p>
            <a:pPr lvl="0"/>
            <a:r>
              <a:rPr lang="en-US" sz="6200" dirty="0" smtClean="0"/>
              <a:t>PowerPoint available </a:t>
            </a:r>
            <a:r>
              <a:rPr lang="en-US" sz="6200" dirty="0"/>
              <a:t>on our web </a:t>
            </a:r>
            <a:r>
              <a:rPr lang="en-US" sz="6200" dirty="0" smtClean="0"/>
              <a:t>site</a:t>
            </a:r>
          </a:p>
          <a:p>
            <a:pPr marL="0" lvl="0" indent="0">
              <a:buNone/>
            </a:pPr>
            <a:endParaRPr lang="en-US" sz="6200" dirty="0"/>
          </a:p>
          <a:p>
            <a:pPr lvl="0"/>
            <a:r>
              <a:rPr lang="en-US" sz="6200" dirty="0" smtClean="0"/>
              <a:t>MS/HS will continue with lessons on vaping </a:t>
            </a:r>
            <a:r>
              <a:rPr lang="en-US" sz="6200" dirty="0"/>
              <a:t>in health </a:t>
            </a:r>
            <a:r>
              <a:rPr lang="en-US" sz="6200" dirty="0" smtClean="0"/>
              <a:t>classes</a:t>
            </a:r>
          </a:p>
          <a:p>
            <a:pPr marL="0" lvl="0" indent="0">
              <a:buNone/>
            </a:pPr>
            <a:endParaRPr lang="en-US" sz="6200" dirty="0"/>
          </a:p>
          <a:p>
            <a:pPr lvl="0"/>
            <a:r>
              <a:rPr lang="en-US" sz="6200" dirty="0" smtClean="0"/>
              <a:t>HS/MS Faculty presentations</a:t>
            </a:r>
          </a:p>
          <a:p>
            <a:pPr marL="0" lvl="0" indent="0">
              <a:buNone/>
            </a:pPr>
            <a:endParaRPr lang="en-US" sz="6200" dirty="0"/>
          </a:p>
          <a:p>
            <a:pPr lvl="0"/>
            <a:r>
              <a:rPr lang="en-US" sz="6200" dirty="0" smtClean="0"/>
              <a:t>HS school-wide presentation on vaping</a:t>
            </a:r>
          </a:p>
          <a:p>
            <a:pPr lvl="0"/>
            <a:endParaRPr lang="en-US" sz="6200" dirty="0"/>
          </a:p>
          <a:p>
            <a:r>
              <a:rPr lang="en-US" sz="6200" dirty="0"/>
              <a:t>The HS Administration reviewed Code of Conduct and consequences of being caught vaping or being in the possession of vaping paraphernalia. </a:t>
            </a:r>
            <a:endParaRPr lang="en-US" sz="6200" dirty="0" smtClean="0"/>
          </a:p>
          <a:p>
            <a:endParaRPr lang="en-US" sz="6200" dirty="0"/>
          </a:p>
          <a:p>
            <a:r>
              <a:rPr lang="en-US" sz="6200" dirty="0"/>
              <a:t>MS teachers reviewed dangers of vaping and the potential consequences per the Code of Conduct</a:t>
            </a:r>
          </a:p>
          <a:p>
            <a:endParaRPr lang="en-US" sz="5400" dirty="0"/>
          </a:p>
          <a:p>
            <a:pPr lvl="0"/>
            <a:endParaRPr lang="en-US" sz="5100" dirty="0"/>
          </a:p>
          <a:p>
            <a:endParaRPr lang="en-US" dirty="0"/>
          </a:p>
        </p:txBody>
      </p:sp>
      <p:sp>
        <p:nvSpPr>
          <p:cNvPr id="6" name="Content Placeholder 5"/>
          <p:cNvSpPr>
            <a:spLocks noGrp="1"/>
          </p:cNvSpPr>
          <p:nvPr>
            <p:ph sz="half" idx="2"/>
          </p:nvPr>
        </p:nvSpPr>
        <p:spPr>
          <a:xfrm>
            <a:off x="6172200" y="1"/>
            <a:ext cx="5181600" cy="6857998"/>
          </a:xfrm>
        </p:spPr>
        <p:txBody>
          <a:bodyPr>
            <a:normAutofit fontScale="32500" lnSpcReduction="20000"/>
          </a:bodyPr>
          <a:lstStyle/>
          <a:p>
            <a:pPr lvl="0"/>
            <a:endParaRPr lang="en-US" sz="5000" dirty="0" smtClean="0"/>
          </a:p>
          <a:p>
            <a:pPr lvl="0"/>
            <a:endParaRPr lang="en-US" sz="5000" dirty="0" smtClean="0"/>
          </a:p>
          <a:p>
            <a:pPr lvl="0"/>
            <a:endParaRPr lang="en-US" sz="5000" dirty="0"/>
          </a:p>
          <a:p>
            <a:pPr marL="0" lvl="0" indent="0">
              <a:buNone/>
            </a:pPr>
            <a:endParaRPr lang="en-US" sz="5000" dirty="0"/>
          </a:p>
          <a:p>
            <a:pPr marL="0" lvl="0" indent="0">
              <a:buNone/>
            </a:pPr>
            <a:endParaRPr lang="en-US" sz="5000" dirty="0" smtClean="0"/>
          </a:p>
          <a:p>
            <a:pPr marL="0" lvl="0" indent="0">
              <a:buNone/>
            </a:pPr>
            <a:endParaRPr lang="en-US" sz="5000" dirty="0" smtClean="0"/>
          </a:p>
          <a:p>
            <a:pPr marL="0" lvl="0" indent="0">
              <a:buNone/>
            </a:pPr>
            <a:endParaRPr lang="en-US" sz="5000" dirty="0" smtClean="0"/>
          </a:p>
          <a:p>
            <a:pPr marL="0" lvl="0" indent="0">
              <a:buNone/>
            </a:pPr>
            <a:endParaRPr lang="en-US" sz="5000" dirty="0"/>
          </a:p>
          <a:p>
            <a:pPr lvl="0"/>
            <a:r>
              <a:rPr lang="en-US" sz="6200" dirty="0"/>
              <a:t>M</a:t>
            </a:r>
            <a:r>
              <a:rPr lang="en-US" sz="6200" dirty="0" smtClean="0"/>
              <a:t>eetings were held with </a:t>
            </a:r>
            <a:r>
              <a:rPr lang="en-US" sz="6200" dirty="0"/>
              <a:t>the HS Prevention Awareness </a:t>
            </a:r>
            <a:r>
              <a:rPr lang="en-US" sz="6200" dirty="0" smtClean="0"/>
              <a:t>Council. Meetings with other groups will continue </a:t>
            </a:r>
          </a:p>
          <a:p>
            <a:pPr marL="0" lvl="0" indent="0">
              <a:buNone/>
            </a:pPr>
            <a:endParaRPr lang="en-US" sz="6200" dirty="0"/>
          </a:p>
          <a:p>
            <a:pPr lvl="0"/>
            <a:r>
              <a:rPr lang="en-US" sz="6200" dirty="0" smtClean="0"/>
              <a:t>District </a:t>
            </a:r>
            <a:r>
              <a:rPr lang="en-US" sz="6200" dirty="0"/>
              <a:t>Letter to all parents encouraging them to have conversations with their children and to attend this evening’s </a:t>
            </a:r>
            <a:r>
              <a:rPr lang="en-US" sz="6200" dirty="0" smtClean="0"/>
              <a:t>presentation</a:t>
            </a:r>
          </a:p>
          <a:p>
            <a:pPr marL="0" lvl="0" indent="0">
              <a:buNone/>
            </a:pPr>
            <a:endParaRPr lang="en-US" sz="6200" dirty="0"/>
          </a:p>
          <a:p>
            <a:pPr lvl="0"/>
            <a:r>
              <a:rPr lang="en-US" sz="6200" dirty="0" smtClean="0"/>
              <a:t>Northern </a:t>
            </a:r>
            <a:r>
              <a:rPr lang="en-US" sz="6200" dirty="0"/>
              <a:t>Westchester Hospital presented to </a:t>
            </a:r>
            <a:r>
              <a:rPr lang="en-US" sz="6200" dirty="0" smtClean="0"/>
              <a:t>a </a:t>
            </a:r>
            <a:r>
              <a:rPr lang="en-US" sz="6200" dirty="0"/>
              <a:t>HS Peer Leaders and PAC members, “Vaping and Smoking Stinks</a:t>
            </a:r>
            <a:r>
              <a:rPr lang="en-US" sz="6200" dirty="0" smtClean="0"/>
              <a:t>”</a:t>
            </a:r>
          </a:p>
          <a:p>
            <a:pPr marL="0" lvl="0" indent="0">
              <a:buNone/>
            </a:pPr>
            <a:endParaRPr lang="en-US" sz="6200" dirty="0" smtClean="0"/>
          </a:p>
          <a:p>
            <a:pPr lvl="0"/>
            <a:r>
              <a:rPr lang="en-US" sz="6200" dirty="0" smtClean="0"/>
              <a:t>HS/MS staff will continue to discuss </a:t>
            </a:r>
            <a:r>
              <a:rPr lang="en-US" sz="6200" dirty="0"/>
              <a:t>how </a:t>
            </a:r>
            <a:r>
              <a:rPr lang="en-US" sz="6200" dirty="0" smtClean="0"/>
              <a:t>       to educate </a:t>
            </a:r>
            <a:r>
              <a:rPr lang="en-US" sz="6200" dirty="0"/>
              <a:t>our </a:t>
            </a:r>
            <a:r>
              <a:rPr lang="en-US" sz="6200" dirty="0" smtClean="0"/>
              <a:t>students, staff and families  </a:t>
            </a:r>
            <a:endParaRPr lang="en-US" sz="6200" dirty="0"/>
          </a:p>
          <a:p>
            <a:endParaRPr lang="en-US" dirty="0"/>
          </a:p>
        </p:txBody>
      </p:sp>
      <p:pic>
        <p:nvPicPr>
          <p:cNvPr id="2" name="Picture 1"/>
          <p:cNvPicPr>
            <a:picLocks noChangeAspect="1"/>
          </p:cNvPicPr>
          <p:nvPr/>
        </p:nvPicPr>
        <p:blipFill>
          <a:blip r:embed="rId3"/>
          <a:stretch>
            <a:fillRect/>
          </a:stretch>
        </p:blipFill>
        <p:spPr>
          <a:xfrm>
            <a:off x="6857999" y="217714"/>
            <a:ext cx="3559630" cy="1780755"/>
          </a:xfrm>
          <a:prstGeom prst="rect">
            <a:avLst/>
          </a:prstGeom>
        </p:spPr>
      </p:pic>
    </p:spTree>
    <p:extLst>
      <p:ext uri="{BB962C8B-B14F-4D97-AF65-F5344CB8AC3E}">
        <p14:creationId xmlns:p14="http://schemas.microsoft.com/office/powerpoint/2010/main" val="272934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90151"/>
            <a:ext cx="7173532" cy="1004551"/>
          </a:xfrm>
        </p:spPr>
        <p:txBody>
          <a:bodyPr>
            <a:normAutofit/>
          </a:bodyPr>
          <a:lstStyle/>
          <a:p>
            <a:r>
              <a:rPr lang="en-US" sz="6000" dirty="0">
                <a:latin typeface="+mn-lt"/>
              </a:rPr>
              <a:t>H</a:t>
            </a:r>
            <a:r>
              <a:rPr lang="en-US" sz="6000" dirty="0" smtClean="0">
                <a:latin typeface="+mn-lt"/>
              </a:rPr>
              <a:t>ome: </a:t>
            </a:r>
            <a:endParaRPr lang="en-US" sz="6000" dirty="0">
              <a:latin typeface="+mn-lt"/>
            </a:endParaRPr>
          </a:p>
        </p:txBody>
      </p:sp>
      <p:sp>
        <p:nvSpPr>
          <p:cNvPr id="5" name="Content Placeholder 4"/>
          <p:cNvSpPr>
            <a:spLocks noGrp="1"/>
          </p:cNvSpPr>
          <p:nvPr>
            <p:ph sz="half" idx="1"/>
          </p:nvPr>
        </p:nvSpPr>
        <p:spPr>
          <a:xfrm>
            <a:off x="155619" y="824248"/>
            <a:ext cx="5181600" cy="6033751"/>
          </a:xfrm>
        </p:spPr>
        <p:txBody>
          <a:bodyPr>
            <a:normAutofit lnSpcReduction="10000"/>
          </a:bodyPr>
          <a:lstStyle/>
          <a:p>
            <a:r>
              <a:rPr lang="en-US" sz="2000" dirty="0"/>
              <a:t>As </a:t>
            </a:r>
            <a:r>
              <a:rPr lang="en-US" sz="2000" dirty="0" smtClean="0"/>
              <a:t>a </a:t>
            </a:r>
            <a:r>
              <a:rPr lang="en-US" sz="2000" dirty="0"/>
              <a:t>parent, you have the power to influence your teen’s decisions. </a:t>
            </a:r>
            <a:r>
              <a:rPr lang="en-US" sz="2000" dirty="0" smtClean="0"/>
              <a:t>Many parents don’t </a:t>
            </a:r>
            <a:r>
              <a:rPr lang="en-US" sz="2000" dirty="0"/>
              <a:t>talk to their kids about drugs, addiction, smoking or drinking, but for those who do, the results are positive. </a:t>
            </a:r>
            <a:endParaRPr lang="en-US" sz="2000" dirty="0" smtClean="0"/>
          </a:p>
          <a:p>
            <a:pPr marL="0" indent="0">
              <a:buNone/>
            </a:pPr>
            <a:endParaRPr lang="en-US" sz="2000" dirty="0" smtClean="0"/>
          </a:p>
          <a:p>
            <a:r>
              <a:rPr lang="en-US" sz="2000" dirty="0" smtClean="0"/>
              <a:t>Teens </a:t>
            </a:r>
            <a:r>
              <a:rPr lang="en-US" sz="2000" dirty="0"/>
              <a:t>whose parents talk to them about these difficult subjects make better </a:t>
            </a:r>
            <a:r>
              <a:rPr lang="en-US" sz="2000" dirty="0" smtClean="0"/>
              <a:t>choices </a:t>
            </a:r>
          </a:p>
          <a:p>
            <a:pPr marL="0" indent="0">
              <a:buNone/>
            </a:pPr>
            <a:endParaRPr lang="en-US" sz="2000" dirty="0"/>
          </a:p>
          <a:p>
            <a:r>
              <a:rPr lang="en-US" sz="2000" dirty="0"/>
              <a:t>When talking </a:t>
            </a:r>
            <a:r>
              <a:rPr lang="en-US" sz="2000" dirty="0" smtClean="0"/>
              <a:t>about </a:t>
            </a:r>
            <a:r>
              <a:rPr lang="en-US" sz="2000" dirty="0"/>
              <a:t>vaping, play it casual. Ask them if they have heard of it and what they know. </a:t>
            </a:r>
            <a:endParaRPr lang="en-US" sz="2000" dirty="0" smtClean="0"/>
          </a:p>
          <a:p>
            <a:pPr marL="0" indent="0">
              <a:buNone/>
            </a:pPr>
            <a:endParaRPr lang="en-US" sz="2000" dirty="0" smtClean="0"/>
          </a:p>
          <a:p>
            <a:r>
              <a:rPr lang="en-US" sz="2000" dirty="0" smtClean="0"/>
              <a:t>Keep </a:t>
            </a:r>
            <a:r>
              <a:rPr lang="en-US" sz="2000" dirty="0"/>
              <a:t>it open-ended. </a:t>
            </a:r>
            <a:r>
              <a:rPr lang="en-US" sz="2000" dirty="0" smtClean="0"/>
              <a:t>Teenagers will </a:t>
            </a:r>
            <a:r>
              <a:rPr lang="en-US" sz="2000" dirty="0"/>
              <a:t>look for any chance to answer a question with a yes or </a:t>
            </a:r>
            <a:r>
              <a:rPr lang="en-US" sz="2000" dirty="0" smtClean="0"/>
              <a:t>no. What do you think about vaping?</a:t>
            </a:r>
          </a:p>
          <a:p>
            <a:pPr marL="0" indent="0">
              <a:buNone/>
            </a:pPr>
            <a:endParaRPr lang="en-US" sz="2000" dirty="0"/>
          </a:p>
          <a:p>
            <a:r>
              <a:rPr lang="en-US" sz="2000" dirty="0"/>
              <a:t>Today's teens are more health-savvy. Teach your teen about e-cigarettes and regular cigarettes. </a:t>
            </a:r>
          </a:p>
          <a:p>
            <a:endParaRPr lang="en-US" i="1" dirty="0"/>
          </a:p>
        </p:txBody>
      </p:sp>
      <p:sp>
        <p:nvSpPr>
          <p:cNvPr id="6" name="Content Placeholder 5"/>
          <p:cNvSpPr>
            <a:spLocks noGrp="1"/>
          </p:cNvSpPr>
          <p:nvPr>
            <p:ph sz="half" idx="2"/>
          </p:nvPr>
        </p:nvSpPr>
        <p:spPr>
          <a:xfrm>
            <a:off x="6597203" y="721217"/>
            <a:ext cx="5181600" cy="6119009"/>
          </a:xfrm>
        </p:spPr>
        <p:txBody>
          <a:bodyPr>
            <a:noAutofit/>
          </a:bodyPr>
          <a:lstStyle/>
          <a:p>
            <a:r>
              <a:rPr lang="en-US" sz="2000" dirty="0" smtClean="0"/>
              <a:t>Talk </a:t>
            </a:r>
            <a:r>
              <a:rPr lang="en-US" sz="2000" dirty="0"/>
              <a:t>about the uncertainty of e-cigarette safety and about the definite possibility of addiction to nicotine that goes along with </a:t>
            </a:r>
            <a:r>
              <a:rPr lang="en-US" sz="2000" dirty="0" smtClean="0"/>
              <a:t>vaping</a:t>
            </a:r>
          </a:p>
          <a:p>
            <a:pPr marL="0" indent="0">
              <a:buNone/>
            </a:pPr>
            <a:endParaRPr lang="en-US" sz="2000" dirty="0"/>
          </a:p>
          <a:p>
            <a:r>
              <a:rPr lang="en-US" sz="2000" dirty="0"/>
              <a:t>Stress the seriousness of vaping as a decision to not just make on a whim, but one with potential consequences of lifelong </a:t>
            </a:r>
            <a:r>
              <a:rPr lang="en-US" sz="2000" dirty="0" smtClean="0"/>
              <a:t>problems </a:t>
            </a:r>
          </a:p>
          <a:p>
            <a:pPr marL="0" indent="0">
              <a:buNone/>
            </a:pPr>
            <a:endParaRPr lang="en-US" sz="2000" dirty="0"/>
          </a:p>
          <a:p>
            <a:r>
              <a:rPr lang="en-US" sz="2000" dirty="0"/>
              <a:t>Be the message. If you </a:t>
            </a:r>
            <a:r>
              <a:rPr lang="en-US" sz="2000" dirty="0" smtClean="0"/>
              <a:t>don't </a:t>
            </a:r>
            <a:r>
              <a:rPr lang="en-US" sz="2000" dirty="0"/>
              <a:t>want your kids to vape, don't vape, either</a:t>
            </a:r>
            <a:r>
              <a:rPr lang="en-US" sz="2000" dirty="0" smtClean="0"/>
              <a:t>.</a:t>
            </a:r>
          </a:p>
          <a:p>
            <a:pPr marL="0" indent="0">
              <a:buNone/>
            </a:pPr>
            <a:endParaRPr lang="en-US" sz="2000" dirty="0" smtClean="0"/>
          </a:p>
          <a:p>
            <a:r>
              <a:rPr lang="en-US" sz="2000" dirty="0" smtClean="0"/>
              <a:t> </a:t>
            </a:r>
            <a:r>
              <a:rPr lang="en-US" sz="2000" dirty="0"/>
              <a:t>Children of people that use products like vaping and nicotine products are more likely to use </a:t>
            </a:r>
            <a:r>
              <a:rPr lang="en-US" sz="2000" dirty="0" smtClean="0"/>
              <a:t>them</a:t>
            </a:r>
            <a:endParaRPr lang="en-US" sz="2000" dirty="0"/>
          </a:p>
          <a:p>
            <a:endParaRPr lang="en-US" sz="2400" i="1" dirty="0"/>
          </a:p>
        </p:txBody>
      </p:sp>
      <p:pic>
        <p:nvPicPr>
          <p:cNvPr id="7" name="Picture 6"/>
          <p:cNvPicPr>
            <a:picLocks noChangeAspect="1"/>
          </p:cNvPicPr>
          <p:nvPr/>
        </p:nvPicPr>
        <p:blipFill>
          <a:blip r:embed="rId3"/>
          <a:stretch>
            <a:fillRect/>
          </a:stretch>
        </p:blipFill>
        <p:spPr>
          <a:xfrm>
            <a:off x="5337219" y="5342785"/>
            <a:ext cx="3023878" cy="1545465"/>
          </a:xfrm>
          <a:prstGeom prst="rect">
            <a:avLst/>
          </a:prstGeom>
        </p:spPr>
      </p:pic>
    </p:spTree>
    <p:extLst>
      <p:ext uri="{BB962C8B-B14F-4D97-AF65-F5344CB8AC3E}">
        <p14:creationId xmlns:p14="http://schemas.microsoft.com/office/powerpoint/2010/main" val="121341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315843"/>
          </a:xfrm>
        </p:spPr>
        <p:txBody>
          <a:bodyPr>
            <a:normAutofit/>
          </a:bodyPr>
          <a:lstStyle/>
          <a:p>
            <a:r>
              <a:rPr lang="en-US" sz="6000" dirty="0" smtClean="0">
                <a:latin typeface="+mn-lt"/>
              </a:rPr>
              <a:t>Prevention Works: </a:t>
            </a:r>
            <a:endParaRPr lang="en-US" sz="6000" dirty="0">
              <a:latin typeface="+mn-lt"/>
            </a:endParaRPr>
          </a:p>
        </p:txBody>
      </p:sp>
      <p:sp>
        <p:nvSpPr>
          <p:cNvPr id="3" name="Content Placeholder 2"/>
          <p:cNvSpPr>
            <a:spLocks noGrp="1"/>
          </p:cNvSpPr>
          <p:nvPr>
            <p:ph sz="half" idx="1"/>
          </p:nvPr>
        </p:nvSpPr>
        <p:spPr>
          <a:xfrm>
            <a:off x="838200" y="586855"/>
            <a:ext cx="5181600" cy="6059272"/>
          </a:xfrm>
        </p:spPr>
        <p:txBody>
          <a:bodyPr>
            <a:normAutofit fontScale="70000" lnSpcReduction="20000"/>
          </a:bodyPr>
          <a:lstStyle/>
          <a:p>
            <a:pPr marL="0" indent="0" fontAlgn="base">
              <a:lnSpc>
                <a:spcPct val="107000"/>
              </a:lnSpc>
              <a:spcAft>
                <a:spcPts val="1410"/>
              </a:spcAft>
              <a:buNone/>
            </a:pPr>
            <a:endParaRPr lang="en-US" sz="2600" dirty="0">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1410"/>
              </a:spcAft>
            </a:pPr>
            <a:r>
              <a:rPr lang="en-US" sz="2600" dirty="0" smtClean="0">
                <a:ea typeface="Times New Roman" panose="02020603050405020304" pitchFamily="18" charset="0"/>
                <a:cs typeface="Calibri" panose="020F0502020204030204" pitchFamily="34" charset="0"/>
              </a:rPr>
              <a:t>According </a:t>
            </a:r>
            <a:r>
              <a:rPr lang="en-US" sz="2600" dirty="0">
                <a:ea typeface="Times New Roman" panose="02020603050405020304" pitchFamily="18" charset="0"/>
                <a:cs typeface="Calibri" panose="020F0502020204030204" pitchFamily="34" charset="0"/>
              </a:rPr>
              <a:t>to the CDC the use of electronic </a:t>
            </a:r>
            <a:r>
              <a:rPr lang="en-US" sz="2600" dirty="0" smtClean="0">
                <a:ea typeface="Times New Roman" panose="02020603050405020304" pitchFamily="18" charset="0"/>
                <a:cs typeface="Calibri" panose="020F0502020204030204" pitchFamily="34" charset="0"/>
              </a:rPr>
              <a:t>cigarettes </a:t>
            </a:r>
            <a:r>
              <a:rPr lang="en-US" sz="2600" dirty="0">
                <a:ea typeface="Times New Roman" panose="02020603050405020304" pitchFamily="18" charset="0"/>
                <a:cs typeface="Calibri" panose="020F0502020204030204" pitchFamily="34" charset="0"/>
              </a:rPr>
              <a:t>by middle and high school students in the United States has </a:t>
            </a:r>
            <a:r>
              <a:rPr lang="en-US" sz="2600" b="1" u="sng" dirty="0">
                <a:ea typeface="Times New Roman" panose="02020603050405020304" pitchFamily="18" charset="0"/>
                <a:cs typeface="Calibri" panose="020F0502020204030204" pitchFamily="34" charset="0"/>
              </a:rPr>
              <a:t>dropped</a:t>
            </a:r>
            <a:r>
              <a:rPr lang="en-US" sz="2600" u="sng" dirty="0">
                <a:ea typeface="Times New Roman" panose="02020603050405020304" pitchFamily="18" charset="0"/>
                <a:cs typeface="Calibri" panose="020F0502020204030204" pitchFamily="34" charset="0"/>
              </a:rPr>
              <a:t> </a:t>
            </a:r>
            <a:r>
              <a:rPr lang="en-US" sz="2600" dirty="0">
                <a:ea typeface="Times New Roman" panose="02020603050405020304" pitchFamily="18" charset="0"/>
                <a:cs typeface="Calibri" panose="020F0502020204030204" pitchFamily="34" charset="0"/>
              </a:rPr>
              <a:t>for the first time since the federal government started tracking the use of these products by young people</a:t>
            </a:r>
            <a:r>
              <a:rPr lang="en-US" sz="2600" dirty="0" smtClean="0">
                <a:ea typeface="Times New Roman" panose="02020603050405020304" pitchFamily="18" charset="0"/>
                <a:cs typeface="Calibri" panose="020F0502020204030204" pitchFamily="34" charset="0"/>
              </a:rPr>
              <a:t>.</a:t>
            </a:r>
          </a:p>
          <a:p>
            <a:pPr fontAlgn="base">
              <a:lnSpc>
                <a:spcPct val="107000"/>
              </a:lnSpc>
            </a:pPr>
            <a:r>
              <a:rPr lang="en-US" sz="2600" dirty="0" smtClean="0">
                <a:ea typeface="Times New Roman" panose="02020603050405020304" pitchFamily="18" charset="0"/>
                <a:cs typeface="Calibri" panose="020F0502020204030204" pitchFamily="34" charset="0"/>
              </a:rPr>
              <a:t>The </a:t>
            </a:r>
            <a:r>
              <a:rPr lang="en-US" sz="2600" dirty="0">
                <a:ea typeface="Times New Roman" panose="02020603050405020304" pitchFamily="18" charset="0"/>
                <a:cs typeface="Calibri" panose="020F0502020204030204" pitchFamily="34" charset="0"/>
              </a:rPr>
              <a:t>number of teenagers using e-cigarettes </a:t>
            </a:r>
            <a:r>
              <a:rPr lang="en-US" sz="2600" b="1" u="sng" dirty="0">
                <a:ea typeface="Times New Roman" panose="02020603050405020304" pitchFamily="18" charset="0"/>
                <a:cs typeface="Calibri" panose="020F0502020204030204" pitchFamily="34" charset="0"/>
              </a:rPr>
              <a:t>fell </a:t>
            </a:r>
            <a:r>
              <a:rPr lang="en-US" sz="2600" dirty="0">
                <a:ea typeface="Times New Roman" panose="02020603050405020304" pitchFamily="18" charset="0"/>
                <a:cs typeface="Calibri" panose="020F0502020204030204" pitchFamily="34" charset="0"/>
              </a:rPr>
              <a:t>from 3 million in 2015 to 2.2 million in 2016</a:t>
            </a:r>
            <a:r>
              <a:rPr lang="en-US" sz="2600" dirty="0" smtClean="0">
                <a:ea typeface="Times New Roman" panose="02020603050405020304" pitchFamily="18" charset="0"/>
                <a:cs typeface="Calibri" panose="020F0502020204030204" pitchFamily="34" charset="0"/>
              </a:rPr>
              <a:t>. </a:t>
            </a:r>
          </a:p>
          <a:p>
            <a:pPr marL="0" indent="0" fontAlgn="base">
              <a:lnSpc>
                <a:spcPct val="107000"/>
              </a:lnSpc>
              <a:buNone/>
            </a:pPr>
            <a:endParaRPr lang="en-US" sz="2600" dirty="0">
              <a:ea typeface="Times New Roman" panose="02020603050405020304" pitchFamily="18" charset="0"/>
              <a:cs typeface="Calibri" panose="020F0502020204030204" pitchFamily="34" charset="0"/>
            </a:endParaRPr>
          </a:p>
          <a:p>
            <a:pPr fontAlgn="base">
              <a:lnSpc>
                <a:spcPct val="107000"/>
              </a:lnSpc>
            </a:pPr>
            <a:r>
              <a:rPr lang="en-US" sz="2600" dirty="0" smtClean="0">
                <a:ea typeface="Times New Roman" panose="02020603050405020304" pitchFamily="18" charset="0"/>
                <a:cs typeface="Calibri" panose="020F0502020204030204" pitchFamily="34" charset="0"/>
              </a:rPr>
              <a:t>High </a:t>
            </a:r>
            <a:r>
              <a:rPr lang="en-US" sz="2600" dirty="0">
                <a:ea typeface="Times New Roman" panose="02020603050405020304" pitchFamily="18" charset="0"/>
                <a:cs typeface="Calibri" panose="020F0502020204030204" pitchFamily="34" charset="0"/>
              </a:rPr>
              <a:t>school students </a:t>
            </a:r>
            <a:r>
              <a:rPr lang="en-US" sz="2600" b="1" u="sng" dirty="0">
                <a:ea typeface="Times New Roman" panose="02020603050405020304" pitchFamily="18" charset="0"/>
                <a:cs typeface="Calibri" panose="020F0502020204030204" pitchFamily="34" charset="0"/>
              </a:rPr>
              <a:t>fell </a:t>
            </a:r>
            <a:r>
              <a:rPr lang="en-US" sz="2600" dirty="0">
                <a:ea typeface="Times New Roman" panose="02020603050405020304" pitchFamily="18" charset="0"/>
                <a:cs typeface="Calibri" panose="020F0502020204030204" pitchFamily="34" charset="0"/>
              </a:rPr>
              <a:t>from </a:t>
            </a:r>
            <a:r>
              <a:rPr lang="en-US" sz="2600" dirty="0" smtClean="0">
                <a:ea typeface="Times New Roman" panose="02020603050405020304" pitchFamily="18" charset="0"/>
                <a:cs typeface="Calibri" panose="020F0502020204030204" pitchFamily="34" charset="0"/>
              </a:rPr>
              <a:t>16 % </a:t>
            </a:r>
            <a:r>
              <a:rPr lang="en-US" sz="2600" dirty="0">
                <a:ea typeface="Times New Roman" panose="02020603050405020304" pitchFamily="18" charset="0"/>
                <a:cs typeface="Calibri" panose="020F0502020204030204" pitchFamily="34" charset="0"/>
              </a:rPr>
              <a:t>in 2015 to 11.3 %</a:t>
            </a:r>
            <a:r>
              <a:rPr lang="en-US" sz="2600" dirty="0" smtClean="0">
                <a:ea typeface="Times New Roman" panose="02020603050405020304" pitchFamily="18" charset="0"/>
                <a:cs typeface="Calibri" panose="020F0502020204030204" pitchFamily="34" charset="0"/>
              </a:rPr>
              <a:t> </a:t>
            </a:r>
            <a:r>
              <a:rPr lang="en-US" sz="2600" dirty="0">
                <a:ea typeface="Times New Roman" panose="02020603050405020304" pitchFamily="18" charset="0"/>
                <a:cs typeface="Calibri" panose="020F0502020204030204" pitchFamily="34" charset="0"/>
              </a:rPr>
              <a:t>in </a:t>
            </a:r>
            <a:r>
              <a:rPr lang="en-US" sz="2600" dirty="0" smtClean="0">
                <a:ea typeface="Times New Roman" panose="02020603050405020304" pitchFamily="18" charset="0"/>
                <a:cs typeface="Calibri" panose="020F0502020204030204" pitchFamily="34" charset="0"/>
              </a:rPr>
              <a:t>2016 </a:t>
            </a:r>
            <a:r>
              <a:rPr lang="en-US" sz="2600" dirty="0">
                <a:ea typeface="Times New Roman" panose="02020603050405020304" pitchFamily="18" charset="0"/>
                <a:cs typeface="Times New Roman" panose="02020603050405020304" pitchFamily="18" charset="0"/>
              </a:rPr>
              <a:t>Middle </a:t>
            </a:r>
            <a:r>
              <a:rPr lang="en-US" sz="2600" dirty="0">
                <a:ea typeface="Times New Roman" panose="02020603050405020304" pitchFamily="18" charset="0"/>
                <a:cs typeface="Calibri" panose="020F0502020204030204" pitchFamily="34" charset="0"/>
              </a:rPr>
              <a:t>school students </a:t>
            </a:r>
            <a:r>
              <a:rPr lang="en-US" sz="2600" b="1" u="sng" dirty="0">
                <a:ea typeface="Times New Roman" panose="02020603050405020304" pitchFamily="18" charset="0"/>
                <a:cs typeface="Calibri" panose="020F0502020204030204" pitchFamily="34" charset="0"/>
              </a:rPr>
              <a:t>fell</a:t>
            </a:r>
            <a:r>
              <a:rPr lang="en-US" sz="2600" b="1" dirty="0">
                <a:ea typeface="Times New Roman" panose="02020603050405020304" pitchFamily="18" charset="0"/>
                <a:cs typeface="Calibri" panose="020F0502020204030204" pitchFamily="34" charset="0"/>
              </a:rPr>
              <a:t> </a:t>
            </a:r>
            <a:r>
              <a:rPr lang="en-US" sz="2600" dirty="0">
                <a:ea typeface="Times New Roman" panose="02020603050405020304" pitchFamily="18" charset="0"/>
                <a:cs typeface="Calibri" panose="020F0502020204030204" pitchFamily="34" charset="0"/>
              </a:rPr>
              <a:t>from 5.3 </a:t>
            </a:r>
            <a:r>
              <a:rPr lang="en-US" sz="2600" dirty="0" smtClean="0">
                <a:ea typeface="Times New Roman" panose="02020603050405020304" pitchFamily="18" charset="0"/>
                <a:cs typeface="Calibri" panose="020F0502020204030204" pitchFamily="34" charset="0"/>
              </a:rPr>
              <a:t>% </a:t>
            </a:r>
            <a:r>
              <a:rPr lang="en-US" sz="2600" dirty="0">
                <a:ea typeface="Times New Roman" panose="02020603050405020304" pitchFamily="18" charset="0"/>
                <a:cs typeface="Calibri" panose="020F0502020204030204" pitchFamily="34" charset="0"/>
              </a:rPr>
              <a:t>to 4.3 %. </a:t>
            </a:r>
          </a:p>
          <a:p>
            <a:pPr fontAlgn="base">
              <a:lnSpc>
                <a:spcPct val="107000"/>
              </a:lnSpc>
            </a:pPr>
            <a:endParaRPr lang="en-US" sz="2600" dirty="0">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pPr>
            <a:r>
              <a:rPr lang="en-US" sz="2600" dirty="0">
                <a:ea typeface="Times New Roman" panose="02020603050405020304" pitchFamily="18" charset="0"/>
                <a:cs typeface="Times New Roman" panose="02020603050405020304" pitchFamily="18" charset="0"/>
              </a:rPr>
              <a:t>Before the drop, the CDC had documented an </a:t>
            </a:r>
            <a:r>
              <a:rPr lang="en-US" sz="2600" u="sng" dirty="0">
                <a:ea typeface="Times New Roman" panose="02020603050405020304" pitchFamily="18" charset="0"/>
                <a:cs typeface="Times New Roman" panose="02020603050405020304" pitchFamily="18" charset="0"/>
              </a:rPr>
              <a:t>exponential increase </a:t>
            </a:r>
            <a:r>
              <a:rPr lang="en-US" sz="2600" dirty="0">
                <a:ea typeface="Times New Roman" panose="02020603050405020304" pitchFamily="18" charset="0"/>
                <a:cs typeface="Times New Roman" panose="02020603050405020304" pitchFamily="18" charset="0"/>
              </a:rPr>
              <a:t>in the use of e-cigarettes by young people between 2011 and 2015</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172200" y="160338"/>
            <a:ext cx="5181600" cy="6697661"/>
          </a:xfrm>
        </p:spPr>
        <p:txBody>
          <a:bodyPr>
            <a:normAutofit fontScale="70000" lnSpcReduction="20000"/>
          </a:bodyPr>
          <a:lstStyle/>
          <a:p>
            <a:pPr fontAlgn="base">
              <a:lnSpc>
                <a:spcPct val="107000"/>
              </a:lnSpc>
            </a:pPr>
            <a:endParaRPr lang="en-US" dirty="0" smtClean="0">
              <a:latin typeface="inherit"/>
              <a:ea typeface="Times New Roman" panose="02020603050405020304" pitchFamily="18" charset="0"/>
              <a:cs typeface="Times New Roman" panose="02020603050405020304" pitchFamily="18" charset="0"/>
            </a:endParaRPr>
          </a:p>
          <a:p>
            <a:pPr fontAlgn="base">
              <a:lnSpc>
                <a:spcPct val="107000"/>
              </a:lnSpc>
            </a:pPr>
            <a:endParaRPr lang="en-US" dirty="0">
              <a:latin typeface="inherit"/>
              <a:ea typeface="Times New Roman" panose="02020603050405020304" pitchFamily="18" charset="0"/>
              <a:cs typeface="Times New Roman" panose="02020603050405020304" pitchFamily="18" charset="0"/>
            </a:endParaRPr>
          </a:p>
          <a:p>
            <a:pPr fontAlgn="base">
              <a:lnSpc>
                <a:spcPct val="107000"/>
              </a:lnSpc>
            </a:pPr>
            <a:endParaRPr lang="en-US" dirty="0" smtClean="0">
              <a:latin typeface="inherit"/>
              <a:ea typeface="Times New Roman" panose="02020603050405020304" pitchFamily="18" charset="0"/>
              <a:cs typeface="Times New Roman" panose="02020603050405020304" pitchFamily="18" charset="0"/>
            </a:endParaRPr>
          </a:p>
          <a:p>
            <a:pPr marL="0" indent="0" fontAlgn="base">
              <a:lnSpc>
                <a:spcPct val="107000"/>
              </a:lnSpc>
              <a:buNone/>
            </a:pPr>
            <a:endParaRPr lang="en-US" dirty="0">
              <a:latin typeface="inherit"/>
              <a:ea typeface="Times New Roman" panose="02020603050405020304" pitchFamily="18" charset="0"/>
              <a:cs typeface="Times New Roman" panose="02020603050405020304" pitchFamily="18" charset="0"/>
            </a:endParaRPr>
          </a:p>
          <a:p>
            <a:pPr marL="0" indent="0" fontAlgn="base">
              <a:lnSpc>
                <a:spcPct val="107000"/>
              </a:lnSpc>
              <a:buNone/>
            </a:pPr>
            <a:endParaRPr lang="en-US" sz="2900" dirty="0">
              <a:ea typeface="Calibri" panose="020F0502020204030204" pitchFamily="34" charset="0"/>
              <a:cs typeface="Times New Roman" panose="02020603050405020304" pitchFamily="18" charset="0"/>
            </a:endParaRPr>
          </a:p>
          <a:p>
            <a:pPr marL="0" indent="0" fontAlgn="base">
              <a:lnSpc>
                <a:spcPct val="107000"/>
              </a:lnSpc>
              <a:buNone/>
            </a:pPr>
            <a:endParaRPr lang="en-US" sz="2900" dirty="0">
              <a:ea typeface="Times New Roman" panose="02020603050405020304" pitchFamily="18" charset="0"/>
              <a:cs typeface="Times New Roman" panose="02020603050405020304" pitchFamily="18" charset="0"/>
            </a:endParaRPr>
          </a:p>
          <a:p>
            <a:pPr fontAlgn="base">
              <a:lnSpc>
                <a:spcPct val="107000"/>
              </a:lnSpc>
            </a:pPr>
            <a:r>
              <a:rPr lang="en-US" sz="2900" dirty="0" smtClean="0">
                <a:ea typeface="Times New Roman" panose="02020603050405020304" pitchFamily="18" charset="0"/>
                <a:cs typeface="Times New Roman" panose="02020603050405020304" pitchFamily="18" charset="0"/>
              </a:rPr>
              <a:t>The </a:t>
            </a:r>
            <a:r>
              <a:rPr lang="en-US" sz="2900" dirty="0">
                <a:ea typeface="Times New Roman" panose="02020603050405020304" pitchFamily="18" charset="0"/>
                <a:cs typeface="Times New Roman" panose="02020603050405020304" pitchFamily="18" charset="0"/>
              </a:rPr>
              <a:t>CDC </a:t>
            </a:r>
            <a:r>
              <a:rPr lang="en-US" sz="2900" dirty="0" smtClean="0">
                <a:ea typeface="Times New Roman" panose="02020603050405020304" pitchFamily="18" charset="0"/>
                <a:cs typeface="Times New Roman" panose="02020603050405020304" pitchFamily="18" charset="0"/>
              </a:rPr>
              <a:t>attributed </a:t>
            </a:r>
            <a:r>
              <a:rPr lang="en-US" sz="2900" dirty="0">
                <a:ea typeface="Times New Roman" panose="02020603050405020304" pitchFamily="18" charset="0"/>
                <a:cs typeface="Times New Roman" panose="02020603050405020304" pitchFamily="18" charset="0"/>
              </a:rPr>
              <a:t>the drop in e-cigarette use to a variety of factors, including high-profile public education campaigns and new </a:t>
            </a:r>
            <a:r>
              <a:rPr lang="en-US" sz="2900" dirty="0" smtClean="0">
                <a:ea typeface="Times New Roman" panose="02020603050405020304" pitchFamily="18" charset="0"/>
                <a:cs typeface="Times New Roman" panose="02020603050405020304" pitchFamily="18" charset="0"/>
              </a:rPr>
              <a:t>restrictions on sales to minors. </a:t>
            </a:r>
          </a:p>
          <a:p>
            <a:pPr marL="0" indent="0" fontAlgn="base">
              <a:lnSpc>
                <a:spcPct val="107000"/>
              </a:lnSpc>
              <a:buNone/>
            </a:pPr>
            <a:endParaRPr lang="en-US" sz="2900" dirty="0" smtClean="0">
              <a:ea typeface="Times New Roman" panose="02020603050405020304" pitchFamily="18" charset="0"/>
              <a:cs typeface="Times New Roman" panose="02020603050405020304" pitchFamily="18" charset="0"/>
            </a:endParaRPr>
          </a:p>
          <a:p>
            <a:pPr fontAlgn="base">
              <a:lnSpc>
                <a:spcPct val="107000"/>
              </a:lnSpc>
            </a:pPr>
            <a:r>
              <a:rPr lang="en-US" sz="2900" dirty="0"/>
              <a:t>If smoking continues at the current rate among U.S. youth, 5.6 million of today’s Americans younger than 18 years of age are expected to die prematurely from a smoking-related illness. This represents about one in every 13 Americans aged 17 years or younger who are alive today.</a:t>
            </a:r>
            <a:r>
              <a:rPr lang="en-US" sz="2900" baseline="30000" dirty="0"/>
              <a:t>1</a:t>
            </a:r>
            <a:endParaRPr lang="en-US" sz="2900" dirty="0"/>
          </a:p>
          <a:p>
            <a:pPr fontAlgn="base">
              <a:lnSpc>
                <a:spcPct val="107000"/>
              </a:lnSpc>
            </a:pPr>
            <a:endParaRPr lang="en-US" sz="2200" b="1" dirty="0">
              <a:ea typeface="Calibri" panose="020F0502020204030204" pitchFamily="34" charset="0"/>
              <a:cs typeface="Times New Roman" panose="02020603050405020304" pitchFamily="18" charset="0"/>
            </a:endParaRPr>
          </a:p>
          <a:p>
            <a:pPr marL="0" indent="0" fontAlgn="base">
              <a:lnSpc>
                <a:spcPct val="107000"/>
              </a:lnSpc>
              <a:buNone/>
            </a:pPr>
            <a:r>
              <a:rPr lang="en-US" sz="2600" dirty="0">
                <a:ea typeface="Times New Roman" panose="02020603050405020304" pitchFamily="18" charset="0"/>
                <a:cs typeface="Helvetica" panose="020B0604020202020204" pitchFamily="34" charset="0"/>
              </a:rPr>
              <a:t> </a:t>
            </a:r>
            <a:endParaRPr lang="en-US" sz="2600" dirty="0">
              <a:ea typeface="Calibri" panose="020F0502020204030204" pitchFamily="34" charset="0"/>
              <a:cs typeface="Times New Roman" panose="02020603050405020304" pitchFamily="18" charset="0"/>
            </a:endParaRPr>
          </a:p>
          <a:p>
            <a:pPr marL="0" indent="0" fontAlgn="base">
              <a:lnSpc>
                <a:spcPct val="107000"/>
              </a:lnSpc>
              <a:spcAft>
                <a:spcPts val="1410"/>
              </a:spcAft>
              <a:buNone/>
            </a:pPr>
            <a:endParaRPr lang="en-US" sz="2600" dirty="0" smtClean="0">
              <a:cs typeface="Times New Roman" panose="02020603050405020304" pitchFamily="18" charset="0"/>
            </a:endParaRPr>
          </a:p>
          <a:p>
            <a:pPr fontAlgn="base">
              <a:lnSpc>
                <a:spcPct val="107000"/>
              </a:lnSpc>
              <a:spcAft>
                <a:spcPts val="1410"/>
              </a:spcAft>
            </a:pPr>
            <a:endParaRPr lang="en-US" dirty="0">
              <a:latin typeface="inherit"/>
              <a:cs typeface="Times New Roman" panose="02020603050405020304" pitchFamily="18" charset="0"/>
            </a:endParaRPr>
          </a:p>
          <a:p>
            <a:pPr fontAlgn="base">
              <a:lnSpc>
                <a:spcPct val="107000"/>
              </a:lnSpc>
              <a:spcAft>
                <a:spcPts val="1410"/>
              </a:spcAft>
            </a:pPr>
            <a:endParaRPr lang="en-US" dirty="0" smtClean="0">
              <a:latin typeface="inherit"/>
              <a:cs typeface="Times New Roman" panose="02020603050405020304" pitchFamily="18" charset="0"/>
            </a:endParaRPr>
          </a:p>
          <a:p>
            <a:pPr fontAlgn="base">
              <a:lnSpc>
                <a:spcPct val="107000"/>
              </a:lnSpc>
              <a:spcAft>
                <a:spcPts val="1410"/>
              </a:spcAft>
            </a:pPr>
            <a:endParaRPr lang="en-US" dirty="0">
              <a:latin typeface="inherit"/>
              <a:cs typeface="Times New Roman" panose="02020603050405020304" pitchFamily="18" charset="0"/>
            </a:endParaRPr>
          </a:p>
          <a:p>
            <a:pPr fontAlgn="base">
              <a:lnSpc>
                <a:spcPct val="107000"/>
              </a:lnSpc>
              <a:spcAft>
                <a:spcPts val="1410"/>
              </a:spcAft>
            </a:pPr>
            <a:endParaRPr lang="en-US" dirty="0" smtClean="0">
              <a:latin typeface="inherit"/>
              <a:cs typeface="Times New Roman" panose="02020603050405020304" pitchFamily="18" charset="0"/>
            </a:endParaRPr>
          </a:p>
          <a:p>
            <a:pPr fontAlgn="base">
              <a:lnSpc>
                <a:spcPct val="107000"/>
              </a:lnSpc>
              <a:spcAft>
                <a:spcPts val="1410"/>
              </a:spcAft>
            </a:pPr>
            <a:endParaRPr lang="en-US" dirty="0">
              <a:latin typeface="inherit"/>
              <a:cs typeface="Times New Roman" panose="02020603050405020304" pitchFamily="18" charset="0"/>
            </a:endParaRPr>
          </a:p>
          <a:p>
            <a:pPr fontAlgn="base">
              <a:lnSpc>
                <a:spcPct val="107000"/>
              </a:lnSpc>
              <a:spcAft>
                <a:spcPts val="1410"/>
              </a:spcAft>
            </a:pPr>
            <a:endParaRPr lang="en-US" dirty="0" smtClean="0">
              <a:latin typeface="inherit"/>
              <a:cs typeface="Times New Roman" panose="02020603050405020304" pitchFamily="18" charset="0"/>
            </a:endParaRPr>
          </a:p>
          <a:p>
            <a:pPr fontAlgn="base">
              <a:lnSpc>
                <a:spcPct val="107000"/>
              </a:lnSpc>
              <a:spcAft>
                <a:spcPts val="1410"/>
              </a:spcAft>
            </a:pPr>
            <a:endParaRPr lang="en-US" dirty="0">
              <a:latin typeface="inherit"/>
              <a:cs typeface="Times New Roman" panose="02020603050405020304" pitchFamily="18" charset="0"/>
            </a:endParaRPr>
          </a:p>
          <a:p>
            <a:pPr fontAlgn="base">
              <a:lnSpc>
                <a:spcPct val="107000"/>
              </a:lnSpc>
              <a:spcAft>
                <a:spcPts val="1410"/>
              </a:spcAft>
            </a:pPr>
            <a:endParaRPr lang="en-US" dirty="0" smtClean="0">
              <a:latin typeface="inherit"/>
              <a:cs typeface="Times New Roman" panose="02020603050405020304" pitchFamily="18" charset="0"/>
            </a:endParaRPr>
          </a:p>
          <a:p>
            <a:pPr fontAlgn="base">
              <a:lnSpc>
                <a:spcPct val="107000"/>
              </a:lnSpc>
              <a:spcAft>
                <a:spcPts val="1410"/>
              </a:spcAft>
            </a:pPr>
            <a:endParaRPr lang="en-US" dirty="0">
              <a:latin typeface="inherit"/>
              <a:cs typeface="Times New Roman" panose="02020603050405020304" pitchFamily="18" charset="0"/>
            </a:endParaRPr>
          </a:p>
          <a:p>
            <a:pPr fontAlgn="base">
              <a:lnSpc>
                <a:spcPct val="107000"/>
              </a:lnSpc>
              <a:spcAft>
                <a:spcPts val="1410"/>
              </a:spcAft>
            </a:pPr>
            <a:endParaRPr lang="en-US" dirty="0" smtClean="0">
              <a:latin typeface="inherit"/>
              <a:cs typeface="Times New Roman" panose="02020603050405020304" pitchFamily="18" charset="0"/>
            </a:endParaRPr>
          </a:p>
          <a:p>
            <a:pPr fontAlgn="base">
              <a:lnSpc>
                <a:spcPct val="107000"/>
              </a:lnSpc>
              <a:spcAft>
                <a:spcPts val="1410"/>
              </a:spcAft>
            </a:pPr>
            <a:endParaRPr lang="en-US" dirty="0"/>
          </a:p>
        </p:txBody>
      </p:sp>
      <p:sp>
        <p:nvSpPr>
          <p:cNvPr id="5" name="AutoShape 2" descr="Image result for sigh of relief tee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igh of relief tee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igh of relief tee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210289" y="306538"/>
            <a:ext cx="2619375" cy="2016287"/>
          </a:xfrm>
          <a:prstGeom prst="rect">
            <a:avLst/>
          </a:prstGeom>
        </p:spPr>
      </p:pic>
    </p:spTree>
    <p:extLst>
      <p:ext uri="{BB962C8B-B14F-4D97-AF65-F5344CB8AC3E}">
        <p14:creationId xmlns:p14="http://schemas.microsoft.com/office/powerpoint/2010/main" val="2282096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9426820"/>
              </p:ext>
            </p:extLst>
          </p:nvPr>
        </p:nvGraphicFramePr>
        <p:xfrm>
          <a:off x="1132764" y="-6893823"/>
          <a:ext cx="9444251" cy="13192265"/>
        </p:xfrm>
        <a:graphic>
          <a:graphicData uri="http://schemas.openxmlformats.org/presentationml/2006/ole">
            <mc:AlternateContent xmlns:mc="http://schemas.openxmlformats.org/markup-compatibility/2006">
              <mc:Choice xmlns:v="urn:schemas-microsoft-com:vml" Requires="v">
                <p:oleObj spid="_x0000_s1038" name="Acrobat Document" r:id="rId4" imgW="5829300" imgH="9601200" progId="AcroExch.Document.DC">
                  <p:embed/>
                </p:oleObj>
              </mc:Choice>
              <mc:Fallback>
                <p:oleObj name="Acrobat Document" r:id="rId4" imgW="5829300" imgH="9601200" progId="AcroExch.Document.DC">
                  <p:embed/>
                  <p:pic>
                    <p:nvPicPr>
                      <p:cNvPr id="0" name=""/>
                      <p:cNvPicPr/>
                      <p:nvPr/>
                    </p:nvPicPr>
                    <p:blipFill>
                      <a:blip r:embed="rId5"/>
                      <a:stretch>
                        <a:fillRect/>
                      </a:stretch>
                    </p:blipFill>
                    <p:spPr>
                      <a:xfrm>
                        <a:off x="1132764" y="-6893823"/>
                        <a:ext cx="9444251" cy="13192265"/>
                      </a:xfrm>
                      <a:prstGeom prst="rect">
                        <a:avLst/>
                      </a:prstGeom>
                    </p:spPr>
                  </p:pic>
                </p:oleObj>
              </mc:Fallback>
            </mc:AlternateContent>
          </a:graphicData>
        </a:graphic>
      </p:graphicFrame>
    </p:spTree>
    <p:extLst>
      <p:ext uri="{BB962C8B-B14F-4D97-AF65-F5344CB8AC3E}">
        <p14:creationId xmlns:p14="http://schemas.microsoft.com/office/powerpoint/2010/main" val="275310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143001"/>
            <a:ext cx="7772400" cy="1470025"/>
          </a:xfrm>
        </p:spPr>
        <p:txBody>
          <a:bodyPr/>
          <a:lstStyle/>
          <a:p>
            <a:endParaRPr lang="en-US" dirty="0"/>
          </a:p>
        </p:txBody>
      </p:sp>
      <p:pic>
        <p:nvPicPr>
          <p:cNvPr id="99330" name="Picture 2"/>
          <p:cNvPicPr>
            <a:picLocks noChangeAspect="1" noChangeArrowheads="1"/>
          </p:cNvPicPr>
          <p:nvPr/>
        </p:nvPicPr>
        <p:blipFill>
          <a:blip r:embed="rId4" cstate="print"/>
          <a:srcRect/>
          <a:stretch>
            <a:fillRect/>
          </a:stretch>
        </p:blipFill>
        <p:spPr bwMode="auto">
          <a:xfrm>
            <a:off x="1508760" y="683047"/>
            <a:ext cx="8968282" cy="5111826"/>
          </a:xfrm>
          <a:prstGeom prst="rect">
            <a:avLst/>
          </a:prstGeom>
          <a:noFill/>
          <a:ln w="9525">
            <a:noFill/>
            <a:miter lim="800000"/>
            <a:headEnd/>
            <a:tailEnd/>
          </a:ln>
        </p:spPr>
      </p:pic>
      <p:sp>
        <p:nvSpPr>
          <p:cNvPr id="7" name="TextBox 6"/>
          <p:cNvSpPr txBox="1"/>
          <p:nvPr/>
        </p:nvSpPr>
        <p:spPr>
          <a:xfrm>
            <a:off x="246044" y="1166748"/>
            <a:ext cx="10230997" cy="3477875"/>
          </a:xfrm>
          <a:prstGeom prst="rect">
            <a:avLst/>
          </a:prstGeom>
          <a:noFill/>
        </p:spPr>
        <p:txBody>
          <a:bodyPr wrap="square" rtlCol="0">
            <a:spAutoFit/>
          </a:bodyPr>
          <a:lstStyle/>
          <a:p>
            <a:pPr algn="ctr"/>
            <a:endParaRPr lang="en-US" sz="8000" b="1" dirty="0" smtClean="0">
              <a:solidFill>
                <a:srgbClr val="FFFF00"/>
              </a:solidFill>
              <a:latin typeface="+mj-lt"/>
              <a:cs typeface="Aparajita" pitchFamily="34" charset="0"/>
            </a:endParaRPr>
          </a:p>
          <a:p>
            <a:pPr algn="ctr"/>
            <a:r>
              <a:rPr lang="en-US" sz="8000" b="1" dirty="0" smtClean="0">
                <a:solidFill>
                  <a:srgbClr val="FFFF00"/>
                </a:solidFill>
                <a:latin typeface="+mj-lt"/>
                <a:cs typeface="Aparajita" pitchFamily="34" charset="0"/>
              </a:rPr>
              <a:t>    VAPING</a:t>
            </a:r>
          </a:p>
          <a:p>
            <a:pPr algn="ctr"/>
            <a:endParaRPr lang="en-US" sz="6000" b="1" i="1" dirty="0">
              <a:solidFill>
                <a:srgbClr val="FFFF00"/>
              </a:solidFill>
              <a:latin typeface="+mj-lt"/>
              <a:cs typeface="Aparajita" pitchFamily="34" charset="0"/>
            </a:endParaRPr>
          </a:p>
        </p:txBody>
      </p:sp>
    </p:spTree>
    <p:custDataLst>
      <p:tags r:id="rId1"/>
    </p:custDataLst>
    <p:extLst>
      <p:ext uri="{BB962C8B-B14F-4D97-AF65-F5344CB8AC3E}">
        <p14:creationId xmlns:p14="http://schemas.microsoft.com/office/powerpoint/2010/main" val="195917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394" y="0"/>
            <a:ext cx="10515600" cy="2467777"/>
          </a:xfrm>
        </p:spPr>
        <p:txBody>
          <a:bodyPr>
            <a:normAutofit fontScale="90000"/>
          </a:bodyPr>
          <a:lstStyle/>
          <a:p>
            <a:r>
              <a:rPr lang="en-US" sz="6700" dirty="0" smtClean="0">
                <a:latin typeface="+mn-lt"/>
              </a:rPr>
              <a:t/>
            </a:r>
            <a:br>
              <a:rPr lang="en-US" sz="6700" dirty="0" smtClean="0">
                <a:latin typeface="+mn-lt"/>
              </a:rPr>
            </a:br>
            <a:r>
              <a:rPr lang="en-US" sz="6700" dirty="0" smtClean="0">
                <a:latin typeface="+mn-lt"/>
              </a:rPr>
              <a:t>What </a:t>
            </a:r>
            <a:r>
              <a:rPr lang="en-US" sz="6700" dirty="0">
                <a:latin typeface="+mn-lt"/>
              </a:rPr>
              <a:t>is VAPING</a:t>
            </a:r>
            <a:r>
              <a:rPr lang="en-US" sz="6700" dirty="0" smtClean="0">
                <a:latin typeface="+mn-lt"/>
              </a:rPr>
              <a:t>?</a:t>
            </a:r>
            <a:br>
              <a:rPr lang="en-US" sz="6700" dirty="0" smtClean="0">
                <a:latin typeface="+mn-lt"/>
              </a:rPr>
            </a:br>
            <a:r>
              <a:rPr lang="en-US" sz="3100" i="1" dirty="0" smtClean="0">
                <a:latin typeface="+mn-lt"/>
              </a:rPr>
              <a:t>The </a:t>
            </a:r>
            <a:r>
              <a:rPr lang="en-US" sz="3100" i="1" dirty="0">
                <a:latin typeface="+mn-lt"/>
              </a:rPr>
              <a:t>act of inhaling vapor produced by any kind of e-cigarette </a:t>
            </a:r>
            <a:r>
              <a:rPr lang="en-US" sz="3100" i="1" dirty="0" smtClean="0">
                <a:latin typeface="+mn-lt"/>
              </a:rPr>
              <a:t/>
            </a:r>
            <a:br>
              <a:rPr lang="en-US" sz="3100" i="1" dirty="0" smtClean="0">
                <a:latin typeface="+mn-lt"/>
              </a:rPr>
            </a:br>
            <a:r>
              <a:rPr lang="en-US" sz="3100" i="1" dirty="0" smtClean="0">
                <a:latin typeface="+mn-lt"/>
              </a:rPr>
              <a:t>or </a:t>
            </a:r>
            <a:r>
              <a:rPr lang="en-US" sz="3100" i="1" dirty="0">
                <a:latin typeface="+mn-lt"/>
              </a:rPr>
              <a:t>personal </a:t>
            </a:r>
            <a:r>
              <a:rPr lang="en-US" sz="3100" i="1" dirty="0" smtClean="0">
                <a:latin typeface="+mn-lt"/>
              </a:rPr>
              <a:t>vaporizer. Users </a:t>
            </a:r>
            <a:r>
              <a:rPr lang="en-US" sz="3100" i="1" dirty="0">
                <a:latin typeface="+mn-lt"/>
              </a:rPr>
              <a:t>load a liquid solution containing their drug of choice into </a:t>
            </a:r>
            <a:r>
              <a:rPr lang="en-US" sz="3100" i="1" dirty="0" smtClean="0">
                <a:latin typeface="+mn-lt"/>
              </a:rPr>
              <a:t>the device. When they </a:t>
            </a:r>
            <a:r>
              <a:rPr lang="en-US" sz="3100" i="1" dirty="0">
                <a:latin typeface="+mn-lt"/>
              </a:rPr>
              <a:t>draw on the device, the battery heats the liquid, which is then atomized into an inhalable vapor. </a:t>
            </a:r>
            <a:br>
              <a:rPr lang="en-US" sz="3100" i="1" dirty="0">
                <a:latin typeface="+mn-lt"/>
              </a:rPr>
            </a:br>
            <a:endParaRPr lang="en-US" sz="3100" i="1" dirty="0">
              <a:latin typeface="+mn-lt"/>
            </a:endParaRPr>
          </a:p>
        </p:txBody>
      </p:sp>
      <p:pic>
        <p:nvPicPr>
          <p:cNvPr id="12" name="Content Placeholder 11"/>
          <p:cNvPicPr>
            <a:picLocks noGrp="1" noChangeAspect="1"/>
          </p:cNvPicPr>
          <p:nvPr>
            <p:ph sz="half" idx="1"/>
          </p:nvPr>
        </p:nvPicPr>
        <p:blipFill>
          <a:blip r:embed="rId3"/>
          <a:stretch>
            <a:fillRect/>
          </a:stretch>
        </p:blipFill>
        <p:spPr>
          <a:xfrm>
            <a:off x="6400799" y="2804159"/>
            <a:ext cx="3794199" cy="2104223"/>
          </a:xfrm>
          <a:prstGeom prst="rect">
            <a:avLst/>
          </a:prstGeom>
        </p:spPr>
      </p:pic>
      <p:pic>
        <p:nvPicPr>
          <p:cNvPr id="13" name="Content Placeholder 12"/>
          <p:cNvPicPr>
            <a:picLocks noGrp="1" noChangeAspect="1"/>
          </p:cNvPicPr>
          <p:nvPr>
            <p:ph sz="half" idx="2"/>
          </p:nvPr>
        </p:nvPicPr>
        <p:blipFill>
          <a:blip r:embed="rId4"/>
          <a:stretch>
            <a:fillRect/>
          </a:stretch>
        </p:blipFill>
        <p:spPr>
          <a:xfrm>
            <a:off x="256944" y="2804160"/>
            <a:ext cx="5181600" cy="3735984"/>
          </a:xfrm>
          <a:prstGeom prst="rect">
            <a:avLst/>
          </a:prstGeom>
        </p:spPr>
      </p:pic>
      <p:pic>
        <p:nvPicPr>
          <p:cNvPr id="14" name="Picture 13"/>
          <p:cNvPicPr>
            <a:picLocks noChangeAspect="1"/>
          </p:cNvPicPr>
          <p:nvPr/>
        </p:nvPicPr>
        <p:blipFill>
          <a:blip r:embed="rId5"/>
          <a:stretch>
            <a:fillRect/>
          </a:stretch>
        </p:blipFill>
        <p:spPr>
          <a:xfrm>
            <a:off x="6400799" y="5045542"/>
            <a:ext cx="3899971" cy="1631761"/>
          </a:xfrm>
          <a:prstGeom prst="rect">
            <a:avLst/>
          </a:prstGeom>
        </p:spPr>
      </p:pic>
    </p:spTree>
    <p:extLst>
      <p:ext uri="{BB962C8B-B14F-4D97-AF65-F5344CB8AC3E}">
        <p14:creationId xmlns:p14="http://schemas.microsoft.com/office/powerpoint/2010/main" val="2902986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6400801" cy="1035586"/>
          </a:xfrm>
        </p:spPr>
        <p:txBody>
          <a:bodyPr>
            <a:noAutofit/>
          </a:bodyPr>
          <a:lstStyle/>
          <a:p>
            <a:r>
              <a:rPr lang="en-US" sz="6000" dirty="0" smtClean="0">
                <a:latin typeface="+mn-lt"/>
                <a:cs typeface="Times New Roman" pitchFamily="18" charset="0"/>
              </a:rPr>
              <a:t/>
            </a:r>
            <a:br>
              <a:rPr lang="en-US" sz="6000" dirty="0" smtClean="0">
                <a:latin typeface="+mn-lt"/>
                <a:cs typeface="Times New Roman" pitchFamily="18" charset="0"/>
              </a:rPr>
            </a:br>
            <a:r>
              <a:rPr lang="en-US" sz="6000" dirty="0" smtClean="0">
                <a:latin typeface="+mn-lt"/>
                <a:cs typeface="Times New Roman" pitchFamily="18" charset="0"/>
              </a:rPr>
              <a:t>Vaping </a:t>
            </a:r>
            <a:r>
              <a:rPr lang="en-US" sz="6000" dirty="0">
                <a:latin typeface="+mn-lt"/>
                <a:cs typeface="Times New Roman" pitchFamily="18" charset="0"/>
              </a:rPr>
              <a:t>Devices:</a:t>
            </a:r>
            <a:br>
              <a:rPr lang="en-US" sz="6000" dirty="0">
                <a:latin typeface="+mn-lt"/>
                <a:cs typeface="Times New Roman" pitchFamily="18" charset="0"/>
              </a:rPr>
            </a:br>
            <a:endParaRPr lang="en-US" sz="6000" dirty="0">
              <a:latin typeface="+mn-lt"/>
            </a:endParaRPr>
          </a:p>
        </p:txBody>
      </p:sp>
      <p:sp>
        <p:nvSpPr>
          <p:cNvPr id="4" name="Slide Number Placeholder 3"/>
          <p:cNvSpPr>
            <a:spLocks noGrp="1"/>
          </p:cNvSpPr>
          <p:nvPr>
            <p:ph type="sldNum" sz="quarter" idx="12"/>
          </p:nvPr>
        </p:nvSpPr>
        <p:spPr/>
        <p:txBody>
          <a:bodyPr/>
          <a:lstStyle/>
          <a:p>
            <a:fld id="{D934557D-B92E-4421-9B48-5A9B5C16623B}" type="slidenum">
              <a:rPr lang="en-US" smtClean="0"/>
              <a:t>16</a:t>
            </a:fld>
            <a:endParaRPr lang="en-US" dirty="0"/>
          </a:p>
        </p:txBody>
      </p:sp>
      <p:cxnSp>
        <p:nvCxnSpPr>
          <p:cNvPr id="16" name="Straight Connector 15"/>
          <p:cNvCxnSpPr/>
          <p:nvPr/>
        </p:nvCxnSpPr>
        <p:spPr>
          <a:xfrm rot="5400000" flipH="1" flipV="1">
            <a:off x="5571647" y="5448300"/>
            <a:ext cx="3048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88500" y="1438922"/>
            <a:ext cx="888500" cy="219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3410" name="Picture 2" descr="eCig Diagra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26" y="361692"/>
            <a:ext cx="5048674" cy="329883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67364"/>
            <a:ext cx="7016826" cy="3354765"/>
          </a:xfrm>
          <a:prstGeom prst="rect">
            <a:avLst/>
          </a:prstGeom>
        </p:spPr>
        <p:txBody>
          <a:bodyPr wrap="square">
            <a:spAutoFit/>
          </a:bodyPr>
          <a:lstStyle/>
          <a:p>
            <a:pPr marL="285750" indent="-285750">
              <a:buFont typeface="Arial" panose="020B0604020202020204" pitchFamily="34" charset="0"/>
              <a:buChar char="•"/>
            </a:pPr>
            <a:r>
              <a:rPr lang="en-US" i="1" u="sng" dirty="0" smtClean="0"/>
              <a:t>Electronic </a:t>
            </a:r>
            <a:r>
              <a:rPr lang="en-US" i="1" u="sng" dirty="0"/>
              <a:t>cigarette</a:t>
            </a:r>
            <a:r>
              <a:rPr lang="en-US" i="1" dirty="0"/>
              <a:t>: smokeless, battery operated device used to </a:t>
            </a:r>
            <a:endParaRPr lang="en-US" i="1" dirty="0" smtClean="0"/>
          </a:p>
          <a:p>
            <a:r>
              <a:rPr lang="en-US" i="1" dirty="0"/>
              <a:t> </a:t>
            </a:r>
            <a:r>
              <a:rPr lang="en-US" i="1" dirty="0" smtClean="0"/>
              <a:t>    deliver </a:t>
            </a:r>
            <a:r>
              <a:rPr lang="en-US" i="1" dirty="0"/>
              <a:t>nicotine with flavorings or other chemicals to the </a:t>
            </a:r>
            <a:r>
              <a:rPr lang="en-US" i="1" dirty="0" smtClean="0"/>
              <a:t>lungs. </a:t>
            </a:r>
          </a:p>
          <a:p>
            <a:endParaRPr lang="en-US" i="1" dirty="0" smtClean="0"/>
          </a:p>
          <a:p>
            <a:pPr marL="342900" indent="-342900">
              <a:buFont typeface="Arial" panose="020B0604020202020204" pitchFamily="34" charset="0"/>
              <a:buChar char="•"/>
            </a:pPr>
            <a:r>
              <a:rPr lang="en-US" i="1" u="sng" dirty="0" smtClean="0"/>
              <a:t>Vaporizer pen or vape </a:t>
            </a:r>
            <a:r>
              <a:rPr lang="en-US" i="1" dirty="0" smtClean="0"/>
              <a:t>pen: a device </a:t>
            </a:r>
            <a:r>
              <a:rPr lang="en-US" i="1" dirty="0"/>
              <a:t>ranging in size from a </a:t>
            </a:r>
            <a:r>
              <a:rPr lang="en-US" i="1" dirty="0" smtClean="0"/>
              <a:t>standard</a:t>
            </a:r>
          </a:p>
          <a:p>
            <a:r>
              <a:rPr lang="en-US" i="1" dirty="0"/>
              <a:t> </a:t>
            </a:r>
            <a:r>
              <a:rPr lang="en-US" i="1" dirty="0" smtClean="0"/>
              <a:t>     </a:t>
            </a:r>
            <a:r>
              <a:rPr lang="en-US" i="1" dirty="0"/>
              <a:t>pen to a large cigar </a:t>
            </a:r>
            <a:r>
              <a:rPr lang="en-US" i="1" dirty="0" smtClean="0"/>
              <a:t>used </a:t>
            </a:r>
            <a:r>
              <a:rPr lang="en-US" i="1" dirty="0"/>
              <a:t>to generate an inhalable vapor from a solid, </a:t>
            </a:r>
            <a:r>
              <a:rPr lang="en-US" i="1" dirty="0" smtClean="0"/>
              <a:t> </a:t>
            </a:r>
          </a:p>
          <a:p>
            <a:r>
              <a:rPr lang="en-US" i="1" dirty="0"/>
              <a:t> </a:t>
            </a:r>
            <a:r>
              <a:rPr lang="en-US" i="1" dirty="0" smtClean="0"/>
              <a:t>     semi-solid</a:t>
            </a:r>
            <a:r>
              <a:rPr lang="en-US" i="1" dirty="0"/>
              <a:t>, or liquid substance. </a:t>
            </a:r>
            <a:endParaRPr lang="en-US" i="1" dirty="0" smtClean="0"/>
          </a:p>
          <a:p>
            <a:endParaRPr lang="en-US" i="1" dirty="0" smtClean="0"/>
          </a:p>
          <a:p>
            <a:pPr marL="342900" indent="-342900">
              <a:buFont typeface="Arial" panose="020B0604020202020204" pitchFamily="34" charset="0"/>
              <a:buChar char="•"/>
            </a:pPr>
            <a:r>
              <a:rPr lang="en-US" i="1" dirty="0" smtClean="0"/>
              <a:t> </a:t>
            </a:r>
            <a:r>
              <a:rPr lang="en-US" i="1" u="sng" dirty="0"/>
              <a:t>T</a:t>
            </a:r>
            <a:r>
              <a:rPr lang="en-US" i="1" u="sng" dirty="0" smtClean="0"/>
              <a:t>hree components</a:t>
            </a:r>
            <a:r>
              <a:rPr lang="en-US" i="1" dirty="0" smtClean="0"/>
              <a:t>: A </a:t>
            </a:r>
            <a:r>
              <a:rPr lang="en-US" i="1" dirty="0"/>
              <a:t>liquid cartridge </a:t>
            </a:r>
            <a:r>
              <a:rPr lang="en-US" i="1" dirty="0" smtClean="0"/>
              <a:t>used </a:t>
            </a:r>
            <a:r>
              <a:rPr lang="en-US" i="1" dirty="0"/>
              <a:t>to produce the vapor. </a:t>
            </a:r>
            <a:endParaRPr lang="en-US" i="1" dirty="0" smtClean="0"/>
          </a:p>
          <a:p>
            <a:r>
              <a:rPr lang="en-US" i="1" dirty="0"/>
              <a:t> </a:t>
            </a:r>
            <a:r>
              <a:rPr lang="en-US" i="1" dirty="0" smtClean="0"/>
              <a:t>       A </a:t>
            </a:r>
            <a:r>
              <a:rPr lang="en-US" i="1" dirty="0"/>
              <a:t>heating element known as the </a:t>
            </a:r>
            <a:r>
              <a:rPr lang="en-US" i="1" dirty="0" smtClean="0"/>
              <a:t>atomizer and a rechargeable </a:t>
            </a:r>
          </a:p>
          <a:p>
            <a:r>
              <a:rPr lang="en-US" i="1" dirty="0"/>
              <a:t> </a:t>
            </a:r>
            <a:r>
              <a:rPr lang="en-US" i="1" dirty="0" smtClean="0"/>
              <a:t>       battery </a:t>
            </a:r>
            <a:r>
              <a:rPr lang="en-US" i="1" dirty="0"/>
              <a:t>to power the atomizer.</a:t>
            </a:r>
          </a:p>
          <a:p>
            <a:endParaRPr lang="en-US" sz="1200" i="1" dirty="0" smtClean="0">
              <a:latin typeface="+mj-lt"/>
            </a:endParaRPr>
          </a:p>
          <a:p>
            <a:endParaRPr lang="en-US" sz="2000" i="1" dirty="0" smtClean="0">
              <a:latin typeface="+mj-lt"/>
            </a:endParaRPr>
          </a:p>
        </p:txBody>
      </p:sp>
      <p:pic>
        <p:nvPicPr>
          <p:cNvPr id="8" name="Picture 7"/>
          <p:cNvPicPr>
            <a:picLocks noChangeAspect="1"/>
          </p:cNvPicPr>
          <p:nvPr/>
        </p:nvPicPr>
        <p:blipFill>
          <a:blip r:embed="rId4"/>
          <a:stretch>
            <a:fillRect/>
          </a:stretch>
        </p:blipFill>
        <p:spPr>
          <a:xfrm>
            <a:off x="4236720" y="3818529"/>
            <a:ext cx="7570620" cy="2902946"/>
          </a:xfrm>
          <a:prstGeom prst="rect">
            <a:avLst/>
          </a:prstGeom>
        </p:spPr>
      </p:pic>
      <p:pic>
        <p:nvPicPr>
          <p:cNvPr id="6" name="Picture 5"/>
          <p:cNvPicPr>
            <a:picLocks noChangeAspect="1"/>
          </p:cNvPicPr>
          <p:nvPr/>
        </p:nvPicPr>
        <p:blipFill>
          <a:blip r:embed="rId5"/>
          <a:stretch>
            <a:fillRect/>
          </a:stretch>
        </p:blipFill>
        <p:spPr>
          <a:xfrm>
            <a:off x="499619" y="3818529"/>
            <a:ext cx="3237482" cy="2902946"/>
          </a:xfrm>
          <a:prstGeom prst="rect">
            <a:avLst/>
          </a:prstGeom>
        </p:spPr>
      </p:pic>
    </p:spTree>
    <p:extLst>
      <p:ext uri="{BB962C8B-B14F-4D97-AF65-F5344CB8AC3E}">
        <p14:creationId xmlns:p14="http://schemas.microsoft.com/office/powerpoint/2010/main" val="3534427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30364" y="1264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latin typeface="Arial" charset="0"/>
              <a:cs typeface="Arial" charset="0"/>
            </a:endParaRPr>
          </a:p>
        </p:txBody>
      </p:sp>
      <p:pic>
        <p:nvPicPr>
          <p:cNvPr id="4098" name="Picture 2" descr="http://graphics8.nytimes.com/newsgraphics/2014/03/04/ecig-graphic/8513ddbb2a05c99414b514b749cc675c67189193/0305-biz-ecig-artboar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1834" y="0"/>
            <a:ext cx="3776730" cy="68788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1"/>
            <a:ext cx="7843234" cy="1648497"/>
          </a:xfrm>
        </p:spPr>
        <p:txBody>
          <a:bodyPr>
            <a:noAutofit/>
          </a:bodyPr>
          <a:lstStyle/>
          <a:p>
            <a:r>
              <a:rPr lang="en-US" sz="6000" b="1" dirty="0" smtClean="0"/>
              <a:t/>
            </a:r>
            <a:br>
              <a:rPr lang="en-US" sz="6000" b="1" dirty="0" smtClean="0"/>
            </a:br>
            <a:r>
              <a:rPr lang="en-US" sz="6000" dirty="0" smtClean="0">
                <a:latin typeface="+mn-lt"/>
              </a:rPr>
              <a:t>Teens may not call </a:t>
            </a:r>
            <a:r>
              <a:rPr lang="en-US" sz="6000" dirty="0">
                <a:latin typeface="+mn-lt"/>
              </a:rPr>
              <a:t/>
            </a:r>
            <a:br>
              <a:rPr lang="en-US" sz="6000" dirty="0">
                <a:latin typeface="+mn-lt"/>
              </a:rPr>
            </a:br>
            <a:r>
              <a:rPr lang="en-US" sz="6000" dirty="0" smtClean="0">
                <a:latin typeface="+mn-lt"/>
              </a:rPr>
              <a:t>them e-cigarettes:</a:t>
            </a:r>
            <a:endParaRPr lang="en-US" sz="6000" dirty="0">
              <a:latin typeface="+mn-lt"/>
            </a:endParaRPr>
          </a:p>
        </p:txBody>
      </p:sp>
      <p:sp>
        <p:nvSpPr>
          <p:cNvPr id="7" name="Text Placeholder 6"/>
          <p:cNvSpPr>
            <a:spLocks noGrp="1"/>
          </p:cNvSpPr>
          <p:nvPr>
            <p:ph type="body" sz="half" idx="2"/>
          </p:nvPr>
        </p:nvSpPr>
        <p:spPr>
          <a:xfrm>
            <a:off x="1" y="1648497"/>
            <a:ext cx="4494882" cy="3154858"/>
          </a:xfrm>
        </p:spPr>
        <p:txBody>
          <a:bodyPr>
            <a:normAutofit fontScale="55000" lnSpcReduction="20000"/>
          </a:bodyPr>
          <a:lstStyle/>
          <a:p>
            <a:pPr marL="114300" algn="ctr"/>
            <a:r>
              <a:rPr lang="en-US" sz="8000" i="1" dirty="0" smtClean="0">
                <a:latin typeface="+mj-lt"/>
              </a:rPr>
              <a:t>“cartridges”</a:t>
            </a:r>
            <a:endParaRPr lang="en-US" sz="8000" i="1" dirty="0">
              <a:latin typeface="+mj-lt"/>
            </a:endParaRPr>
          </a:p>
          <a:p>
            <a:pPr marL="114300" algn="ctr"/>
            <a:r>
              <a:rPr lang="en-US" sz="8000" i="1" dirty="0" smtClean="0">
                <a:latin typeface="+mj-lt"/>
              </a:rPr>
              <a:t>“carts”</a:t>
            </a:r>
            <a:endParaRPr lang="en-US" sz="8000" i="1" dirty="0">
              <a:latin typeface="+mj-lt"/>
            </a:endParaRPr>
          </a:p>
          <a:p>
            <a:pPr marL="114300" algn="ctr"/>
            <a:r>
              <a:rPr lang="en-US" sz="8000" i="1" dirty="0" smtClean="0">
                <a:latin typeface="+mj-lt"/>
              </a:rPr>
              <a:t>“water pipe”</a:t>
            </a:r>
            <a:endParaRPr lang="en-US" sz="8000" i="1" dirty="0">
              <a:latin typeface="+mj-lt"/>
            </a:endParaRPr>
          </a:p>
          <a:p>
            <a:pPr marL="114300" algn="ctr"/>
            <a:r>
              <a:rPr lang="en-US" sz="8000" i="1" dirty="0">
                <a:latin typeface="+mj-lt"/>
              </a:rPr>
              <a:t>“</a:t>
            </a:r>
            <a:r>
              <a:rPr lang="en-US" sz="8000" i="1" dirty="0" smtClean="0">
                <a:latin typeface="+mj-lt"/>
              </a:rPr>
              <a:t>vape pipe/pen” </a:t>
            </a:r>
            <a:endParaRPr lang="en-US" sz="8000" i="1" dirty="0">
              <a:latin typeface="+mj-lt"/>
            </a:endParaRPr>
          </a:p>
          <a:p>
            <a:pPr marL="114300" algn="ctr"/>
            <a:r>
              <a:rPr lang="en-US" sz="8000" i="1" dirty="0" smtClean="0">
                <a:latin typeface="+mj-lt"/>
              </a:rPr>
              <a:t>“</a:t>
            </a:r>
            <a:r>
              <a:rPr lang="en-US" sz="8000" i="1" dirty="0" err="1" smtClean="0">
                <a:latin typeface="+mj-lt"/>
              </a:rPr>
              <a:t>Juul</a:t>
            </a:r>
            <a:r>
              <a:rPr lang="en-US" sz="8000" i="1" dirty="0" smtClean="0">
                <a:latin typeface="+mj-lt"/>
              </a:rPr>
              <a:t>”</a:t>
            </a:r>
            <a:endParaRPr lang="en-US" sz="8000" i="1" dirty="0">
              <a:latin typeface="+mj-lt"/>
            </a:endParaRPr>
          </a:p>
          <a:p>
            <a:endParaRPr lang="en-US" i="1" dirty="0"/>
          </a:p>
        </p:txBody>
      </p:sp>
      <p:sp>
        <p:nvSpPr>
          <p:cNvPr id="8" name="TextBox 7"/>
          <p:cNvSpPr txBox="1"/>
          <p:nvPr/>
        </p:nvSpPr>
        <p:spPr>
          <a:xfrm>
            <a:off x="1201219" y="5284293"/>
            <a:ext cx="5958955" cy="707886"/>
          </a:xfrm>
          <a:prstGeom prst="rect">
            <a:avLst/>
          </a:prstGeom>
          <a:noFill/>
        </p:spPr>
        <p:txBody>
          <a:bodyPr wrap="square" rtlCol="0">
            <a:spAutoFit/>
          </a:bodyPr>
          <a:lstStyle/>
          <a:p>
            <a:r>
              <a:rPr lang="en-US" sz="2000" i="1" dirty="0">
                <a:latin typeface="Calibri Light" panose="020F0302020204030204" pitchFamily="34" charset="0"/>
              </a:rPr>
              <a:t>Note</a:t>
            </a:r>
            <a:r>
              <a:rPr lang="en-US" sz="2000" dirty="0">
                <a:latin typeface="Calibri Light" panose="020F0302020204030204" pitchFamily="34" charset="0"/>
              </a:rPr>
              <a:t>. Some e-cigs connect to other electronic devices to play music and answer calls</a:t>
            </a:r>
          </a:p>
        </p:txBody>
      </p:sp>
      <p:pic>
        <p:nvPicPr>
          <p:cNvPr id="2" name="Picture 1"/>
          <p:cNvPicPr>
            <a:picLocks noChangeAspect="1"/>
          </p:cNvPicPr>
          <p:nvPr/>
        </p:nvPicPr>
        <p:blipFill>
          <a:blip r:embed="rId4"/>
          <a:stretch>
            <a:fillRect/>
          </a:stretch>
        </p:blipFill>
        <p:spPr>
          <a:xfrm>
            <a:off x="4295415" y="1648496"/>
            <a:ext cx="3481330" cy="3220730"/>
          </a:xfrm>
          <a:prstGeom prst="rect">
            <a:avLst/>
          </a:prstGeom>
        </p:spPr>
      </p:pic>
    </p:spTree>
    <p:extLst>
      <p:ext uri="{BB962C8B-B14F-4D97-AF65-F5344CB8AC3E}">
        <p14:creationId xmlns:p14="http://schemas.microsoft.com/office/powerpoint/2010/main" val="94899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1353800" cy="1690688"/>
          </a:xfrm>
        </p:spPr>
        <p:txBody>
          <a:bodyPr>
            <a:noAutofit/>
          </a:bodyPr>
          <a:lstStyle/>
          <a:p>
            <a:r>
              <a:rPr lang="en-US" sz="6000" dirty="0" smtClean="0">
                <a:latin typeface="+mn-lt"/>
              </a:rPr>
              <a:t>How do teens get Vapes and how much do they cost? </a:t>
            </a:r>
            <a:endParaRPr lang="en-US" sz="6000" dirty="0">
              <a:latin typeface="+mn-lt"/>
            </a:endParaRPr>
          </a:p>
        </p:txBody>
      </p:sp>
      <p:pic>
        <p:nvPicPr>
          <p:cNvPr id="8" name="Content Placeholder 7"/>
          <p:cNvPicPr>
            <a:picLocks noGrp="1" noChangeAspect="1"/>
          </p:cNvPicPr>
          <p:nvPr>
            <p:ph sz="half" idx="1"/>
          </p:nvPr>
        </p:nvPicPr>
        <p:blipFill>
          <a:blip r:embed="rId3"/>
          <a:stretch>
            <a:fillRect/>
          </a:stretch>
        </p:blipFill>
        <p:spPr>
          <a:xfrm>
            <a:off x="304067" y="1784732"/>
            <a:ext cx="2792994" cy="4990641"/>
          </a:xfrm>
          <a:prstGeom prst="rect">
            <a:avLst/>
          </a:prstGeom>
        </p:spPr>
      </p:pic>
      <p:pic>
        <p:nvPicPr>
          <p:cNvPr id="9" name="Content Placeholder 8"/>
          <p:cNvPicPr>
            <a:picLocks noGrp="1" noChangeAspect="1"/>
          </p:cNvPicPr>
          <p:nvPr>
            <p:ph sz="half" idx="2"/>
          </p:nvPr>
        </p:nvPicPr>
        <p:blipFill>
          <a:blip r:embed="rId4"/>
          <a:stretch>
            <a:fillRect/>
          </a:stretch>
        </p:blipFill>
        <p:spPr>
          <a:xfrm>
            <a:off x="3829638" y="1743418"/>
            <a:ext cx="2904833" cy="5073268"/>
          </a:xfrm>
          <a:prstGeom prst="rect">
            <a:avLst/>
          </a:prstGeom>
        </p:spPr>
      </p:pic>
      <p:pic>
        <p:nvPicPr>
          <p:cNvPr id="10" name="Picture 9"/>
          <p:cNvPicPr>
            <a:picLocks noChangeAspect="1"/>
          </p:cNvPicPr>
          <p:nvPr/>
        </p:nvPicPr>
        <p:blipFill>
          <a:blip r:embed="rId5"/>
          <a:stretch>
            <a:fillRect/>
          </a:stretch>
        </p:blipFill>
        <p:spPr>
          <a:xfrm>
            <a:off x="7649929" y="1784732"/>
            <a:ext cx="3216191" cy="4516454"/>
          </a:xfrm>
          <a:prstGeom prst="rect">
            <a:avLst/>
          </a:prstGeom>
        </p:spPr>
      </p:pic>
    </p:spTree>
    <p:extLst>
      <p:ext uri="{BB962C8B-B14F-4D97-AF65-F5344CB8AC3E}">
        <p14:creationId xmlns:p14="http://schemas.microsoft.com/office/powerpoint/2010/main" val="158670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505"/>
            <a:ext cx="6577070" cy="861770"/>
          </a:xfrm>
        </p:spPr>
        <p:txBody>
          <a:bodyPr>
            <a:noAutofit/>
          </a:bodyPr>
          <a:lstStyle/>
          <a:p>
            <a:r>
              <a:rPr lang="en-US" sz="6000" dirty="0" smtClean="0">
                <a:latin typeface="+mn-lt"/>
              </a:rPr>
              <a:t>E-Liquid/E-Juice</a:t>
            </a:r>
            <a:endParaRPr lang="en-US" sz="6000" dirty="0">
              <a:latin typeface="+mn-lt"/>
            </a:endParaRPr>
          </a:p>
        </p:txBody>
      </p:sp>
      <p:sp>
        <p:nvSpPr>
          <p:cNvPr id="5" name="Content Placeholder 4"/>
          <p:cNvSpPr>
            <a:spLocks noGrp="1"/>
          </p:cNvSpPr>
          <p:nvPr>
            <p:ph sz="half" idx="1"/>
          </p:nvPr>
        </p:nvSpPr>
        <p:spPr>
          <a:xfrm>
            <a:off x="341510" y="616945"/>
            <a:ext cx="5181600" cy="4109290"/>
          </a:xfrm>
        </p:spPr>
        <p:txBody>
          <a:bodyPr>
            <a:normAutofit fontScale="85000" lnSpcReduction="20000"/>
          </a:bodyPr>
          <a:lstStyle/>
          <a:p>
            <a:pPr marL="0" indent="0">
              <a:buNone/>
            </a:pPr>
            <a:endParaRPr lang="en-US" i="1" dirty="0" smtClean="0"/>
          </a:p>
          <a:p>
            <a:r>
              <a:rPr lang="en-US" sz="3300" i="1" dirty="0" smtClean="0"/>
              <a:t>Main ingredient: propylene </a:t>
            </a:r>
            <a:r>
              <a:rPr lang="en-US" sz="3300" i="1" dirty="0"/>
              <a:t>glycol </a:t>
            </a:r>
            <a:r>
              <a:rPr lang="en-US" sz="3300" i="1" dirty="0" smtClean="0"/>
              <a:t>(PG ) and/or </a:t>
            </a:r>
            <a:r>
              <a:rPr lang="en-US" sz="3300" i="1" dirty="0"/>
              <a:t>vegetable glycerin </a:t>
            </a:r>
            <a:r>
              <a:rPr lang="en-US" sz="3300" i="1" dirty="0" smtClean="0"/>
              <a:t>(VG) usually </a:t>
            </a:r>
            <a:r>
              <a:rPr lang="en-US" sz="3300" i="1" dirty="0"/>
              <a:t>with water-soluble food flavorings. With or without </a:t>
            </a:r>
            <a:r>
              <a:rPr lang="en-US" sz="3300" i="1" dirty="0" smtClean="0"/>
              <a:t>nicotine, THC</a:t>
            </a:r>
          </a:p>
          <a:p>
            <a:r>
              <a:rPr lang="en-US" sz="3300" i="1" dirty="0" smtClean="0"/>
              <a:t>Allergies to PG are rare, but it can irritate the lungs and eyes and may be more harmful to people with chronic lung diseases like asthma and emphysema.  </a:t>
            </a:r>
          </a:p>
          <a:p>
            <a:endParaRPr lang="en-US" sz="2400" i="1" dirty="0" smtClean="0"/>
          </a:p>
          <a:p>
            <a:pPr marL="0" indent="0">
              <a:buNone/>
            </a:pPr>
            <a:endParaRPr lang="en-US" sz="4500" i="1" dirty="0" smtClean="0"/>
          </a:p>
          <a:p>
            <a:endParaRPr lang="en-US" sz="4500" dirty="0">
              <a:latin typeface="+mj-lt"/>
            </a:endParaRPr>
          </a:p>
        </p:txBody>
      </p:sp>
      <p:sp>
        <p:nvSpPr>
          <p:cNvPr id="6" name="Content Placeholder 5"/>
          <p:cNvSpPr>
            <a:spLocks noGrp="1"/>
          </p:cNvSpPr>
          <p:nvPr>
            <p:ph sz="half" idx="2"/>
          </p:nvPr>
        </p:nvSpPr>
        <p:spPr>
          <a:xfrm>
            <a:off x="6698255" y="991517"/>
            <a:ext cx="5181600" cy="4148857"/>
          </a:xfrm>
        </p:spPr>
        <p:txBody>
          <a:bodyPr>
            <a:normAutofit fontScale="85000" lnSpcReduction="20000"/>
          </a:bodyPr>
          <a:lstStyle/>
          <a:p>
            <a:r>
              <a:rPr lang="en-US" sz="3300" i="1" dirty="0" smtClean="0"/>
              <a:t>The FDA generally views both PG    and VG as safe in food, drugs and cosmetics BUT</a:t>
            </a:r>
            <a:r>
              <a:rPr lang="en-US" sz="3300" i="1" dirty="0"/>
              <a:t> t</a:t>
            </a:r>
            <a:r>
              <a:rPr lang="en-US" sz="3300" i="1" dirty="0" smtClean="0"/>
              <a:t>here have </a:t>
            </a:r>
            <a:r>
              <a:rPr lang="en-US" sz="3300" i="1" dirty="0"/>
              <a:t>not been sufficient scientific studies </a:t>
            </a:r>
            <a:r>
              <a:rPr lang="en-US" sz="3300" i="1" dirty="0" smtClean="0"/>
              <a:t>done on what the impact of  </a:t>
            </a:r>
            <a:r>
              <a:rPr lang="en-US" sz="3300" i="1" dirty="0"/>
              <a:t>inhaling them </a:t>
            </a:r>
            <a:r>
              <a:rPr lang="en-US" sz="3300" i="1" dirty="0" smtClean="0"/>
              <a:t>on a short or long term basis may be</a:t>
            </a:r>
          </a:p>
          <a:p>
            <a:r>
              <a:rPr lang="en-US" sz="3300" i="1" dirty="0" smtClean="0"/>
              <a:t>It is not always clear what is in e-liquids</a:t>
            </a:r>
          </a:p>
          <a:p>
            <a:pPr marL="0" indent="0">
              <a:buNone/>
            </a:pPr>
            <a:endParaRPr lang="en-US" sz="3300" i="1" dirty="0" smtClean="0"/>
          </a:p>
          <a:p>
            <a:pPr marL="0" indent="0">
              <a:buNone/>
            </a:pPr>
            <a:endParaRPr lang="en-US" sz="3300" i="1" dirty="0" smtClean="0"/>
          </a:p>
          <a:p>
            <a:pPr marL="0" indent="0">
              <a:buNone/>
            </a:pPr>
            <a:endParaRPr lang="en-US" sz="3300" i="1" dirty="0" smtClean="0"/>
          </a:p>
          <a:p>
            <a:pPr marL="0" indent="0">
              <a:buNone/>
            </a:pPr>
            <a:endParaRPr lang="en-US" sz="3300" i="1" dirty="0"/>
          </a:p>
          <a:p>
            <a:endParaRPr lang="en-US" sz="4500" i="1" dirty="0"/>
          </a:p>
        </p:txBody>
      </p:sp>
      <p:pic>
        <p:nvPicPr>
          <p:cNvPr id="7" name="Picture 6"/>
          <p:cNvPicPr>
            <a:picLocks noChangeAspect="1"/>
          </p:cNvPicPr>
          <p:nvPr/>
        </p:nvPicPr>
        <p:blipFill>
          <a:blip r:embed="rId3"/>
          <a:stretch>
            <a:fillRect/>
          </a:stretch>
        </p:blipFill>
        <p:spPr>
          <a:xfrm>
            <a:off x="6557961" y="3931273"/>
            <a:ext cx="4472848" cy="2418202"/>
          </a:xfrm>
          <a:prstGeom prst="rect">
            <a:avLst/>
          </a:prstGeom>
        </p:spPr>
      </p:pic>
      <p:pic>
        <p:nvPicPr>
          <p:cNvPr id="2" name="Picture 1"/>
          <p:cNvPicPr>
            <a:picLocks noChangeAspect="1"/>
          </p:cNvPicPr>
          <p:nvPr/>
        </p:nvPicPr>
        <p:blipFill>
          <a:blip r:embed="rId4"/>
          <a:stretch>
            <a:fillRect/>
          </a:stretch>
        </p:blipFill>
        <p:spPr>
          <a:xfrm>
            <a:off x="910714" y="4642251"/>
            <a:ext cx="4043191" cy="2133785"/>
          </a:xfrm>
          <a:prstGeom prst="rect">
            <a:avLst/>
          </a:prstGeom>
        </p:spPr>
      </p:pic>
    </p:spTree>
    <p:extLst>
      <p:ext uri="{BB962C8B-B14F-4D97-AF65-F5344CB8AC3E}">
        <p14:creationId xmlns:p14="http://schemas.microsoft.com/office/powerpoint/2010/main" val="2098633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bacco Use Among Middle and High School Students—United States, 2011-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538" y="0"/>
            <a:ext cx="8845061" cy="664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66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631842" cy="1120462"/>
          </a:xfrm>
        </p:spPr>
        <p:txBody>
          <a:bodyPr>
            <a:normAutofit/>
          </a:bodyPr>
          <a:lstStyle/>
          <a:p>
            <a:r>
              <a:rPr lang="en-US" sz="6000" dirty="0" smtClean="0">
                <a:latin typeface="+mn-lt"/>
              </a:rPr>
              <a:t>Nicotine</a:t>
            </a:r>
            <a:endParaRPr lang="en-US" sz="6000" dirty="0">
              <a:latin typeface="+mn-lt"/>
            </a:endParaRPr>
          </a:p>
        </p:txBody>
      </p:sp>
      <p:sp>
        <p:nvSpPr>
          <p:cNvPr id="4" name="Content Placeholder 3"/>
          <p:cNvSpPr>
            <a:spLocks noGrp="1"/>
          </p:cNvSpPr>
          <p:nvPr>
            <p:ph sz="half" idx="1"/>
          </p:nvPr>
        </p:nvSpPr>
        <p:spPr>
          <a:xfrm>
            <a:off x="838200" y="1339403"/>
            <a:ext cx="5181600" cy="4837560"/>
          </a:xfrm>
        </p:spPr>
        <p:txBody>
          <a:bodyPr/>
          <a:lstStyle/>
          <a:p>
            <a:r>
              <a:rPr lang="en-US" i="1" dirty="0"/>
              <a:t>E-cigarettes can increase nicotine addiction among young people and may lead kids to try other tobacco products, including conventional </a:t>
            </a:r>
            <a:r>
              <a:rPr lang="en-US" i="1" dirty="0" smtClean="0"/>
              <a:t>cigarettes</a:t>
            </a:r>
          </a:p>
          <a:p>
            <a:pPr marL="0" indent="0">
              <a:buNone/>
            </a:pPr>
            <a:endParaRPr lang="en-US" i="1" dirty="0" smtClean="0"/>
          </a:p>
          <a:p>
            <a:r>
              <a:rPr lang="en-US" i="1" dirty="0" smtClean="0"/>
              <a:t>Teens don’t always know how much nicotine they are inhaling</a:t>
            </a:r>
            <a:endParaRPr lang="en-US" i="1" dirty="0"/>
          </a:p>
        </p:txBody>
      </p:sp>
      <p:pic>
        <p:nvPicPr>
          <p:cNvPr id="3074" name="Picture 2" descr="Image result for images of vaping nicot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53312" y="31297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338714" y="152018"/>
            <a:ext cx="4862686" cy="3478919"/>
          </a:xfrm>
          <a:prstGeom prst="rect">
            <a:avLst/>
          </a:prstGeom>
        </p:spPr>
      </p:pic>
    </p:spTree>
    <p:extLst>
      <p:ext uri="{BB962C8B-B14F-4D97-AF65-F5344CB8AC3E}">
        <p14:creationId xmlns:p14="http://schemas.microsoft.com/office/powerpoint/2010/main" val="1468857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1353800" cy="772731"/>
          </a:xfrm>
        </p:spPr>
        <p:txBody>
          <a:bodyPr>
            <a:noAutofit/>
          </a:bodyPr>
          <a:lstStyle/>
          <a:p>
            <a:r>
              <a:rPr lang="en-US" sz="6000" dirty="0" smtClean="0"/>
              <a:t/>
            </a:r>
            <a:br>
              <a:rPr lang="en-US" sz="6000" dirty="0" smtClean="0"/>
            </a:br>
            <a:r>
              <a:rPr lang="en-US" sz="6000" dirty="0" smtClean="0">
                <a:latin typeface="+mn-lt"/>
              </a:rPr>
              <a:t>THC</a:t>
            </a:r>
            <a:r>
              <a:rPr lang="en-US" sz="2800" dirty="0" smtClean="0"/>
              <a:t> </a:t>
            </a:r>
            <a:r>
              <a:rPr lang="en-US" sz="2400" dirty="0"/>
              <a:t>:</a:t>
            </a:r>
            <a:r>
              <a:rPr lang="en-US" sz="2400" dirty="0" smtClean="0">
                <a:latin typeface="+mn-lt"/>
              </a:rPr>
              <a:t>tetrahydrocannabinol is the chemical responsible for most of marijuana's psychological effects</a:t>
            </a:r>
            <a:r>
              <a:rPr lang="en-US" sz="2400" dirty="0">
                <a:latin typeface="+mn-lt"/>
              </a:rPr>
              <a:t> </a:t>
            </a:r>
            <a:r>
              <a:rPr lang="en-US" sz="2400" dirty="0" smtClean="0">
                <a:latin typeface="+mn-lt"/>
              </a:rPr>
              <a:t>(NIDA).</a:t>
            </a:r>
            <a:endParaRPr lang="en-US" sz="2400" dirty="0">
              <a:latin typeface="+mn-lt"/>
            </a:endParaRPr>
          </a:p>
        </p:txBody>
      </p:sp>
      <p:sp>
        <p:nvSpPr>
          <p:cNvPr id="6" name="Content Placeholder 5"/>
          <p:cNvSpPr>
            <a:spLocks noGrp="1"/>
          </p:cNvSpPr>
          <p:nvPr>
            <p:ph sz="half" idx="1"/>
          </p:nvPr>
        </p:nvSpPr>
        <p:spPr>
          <a:xfrm>
            <a:off x="838200" y="1553379"/>
            <a:ext cx="5181600" cy="5304622"/>
          </a:xfrm>
        </p:spPr>
        <p:txBody>
          <a:bodyPr>
            <a:normAutofit/>
          </a:bodyPr>
          <a:lstStyle/>
          <a:p>
            <a:endParaRPr lang="en-US" sz="3000" i="1" dirty="0"/>
          </a:p>
          <a:p>
            <a:r>
              <a:rPr lang="en-US" i="1" dirty="0"/>
              <a:t>Dry herbal marijuana (</a:t>
            </a:r>
            <a:r>
              <a:rPr lang="en-US" i="1" dirty="0" smtClean="0"/>
              <a:t>flowers),marijuana </a:t>
            </a:r>
            <a:r>
              <a:rPr lang="en-US" i="1" dirty="0"/>
              <a:t>oil or wax and synthetic forms of </a:t>
            </a:r>
            <a:r>
              <a:rPr lang="en-US" i="1" dirty="0" smtClean="0"/>
              <a:t>marijuana</a:t>
            </a:r>
          </a:p>
          <a:p>
            <a:pPr marL="0" indent="0">
              <a:buNone/>
            </a:pPr>
            <a:endParaRPr lang="en-US" i="1" dirty="0" smtClean="0"/>
          </a:p>
          <a:p>
            <a:r>
              <a:rPr lang="en-US" i="1" dirty="0"/>
              <a:t>L</a:t>
            </a:r>
            <a:r>
              <a:rPr lang="en-US" i="1" dirty="0" smtClean="0"/>
              <a:t>iquid THC is </a:t>
            </a:r>
            <a:r>
              <a:rPr lang="en-US" i="1" dirty="0"/>
              <a:t>applied to a vaping device the same way </a:t>
            </a:r>
            <a:r>
              <a:rPr lang="en-US" i="1" dirty="0" smtClean="0"/>
              <a:t>that flavored </a:t>
            </a:r>
            <a:r>
              <a:rPr lang="en-US" i="1" dirty="0"/>
              <a:t>nicotine liquid is</a:t>
            </a:r>
          </a:p>
          <a:p>
            <a:pPr marL="0" indent="0">
              <a:buNone/>
            </a:pPr>
            <a:endParaRPr lang="en-US" i="1" dirty="0" smtClean="0"/>
          </a:p>
          <a:p>
            <a:r>
              <a:rPr lang="en-US" i="1" dirty="0" smtClean="0"/>
              <a:t>Use </a:t>
            </a:r>
            <a:r>
              <a:rPr lang="en-US" i="1" dirty="0"/>
              <a:t>of hash </a:t>
            </a:r>
            <a:r>
              <a:rPr lang="en-US" i="1" dirty="0" smtClean="0"/>
              <a:t>oil, is </a:t>
            </a:r>
            <a:r>
              <a:rPr lang="en-US" i="1" dirty="0"/>
              <a:t>becoming more </a:t>
            </a:r>
            <a:r>
              <a:rPr lang="en-US" i="1" dirty="0" smtClean="0"/>
              <a:t>common </a:t>
            </a:r>
          </a:p>
          <a:p>
            <a:endParaRPr lang="en-US" sz="3000" i="1" dirty="0"/>
          </a:p>
          <a:p>
            <a:pPr marL="0" indent="0">
              <a:buNone/>
            </a:pPr>
            <a:endParaRPr lang="en-US" sz="3000" i="1" dirty="0" smtClean="0"/>
          </a:p>
          <a:p>
            <a:endParaRPr lang="en-US" i="1" dirty="0" smtClean="0"/>
          </a:p>
          <a:p>
            <a:endParaRPr lang="en-US" i="1" dirty="0"/>
          </a:p>
          <a:p>
            <a:endParaRPr lang="en-US" i="1" dirty="0"/>
          </a:p>
        </p:txBody>
      </p:sp>
      <p:pic>
        <p:nvPicPr>
          <p:cNvPr id="10" name="Content Placeholder 9"/>
          <p:cNvPicPr>
            <a:picLocks noGrp="1" noChangeAspect="1"/>
          </p:cNvPicPr>
          <p:nvPr>
            <p:ph sz="half" idx="2"/>
          </p:nvPr>
        </p:nvPicPr>
        <p:blipFill>
          <a:blip r:embed="rId3"/>
          <a:stretch>
            <a:fillRect/>
          </a:stretch>
        </p:blipFill>
        <p:spPr>
          <a:xfrm>
            <a:off x="6731306" y="1553378"/>
            <a:ext cx="3500248" cy="2291508"/>
          </a:xfrm>
          <a:prstGeom prst="rect">
            <a:avLst/>
          </a:prstGeom>
        </p:spPr>
      </p:pic>
      <p:pic>
        <p:nvPicPr>
          <p:cNvPr id="7" name="Picture 6"/>
          <p:cNvPicPr>
            <a:picLocks noChangeAspect="1"/>
          </p:cNvPicPr>
          <p:nvPr/>
        </p:nvPicPr>
        <p:blipFill>
          <a:blip r:embed="rId4"/>
          <a:stretch>
            <a:fillRect/>
          </a:stretch>
        </p:blipFill>
        <p:spPr>
          <a:xfrm>
            <a:off x="6731306" y="4132255"/>
            <a:ext cx="3473429" cy="2411763"/>
          </a:xfrm>
          <a:prstGeom prst="rect">
            <a:avLst/>
          </a:prstGeom>
        </p:spPr>
      </p:pic>
    </p:spTree>
    <p:extLst>
      <p:ext uri="{BB962C8B-B14F-4D97-AF65-F5344CB8AC3E}">
        <p14:creationId xmlns:p14="http://schemas.microsoft.com/office/powerpoint/2010/main" val="1709977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1667"/>
            <a:ext cx="10812888" cy="1081826"/>
          </a:xfrm>
        </p:spPr>
        <p:txBody>
          <a:bodyPr>
            <a:normAutofit/>
          </a:bodyPr>
          <a:lstStyle/>
          <a:p>
            <a:r>
              <a:rPr lang="en-US" sz="6000" dirty="0" smtClean="0">
                <a:latin typeface="+mn-lt"/>
              </a:rPr>
              <a:t>Dabbing:</a:t>
            </a:r>
            <a:r>
              <a:rPr lang="en-US" sz="6000" dirty="0" smtClean="0"/>
              <a:t> </a:t>
            </a:r>
            <a:r>
              <a:rPr lang="en-US" sz="4000" i="1" dirty="0" smtClean="0"/>
              <a:t>may mean something else</a:t>
            </a:r>
            <a:endParaRPr lang="en-US" sz="4000" i="1" dirty="0"/>
          </a:p>
        </p:txBody>
      </p:sp>
      <p:sp>
        <p:nvSpPr>
          <p:cNvPr id="8" name="Content Placeholder 7"/>
          <p:cNvSpPr>
            <a:spLocks noGrp="1"/>
          </p:cNvSpPr>
          <p:nvPr>
            <p:ph sz="half" idx="1"/>
          </p:nvPr>
        </p:nvSpPr>
        <p:spPr>
          <a:xfrm>
            <a:off x="838200" y="940159"/>
            <a:ext cx="5181600" cy="5917841"/>
          </a:xfrm>
        </p:spPr>
        <p:txBody>
          <a:bodyPr>
            <a:normAutofit lnSpcReduction="10000"/>
          </a:bodyPr>
          <a:lstStyle/>
          <a:p>
            <a:r>
              <a:rPr lang="en-US" sz="2400" i="1" dirty="0"/>
              <a:t>D</a:t>
            </a:r>
            <a:r>
              <a:rPr lang="en-US" sz="2400" i="1" dirty="0" smtClean="0"/>
              <a:t>abbing </a:t>
            </a:r>
            <a:r>
              <a:rPr lang="en-US" sz="2400" i="1" dirty="0"/>
              <a:t>is a method used to convert marijuana into a concentrate. </a:t>
            </a:r>
            <a:endParaRPr lang="en-US" sz="2400" i="1" dirty="0" smtClean="0"/>
          </a:p>
          <a:p>
            <a:pPr marL="0" indent="0">
              <a:buNone/>
            </a:pPr>
            <a:endParaRPr lang="en-US" sz="2400" i="1" dirty="0"/>
          </a:p>
          <a:p>
            <a:r>
              <a:rPr lang="en-US" sz="2400" i="1" dirty="0" smtClean="0"/>
              <a:t>It </a:t>
            </a:r>
            <a:r>
              <a:rPr lang="en-US" sz="2400" i="1" dirty="0"/>
              <a:t>uses butane, which is highly flammable, to extract THC from the cannabis </a:t>
            </a:r>
            <a:r>
              <a:rPr lang="en-US" sz="2400" i="1" dirty="0" smtClean="0"/>
              <a:t>plant</a:t>
            </a:r>
          </a:p>
          <a:p>
            <a:pPr marL="0" indent="0">
              <a:buNone/>
            </a:pPr>
            <a:endParaRPr lang="en-US" sz="2400" i="1" dirty="0" smtClean="0"/>
          </a:p>
          <a:p>
            <a:r>
              <a:rPr lang="en-US" sz="2400" i="1" dirty="0"/>
              <a:t>Also known as butane hash oil (BHO), honey oil, </a:t>
            </a:r>
            <a:r>
              <a:rPr lang="en-US" sz="2400" i="1" dirty="0" err="1" smtClean="0"/>
              <a:t>budder</a:t>
            </a:r>
            <a:r>
              <a:rPr lang="en-US" sz="2400" i="1" dirty="0" smtClean="0"/>
              <a:t>, </a:t>
            </a:r>
            <a:r>
              <a:rPr lang="en-US" sz="2400" i="1" dirty="0"/>
              <a:t>crumble, shatter </a:t>
            </a:r>
            <a:r>
              <a:rPr lang="en-US" sz="2400" i="1" dirty="0" smtClean="0"/>
              <a:t>and/or wax</a:t>
            </a:r>
          </a:p>
          <a:p>
            <a:pPr marL="0" indent="0">
              <a:buNone/>
            </a:pPr>
            <a:endParaRPr lang="en-US" sz="2400" i="1" dirty="0"/>
          </a:p>
          <a:p>
            <a:r>
              <a:rPr lang="en-US" sz="2400" i="1" dirty="0"/>
              <a:t>While marijuana in its traditional plant form has a THC concentration of about 20 percent, the wax used for dabbing can have a concentration of up to 80 </a:t>
            </a:r>
            <a:r>
              <a:rPr lang="en-US" sz="2400" i="1" dirty="0" smtClean="0"/>
              <a:t>percent</a:t>
            </a:r>
            <a:endParaRPr lang="en-US" sz="2400" i="1" dirty="0"/>
          </a:p>
          <a:p>
            <a:endParaRPr lang="en-US" sz="2400" dirty="0"/>
          </a:p>
        </p:txBody>
      </p:sp>
      <p:sp>
        <p:nvSpPr>
          <p:cNvPr id="9" name="Content Placeholder 8"/>
          <p:cNvSpPr>
            <a:spLocks noGrp="1"/>
          </p:cNvSpPr>
          <p:nvPr>
            <p:ph sz="half" idx="2"/>
          </p:nvPr>
        </p:nvSpPr>
        <p:spPr/>
        <p:txBody>
          <a:bodyPr>
            <a:normAutofit lnSpcReduction="10000"/>
          </a:bodyPr>
          <a:lstStyle/>
          <a:p>
            <a:endParaRPr lang="en-US" dirty="0"/>
          </a:p>
          <a:p>
            <a:endParaRPr lang="en-US" dirty="0"/>
          </a:p>
        </p:txBody>
      </p:sp>
      <p:pic>
        <p:nvPicPr>
          <p:cNvPr id="2" name="Picture 1"/>
          <p:cNvPicPr>
            <a:picLocks noChangeAspect="1"/>
          </p:cNvPicPr>
          <p:nvPr/>
        </p:nvPicPr>
        <p:blipFill>
          <a:blip r:embed="rId3"/>
          <a:stretch>
            <a:fillRect/>
          </a:stretch>
        </p:blipFill>
        <p:spPr>
          <a:xfrm>
            <a:off x="8108412" y="4744809"/>
            <a:ext cx="3085359" cy="1597407"/>
          </a:xfrm>
          <a:prstGeom prst="rect">
            <a:avLst/>
          </a:prstGeom>
        </p:spPr>
      </p:pic>
      <p:pic>
        <p:nvPicPr>
          <p:cNvPr id="3" name="Picture 2"/>
          <p:cNvPicPr>
            <a:picLocks noChangeAspect="1"/>
          </p:cNvPicPr>
          <p:nvPr/>
        </p:nvPicPr>
        <p:blipFill>
          <a:blip r:embed="rId4"/>
          <a:stretch>
            <a:fillRect/>
          </a:stretch>
        </p:blipFill>
        <p:spPr>
          <a:xfrm>
            <a:off x="8763000" y="113999"/>
            <a:ext cx="3035664" cy="1993061"/>
          </a:xfrm>
          <a:prstGeom prst="rect">
            <a:avLst/>
          </a:prstGeom>
        </p:spPr>
      </p:pic>
      <p:pic>
        <p:nvPicPr>
          <p:cNvPr id="10" name="Picture 9"/>
          <p:cNvPicPr>
            <a:picLocks noChangeAspect="1"/>
          </p:cNvPicPr>
          <p:nvPr/>
        </p:nvPicPr>
        <p:blipFill>
          <a:blip r:embed="rId5"/>
          <a:stretch>
            <a:fillRect/>
          </a:stretch>
        </p:blipFill>
        <p:spPr>
          <a:xfrm>
            <a:off x="7057054" y="2625834"/>
            <a:ext cx="2913847" cy="1600200"/>
          </a:xfrm>
          <a:prstGeom prst="rect">
            <a:avLst/>
          </a:prstGeom>
        </p:spPr>
      </p:pic>
    </p:spTree>
    <p:extLst>
      <p:ext uri="{BB962C8B-B14F-4D97-AF65-F5344CB8AC3E}">
        <p14:creationId xmlns:p14="http://schemas.microsoft.com/office/powerpoint/2010/main" val="281482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0"/>
            <a:ext cx="5715000" cy="6858000"/>
          </a:xfrm>
        </p:spPr>
        <p:txBody>
          <a:bodyPr>
            <a:noAutofit/>
          </a:bodyPr>
          <a:lstStyle/>
          <a:p>
            <a:pPr marL="0" lvl="0" indent="0" eaLnBrk="0" fontAlgn="base" hangingPunct="0">
              <a:lnSpc>
                <a:spcPct val="100000"/>
              </a:lnSpc>
              <a:spcBef>
                <a:spcPct val="0"/>
              </a:spcBef>
              <a:spcAft>
                <a:spcPct val="0"/>
              </a:spcAft>
              <a:buNone/>
            </a:pPr>
            <a:r>
              <a:rPr lang="en-US" altLang="en-US" sz="2000" b="1" dirty="0"/>
              <a:t>WHAT ARE MARIJUANA CONCENTRATES?  </a:t>
            </a:r>
          </a:p>
          <a:p>
            <a:pPr marL="0" lvl="0" indent="0" eaLnBrk="0" fontAlgn="base" hangingPunct="0">
              <a:lnSpc>
                <a:spcPct val="100000"/>
              </a:lnSpc>
              <a:spcBef>
                <a:spcPct val="0"/>
              </a:spcBef>
              <a:spcAft>
                <a:spcPct val="0"/>
              </a:spcAft>
              <a:buNone/>
            </a:pPr>
            <a:r>
              <a:rPr lang="en-US" altLang="en-US" sz="2000" i="1" dirty="0"/>
              <a:t>Also known as: 710 (the word “OIL” flipped and spelled backwards), wax, ear wax, honey oil</a:t>
            </a:r>
            <a:r>
              <a:rPr lang="en-US" altLang="en-US" sz="2000" i="1" dirty="0" smtClean="0"/>
              <a:t>, </a:t>
            </a:r>
            <a:r>
              <a:rPr lang="en-US" altLang="en-US" sz="2000" i="1" dirty="0" err="1"/>
              <a:t>budder</a:t>
            </a:r>
            <a:r>
              <a:rPr lang="en-US" altLang="en-US" sz="2000" i="1" dirty="0"/>
              <a:t>, butane </a:t>
            </a:r>
            <a:r>
              <a:rPr lang="en-US" altLang="en-US" sz="2000" i="1" dirty="0" smtClean="0"/>
              <a:t>honey </a:t>
            </a:r>
            <a:r>
              <a:rPr lang="en-US" altLang="en-US" sz="2000" i="1" dirty="0"/>
              <a:t>oil (BHO), </a:t>
            </a:r>
            <a:r>
              <a:rPr lang="en-US" altLang="en-US" sz="2000" i="1" dirty="0" smtClean="0"/>
              <a:t>shatter, dabs </a:t>
            </a:r>
          </a:p>
          <a:p>
            <a:pPr marL="0" lvl="0" indent="0" eaLnBrk="0" fontAlgn="base" hangingPunct="0">
              <a:lnSpc>
                <a:spcPct val="100000"/>
              </a:lnSpc>
              <a:spcBef>
                <a:spcPct val="0"/>
              </a:spcBef>
              <a:spcAft>
                <a:spcPct val="0"/>
              </a:spcAft>
              <a:buNone/>
            </a:pPr>
            <a:r>
              <a:rPr lang="en-US" altLang="en-US" sz="2000" i="1" dirty="0" smtClean="0"/>
              <a:t> </a:t>
            </a:r>
            <a:r>
              <a:rPr lang="en-US" altLang="en-US" sz="2000" i="1" dirty="0"/>
              <a:t>                                                                                        </a:t>
            </a:r>
            <a:endParaRPr lang="en-US" altLang="en-US" sz="2000" b="1" dirty="0"/>
          </a:p>
          <a:p>
            <a:pPr marL="0" lvl="0" indent="0" eaLnBrk="0" fontAlgn="base" hangingPunct="0">
              <a:lnSpc>
                <a:spcPct val="100000"/>
              </a:lnSpc>
              <a:spcBef>
                <a:spcPct val="0"/>
              </a:spcBef>
              <a:spcAft>
                <a:spcPct val="0"/>
              </a:spcAft>
              <a:buNone/>
            </a:pPr>
            <a:r>
              <a:rPr lang="en-US" altLang="en-US" sz="2000" b="1" dirty="0"/>
              <a:t>WHAT IS IT?</a:t>
            </a:r>
          </a:p>
          <a:p>
            <a:pPr marL="0" lvl="0" indent="0" eaLnBrk="0" fontAlgn="base" hangingPunct="0">
              <a:lnSpc>
                <a:spcPct val="100000"/>
              </a:lnSpc>
              <a:spcBef>
                <a:spcPct val="0"/>
              </a:spcBef>
              <a:spcAft>
                <a:spcPct val="0"/>
              </a:spcAft>
              <a:buNone/>
            </a:pPr>
            <a:r>
              <a:rPr lang="en-US" altLang="en-US" sz="2000" dirty="0" smtClean="0"/>
              <a:t>highly </a:t>
            </a:r>
            <a:r>
              <a:rPr lang="en-US" altLang="en-US" sz="2000" dirty="0"/>
              <a:t>potent THC- (Tetrahydrocannabinol) concentrated mass that looks like honey or butter. </a:t>
            </a:r>
            <a:endParaRPr lang="en-US" altLang="en-US" sz="2000" dirty="0" smtClean="0"/>
          </a:p>
          <a:p>
            <a:pPr marL="0" lvl="0" indent="0" eaLnBrk="0" fontAlgn="base" hangingPunct="0">
              <a:lnSpc>
                <a:spcPct val="100000"/>
              </a:lnSpc>
              <a:spcBef>
                <a:spcPct val="0"/>
              </a:spcBef>
              <a:spcAft>
                <a:spcPct val="0"/>
              </a:spcAft>
              <a:buNone/>
            </a:pPr>
            <a:endParaRPr lang="en-US" altLang="en-US" sz="2000" b="1" dirty="0"/>
          </a:p>
          <a:p>
            <a:pPr marL="0" lvl="0" indent="0" eaLnBrk="0" fontAlgn="base" hangingPunct="0">
              <a:lnSpc>
                <a:spcPct val="100000"/>
              </a:lnSpc>
              <a:spcBef>
                <a:spcPct val="0"/>
              </a:spcBef>
              <a:spcAft>
                <a:spcPct val="0"/>
              </a:spcAft>
              <a:buNone/>
            </a:pPr>
            <a:r>
              <a:rPr lang="en-US" altLang="en-US" sz="2000" b="1" dirty="0"/>
              <a:t>HOW POTENT IS THIS FORM OF MARIJUANA?</a:t>
            </a:r>
          </a:p>
          <a:p>
            <a:pPr marL="0" lvl="0" indent="0" eaLnBrk="0" fontAlgn="base" hangingPunct="0">
              <a:lnSpc>
                <a:spcPct val="100000"/>
              </a:lnSpc>
              <a:spcBef>
                <a:spcPct val="0"/>
              </a:spcBef>
              <a:spcAft>
                <a:spcPct val="0"/>
              </a:spcAft>
              <a:buNone/>
            </a:pPr>
            <a:r>
              <a:rPr lang="en-US" altLang="en-US" sz="2000" dirty="0"/>
              <a:t>Marijuana concentrates contain extraordinarily high THC levels ranging from 40 to 80 percent THC amounts. This form of marijuana can be up to four times stronger in THC content than high grade or top shelf marijuana, which normally measures around 20 percent THC levels</a:t>
            </a:r>
            <a:endParaRPr lang="en-US" sz="2000" dirty="0"/>
          </a:p>
        </p:txBody>
      </p:sp>
      <p:sp>
        <p:nvSpPr>
          <p:cNvPr id="6" name="Content Placeholder 5"/>
          <p:cNvSpPr>
            <a:spLocks noGrp="1"/>
          </p:cNvSpPr>
          <p:nvPr>
            <p:ph sz="half" idx="4294967295"/>
          </p:nvPr>
        </p:nvSpPr>
        <p:spPr>
          <a:xfrm>
            <a:off x="5715000" y="0"/>
            <a:ext cx="6477000" cy="6858000"/>
          </a:xfrm>
        </p:spPr>
        <p:txBody>
          <a:bodyPr>
            <a:noAutofit/>
          </a:bodyPr>
          <a:lstStyle/>
          <a:p>
            <a:pPr marL="0" lvl="0" indent="0" eaLnBrk="0" fontAlgn="base" hangingPunct="0">
              <a:lnSpc>
                <a:spcPct val="100000"/>
              </a:lnSpc>
              <a:spcBef>
                <a:spcPct val="0"/>
              </a:spcBef>
              <a:spcAft>
                <a:spcPct val="0"/>
              </a:spcAft>
              <a:buNone/>
            </a:pPr>
            <a:r>
              <a:rPr lang="en-US" altLang="en-US" sz="2000" b="1" dirty="0" smtClean="0"/>
              <a:t>HOW IS IT ABUSED?</a:t>
            </a:r>
          </a:p>
          <a:p>
            <a:pPr marL="0" lvl="0" indent="0" eaLnBrk="0" fontAlgn="base" hangingPunct="0">
              <a:lnSpc>
                <a:spcPct val="100000"/>
              </a:lnSpc>
              <a:spcBef>
                <a:spcPct val="0"/>
              </a:spcBef>
              <a:spcAft>
                <a:spcPct val="0"/>
              </a:spcAft>
              <a:buNone/>
            </a:pPr>
            <a:r>
              <a:rPr lang="en-US" altLang="en-US" sz="2000" dirty="0"/>
              <a:t>O</a:t>
            </a:r>
            <a:r>
              <a:rPr lang="en-US" altLang="en-US" sz="2000" dirty="0" smtClean="0"/>
              <a:t>rally by infusing marijuana concentrates in various food or drink products. Smoking by use of water or oil pipes, e-cigarette/vaporizer</a:t>
            </a:r>
            <a:r>
              <a:rPr lang="en-US" altLang="en-US" sz="2000" dirty="0"/>
              <a:t> because it is smokeless, odorless and easy to hide</a:t>
            </a:r>
            <a:r>
              <a:rPr lang="en-US" altLang="en-US" sz="2000" dirty="0" smtClean="0"/>
              <a:t>.</a:t>
            </a:r>
            <a:r>
              <a:rPr lang="en-US" altLang="en-US" sz="2000" dirty="0"/>
              <a:t> The user takes a “dab” of the concentrate, then heats the substance </a:t>
            </a:r>
            <a:r>
              <a:rPr lang="en-US" altLang="en-US" sz="2000" dirty="0" smtClean="0"/>
              <a:t>producing </a:t>
            </a:r>
            <a:r>
              <a:rPr lang="en-US" altLang="en-US" sz="2000" dirty="0"/>
              <a:t>vapors that ensure an instant high. </a:t>
            </a:r>
          </a:p>
          <a:p>
            <a:pPr marL="0" lvl="0" indent="0" eaLnBrk="0" fontAlgn="base" hangingPunct="0">
              <a:lnSpc>
                <a:spcPct val="100000"/>
              </a:lnSpc>
              <a:spcBef>
                <a:spcPct val="0"/>
              </a:spcBef>
              <a:spcAft>
                <a:spcPct val="0"/>
              </a:spcAft>
              <a:buNone/>
            </a:pPr>
            <a:r>
              <a:rPr lang="en-US" altLang="en-US" sz="2000" dirty="0"/>
              <a:t>  </a:t>
            </a:r>
          </a:p>
          <a:p>
            <a:pPr marL="0" lvl="0" indent="0" eaLnBrk="0" fontAlgn="base" hangingPunct="0">
              <a:lnSpc>
                <a:spcPct val="100000"/>
              </a:lnSpc>
              <a:spcBef>
                <a:spcPct val="0"/>
              </a:spcBef>
              <a:spcAft>
                <a:spcPct val="0"/>
              </a:spcAft>
              <a:buNone/>
            </a:pPr>
            <a:r>
              <a:rPr lang="en-US" altLang="en-US" sz="2000" b="1" dirty="0" smtClean="0"/>
              <a:t>WHAT </a:t>
            </a:r>
            <a:r>
              <a:rPr lang="en-US" altLang="en-US" sz="2000" b="1" dirty="0"/>
              <a:t>ARE THE EFFECTS OF USING MARIJUANA CONCENTRATES?</a:t>
            </a:r>
          </a:p>
          <a:p>
            <a:pPr marL="0" lvl="0" indent="0" eaLnBrk="0" fontAlgn="base" hangingPunct="0">
              <a:lnSpc>
                <a:spcPct val="100000"/>
              </a:lnSpc>
              <a:spcBef>
                <a:spcPct val="0"/>
              </a:spcBef>
              <a:spcAft>
                <a:spcPct val="0"/>
              </a:spcAft>
              <a:buNone/>
            </a:pPr>
            <a:r>
              <a:rPr lang="en-US" altLang="en-US" sz="2000" dirty="0"/>
              <a:t>Being a highly concentrated form of marijuana, the effects upon the user may be more psychologically and physically intense than plant marijuana use. </a:t>
            </a:r>
            <a:r>
              <a:rPr lang="en-US" altLang="en-US" sz="2000" dirty="0" smtClean="0"/>
              <a:t>To </a:t>
            </a:r>
            <a:r>
              <a:rPr lang="en-US" altLang="en-US" sz="2000" dirty="0"/>
              <a:t>date, long term effects of marijuana concentrate use are not yet fully known; but, we do know the effects of plant marijuana use</a:t>
            </a:r>
            <a:r>
              <a:rPr lang="en-US" altLang="en-US" sz="2000" dirty="0" smtClean="0"/>
              <a:t>.</a:t>
            </a:r>
          </a:p>
          <a:p>
            <a:pPr marL="0" lvl="0" indent="0" eaLnBrk="0" fontAlgn="base" hangingPunct="0">
              <a:lnSpc>
                <a:spcPct val="100000"/>
              </a:lnSpc>
              <a:spcBef>
                <a:spcPct val="0"/>
              </a:spcBef>
              <a:spcAft>
                <a:spcPct val="0"/>
              </a:spcAft>
              <a:buNone/>
            </a:pPr>
            <a:endParaRPr lang="en-US" altLang="en-US" sz="2000" dirty="0" smtClean="0"/>
          </a:p>
          <a:p>
            <a:pPr marL="0" lvl="0" indent="0" eaLnBrk="0" fontAlgn="base" hangingPunct="0">
              <a:lnSpc>
                <a:spcPct val="100000"/>
              </a:lnSpc>
              <a:spcBef>
                <a:spcPct val="0"/>
              </a:spcBef>
              <a:spcAft>
                <a:spcPct val="0"/>
              </a:spcAft>
              <a:buNone/>
            </a:pPr>
            <a:r>
              <a:rPr lang="en-US" altLang="en-US" sz="2000" dirty="0" smtClean="0"/>
              <a:t>These </a:t>
            </a:r>
            <a:r>
              <a:rPr lang="en-US" altLang="en-US" sz="2000" dirty="0"/>
              <a:t>effects include </a:t>
            </a:r>
            <a:r>
              <a:rPr lang="en-US" altLang="en-US" sz="2000" b="1" dirty="0"/>
              <a:t>paranoia</a:t>
            </a:r>
            <a:r>
              <a:rPr lang="en-US" altLang="en-US" sz="2000" dirty="0"/>
              <a:t>, </a:t>
            </a:r>
            <a:r>
              <a:rPr lang="en-US" altLang="en-US" sz="2000" b="1" dirty="0"/>
              <a:t>anxiety</a:t>
            </a:r>
            <a:r>
              <a:rPr lang="en-US" altLang="en-US" sz="2000" dirty="0"/>
              <a:t>, </a:t>
            </a:r>
            <a:r>
              <a:rPr lang="en-US" altLang="en-US" sz="2000" b="1" dirty="0"/>
              <a:t>panic attacks</a:t>
            </a:r>
            <a:r>
              <a:rPr lang="en-US" altLang="en-US" sz="2000" dirty="0"/>
              <a:t>, and </a:t>
            </a:r>
            <a:r>
              <a:rPr lang="en-US" altLang="en-US" sz="2000" b="1" dirty="0"/>
              <a:t>hallucinations</a:t>
            </a:r>
            <a:r>
              <a:rPr lang="en-US" altLang="en-US" sz="2000" dirty="0"/>
              <a:t>. </a:t>
            </a:r>
            <a:r>
              <a:rPr lang="en-US" altLang="en-US" sz="2000" dirty="0" smtClean="0"/>
              <a:t>Additionally</a:t>
            </a:r>
            <a:r>
              <a:rPr lang="en-US" altLang="en-US" sz="2000" dirty="0"/>
              <a:t>, the use of plant marijuana increases one’s heart rate and blood pressure. Plant marijuana users may also experience withdrawal and addiction problems.</a:t>
            </a:r>
          </a:p>
          <a:p>
            <a:endParaRPr lang="en-US" sz="2000" dirty="0"/>
          </a:p>
        </p:txBody>
      </p:sp>
      <p:pic>
        <p:nvPicPr>
          <p:cNvPr id="7" name="Picture 2" descr="marijuana oil concent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008" y="4721389"/>
            <a:ext cx="3042985" cy="192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23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1353800" cy="1690688"/>
          </a:xfrm>
        </p:spPr>
        <p:txBody>
          <a:bodyPr>
            <a:normAutofit fontScale="90000"/>
          </a:bodyPr>
          <a:lstStyle/>
          <a:p>
            <a:r>
              <a:rPr lang="en-US" dirty="0" smtClean="0"/>
              <a:t/>
            </a:r>
            <a:br>
              <a:rPr lang="en-US" dirty="0" smtClean="0"/>
            </a:br>
            <a:r>
              <a:rPr lang="en-US" sz="6700" dirty="0" smtClean="0">
                <a:latin typeface="+mn-lt"/>
              </a:rPr>
              <a:t>Dripping</a:t>
            </a:r>
            <a:r>
              <a:rPr lang="en-US" sz="6700" dirty="0">
                <a:latin typeface="+mn-lt"/>
              </a:rPr>
              <a:t>:</a:t>
            </a:r>
            <a:r>
              <a:rPr lang="en-US" dirty="0"/>
              <a:t> </a:t>
            </a:r>
            <a:r>
              <a:rPr lang="en-US" sz="3100" dirty="0"/>
              <a:t>a more labor-intensive method of vaping in which the user manually applies a few drops of liquid directly to the exposed heating coil of the e-cig every so </a:t>
            </a:r>
            <a:r>
              <a:rPr lang="en-US" sz="3100" dirty="0" smtClean="0"/>
              <a:t>few puffs</a:t>
            </a:r>
            <a:endParaRPr lang="en-US" sz="3100" dirty="0"/>
          </a:p>
        </p:txBody>
      </p:sp>
      <p:sp>
        <p:nvSpPr>
          <p:cNvPr id="6" name="Content Placeholder 5"/>
          <p:cNvSpPr>
            <a:spLocks noGrp="1"/>
          </p:cNvSpPr>
          <p:nvPr>
            <p:ph sz="half" idx="1"/>
          </p:nvPr>
        </p:nvSpPr>
        <p:spPr>
          <a:xfrm>
            <a:off x="838200" y="2159305"/>
            <a:ext cx="5181600" cy="4195775"/>
          </a:xfrm>
        </p:spPr>
        <p:txBody>
          <a:bodyPr>
            <a:normAutofit fontScale="85000" lnSpcReduction="20000"/>
          </a:bodyPr>
          <a:lstStyle/>
          <a:p>
            <a:r>
              <a:rPr lang="en-US" dirty="0"/>
              <a:t>1 in 4 teens who vape say they’ve used </a:t>
            </a:r>
            <a:r>
              <a:rPr lang="en-US" dirty="0" smtClean="0"/>
              <a:t>this method </a:t>
            </a:r>
            <a:endParaRPr lang="en-US" dirty="0"/>
          </a:p>
          <a:p>
            <a:pPr marL="0" indent="0">
              <a:buNone/>
            </a:pPr>
            <a:endParaRPr lang="en-US" dirty="0"/>
          </a:p>
          <a:p>
            <a:r>
              <a:rPr lang="en-US" dirty="0"/>
              <a:t>Dripping produces thicker clouds of vapor, gives a stronger sensation in the throat and makes flavors taste better (Journal of Pediatrics)</a:t>
            </a:r>
          </a:p>
          <a:p>
            <a:endParaRPr lang="en-US" dirty="0"/>
          </a:p>
          <a:p>
            <a:r>
              <a:rPr lang="en-US" dirty="0"/>
              <a:t>Dripping generates higher heating coil temperatures than conventional use of </a:t>
            </a:r>
            <a:r>
              <a:rPr lang="en-US" dirty="0" smtClean="0"/>
              <a:t>e-cigarettes, </a:t>
            </a:r>
            <a:r>
              <a:rPr lang="en-US" dirty="0"/>
              <a:t>which lead to greater emissions of a class of harmful chemicals. </a:t>
            </a:r>
            <a:endParaRPr lang="en-US" dirty="0" smtClean="0"/>
          </a:p>
          <a:p>
            <a:pPr marL="0" indent="0">
              <a:buNone/>
            </a:pPr>
            <a:endParaRPr lang="en-US" dirty="0" smtClean="0"/>
          </a:p>
          <a:p>
            <a:endParaRPr lang="en-US" dirty="0"/>
          </a:p>
        </p:txBody>
      </p:sp>
      <p:sp>
        <p:nvSpPr>
          <p:cNvPr id="7" name="Content Placeholder 6"/>
          <p:cNvSpPr>
            <a:spLocks noGrp="1"/>
          </p:cNvSpPr>
          <p:nvPr>
            <p:ph sz="half" idx="2"/>
          </p:nvPr>
        </p:nvSpPr>
        <p:spPr>
          <a:xfrm>
            <a:off x="6172200" y="2159305"/>
            <a:ext cx="5181600" cy="4017658"/>
          </a:xfrm>
        </p:spPr>
        <p:txBody>
          <a:bodyPr>
            <a:normAutofit fontScale="85000" lnSpcReduction="20000"/>
          </a:bodyPr>
          <a:lstStyle/>
          <a:p>
            <a:r>
              <a:rPr lang="en-US" dirty="0"/>
              <a:t>Some chemicals released are associated with cancer, chronic obstructive pulmonary disease</a:t>
            </a:r>
          </a:p>
          <a:p>
            <a:endParaRPr lang="en-US" dirty="0" smtClean="0"/>
          </a:p>
          <a:p>
            <a:r>
              <a:rPr lang="en-US" dirty="0" smtClean="0"/>
              <a:t>Handling liquid exposes teens to direct skin contact with nicotine which is absorbed rapidly through human skin</a:t>
            </a:r>
          </a:p>
          <a:p>
            <a:pPr marL="0" indent="0">
              <a:buNone/>
            </a:pP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7039780" y="4938657"/>
            <a:ext cx="2702116" cy="1919343"/>
          </a:xfrm>
          <a:prstGeom prst="rect">
            <a:avLst/>
          </a:prstGeom>
        </p:spPr>
      </p:pic>
    </p:spTree>
    <p:extLst>
      <p:ext uri="{BB962C8B-B14F-4D97-AF65-F5344CB8AC3E}">
        <p14:creationId xmlns:p14="http://schemas.microsoft.com/office/powerpoint/2010/main" val="69336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1353800" cy="2049137"/>
          </a:xfrm>
        </p:spPr>
        <p:txBody>
          <a:bodyPr>
            <a:noAutofit/>
          </a:bodyPr>
          <a:lstStyle/>
          <a:p>
            <a:r>
              <a:rPr lang="en-US" sz="6000" dirty="0" smtClean="0">
                <a:latin typeface="+mn-lt"/>
              </a:rPr>
              <a:t>Hookah:</a:t>
            </a:r>
            <a:r>
              <a:rPr lang="en-US" sz="2800" dirty="0" smtClean="0">
                <a:latin typeface="+mn-lt"/>
              </a:rPr>
              <a:t> </a:t>
            </a:r>
            <a:r>
              <a:rPr lang="en-US" sz="2800" i="1" dirty="0" smtClean="0"/>
              <a:t>water </a:t>
            </a:r>
            <a:r>
              <a:rPr lang="en-US" sz="2800" i="1" dirty="0"/>
              <a:t>pipes that are used to smoke specially made tobacco that come in different flavors</a:t>
            </a:r>
            <a:r>
              <a:rPr lang="en-US" sz="6000" i="1" dirty="0"/>
              <a:t/>
            </a:r>
            <a:br>
              <a:rPr lang="en-US" sz="6000" i="1" dirty="0"/>
            </a:br>
            <a:endParaRPr lang="en-US" sz="6000" dirty="0">
              <a:latin typeface="+mn-lt"/>
            </a:endParaRPr>
          </a:p>
        </p:txBody>
      </p:sp>
      <p:sp>
        <p:nvSpPr>
          <p:cNvPr id="5" name="Content Placeholder 4"/>
          <p:cNvSpPr>
            <a:spLocks noGrp="1"/>
          </p:cNvSpPr>
          <p:nvPr>
            <p:ph sz="half" idx="1"/>
          </p:nvPr>
        </p:nvSpPr>
        <p:spPr>
          <a:xfrm>
            <a:off x="838200" y="1443211"/>
            <a:ext cx="5181600" cy="4733752"/>
          </a:xfrm>
        </p:spPr>
        <p:txBody>
          <a:bodyPr>
            <a:normAutofit/>
          </a:bodyPr>
          <a:lstStyle/>
          <a:p>
            <a:r>
              <a:rPr lang="en-US" i="1" dirty="0" smtClean="0"/>
              <a:t>In </a:t>
            </a:r>
            <a:r>
              <a:rPr lang="en-US" i="1" dirty="0"/>
              <a:t>the US it has become more popular among teens and young adults and in college towns, seen as a “popular social activity</a:t>
            </a:r>
            <a:r>
              <a:rPr lang="en-US" i="1" dirty="0" smtClean="0"/>
              <a:t>”</a:t>
            </a:r>
          </a:p>
          <a:p>
            <a:pPr marL="0" indent="0">
              <a:buNone/>
            </a:pPr>
            <a:endParaRPr lang="en-US" i="1" dirty="0"/>
          </a:p>
          <a:p>
            <a:r>
              <a:rPr lang="en-US" i="1" dirty="0"/>
              <a:t>Even after it has been passed through water, the tobacco smoke in a hookah pipe contains high levels of cancer-causing chemicals</a:t>
            </a:r>
          </a:p>
          <a:p>
            <a:pPr marL="0" indent="0">
              <a:buNone/>
            </a:pPr>
            <a:endParaRPr lang="en-US" i="1" dirty="0" smtClean="0"/>
          </a:p>
          <a:p>
            <a:endParaRPr lang="en-US" dirty="0"/>
          </a:p>
        </p:txBody>
      </p:sp>
      <p:sp>
        <p:nvSpPr>
          <p:cNvPr id="6" name="Content Placeholder 5"/>
          <p:cNvSpPr>
            <a:spLocks noGrp="1"/>
          </p:cNvSpPr>
          <p:nvPr>
            <p:ph sz="half" idx="2"/>
          </p:nvPr>
        </p:nvSpPr>
        <p:spPr>
          <a:xfrm>
            <a:off x="6172200" y="1443211"/>
            <a:ext cx="5181600" cy="5414789"/>
          </a:xfrm>
        </p:spPr>
        <p:txBody>
          <a:bodyPr>
            <a:normAutofit/>
          </a:bodyPr>
          <a:lstStyle/>
          <a:p>
            <a:r>
              <a:rPr lang="en-US" i="1" dirty="0"/>
              <a:t>Smoke inhaled in a typical one-hour hookah session can equal 100 cigarettes or </a:t>
            </a:r>
            <a:r>
              <a:rPr lang="en-US" i="1" dirty="0" smtClean="0"/>
              <a:t>more </a:t>
            </a:r>
            <a:r>
              <a:rPr lang="en-US" sz="1800" i="1" dirty="0" smtClean="0"/>
              <a:t>(WHO 2011)</a:t>
            </a:r>
            <a:endParaRPr lang="en-US" sz="1800" i="1" dirty="0"/>
          </a:p>
          <a:p>
            <a:endParaRPr lang="en-US" i="1" dirty="0"/>
          </a:p>
        </p:txBody>
      </p:sp>
      <p:pic>
        <p:nvPicPr>
          <p:cNvPr id="7" name="Picture 6"/>
          <p:cNvPicPr>
            <a:picLocks noChangeAspect="1"/>
          </p:cNvPicPr>
          <p:nvPr/>
        </p:nvPicPr>
        <p:blipFill>
          <a:blip r:embed="rId3"/>
          <a:stretch>
            <a:fillRect/>
          </a:stretch>
        </p:blipFill>
        <p:spPr>
          <a:xfrm>
            <a:off x="6019800" y="2677100"/>
            <a:ext cx="5160483" cy="3966072"/>
          </a:xfrm>
          <a:prstGeom prst="rect">
            <a:avLst/>
          </a:prstGeom>
        </p:spPr>
      </p:pic>
    </p:spTree>
    <p:extLst>
      <p:ext uri="{BB962C8B-B14F-4D97-AF65-F5344CB8AC3E}">
        <p14:creationId xmlns:p14="http://schemas.microsoft.com/office/powerpoint/2010/main" val="318511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992451" cy="1056067"/>
          </a:xfrm>
        </p:spPr>
        <p:txBody>
          <a:bodyPr>
            <a:noAutofit/>
          </a:bodyPr>
          <a:lstStyle/>
          <a:p>
            <a:r>
              <a:rPr lang="en-US" sz="6000" dirty="0" smtClean="0"/>
              <a:t/>
            </a:r>
            <a:br>
              <a:rPr lang="en-US" sz="6000" dirty="0" smtClean="0"/>
            </a:br>
            <a:r>
              <a:rPr lang="en-US" sz="6000" dirty="0"/>
              <a:t/>
            </a:r>
            <a:br>
              <a:rPr lang="en-US" sz="6000" dirty="0"/>
            </a:br>
            <a:r>
              <a:rPr lang="en-US" sz="6000" dirty="0" smtClean="0">
                <a:latin typeface="+mn-lt"/>
              </a:rPr>
              <a:t>Just </a:t>
            </a:r>
            <a:r>
              <a:rPr lang="en-US" sz="6000" dirty="0">
                <a:latin typeface="+mn-lt"/>
              </a:rPr>
              <a:t>Water Vapor?</a:t>
            </a:r>
            <a:br>
              <a:rPr lang="en-US" sz="6000" dirty="0">
                <a:latin typeface="+mn-lt"/>
              </a:rPr>
            </a:br>
            <a:endParaRPr lang="en-US" sz="6000" dirty="0">
              <a:latin typeface="+mn-lt"/>
            </a:endParaRPr>
          </a:p>
        </p:txBody>
      </p:sp>
      <p:pic>
        <p:nvPicPr>
          <p:cNvPr id="5" name="Content Placeholder 4"/>
          <p:cNvPicPr>
            <a:picLocks noGrp="1" noChangeAspect="1"/>
          </p:cNvPicPr>
          <p:nvPr>
            <p:ph idx="1"/>
          </p:nvPr>
        </p:nvPicPr>
        <p:blipFill>
          <a:blip r:embed="rId3"/>
          <a:stretch>
            <a:fillRect/>
          </a:stretch>
        </p:blipFill>
        <p:spPr>
          <a:xfrm>
            <a:off x="3142232" y="2068694"/>
            <a:ext cx="5907536" cy="3865199"/>
          </a:xfrm>
          <a:prstGeom prst="rect">
            <a:avLst/>
          </a:prstGeom>
        </p:spPr>
      </p:pic>
    </p:spTree>
    <p:extLst>
      <p:ext uri="{BB962C8B-B14F-4D97-AF65-F5344CB8AC3E}">
        <p14:creationId xmlns:p14="http://schemas.microsoft.com/office/powerpoint/2010/main" val="384435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28809"/>
            <a:ext cx="12702448" cy="2012167"/>
          </a:xfrm>
        </p:spPr>
        <p:txBody>
          <a:bodyPr>
            <a:normAutofit fontScale="90000"/>
          </a:bodyPr>
          <a:lstStyle/>
          <a:p>
            <a:r>
              <a:rPr lang="en-US" dirty="0" smtClean="0"/>
              <a:t/>
            </a:r>
            <a:br>
              <a:rPr lang="en-US" dirty="0" smtClean="0"/>
            </a:br>
            <a:r>
              <a:rPr lang="en-US" dirty="0"/>
              <a:t/>
            </a:r>
            <a:br>
              <a:rPr lang="en-US" dirty="0"/>
            </a:br>
            <a:r>
              <a:rPr lang="en-US" sz="6700" dirty="0" smtClean="0"/>
              <a:t>“</a:t>
            </a:r>
            <a:r>
              <a:rPr lang="en-US" sz="6700" dirty="0"/>
              <a:t>Harmless” Vapor</a:t>
            </a:r>
            <a:r>
              <a:rPr lang="en-US" dirty="0"/>
              <a:t>: </a:t>
            </a:r>
            <a:r>
              <a:rPr lang="en-US" sz="2200" i="1" dirty="0">
                <a:latin typeface="+mn-lt"/>
              </a:rPr>
              <a:t>Toxic chemicals are formed as the e-liquid heats up to </a:t>
            </a:r>
            <a:r>
              <a:rPr lang="en-US" sz="2200" i="1" dirty="0" smtClean="0">
                <a:latin typeface="+mn-lt"/>
              </a:rPr>
              <a:t/>
            </a:r>
            <a:br>
              <a:rPr lang="en-US" sz="2200" i="1" dirty="0" smtClean="0">
                <a:latin typeface="+mn-lt"/>
              </a:rPr>
            </a:br>
            <a:r>
              <a:rPr lang="en-US" sz="2200" i="1" dirty="0" smtClean="0">
                <a:latin typeface="+mn-lt"/>
              </a:rPr>
              <a:t>make </a:t>
            </a:r>
            <a:r>
              <a:rPr lang="en-US" sz="2200" i="1" dirty="0">
                <a:latin typeface="+mn-lt"/>
              </a:rPr>
              <a:t>the aerosol that e-cig users inhale</a:t>
            </a:r>
            <a:br>
              <a:rPr lang="en-US" sz="2200" i="1" dirty="0">
                <a:latin typeface="+mn-lt"/>
              </a:rPr>
            </a:br>
            <a:endParaRPr lang="en-US" sz="2200" i="1" dirty="0">
              <a:latin typeface="+mn-lt"/>
            </a:endParaRPr>
          </a:p>
        </p:txBody>
      </p:sp>
      <p:pic>
        <p:nvPicPr>
          <p:cNvPr id="6" name="Content Placeholder 5"/>
          <p:cNvPicPr>
            <a:picLocks noGrp="1" noChangeAspect="1"/>
          </p:cNvPicPr>
          <p:nvPr>
            <p:ph idx="1"/>
          </p:nvPr>
        </p:nvPicPr>
        <p:blipFill>
          <a:blip r:embed="rId3"/>
          <a:stretch>
            <a:fillRect/>
          </a:stretch>
        </p:blipFill>
        <p:spPr>
          <a:xfrm>
            <a:off x="1280160" y="1955799"/>
            <a:ext cx="8511821" cy="4707467"/>
          </a:xfrm>
          <a:prstGeom prst="rect">
            <a:avLst/>
          </a:prstGeom>
        </p:spPr>
      </p:pic>
    </p:spTree>
    <p:extLst>
      <p:ext uri="{BB962C8B-B14F-4D97-AF65-F5344CB8AC3E}">
        <p14:creationId xmlns:p14="http://schemas.microsoft.com/office/powerpoint/2010/main" val="3653071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10355" cy="879893"/>
          </a:xfrm>
        </p:spPr>
        <p:txBody>
          <a:bodyPr>
            <a:normAutofit fontScale="90000"/>
          </a:bodyPr>
          <a:lstStyle/>
          <a:p>
            <a:r>
              <a:rPr lang="en-US" sz="6000" dirty="0" smtClean="0"/>
              <a:t>POPCORN LUNG ?</a:t>
            </a:r>
            <a:endParaRPr lang="en-US" sz="6000" dirty="0"/>
          </a:p>
        </p:txBody>
      </p:sp>
      <p:sp>
        <p:nvSpPr>
          <p:cNvPr id="3" name="Content Placeholder 2"/>
          <p:cNvSpPr>
            <a:spLocks noGrp="1"/>
          </p:cNvSpPr>
          <p:nvPr>
            <p:ph sz="half" idx="1"/>
          </p:nvPr>
        </p:nvSpPr>
        <p:spPr>
          <a:xfrm>
            <a:off x="0" y="879894"/>
            <a:ext cx="6019800" cy="5978106"/>
          </a:xfrm>
        </p:spPr>
        <p:txBody>
          <a:bodyPr>
            <a:normAutofit fontScale="92500" lnSpcReduction="10000"/>
          </a:bodyPr>
          <a:lstStyle/>
          <a:p>
            <a:r>
              <a:rPr lang="en-US" i="1" dirty="0"/>
              <a:t>Diacetyl is added to food to produce a buttery taste and is perfectly harmless when ingested this way. The issue is that when heated up and then inhaled </a:t>
            </a:r>
            <a:r>
              <a:rPr lang="en-US" i="1" dirty="0" smtClean="0"/>
              <a:t>diacetyl </a:t>
            </a:r>
            <a:r>
              <a:rPr lang="en-US" i="1" dirty="0"/>
              <a:t>is not so </a:t>
            </a:r>
            <a:r>
              <a:rPr lang="en-US" i="1" dirty="0" smtClean="0"/>
              <a:t>benign</a:t>
            </a:r>
          </a:p>
          <a:p>
            <a:pPr marL="0" indent="0">
              <a:buNone/>
            </a:pPr>
            <a:endParaRPr lang="en-US" i="1" dirty="0"/>
          </a:p>
          <a:p>
            <a:r>
              <a:rPr lang="en-US" i="1" dirty="0"/>
              <a:t>Inhaling it over a long period may prove harmful to health, specifically being linked to bronchiolitis obliterans (a lung disease). This </a:t>
            </a:r>
            <a:r>
              <a:rPr lang="en-US" i="1" dirty="0" smtClean="0"/>
              <a:t>may, </a:t>
            </a:r>
            <a:r>
              <a:rPr lang="en-US" i="1" dirty="0"/>
              <a:t>in some </a:t>
            </a:r>
            <a:r>
              <a:rPr lang="en-US" i="1" dirty="0" smtClean="0"/>
              <a:t>cases, </a:t>
            </a:r>
            <a:r>
              <a:rPr lang="en-US" i="1" dirty="0"/>
              <a:t>develop to the stage where a lung transplant is </a:t>
            </a:r>
            <a:r>
              <a:rPr lang="en-US" i="1" dirty="0" smtClean="0"/>
              <a:t>necessary</a:t>
            </a:r>
          </a:p>
          <a:p>
            <a:pPr marL="0" indent="0">
              <a:buNone/>
            </a:pPr>
            <a:endParaRPr lang="en-US" i="1" dirty="0" smtClean="0"/>
          </a:p>
          <a:p>
            <a:r>
              <a:rPr lang="en-US" i="1" dirty="0"/>
              <a:t>Findings confirm the presence of diacetyl and </a:t>
            </a:r>
            <a:r>
              <a:rPr lang="en-US" i="1" dirty="0" smtClean="0"/>
              <a:t>“other </a:t>
            </a:r>
            <a:r>
              <a:rPr lang="en-US" i="1" dirty="0"/>
              <a:t>flavoring </a:t>
            </a:r>
            <a:r>
              <a:rPr lang="en-US" i="1" dirty="0" smtClean="0"/>
              <a:t>chemicals” </a:t>
            </a:r>
            <a:r>
              <a:rPr lang="en-US" i="1" dirty="0"/>
              <a:t>in </a:t>
            </a:r>
            <a:r>
              <a:rPr lang="en-US" i="1" dirty="0" smtClean="0"/>
              <a:t>e-juices </a:t>
            </a:r>
          </a:p>
          <a:p>
            <a:endParaRPr lang="en-US" dirty="0"/>
          </a:p>
        </p:txBody>
      </p:sp>
      <p:sp>
        <p:nvSpPr>
          <p:cNvPr id="4" name="Content Placeholder 3"/>
          <p:cNvSpPr>
            <a:spLocks noGrp="1"/>
          </p:cNvSpPr>
          <p:nvPr>
            <p:ph sz="half" idx="2"/>
          </p:nvPr>
        </p:nvSpPr>
        <p:spPr>
          <a:xfrm>
            <a:off x="6172200" y="879894"/>
            <a:ext cx="6019800" cy="5978105"/>
          </a:xfrm>
        </p:spPr>
        <p:txBody>
          <a:bodyPr>
            <a:normAutofit fontScale="92500" lnSpcReduction="10000"/>
          </a:bodyPr>
          <a:lstStyle/>
          <a:p>
            <a:r>
              <a:rPr lang="en-US" i="1" dirty="0" smtClean="0"/>
              <a:t>Because </a:t>
            </a:r>
            <a:r>
              <a:rPr lang="en-US" i="1" dirty="0"/>
              <a:t>of the associations between diacetyl and bronchiolitis obliterans and other severe respiratory diseases among workers inhaling heated vapors containing diacetyl, </a:t>
            </a:r>
            <a:r>
              <a:rPr lang="en-US" i="1" u="sng" dirty="0"/>
              <a:t>urgent action </a:t>
            </a:r>
            <a:r>
              <a:rPr lang="en-US" i="1" dirty="0"/>
              <a:t>is recommended to further evaluate the extent of this new exposure to diacetyl and related flavoring compounds in </a:t>
            </a:r>
            <a:r>
              <a:rPr lang="en-US" i="1" dirty="0" smtClean="0"/>
              <a:t>e-cigarettes (CDC)</a:t>
            </a:r>
          </a:p>
          <a:p>
            <a:endParaRPr lang="en-US" dirty="0" smtClean="0"/>
          </a:p>
        </p:txBody>
      </p:sp>
      <p:pic>
        <p:nvPicPr>
          <p:cNvPr id="5" name="Picture 4"/>
          <p:cNvPicPr>
            <a:picLocks noChangeAspect="1"/>
          </p:cNvPicPr>
          <p:nvPr/>
        </p:nvPicPr>
        <p:blipFill>
          <a:blip r:embed="rId3"/>
          <a:stretch>
            <a:fillRect/>
          </a:stretch>
        </p:blipFill>
        <p:spPr>
          <a:xfrm>
            <a:off x="6172200" y="3868946"/>
            <a:ext cx="5503653" cy="2989054"/>
          </a:xfrm>
          <a:prstGeom prst="rect">
            <a:avLst/>
          </a:prstGeom>
        </p:spPr>
      </p:pic>
    </p:spTree>
    <p:extLst>
      <p:ext uri="{BB962C8B-B14F-4D97-AF65-F5344CB8AC3E}">
        <p14:creationId xmlns:p14="http://schemas.microsoft.com/office/powerpoint/2010/main" val="989907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6000" dirty="0" smtClean="0"/>
              <a:t>Alcohol</a:t>
            </a:r>
            <a:endParaRPr lang="en-US" sz="6000" dirty="0"/>
          </a:p>
        </p:txBody>
      </p:sp>
      <p:sp>
        <p:nvSpPr>
          <p:cNvPr id="3" name="Content Placeholder 2"/>
          <p:cNvSpPr>
            <a:spLocks noGrp="1"/>
          </p:cNvSpPr>
          <p:nvPr>
            <p:ph sz="half" idx="1"/>
          </p:nvPr>
        </p:nvSpPr>
        <p:spPr>
          <a:xfrm>
            <a:off x="406879" y="1204522"/>
            <a:ext cx="5181600" cy="5653477"/>
          </a:xfrm>
        </p:spPr>
        <p:txBody>
          <a:bodyPr>
            <a:normAutofit lnSpcReduction="10000"/>
          </a:bodyPr>
          <a:lstStyle/>
          <a:p>
            <a:r>
              <a:rPr lang="en-US" i="1" dirty="0" smtClean="0"/>
              <a:t>When you drink alcohol, it is absorbed through the body over-time</a:t>
            </a:r>
          </a:p>
          <a:p>
            <a:endParaRPr lang="en-US" i="1" dirty="0" smtClean="0"/>
          </a:p>
          <a:p>
            <a:r>
              <a:rPr lang="en-US" i="1" dirty="0" smtClean="0"/>
              <a:t>When you vape alcohol, it goes directly into your bloodstream</a:t>
            </a:r>
          </a:p>
          <a:p>
            <a:endParaRPr lang="en-US" i="1" dirty="0" smtClean="0"/>
          </a:p>
          <a:p>
            <a:r>
              <a:rPr lang="en-US" i="1" dirty="0" smtClean="0"/>
              <a:t>There is a rapid rush of alcohol to the brain</a:t>
            </a:r>
          </a:p>
          <a:p>
            <a:endParaRPr lang="en-US" i="1" dirty="0" smtClean="0"/>
          </a:p>
          <a:p>
            <a:r>
              <a:rPr lang="en-US" i="1" dirty="0" smtClean="0"/>
              <a:t>Rates of alcohol poising are much higher and there is no way to “detox” from it</a:t>
            </a:r>
            <a:endParaRPr lang="en-US" i="1" dirty="0"/>
          </a:p>
        </p:txBody>
      </p:sp>
      <p:pic>
        <p:nvPicPr>
          <p:cNvPr id="5" name="Content Placeholder 4"/>
          <p:cNvPicPr>
            <a:picLocks noGrp="1" noChangeAspect="1"/>
          </p:cNvPicPr>
          <p:nvPr>
            <p:ph sz="half" idx="2"/>
          </p:nvPr>
        </p:nvPicPr>
        <p:blipFill>
          <a:blip r:embed="rId3"/>
          <a:stretch>
            <a:fillRect/>
          </a:stretch>
        </p:blipFill>
        <p:spPr>
          <a:xfrm>
            <a:off x="7004649" y="3557602"/>
            <a:ext cx="4175185" cy="3300398"/>
          </a:xfrm>
          <a:prstGeom prst="rect">
            <a:avLst/>
          </a:prstGeom>
        </p:spPr>
      </p:pic>
      <p:pic>
        <p:nvPicPr>
          <p:cNvPr id="6" name="Picture 5"/>
          <p:cNvPicPr>
            <a:picLocks noChangeAspect="1"/>
          </p:cNvPicPr>
          <p:nvPr/>
        </p:nvPicPr>
        <p:blipFill>
          <a:blip r:embed="rId4"/>
          <a:stretch>
            <a:fillRect/>
          </a:stretch>
        </p:blipFill>
        <p:spPr>
          <a:xfrm>
            <a:off x="7004649" y="534838"/>
            <a:ext cx="4175185" cy="2570672"/>
          </a:xfrm>
          <a:prstGeom prst="rect">
            <a:avLst/>
          </a:prstGeom>
        </p:spPr>
      </p:pic>
    </p:spTree>
    <p:extLst>
      <p:ext uri="{BB962C8B-B14F-4D97-AF65-F5344CB8AC3E}">
        <p14:creationId xmlns:p14="http://schemas.microsoft.com/office/powerpoint/2010/main" val="1944803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597877"/>
          </a:xfrm>
        </p:spPr>
        <p:txBody>
          <a:bodyPr>
            <a:normAutofit fontScale="90000"/>
          </a:bodyPr>
          <a:lstStyle/>
          <a:p>
            <a:endParaRPr lang="en-US" sz="6000" dirty="0">
              <a:latin typeface="+mn-lt"/>
            </a:endParaRPr>
          </a:p>
        </p:txBody>
      </p:sp>
      <p:pic>
        <p:nvPicPr>
          <p:cNvPr id="4" name="Content Placeholder 3" descr="nida_mtfinfographic_final_panel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0798" y="764763"/>
            <a:ext cx="9915181" cy="5532437"/>
          </a:xfrm>
          <a:prstGeom prst="rect">
            <a:avLst/>
          </a:prstGeom>
          <a:noFill/>
          <a:ln>
            <a:noFill/>
          </a:ln>
        </p:spPr>
      </p:pic>
    </p:spTree>
    <p:extLst>
      <p:ext uri="{BB962C8B-B14F-4D97-AF65-F5344CB8AC3E}">
        <p14:creationId xmlns:p14="http://schemas.microsoft.com/office/powerpoint/2010/main" val="503347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74784"/>
            <a:ext cx="11353800" cy="2479430"/>
          </a:xfrm>
        </p:spPr>
        <p:txBody>
          <a:bodyPr>
            <a:noAutofit/>
          </a:bodyPr>
          <a:lstStyle/>
          <a:p>
            <a:r>
              <a:rPr lang="en-US" sz="6000" dirty="0" smtClean="0">
                <a:solidFill>
                  <a:srgbClr val="000000"/>
                </a:solidFill>
                <a:latin typeface="+mn-lt"/>
              </a:rPr>
              <a:t>Signs to look for: </a:t>
            </a:r>
            <a:r>
              <a:rPr lang="en-US" sz="5400" dirty="0">
                <a:latin typeface="+mn-lt"/>
              </a:rPr>
              <a:t/>
            </a:r>
            <a:br>
              <a:rPr lang="en-US" sz="5400" dirty="0">
                <a:latin typeface="+mn-lt"/>
              </a:rPr>
            </a:br>
            <a:endParaRPr lang="en-US" sz="5400" dirty="0">
              <a:latin typeface="+mn-lt"/>
            </a:endParaRPr>
          </a:p>
        </p:txBody>
      </p:sp>
      <p:sp>
        <p:nvSpPr>
          <p:cNvPr id="6" name="Content Placeholder 5"/>
          <p:cNvSpPr>
            <a:spLocks noGrp="1"/>
          </p:cNvSpPr>
          <p:nvPr>
            <p:ph sz="half" idx="1"/>
          </p:nvPr>
        </p:nvSpPr>
        <p:spPr>
          <a:xfrm>
            <a:off x="140677" y="738554"/>
            <a:ext cx="5879123" cy="6119446"/>
          </a:xfrm>
        </p:spPr>
        <p:txBody>
          <a:bodyPr>
            <a:normAutofit fontScale="47500" lnSpcReduction="20000"/>
          </a:bodyPr>
          <a:lstStyle/>
          <a:p>
            <a:pPr marL="0" indent="0">
              <a:buNone/>
            </a:pPr>
            <a:r>
              <a:rPr lang="en-US" sz="4400" b="1" dirty="0" smtClean="0"/>
              <a:t>Mysterious </a:t>
            </a:r>
            <a:r>
              <a:rPr lang="en-US" sz="4400" b="1" dirty="0"/>
              <a:t>Aroma</a:t>
            </a:r>
            <a:r>
              <a:rPr lang="en-US" sz="4400" dirty="0"/>
              <a:t/>
            </a:r>
            <a:br>
              <a:rPr lang="en-US" sz="4400" dirty="0"/>
            </a:br>
            <a:r>
              <a:rPr lang="en-US" sz="4400" dirty="0"/>
              <a:t>E-cigarettes don't smell bad like the smoke from burning tobacco; however, most e-liquids have flavors in them </a:t>
            </a:r>
            <a:r>
              <a:rPr lang="en-US" sz="4400" dirty="0" smtClean="0"/>
              <a:t>that </a:t>
            </a:r>
            <a:r>
              <a:rPr lang="en-US" sz="4400" dirty="0"/>
              <a:t>usually smell like candy, mint, vanilla, fruit punch, etc. </a:t>
            </a:r>
            <a:br>
              <a:rPr lang="en-US" sz="4400" dirty="0"/>
            </a:br>
            <a:r>
              <a:rPr lang="en-US" sz="4400" dirty="0"/>
              <a:t/>
            </a:r>
            <a:br>
              <a:rPr lang="en-US" sz="4400" dirty="0"/>
            </a:br>
            <a:r>
              <a:rPr lang="en-US" sz="4400" b="1" dirty="0" smtClean="0"/>
              <a:t>Unfamiliar </a:t>
            </a:r>
            <a:r>
              <a:rPr lang="en-US" sz="4400" b="1" dirty="0"/>
              <a:t>Handheld Gadgets</a:t>
            </a:r>
            <a:r>
              <a:rPr lang="en-US" sz="4400" dirty="0"/>
              <a:t/>
            </a:r>
            <a:br>
              <a:rPr lang="en-US" sz="4400" dirty="0"/>
            </a:br>
            <a:r>
              <a:rPr lang="en-US" sz="4400" dirty="0"/>
              <a:t>E-cigarettes come in various shapes. The most common ones resemble a pen and are known as vape pens. If you come across a pen that isn't a pen or other unfamiliar gadget, be aware that it could be a </a:t>
            </a:r>
            <a:r>
              <a:rPr lang="en-US" sz="4400" dirty="0" smtClean="0"/>
              <a:t>vaporizer. Look for holes on each end</a:t>
            </a:r>
          </a:p>
          <a:p>
            <a:pPr marL="0" indent="0">
              <a:buNone/>
            </a:pPr>
            <a:r>
              <a:rPr lang="en-US" sz="4400" dirty="0"/>
              <a:t/>
            </a:r>
            <a:br>
              <a:rPr lang="en-US" sz="4400" dirty="0"/>
            </a:br>
            <a:r>
              <a:rPr lang="en-US" sz="4400" b="1" dirty="0" smtClean="0"/>
              <a:t>Increased </a:t>
            </a:r>
            <a:r>
              <a:rPr lang="en-US" sz="4400" b="1" dirty="0"/>
              <a:t>Thirstiness</a:t>
            </a:r>
            <a:r>
              <a:rPr lang="en-US" sz="4400" dirty="0"/>
              <a:t/>
            </a:r>
            <a:br>
              <a:rPr lang="en-US" sz="4400" dirty="0"/>
            </a:br>
            <a:r>
              <a:rPr lang="en-US" sz="4400" dirty="0"/>
              <a:t>Vapor from e-cigs is made of VG (Vegetable Glycerin), PG (Propylene Glycol), and flavors. The chemical characteristics of PG make it attract water molecules from its surroundings. When vapor enters the mouth, PG does its trick and keeps the </a:t>
            </a:r>
            <a:r>
              <a:rPr lang="en-US" sz="4400" dirty="0" err="1"/>
              <a:t>vaper</a:t>
            </a:r>
            <a:r>
              <a:rPr lang="en-US" sz="4400" dirty="0"/>
              <a:t> in a state of dry mouth. So if your kid is suddenly drinking more water, you might want to find out why. (Increased thirst can signal a variety of concerns.)</a:t>
            </a:r>
          </a:p>
          <a:p>
            <a:endParaRPr lang="en-US" dirty="0"/>
          </a:p>
        </p:txBody>
      </p:sp>
      <p:sp>
        <p:nvSpPr>
          <p:cNvPr id="7" name="Content Placeholder 6"/>
          <p:cNvSpPr>
            <a:spLocks noGrp="1"/>
          </p:cNvSpPr>
          <p:nvPr>
            <p:ph sz="half" idx="2"/>
          </p:nvPr>
        </p:nvSpPr>
        <p:spPr>
          <a:xfrm>
            <a:off x="6172200" y="0"/>
            <a:ext cx="6019800" cy="6858000"/>
          </a:xfrm>
        </p:spPr>
        <p:txBody>
          <a:bodyPr>
            <a:normAutofit fontScale="47500" lnSpcReduction="20000"/>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 </a:t>
            </a:r>
            <a:r>
              <a:rPr lang="en-US" sz="4200" b="1" dirty="0"/>
              <a:t>Caffeine Sensitivity</a:t>
            </a:r>
            <a:r>
              <a:rPr lang="en-US" sz="4200" dirty="0"/>
              <a:t/>
            </a:r>
            <a:br>
              <a:rPr lang="en-US" sz="4200" dirty="0"/>
            </a:br>
            <a:r>
              <a:rPr lang="en-US" sz="4200" dirty="0" err="1"/>
              <a:t>Vapers</a:t>
            </a:r>
            <a:r>
              <a:rPr lang="en-US" sz="4200" dirty="0"/>
              <a:t> develop caffeine sensitivity. If your kid loved coffee or Red Bulls but suddenly stops chugging on them, vaping could be the cause.</a:t>
            </a:r>
            <a:br>
              <a:rPr lang="en-US" sz="4200" dirty="0"/>
            </a:br>
            <a:r>
              <a:rPr lang="en-US" sz="4200" dirty="0"/>
              <a:t/>
            </a:r>
            <a:br>
              <a:rPr lang="en-US" sz="4200" dirty="0"/>
            </a:br>
            <a:r>
              <a:rPr lang="en-US" sz="4200" b="1" dirty="0" smtClean="0"/>
              <a:t> </a:t>
            </a:r>
            <a:r>
              <a:rPr lang="en-US" sz="4200" b="1" dirty="0"/>
              <a:t>Batteries and Chargers</a:t>
            </a:r>
            <a:r>
              <a:rPr lang="en-US" sz="4200" dirty="0"/>
              <a:t/>
            </a:r>
            <a:br>
              <a:rPr lang="en-US" sz="4200" dirty="0"/>
            </a:br>
            <a:r>
              <a:rPr lang="en-US" sz="4200" dirty="0"/>
              <a:t>Just like you have to charge your smartphone every single day, </a:t>
            </a:r>
            <a:r>
              <a:rPr lang="en-US" sz="4200" dirty="0" err="1"/>
              <a:t>vapers</a:t>
            </a:r>
            <a:r>
              <a:rPr lang="en-US" sz="4200" dirty="0"/>
              <a:t> need to charge their vaporizers on a regular basis. While some e-cigs can be charged with just a USB cable, most of the powerful e-cigs like box mods support 18650 batteries. If you see unfamiliar batteries on the charger, take a look around and you might find a vaping device.</a:t>
            </a:r>
            <a:br>
              <a:rPr lang="en-US" sz="4200" dirty="0"/>
            </a:br>
            <a:r>
              <a:rPr lang="en-US" sz="4200" dirty="0"/>
              <a:t/>
            </a:r>
            <a:br>
              <a:rPr lang="en-US" sz="4200" dirty="0"/>
            </a:br>
            <a:r>
              <a:rPr lang="en-US" sz="4200" b="1" dirty="0" smtClean="0"/>
              <a:t> </a:t>
            </a:r>
            <a:r>
              <a:rPr lang="en-US" sz="4200" b="1" dirty="0"/>
              <a:t>Metallic Wires and Cotton Wicks</a:t>
            </a:r>
            <a:r>
              <a:rPr lang="en-US" sz="4200" dirty="0"/>
              <a:t/>
            </a:r>
            <a:br>
              <a:rPr lang="en-US" sz="4200" dirty="0"/>
            </a:br>
            <a:r>
              <a:rPr lang="en-US" sz="4200" dirty="0"/>
              <a:t>If you find organic cotton, empty plastic vials or thin metallic coils lying in your child’s room, this is yet another red flag.</a:t>
            </a:r>
            <a:br>
              <a:rPr lang="en-US" sz="4200" dirty="0"/>
            </a:br>
            <a:r>
              <a:rPr lang="en-US" sz="4200" dirty="0"/>
              <a:t/>
            </a:r>
            <a:br>
              <a:rPr lang="en-US" sz="4200" dirty="0"/>
            </a:br>
            <a:r>
              <a:rPr lang="en-US" sz="4200" b="1" dirty="0" smtClean="0"/>
              <a:t> </a:t>
            </a:r>
            <a:r>
              <a:rPr lang="en-US" sz="4200" b="1" dirty="0"/>
              <a:t>Discarded Atomizers</a:t>
            </a:r>
            <a:r>
              <a:rPr lang="en-US" sz="4200" dirty="0"/>
              <a:t/>
            </a:r>
            <a:br>
              <a:rPr lang="en-US" sz="4200" dirty="0"/>
            </a:br>
            <a:r>
              <a:rPr lang="en-US" sz="4200" dirty="0"/>
              <a:t>The atomizers are a vital part of e-cigs as they turn e-juice into vapor. However, they are disposable and after a while usually burn out. If you come across a discarded atomizer in your kid's trash can, it's a pretty clear indication that he/she has been vaping.</a:t>
            </a:r>
            <a:br>
              <a:rPr lang="en-US" sz="4200" dirty="0"/>
            </a:br>
            <a:endParaRPr lang="en-US" sz="4200" dirty="0"/>
          </a:p>
          <a:p>
            <a:endParaRPr lang="en-US" sz="4200" dirty="0"/>
          </a:p>
        </p:txBody>
      </p:sp>
    </p:spTree>
    <p:extLst>
      <p:ext uri="{BB962C8B-B14F-4D97-AF65-F5344CB8AC3E}">
        <p14:creationId xmlns:p14="http://schemas.microsoft.com/office/powerpoint/2010/main" val="799118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students responses to the following question: The last time you used an electronic vaporizer such as an e-cigarette, what was in the mist you inhaled? Results described in main text of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44" y="724830"/>
            <a:ext cx="7716643" cy="570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4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2003" y="298432"/>
            <a:ext cx="8967993" cy="6261135"/>
          </a:xfrm>
          <a:prstGeom prst="rect">
            <a:avLst/>
          </a:prstGeom>
        </p:spPr>
      </p:pic>
    </p:spTree>
    <p:extLst>
      <p:ext uri="{BB962C8B-B14F-4D97-AF65-F5344CB8AC3E}">
        <p14:creationId xmlns:p14="http://schemas.microsoft.com/office/powerpoint/2010/main" val="993483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1" y="0"/>
            <a:ext cx="10515600" cy="1325563"/>
          </a:xfrm>
        </p:spPr>
        <p:txBody>
          <a:bodyPr>
            <a:normAutofit/>
          </a:bodyPr>
          <a:lstStyle/>
          <a:p>
            <a:r>
              <a:rPr lang="en-US" sz="6000" dirty="0" smtClean="0">
                <a:latin typeface="+mn-lt"/>
              </a:rPr>
              <a:t>Vaping and schools</a:t>
            </a:r>
            <a:endParaRPr lang="en-US" sz="6000" dirty="0">
              <a:latin typeface="+mn-lt"/>
            </a:endParaRPr>
          </a:p>
        </p:txBody>
      </p:sp>
      <p:sp>
        <p:nvSpPr>
          <p:cNvPr id="3" name="Content Placeholder 2"/>
          <p:cNvSpPr>
            <a:spLocks noGrp="1"/>
          </p:cNvSpPr>
          <p:nvPr>
            <p:ph idx="1"/>
          </p:nvPr>
        </p:nvSpPr>
        <p:spPr>
          <a:xfrm>
            <a:off x="838200" y="1325563"/>
            <a:ext cx="10515600" cy="4851399"/>
          </a:xfrm>
        </p:spPr>
        <p:txBody>
          <a:bodyPr/>
          <a:lstStyle/>
          <a:p>
            <a:pPr lvl="0"/>
            <a:r>
              <a:rPr lang="en-US" dirty="0"/>
              <a:t>Products that look like pens or highlighters can easily be </a:t>
            </a:r>
            <a:r>
              <a:rPr lang="en-US" dirty="0" smtClean="0"/>
              <a:t>hidden</a:t>
            </a:r>
          </a:p>
          <a:p>
            <a:pPr marL="0" lvl="0" indent="0">
              <a:buNone/>
            </a:pPr>
            <a:r>
              <a:rPr lang="en-US" dirty="0" smtClean="0"/>
              <a:t>   by </a:t>
            </a:r>
            <a:r>
              <a:rPr lang="en-US" dirty="0"/>
              <a:t>students in schools and </a:t>
            </a:r>
            <a:r>
              <a:rPr lang="en-US" dirty="0" smtClean="0"/>
              <a:t>classrooms</a:t>
            </a:r>
            <a:endParaRPr lang="en-US" dirty="0"/>
          </a:p>
          <a:p>
            <a:pPr lvl="0"/>
            <a:r>
              <a:rPr lang="en-US" dirty="0"/>
              <a:t>Teachers may not recognize e-cigs, and smoke detectors won’t catch the </a:t>
            </a:r>
            <a:r>
              <a:rPr lang="en-US" dirty="0" smtClean="0"/>
              <a:t>aerosol</a:t>
            </a:r>
          </a:p>
          <a:p>
            <a:pPr lvl="0"/>
            <a:r>
              <a:rPr lang="en-US" dirty="0" smtClean="0"/>
              <a:t>There is no odor</a:t>
            </a:r>
            <a:endParaRPr lang="en-US" dirty="0"/>
          </a:p>
          <a:p>
            <a:endParaRPr lang="en-US" i="1" dirty="0"/>
          </a:p>
        </p:txBody>
      </p:sp>
      <p:pic>
        <p:nvPicPr>
          <p:cNvPr id="6146" name="Picture 2" descr="C:\Users\ejhahn00\AppData\Local\Microsoft\Windows\Temporary Internet Files\Content.IE5\7O0B204N\MP9004022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2589" y="133236"/>
            <a:ext cx="142309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406376" y="3375931"/>
            <a:ext cx="2466975" cy="2220686"/>
          </a:xfrm>
          <a:prstGeom prst="rect">
            <a:avLst/>
          </a:prstGeom>
        </p:spPr>
      </p:pic>
      <p:pic>
        <p:nvPicPr>
          <p:cNvPr id="6" name="Picture 5"/>
          <p:cNvPicPr>
            <a:picLocks noChangeAspect="1"/>
          </p:cNvPicPr>
          <p:nvPr/>
        </p:nvPicPr>
        <p:blipFill>
          <a:blip r:embed="rId5"/>
          <a:stretch>
            <a:fillRect/>
          </a:stretch>
        </p:blipFill>
        <p:spPr>
          <a:xfrm>
            <a:off x="1086993" y="3913413"/>
            <a:ext cx="2857500" cy="1600200"/>
          </a:xfrm>
          <a:prstGeom prst="rect">
            <a:avLst/>
          </a:prstGeom>
        </p:spPr>
      </p:pic>
      <p:pic>
        <p:nvPicPr>
          <p:cNvPr id="7" name="Picture 6"/>
          <p:cNvPicPr>
            <a:picLocks noChangeAspect="1"/>
          </p:cNvPicPr>
          <p:nvPr/>
        </p:nvPicPr>
        <p:blipFill>
          <a:blip r:embed="rId6"/>
          <a:stretch>
            <a:fillRect/>
          </a:stretch>
        </p:blipFill>
        <p:spPr>
          <a:xfrm>
            <a:off x="7544614" y="3375931"/>
            <a:ext cx="2847975" cy="2220686"/>
          </a:xfrm>
          <a:prstGeom prst="rect">
            <a:avLst/>
          </a:prstGeom>
        </p:spPr>
      </p:pic>
    </p:spTree>
    <p:extLst>
      <p:ext uri="{BB962C8B-B14F-4D97-AF65-F5344CB8AC3E}">
        <p14:creationId xmlns:p14="http://schemas.microsoft.com/office/powerpoint/2010/main" val="3380771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t takes a 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522" y="931986"/>
            <a:ext cx="6207369" cy="499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5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6602"/>
            <a:ext cx="1992573" cy="1433014"/>
          </a:xfrm>
        </p:spPr>
        <p:txBody>
          <a:bodyPr>
            <a:normAutofit/>
          </a:bodyPr>
          <a:lstStyle/>
          <a:p>
            <a:r>
              <a:rPr lang="en-US" sz="6000" dirty="0" smtClean="0"/>
              <a:t>Legal: </a:t>
            </a:r>
            <a:endParaRPr lang="en-US" sz="6000" dirty="0"/>
          </a:p>
        </p:txBody>
      </p:sp>
      <p:sp>
        <p:nvSpPr>
          <p:cNvPr id="6" name="Content Placeholder 5"/>
          <p:cNvSpPr>
            <a:spLocks noGrp="1"/>
          </p:cNvSpPr>
          <p:nvPr>
            <p:ph sz="half" idx="1"/>
          </p:nvPr>
        </p:nvSpPr>
        <p:spPr>
          <a:xfrm>
            <a:off x="838200" y="873456"/>
            <a:ext cx="5181600" cy="5984543"/>
          </a:xfrm>
        </p:spPr>
        <p:txBody>
          <a:bodyPr>
            <a:noAutofit/>
          </a:bodyPr>
          <a:lstStyle/>
          <a:p>
            <a:r>
              <a:rPr lang="en-US" sz="2000" dirty="0"/>
              <a:t>Currently, the </a:t>
            </a:r>
            <a:r>
              <a:rPr lang="en-US" sz="2000" dirty="0" smtClean="0"/>
              <a:t>NY</a:t>
            </a:r>
            <a:r>
              <a:rPr lang="en-US" sz="2000" dirty="0"/>
              <a:t>S</a:t>
            </a:r>
            <a:r>
              <a:rPr lang="en-US" sz="2000" dirty="0" smtClean="0"/>
              <a:t> </a:t>
            </a:r>
            <a:r>
              <a:rPr lang="en-US" sz="2000" dirty="0"/>
              <a:t>age to buy cigarettes and e-cigarettes is 18 years old. Westchester County is considering raising the age from 18 to 21 years old. If the bill becomes law, Westchester would join New York City, Suffolk County and four other </a:t>
            </a:r>
            <a:r>
              <a:rPr lang="en-US" sz="2000" dirty="0" smtClean="0"/>
              <a:t>counties. </a:t>
            </a:r>
            <a:endParaRPr lang="en-US" sz="2000" dirty="0"/>
          </a:p>
          <a:p>
            <a:pPr fontAlgn="base"/>
            <a:r>
              <a:rPr lang="en-US" sz="2000" dirty="0"/>
              <a:t>E-cigarettes and vaping are being banned in indoor public areas in New </a:t>
            </a:r>
            <a:r>
              <a:rPr lang="en-US" sz="2000" dirty="0" smtClean="0"/>
              <a:t>York under </a:t>
            </a:r>
            <a:r>
              <a:rPr lang="en-US" sz="2000" dirty="0"/>
              <a:t>the state's </a:t>
            </a:r>
            <a:r>
              <a:rPr lang="en-US" sz="2000" i="1" dirty="0"/>
              <a:t>Clean Indoor Air Act. </a:t>
            </a:r>
          </a:p>
          <a:p>
            <a:r>
              <a:rPr lang="en-US" sz="2000" dirty="0"/>
              <a:t>In May </a:t>
            </a:r>
            <a:r>
              <a:rPr lang="en-US" sz="2000" dirty="0" smtClean="0"/>
              <a:t>2016, </a:t>
            </a:r>
            <a:r>
              <a:rPr lang="en-US" sz="2000" dirty="0"/>
              <a:t>the FDA outlined regulations that extended its authority to electronic cigarettes and </a:t>
            </a:r>
            <a:r>
              <a:rPr lang="en-US" sz="2000" dirty="0" err="1" smtClean="0"/>
              <a:t>eliquids</a:t>
            </a:r>
            <a:r>
              <a:rPr lang="en-US" sz="2000" dirty="0"/>
              <a:t>:</a:t>
            </a:r>
            <a:endParaRPr lang="en-US" sz="2000" dirty="0" smtClean="0"/>
          </a:p>
          <a:p>
            <a:r>
              <a:rPr lang="en-US" sz="2000" dirty="0" smtClean="0"/>
              <a:t>Any </a:t>
            </a:r>
            <a:r>
              <a:rPr lang="en-US" sz="2000" dirty="0"/>
              <a:t>e-cigarette or vaping product released after Feb 15, 2007, would require the same expensive, lengthy FDA approval as regular </a:t>
            </a:r>
            <a:r>
              <a:rPr lang="en-US" sz="2000" dirty="0" smtClean="0"/>
              <a:t>smokes.</a:t>
            </a:r>
          </a:p>
          <a:p>
            <a:r>
              <a:rPr lang="en-US" sz="2000" dirty="0" smtClean="0"/>
              <a:t>Ban </a:t>
            </a:r>
            <a:r>
              <a:rPr lang="en-US" sz="2000" dirty="0"/>
              <a:t>e-cigarette, hookah, pipe tobacco, and cigar sales — either in person or online — to minors (some states have already done this)</a:t>
            </a:r>
          </a:p>
          <a:p>
            <a:endParaRPr lang="en-US" sz="2000" dirty="0"/>
          </a:p>
          <a:p>
            <a:endParaRPr lang="en-US" sz="2000" dirty="0"/>
          </a:p>
        </p:txBody>
      </p:sp>
      <p:sp>
        <p:nvSpPr>
          <p:cNvPr id="7" name="Content Placeholder 6"/>
          <p:cNvSpPr>
            <a:spLocks noGrp="1"/>
          </p:cNvSpPr>
          <p:nvPr>
            <p:ph sz="half" idx="2"/>
          </p:nvPr>
        </p:nvSpPr>
        <p:spPr>
          <a:xfrm>
            <a:off x="6226790" y="436727"/>
            <a:ext cx="5796887" cy="6858000"/>
          </a:xfrm>
        </p:spPr>
        <p:txBody>
          <a:bodyPr>
            <a:normAutofit/>
          </a:bodyPr>
          <a:lstStyle/>
          <a:p>
            <a:pPr marL="0" lvl="0" indent="0">
              <a:buNone/>
            </a:pPr>
            <a:endParaRPr lang="en-US" sz="3200" dirty="0" smtClean="0"/>
          </a:p>
          <a:p>
            <a:pPr marL="0" lvl="0" indent="0">
              <a:buNone/>
            </a:pPr>
            <a:endParaRPr lang="en-US" sz="3200" dirty="0" smtClean="0"/>
          </a:p>
          <a:p>
            <a:pPr marL="0" lvl="0" indent="0">
              <a:buNone/>
            </a:pPr>
            <a:endParaRPr lang="en-US" sz="3200" dirty="0"/>
          </a:p>
          <a:p>
            <a:r>
              <a:rPr lang="en-US" sz="2000" dirty="0" smtClean="0"/>
              <a:t>Require </a:t>
            </a:r>
            <a:r>
              <a:rPr lang="en-US" sz="2000" dirty="0"/>
              <a:t>age verification by photo ID for purchase of these products</a:t>
            </a:r>
          </a:p>
          <a:p>
            <a:r>
              <a:rPr lang="en-US" sz="2000" dirty="0"/>
              <a:t>Require manufacturers of products </a:t>
            </a:r>
            <a:r>
              <a:rPr lang="en-US" sz="2000" dirty="0" smtClean="0"/>
              <a:t>to </a:t>
            </a:r>
            <a:r>
              <a:rPr lang="en-US" sz="2000" dirty="0"/>
              <a:t>register with the FDA and submit their products for </a:t>
            </a:r>
            <a:r>
              <a:rPr lang="en-US" sz="2000" dirty="0" smtClean="0"/>
              <a:t>approval </a:t>
            </a:r>
            <a:r>
              <a:rPr lang="en-US" sz="2000" dirty="0"/>
              <a:t>— disclosing ingredients, safety and emissions data, and manufacturing </a:t>
            </a:r>
            <a:r>
              <a:rPr lang="en-US" sz="2000" dirty="0" smtClean="0"/>
              <a:t>processes.</a:t>
            </a:r>
            <a:endParaRPr lang="en-US" sz="2000" dirty="0"/>
          </a:p>
          <a:p>
            <a:r>
              <a:rPr lang="en-US" sz="2000" dirty="0"/>
              <a:t>Require companies to put health warning labels on e-cigarettes and other tobacco products, including warnings of the possibility of addiction and the health effects of nicotine</a:t>
            </a:r>
          </a:p>
          <a:p>
            <a:r>
              <a:rPr lang="en-US" sz="2000" dirty="0"/>
              <a:t>Prohibit selling of covered tobacco products in vending machines (unless in an adult-only facility)</a:t>
            </a:r>
          </a:p>
          <a:p>
            <a:r>
              <a:rPr lang="en-US" sz="2000" dirty="0"/>
              <a:t>Ban free samples of e-cigarettes and other tobacco </a:t>
            </a:r>
            <a:r>
              <a:rPr lang="en-US" sz="2000" dirty="0" smtClean="0"/>
              <a:t>products</a:t>
            </a:r>
            <a:r>
              <a:rPr lang="en-US" sz="2000" dirty="0"/>
              <a:t> </a:t>
            </a:r>
          </a:p>
          <a:p>
            <a:endParaRPr lang="en-US" dirty="0"/>
          </a:p>
        </p:txBody>
      </p:sp>
      <p:pic>
        <p:nvPicPr>
          <p:cNvPr id="8" name="Content Placeholder 6" descr="Tobacco products"/>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654" y="140812"/>
            <a:ext cx="3971498" cy="2011199"/>
          </a:xfrm>
          <a:prstGeom prst="rect">
            <a:avLst/>
          </a:prstGeom>
          <a:noFill/>
          <a:ln>
            <a:noFill/>
          </a:ln>
        </p:spPr>
      </p:pic>
    </p:spTree>
    <p:extLst>
      <p:ext uri="{BB962C8B-B14F-4D97-AF65-F5344CB8AC3E}">
        <p14:creationId xmlns:p14="http://schemas.microsoft.com/office/powerpoint/2010/main" val="364817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411155"/>
            <a:ext cx="3294185" cy="3244362"/>
          </a:xfrm>
          <a:prstGeom prst="rect">
            <a:avLst/>
          </a:prstGeom>
        </p:spPr>
      </p:pic>
      <p:pic>
        <p:nvPicPr>
          <p:cNvPr id="6146" name="Picture 2" descr="Image result for vaping P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774" y="1758463"/>
            <a:ext cx="2883877" cy="50995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vaping P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0508" y="1146298"/>
            <a:ext cx="3326179" cy="29860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dc drop in teens using e-ci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380" y="4132385"/>
            <a:ext cx="5024436" cy="27256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53671"/>
            <a:ext cx="2251881" cy="1690688"/>
          </a:xfrm>
        </p:spPr>
        <p:txBody>
          <a:bodyPr>
            <a:normAutofit/>
          </a:bodyPr>
          <a:lstStyle/>
          <a:p>
            <a:r>
              <a:rPr lang="en-US" sz="6000" dirty="0" smtClean="0">
                <a:latin typeface="+mn-lt"/>
              </a:rPr>
              <a:t>Public: </a:t>
            </a:r>
            <a:endParaRPr lang="en-US" sz="6000" dirty="0">
              <a:latin typeface="+mn-lt"/>
            </a:endParaRPr>
          </a:p>
        </p:txBody>
      </p:sp>
      <p:sp>
        <p:nvSpPr>
          <p:cNvPr id="3" name="Content Placeholder 2"/>
          <p:cNvSpPr>
            <a:spLocks noGrp="1"/>
          </p:cNvSpPr>
          <p:nvPr>
            <p:ph idx="1"/>
          </p:nvPr>
        </p:nvSpPr>
        <p:spPr>
          <a:xfrm>
            <a:off x="0" y="859809"/>
            <a:ext cx="12192000" cy="6198912"/>
          </a:xfrm>
        </p:spPr>
        <p:txBody>
          <a:bodyPr/>
          <a:lstStyle/>
          <a:p>
            <a:pPr marL="0" indent="0">
              <a:buNone/>
            </a:pPr>
            <a:endParaRPr lang="en-US" dirty="0"/>
          </a:p>
        </p:txBody>
      </p:sp>
    </p:spTree>
    <p:extLst>
      <p:ext uri="{BB962C8B-B14F-4D97-AF65-F5344CB8AC3E}">
        <p14:creationId xmlns:p14="http://schemas.microsoft.com/office/powerpoint/2010/main" val="3490775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3218</TotalTime>
  <Words>1820</Words>
  <Application>Microsoft Office PowerPoint</Application>
  <PresentationFormat>Widescreen</PresentationFormat>
  <Paragraphs>257</Paragraphs>
  <Slides>30</Slides>
  <Notes>30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0" baseType="lpstr">
      <vt:lpstr>Aparajita</vt:lpstr>
      <vt:lpstr>Arial</vt:lpstr>
      <vt:lpstr>Calibri</vt:lpstr>
      <vt:lpstr>Calibri Light</vt:lpstr>
      <vt:lpstr>Helvetica</vt:lpstr>
      <vt:lpstr>inherit</vt:lpstr>
      <vt:lpstr>Times New Roman</vt:lpstr>
      <vt:lpstr>Office Theme</vt:lpstr>
      <vt:lpstr>1_Office Theme</vt:lpstr>
      <vt:lpstr>Acrobat Document</vt:lpstr>
      <vt:lpstr>Vape Culture:   </vt:lpstr>
      <vt:lpstr>PowerPoint Presentation</vt:lpstr>
      <vt:lpstr>PowerPoint Presentation</vt:lpstr>
      <vt:lpstr>PowerPoint Presentation</vt:lpstr>
      <vt:lpstr>PowerPoint Presentation</vt:lpstr>
      <vt:lpstr>Vaping and schools</vt:lpstr>
      <vt:lpstr>PowerPoint Presentation</vt:lpstr>
      <vt:lpstr>Legal: </vt:lpstr>
      <vt:lpstr>Public: </vt:lpstr>
      <vt:lpstr>School:</vt:lpstr>
      <vt:lpstr>Home: </vt:lpstr>
      <vt:lpstr>Prevention Works: </vt:lpstr>
      <vt:lpstr>PowerPoint Presentation</vt:lpstr>
      <vt:lpstr>PowerPoint Presentation</vt:lpstr>
      <vt:lpstr> What is VAPING? The act of inhaling vapor produced by any kind of e-cigarette  or personal vaporizer. Users load a liquid solution containing their drug of choice into the device. When they draw on the device, the battery heats the liquid, which is then atomized into an inhalable vapor.  </vt:lpstr>
      <vt:lpstr> Vaping Devices: </vt:lpstr>
      <vt:lpstr> Teens may not call  them e-cigarettes:</vt:lpstr>
      <vt:lpstr>How do teens get Vapes and how much do they cost? </vt:lpstr>
      <vt:lpstr>E-Liquid/E-Juice</vt:lpstr>
      <vt:lpstr>Nicotine</vt:lpstr>
      <vt:lpstr> THC :tetrahydrocannabinol is the chemical responsible for most of marijuana's psychological effects (NIDA).</vt:lpstr>
      <vt:lpstr>Dabbing: may mean something else</vt:lpstr>
      <vt:lpstr>PowerPoint Presentation</vt:lpstr>
      <vt:lpstr> Dripping: a more labor-intensive method of vaping in which the user manually applies a few drops of liquid directly to the exposed heating coil of the e-cig every so few puffs</vt:lpstr>
      <vt:lpstr>Hookah: water pipes that are used to smoke specially made tobacco that come in different flavors </vt:lpstr>
      <vt:lpstr>  Just Water Vapor? </vt:lpstr>
      <vt:lpstr>  “Harmless” Vapor: Toxic chemicals are formed as the e-liquid heats up to  make the aerosol that e-cig users inhale </vt:lpstr>
      <vt:lpstr>POPCORN LUNG ?</vt:lpstr>
      <vt:lpstr>Alcohol</vt:lpstr>
      <vt:lpstr>Signs to look for:  </vt:lpstr>
    </vt:vector>
  </TitlesOfParts>
  <Company>Katonah Lewisiboro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Kiri</dc:creator>
  <cp:lastModifiedBy>Ryan Kiri</cp:lastModifiedBy>
  <cp:revision>194</cp:revision>
  <cp:lastPrinted>2017-11-28T19:45:21Z</cp:lastPrinted>
  <dcterms:created xsi:type="dcterms:W3CDTF">2017-03-13T18:02:07Z</dcterms:created>
  <dcterms:modified xsi:type="dcterms:W3CDTF">2017-11-29T18:18:24Z</dcterms:modified>
</cp:coreProperties>
</file>